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318" r:id="rId3"/>
    <p:sldId id="319" r:id="rId4"/>
    <p:sldId id="304" r:id="rId5"/>
    <p:sldId id="333" r:id="rId6"/>
    <p:sldId id="307" r:id="rId7"/>
    <p:sldId id="306" r:id="rId8"/>
    <p:sldId id="334" r:id="rId9"/>
    <p:sldId id="309" r:id="rId10"/>
    <p:sldId id="311" r:id="rId11"/>
    <p:sldId id="312" r:id="rId12"/>
    <p:sldId id="314" r:id="rId13"/>
    <p:sldId id="315" r:id="rId14"/>
    <p:sldId id="316" r:id="rId15"/>
    <p:sldId id="317" r:id="rId16"/>
    <p:sldId id="324" r:id="rId17"/>
    <p:sldId id="325" r:id="rId18"/>
    <p:sldId id="326" r:id="rId19"/>
    <p:sldId id="327" r:id="rId20"/>
    <p:sldId id="336" r:id="rId21"/>
    <p:sldId id="274" r:id="rId22"/>
    <p:sldId id="290" r:id="rId23"/>
    <p:sldId id="291" r:id="rId24"/>
    <p:sldId id="292" r:id="rId25"/>
    <p:sldId id="293" r:id="rId26"/>
    <p:sldId id="335" r:id="rId27"/>
    <p:sldId id="302" r:id="rId28"/>
    <p:sldId id="323" r:id="rId29"/>
    <p:sldId id="339" r:id="rId30"/>
    <p:sldId id="338" r:id="rId31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9" userDrawn="1">
          <p15:clr>
            <a:srgbClr val="A4A3A4"/>
          </p15:clr>
        </p15:guide>
        <p15:guide id="2" pos="3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44" y="396"/>
      </p:cViewPr>
      <p:guideLst>
        <p:guide orient="horz" pos="2249"/>
        <p:guide pos="38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39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>
        <c:rich>
          <a:bodyPr/>
          <a:lstStyle/>
          <a:p>
            <a:pPr>
              <a:defRPr/>
            </a:pPr>
          </a:p>
        </c:rich>
      </c:tx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>
        <c:rich>
          <a:bodyPr/>
          <a:lstStyle/>
          <a:p>
            <a:pPr>
              <a:defRPr/>
            </a:pPr>
          </a:p>
        </c:rich>
      </c:tx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>
        <c:rich>
          <a:bodyPr/>
          <a:lstStyle/>
          <a:p>
            <a:pPr>
              <a:defRPr/>
            </a:pPr>
          </a:p>
        </c:rich>
      </c:tx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3593460" y="1511293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emf"/><Relationship Id="rId7" Type="http://schemas.openxmlformats.org/officeDocument/2006/relationships/oleObject" Target="../embeddings/oleObject1.bin"/><Relationship Id="rId6" Type="http://schemas.openxmlformats.org/officeDocument/2006/relationships/image" Target="../media/image12.png"/><Relationship Id="rId5" Type="http://schemas.openxmlformats.org/officeDocument/2006/relationships/tags" Target="../tags/tag11.xml"/><Relationship Id="rId4" Type="http://schemas.openxmlformats.org/officeDocument/2006/relationships/image" Target="../media/image11.png"/><Relationship Id="rId3" Type="http://schemas.openxmlformats.org/officeDocument/2006/relationships/tags" Target="../tags/tag10.xml"/><Relationship Id="rId2" Type="http://schemas.openxmlformats.org/officeDocument/2006/relationships/image" Target="../media/image10.png"/><Relationship Id="rId10" Type="http://schemas.openxmlformats.org/officeDocument/2006/relationships/vmlDrawing" Target="../drawings/vmlDrawing1.v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tags" Target="../tags/tag19.xml"/><Relationship Id="rId2" Type="http://schemas.openxmlformats.org/officeDocument/2006/relationships/image" Target="../media/image20.png"/><Relationship Id="rId1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tags" Target="../tags/tag27.xml"/><Relationship Id="rId4" Type="http://schemas.openxmlformats.org/officeDocument/2006/relationships/image" Target="../media/image28.png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image" Target="../media/image31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34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tags" Target="../tags/tag3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335" y="-252095"/>
            <a:ext cx="2780665" cy="20072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23770" y="1977390"/>
            <a:ext cx="7371080" cy="1451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4800"/>
              <a:t>Youtube</a:t>
            </a:r>
            <a:r>
              <a:rPr lang="zh-CN" altLang="en-US" sz="4800"/>
              <a:t>博主年收入</a:t>
            </a:r>
            <a:endParaRPr lang="zh-CN" altLang="en-US" sz="4800"/>
          </a:p>
          <a:p>
            <a:pPr algn="ctr"/>
            <a:r>
              <a:rPr lang="zh-CN" altLang="en-US" sz="4800"/>
              <a:t>影响因素分析</a:t>
            </a:r>
            <a:endParaRPr lang="zh-CN" altLang="en-US" sz="4800"/>
          </a:p>
          <a:p>
            <a:endParaRPr lang="zh-CN" altLang="en-US"/>
          </a:p>
          <a:p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6045200" y="5160645"/>
            <a:ext cx="5858510" cy="442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sym typeface="+mn-ea"/>
              </a:rPr>
              <a:t>汇报人：陈靖泽，罗紫雲，黄梓航，高幸，程龙瑞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>
            <p:custDataLst>
              <p:tags r:id="rId1"/>
            </p:custDataLst>
          </p:nvPr>
        </p:nvSpPr>
        <p:spPr>
          <a:xfrm>
            <a:off x="1610995" y="314325"/>
            <a:ext cx="8423910" cy="641985"/>
          </a:xfrm>
          <a:prstGeom prst="rect">
            <a:avLst/>
          </a:prstGeom>
        </p:spPr>
        <p:txBody>
          <a:bodyPr wrap="none">
            <a:noAutofit/>
          </a:bodyPr>
          <a:p>
            <a:pPr algn="l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探索性数据分析二：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哪个国家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Youtube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博主更活跃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？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pPr algn="l"/>
            <a:endParaRPr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pPr algn="l"/>
            <a:endParaRPr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507740" y="956310"/>
            <a:ext cx="403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量化指标：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uploads(</a:t>
            </a:r>
            <a:r>
              <a:rPr lang="zh-CN" altLang="en-US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视频上传数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</a:t>
            </a:r>
            <a:endParaRPr lang="zh-CN" altLang="en-US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63750" y="5979795"/>
            <a:ext cx="9107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  </a:t>
            </a:r>
            <a:r>
              <a:rPr lang="zh-CN" altLang="en-US" b="1"/>
              <a:t>除了美国外，印度、泰国、菲律宾、印尼、巴基斯坦五个国家的占比总和超过</a:t>
            </a:r>
            <a:r>
              <a:rPr lang="en-US" altLang="zh-CN" b="1"/>
              <a:t>60%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820" y="1416050"/>
            <a:ext cx="4275455" cy="4275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>
            <p:custDataLst>
              <p:tags r:id="rId1"/>
            </p:custDataLst>
          </p:nvPr>
        </p:nvSpPr>
        <p:spPr>
          <a:xfrm>
            <a:off x="1786255" y="314325"/>
            <a:ext cx="8423910" cy="1224280"/>
          </a:xfrm>
          <a:prstGeom prst="rect">
            <a:avLst/>
          </a:prstGeom>
        </p:spPr>
        <p:txBody>
          <a:bodyPr wrap="none">
            <a:noAutofit/>
          </a:bodyPr>
          <a:p>
            <a:pPr algn="l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探索性数据分析三：哪个国家的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Youtube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博主更受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欢迎？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pPr algn="l"/>
            <a:endParaRPr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pPr algn="l"/>
            <a:endParaRPr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507740" y="956310"/>
            <a:ext cx="5488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量化指标：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subscribers(</a:t>
            </a:r>
            <a:r>
              <a:rPr lang="zh-CN" altLang="en-US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订阅量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</a:t>
            </a:r>
            <a:endParaRPr lang="zh-CN" altLang="en-US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084830" y="5539740"/>
            <a:ext cx="6048375" cy="436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   </a:t>
            </a:r>
            <a:r>
              <a:rPr lang="zh-CN" altLang="en-US" b="1"/>
              <a:t>美国、印度、巴西、英国、墨西哥的博主</a:t>
            </a:r>
            <a:r>
              <a:rPr lang="zh-CN" altLang="en-US" b="1"/>
              <a:t>更受欢迎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5726" t="5656" r="31644"/>
          <a:stretch>
            <a:fillRect/>
          </a:stretch>
        </p:blipFill>
        <p:spPr>
          <a:xfrm>
            <a:off x="1041400" y="1538605"/>
            <a:ext cx="3801745" cy="3569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8740" y="1632585"/>
            <a:ext cx="6743065" cy="3571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8625" y="3713480"/>
            <a:ext cx="587375" cy="1228090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72775" y="6279515"/>
          <a:ext cx="137160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1371600" imgH="480060" progId="Package">
                  <p:embed/>
                </p:oleObj>
              </mc:Choice>
              <mc:Fallback>
                <p:oleObj name="" r:id="rId7" imgW="1371600" imgH="48006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72775" y="6279515"/>
                        <a:ext cx="1371600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>
            <p:custDataLst>
              <p:tags r:id="rId1"/>
            </p:custDataLst>
          </p:nvPr>
        </p:nvSpPr>
        <p:spPr>
          <a:xfrm>
            <a:off x="1786255" y="314325"/>
            <a:ext cx="8423910" cy="1224280"/>
          </a:xfrm>
          <a:prstGeom prst="rect">
            <a:avLst/>
          </a:prstGeom>
        </p:spPr>
        <p:txBody>
          <a:bodyPr wrap="none">
            <a:noAutofit/>
          </a:bodyPr>
          <a:p>
            <a:pPr algn="l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探索性数据分析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四：什么类型的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Youtube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博主更受欢迎？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pPr algn="l"/>
            <a:endParaRPr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151255" y="1308100"/>
            <a:ext cx="10761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博主类型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: Entertainment(</a:t>
            </a:r>
            <a:r>
              <a:rPr lang="zh-CN" altLang="en-US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娱乐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 / Literary&amp;Sporting(</a:t>
            </a:r>
            <a:r>
              <a:rPr lang="zh-CN" altLang="en-US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文体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 / Science&amp;Education(</a:t>
            </a:r>
            <a:r>
              <a:rPr lang="zh-CN" altLang="en-US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科教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 / Others(</a:t>
            </a:r>
            <a:r>
              <a:rPr lang="zh-CN" altLang="en-US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其他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</a:t>
            </a:r>
            <a:endParaRPr lang="en-US" altLang="zh-CN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63750" y="5979795"/>
            <a:ext cx="9107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      </a:t>
            </a:r>
            <a:r>
              <a:rPr lang="zh-CN" altLang="en-US" b="1"/>
              <a:t>博主类别不均衡，总体看，娱乐类型的博主最受欢迎，其次是文体</a:t>
            </a:r>
            <a:r>
              <a:rPr lang="zh-CN" altLang="en-US" b="1"/>
              <a:t>类型。</a:t>
            </a:r>
            <a:endParaRPr lang="zh-CN" altLang="en-US" b="1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507740" y="956310"/>
            <a:ext cx="5488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量化指标：博主数量</a:t>
            </a:r>
            <a:endParaRPr lang="zh-CN" altLang="en-US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2109470"/>
            <a:ext cx="4274185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>
            <p:custDataLst>
              <p:tags r:id="rId1"/>
            </p:custDataLst>
          </p:nvPr>
        </p:nvSpPr>
        <p:spPr>
          <a:xfrm>
            <a:off x="1786255" y="314325"/>
            <a:ext cx="8423910" cy="1224280"/>
          </a:xfrm>
          <a:prstGeom prst="rect">
            <a:avLst/>
          </a:prstGeom>
        </p:spPr>
        <p:txBody>
          <a:bodyPr wrap="none">
            <a:noAutofit/>
          </a:bodyPr>
          <a:p>
            <a:pPr algn="l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探索性数据分析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四：什么类型的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Youtube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博主更受欢迎？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pPr algn="l"/>
            <a:endParaRPr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26820" y="1106805"/>
            <a:ext cx="1076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探索角度：订阅量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(subscribers)</a:t>
            </a:r>
            <a:r>
              <a:rPr lang="zh-CN" altLang="en-US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、视频平均播放量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(video_views_avg)</a:t>
            </a:r>
            <a:r>
              <a:rPr lang="zh-CN" altLang="en-US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、收入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(earnins)</a:t>
            </a:r>
            <a:endParaRPr lang="zh-CN" altLang="en-US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86255" y="1757045"/>
            <a:ext cx="1156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订阅量</a:t>
            </a:r>
            <a:endParaRPr lang="zh-CN" altLang="en-US" b="1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313045" y="1757045"/>
            <a:ext cx="2224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视频平均播放量</a:t>
            </a:r>
            <a:endParaRPr lang="zh-CN" altLang="en-US" b="1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9670415" y="1757045"/>
            <a:ext cx="1156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收入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1680845" y="5353685"/>
            <a:ext cx="8970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文体类博主的三个指标都比较突出，尤其是视频平均播放量，明显优于其他类型，反映出文体类博主的视频传播度更高，视频质量较高，更受欢迎。</a:t>
            </a:r>
            <a:endParaRPr lang="zh-CN" altLang="en-US" b="1"/>
          </a:p>
          <a:p>
            <a:endParaRPr lang="zh-CN" altLang="en-US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50" y="2258695"/>
            <a:ext cx="3799840" cy="2374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2219960"/>
            <a:ext cx="3432810" cy="24517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7045" y="2261870"/>
            <a:ext cx="3789680" cy="2368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>
            <p:custDataLst>
              <p:tags r:id="rId1"/>
            </p:custDataLst>
          </p:nvPr>
        </p:nvSpPr>
        <p:spPr>
          <a:xfrm>
            <a:off x="1786255" y="314325"/>
            <a:ext cx="8423910" cy="1224280"/>
          </a:xfrm>
          <a:prstGeom prst="rect">
            <a:avLst/>
          </a:prstGeom>
        </p:spPr>
        <p:txBody>
          <a:bodyPr wrap="none">
            <a:noAutofit/>
          </a:bodyPr>
          <a:p>
            <a:pPr algn="l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探索性数据分析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四：什么类型的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Youtube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博主更受欢迎？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pPr algn="l"/>
            <a:endParaRPr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26820" y="1106805"/>
            <a:ext cx="1076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探索角度：订阅量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(subscribers)</a:t>
            </a:r>
            <a:r>
              <a:rPr lang="zh-CN" altLang="en-US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、视频平均播放量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(video_views_avg)</a:t>
            </a:r>
            <a:r>
              <a:rPr lang="zh-CN" altLang="en-US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、收入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(earnins)</a:t>
            </a:r>
            <a:endParaRPr lang="zh-CN" altLang="en-US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37765" y="5918835"/>
            <a:ext cx="8970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娱乐类博主收入整体上较高，胜在数量多！文</a:t>
            </a:r>
            <a:r>
              <a:rPr lang="zh-CN" altLang="en-US" b="1"/>
              <a:t>体类紧随其后，胜在质量高！</a:t>
            </a:r>
            <a:endParaRPr lang="zh-CN" altLang="en-US" b="1"/>
          </a:p>
          <a:p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2648585" y="1778635"/>
            <a:ext cx="2272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收入</a:t>
            </a:r>
            <a:endParaRPr lang="zh-CN" altLang="en-US" b="1"/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7623175" y="1778635"/>
            <a:ext cx="2272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上传视频数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735" y="2282190"/>
            <a:ext cx="3247390" cy="32473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450" y="2282190"/>
            <a:ext cx="3248025" cy="3248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344023" y="448348"/>
            <a:ext cx="91967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探索性数据分析五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Top100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Top500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收入博主的国籍分布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Chart 1"/>
          <p:cNvGraphicFramePr/>
          <p:nvPr/>
        </p:nvGraphicFramePr>
        <p:xfrm>
          <a:off x="5822576" y="848677"/>
          <a:ext cx="6604748" cy="4572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89415" y="5934670"/>
            <a:ext cx="103749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分析</a:t>
            </a:r>
            <a:r>
              <a:rPr lang="en-US" altLang="zh-CN" b="1" dirty="0"/>
              <a:t>:</a:t>
            </a:r>
            <a:r>
              <a:rPr lang="zh-CN" altLang="en-US" b="1" dirty="0"/>
              <a:t>收入与国籍紧密相关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1250315"/>
            <a:ext cx="4453890" cy="3647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89660" y="1258570"/>
            <a:ext cx="4179570" cy="37090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29510" y="5232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Top100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618095" y="51765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Top500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344023" y="448348"/>
            <a:ext cx="5516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探索性数据分析六：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年收入直方图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175" y="-464696"/>
            <a:ext cx="3657607" cy="2639573"/>
          </a:xfrm>
          <a:prstGeom prst="rect">
            <a:avLst/>
          </a:prstGeom>
        </p:spPr>
      </p:pic>
      <p:graphicFrame>
        <p:nvGraphicFramePr>
          <p:cNvPr id="8" name="Chart 1"/>
          <p:cNvGraphicFramePr/>
          <p:nvPr/>
        </p:nvGraphicFramePr>
        <p:xfrm>
          <a:off x="5822576" y="1045527"/>
          <a:ext cx="6604748" cy="4572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305560" y="5128085"/>
            <a:ext cx="8784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分析</a:t>
            </a:r>
            <a:r>
              <a:rPr lang="en-US" altLang="zh-CN" b="1" dirty="0"/>
              <a:t>:</a:t>
            </a:r>
            <a:r>
              <a:rPr lang="zh-CN" altLang="en-US" b="1" dirty="0"/>
              <a:t>年收入直方图是偏态分布，符合生活常识（小部分频道收入极高）。但回归分析要求预测变量满足正态分布，于是做对数变换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1691005"/>
            <a:ext cx="5598795" cy="32816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715" y="1710055"/>
            <a:ext cx="5570855" cy="32626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344023" y="448348"/>
            <a:ext cx="72002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探索性数据分析七：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log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年最低收入与观看量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175" y="-464696"/>
            <a:ext cx="3657607" cy="2639573"/>
          </a:xfrm>
          <a:prstGeom prst="rect">
            <a:avLst/>
          </a:prstGeom>
        </p:spPr>
      </p:pic>
      <p:graphicFrame>
        <p:nvGraphicFramePr>
          <p:cNvPr id="8" name="Chart 1"/>
          <p:cNvGraphicFramePr/>
          <p:nvPr/>
        </p:nvGraphicFramePr>
        <p:xfrm>
          <a:off x="5822576" y="1045527"/>
          <a:ext cx="6604748" cy="4572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26820" y="5537200"/>
            <a:ext cx="911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做出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年最低收入与观看量之间的散点图，成对数关系，于是对观看量做对数变换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" y="1812290"/>
            <a:ext cx="5524500" cy="3233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25" y="1812290"/>
            <a:ext cx="550418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344023" y="448348"/>
            <a:ext cx="587248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探索性数据分析八：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国家类型与频道类型对年收入的影响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175" y="-464696"/>
            <a:ext cx="3657607" cy="26395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6976" y="5490578"/>
            <a:ext cx="61817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是否是发达国家对频道收入的方差和均值不存在显著的影响</a:t>
            </a:r>
            <a:r>
              <a:rPr lang="en-US" altLang="zh-CN" b="1" dirty="0"/>
              <a:t>;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5" y="1631950"/>
            <a:ext cx="4161155" cy="33293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495" y="1631950"/>
            <a:ext cx="5326380" cy="33293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PART 3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618" y="220678"/>
            <a:ext cx="3657607" cy="263957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20285" y="2888615"/>
            <a:ext cx="6122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dirty="0">
                <a:sym typeface="+mn-ea"/>
              </a:rPr>
              <a:t>线性回归和模型诊断</a:t>
            </a:r>
            <a:endParaRPr lang="zh-CN" altLang="en-US" sz="4800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293049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3659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6625" y="3533140"/>
            <a:ext cx="9779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63982" y="4806004"/>
            <a:ext cx="20161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</a:t>
            </a:r>
            <a:r>
              <a:rPr lang="en-US" altLang="zh-CN" dirty="0"/>
              <a:t>&amp;</a:t>
            </a:r>
            <a:r>
              <a:rPr lang="zh-CN" altLang="en-US" dirty="0"/>
              <a:t>数据集介绍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015852" y="4787269"/>
            <a:ext cx="20161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探索性数据分析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203315" y="4787265"/>
            <a:ext cx="231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线性回归和模型诊断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729753" y="4786954"/>
            <a:ext cx="20161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模型解释和改进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516249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83100" y="3533140"/>
            <a:ext cx="10185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24289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812409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789420" y="3549015"/>
            <a:ext cx="9988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37121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75549" y="3416616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076055" y="3549015"/>
            <a:ext cx="9817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790855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61" y="958327"/>
            <a:ext cx="1921077" cy="192107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12875" y="509905"/>
            <a:ext cx="1750695" cy="4013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逐步回归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50" y="-424180"/>
            <a:ext cx="3145790" cy="227012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26820" y="1490345"/>
            <a:ext cx="10350500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预测变量：</a:t>
            </a:r>
            <a:r>
              <a:rPr lang="en-US" altLang="zh-CN"/>
              <a:t>log_</a:t>
            </a:r>
            <a:r>
              <a:rPr lang="zh-CN" altLang="en-US"/>
              <a:t>观看量，</a:t>
            </a:r>
            <a:r>
              <a:rPr lang="en-US" altLang="zh-CN"/>
              <a:t>log_</a:t>
            </a:r>
            <a:r>
              <a:rPr lang="zh-CN" altLang="en-US"/>
              <a:t>订阅量，视频上传量，频道年龄，频道类型，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       </a:t>
            </a:r>
            <a:r>
              <a:rPr lang="zh-CN" altLang="en-US"/>
              <a:t>频道所属国家是否为发达国家，</a:t>
            </a:r>
            <a:r>
              <a:rPr lang="zh-CN" altLang="en-US">
                <a:sym typeface="+mn-ea"/>
              </a:rPr>
              <a:t>频道所属国家高等教育毛入学率，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           </a:t>
            </a:r>
            <a:r>
              <a:rPr lang="zh-CN" altLang="en-US">
                <a:sym typeface="+mn-ea"/>
              </a:rPr>
              <a:t>频道所属国家人口，</a:t>
            </a:r>
            <a:r>
              <a:rPr lang="zh-CN" altLang="en-US">
                <a:sym typeface="+mn-ea"/>
              </a:rPr>
              <a:t>频道所属国家失业率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其中</a:t>
            </a:r>
            <a:r>
              <a:rPr lang="zh-CN" altLang="en-US">
                <a:sym typeface="+mn-ea"/>
              </a:rPr>
              <a:t>频道类型为多分类变量，在回归前生成三个哑变量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逐步回归准则：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检验值最大且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&lt;0.05</a:t>
            </a:r>
            <a:r>
              <a:rPr lang="zh-CN" altLang="en-US">
                <a:sym typeface="+mn-ea"/>
              </a:rPr>
              <a:t>的预测变量进入模型，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             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检验值最小且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&gt;0.1</a:t>
            </a:r>
            <a:r>
              <a:rPr lang="zh-CN" altLang="en-US">
                <a:sym typeface="+mn-ea"/>
              </a:rPr>
              <a:t>的预测变量剔除出模型。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12875" y="509905"/>
            <a:ext cx="1750695" cy="4013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逐步回归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50" y="-424180"/>
            <a:ext cx="3145790" cy="2270125"/>
          </a:xfrm>
          <a:prstGeom prst="rect">
            <a:avLst/>
          </a:prstGeom>
        </p:spPr>
      </p:pic>
      <p:sp>
        <p:nvSpPr>
          <p:cNvPr id="6" name="内容占位符 5"/>
          <p:cNvSpPr/>
          <p:nvPr>
            <p:custDataLst>
              <p:tags r:id="rId2"/>
            </p:custDataLst>
          </p:nvPr>
        </p:nvSpPr>
        <p:spPr>
          <a:xfrm>
            <a:off x="1227455" y="1490345"/>
            <a:ext cx="3300095" cy="6413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回归结果：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1412875" y="2131695"/>
          <a:ext cx="85337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/>
                <a:gridCol w="3592830"/>
                <a:gridCol w="37306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模型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输入变量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除去变量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log_</a:t>
                      </a:r>
                      <a:r>
                        <a:rPr lang="zh-CN" altLang="en-US"/>
                        <a:t>播放量</a:t>
                      </a:r>
                      <a:endParaRPr lang="zh-CN" altLang="en-US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年龄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频道所属国家人口</a:t>
                      </a:r>
                      <a:endParaRPr lang="zh-CN" altLang="en-US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视频上传量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1407160" y="4540250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R²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调整后</a:t>
                      </a:r>
                      <a:r>
                        <a:rPr lang="en-US" altLang="zh-CN"/>
                        <a:t>R²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r>
                        <a:rPr lang="zh-CN" altLang="en-US"/>
                        <a:t>检验显著性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0.445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0.442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0.005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12875" y="509905"/>
            <a:ext cx="1750695" cy="4013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/>
            <a:r>
              <a:rPr lang="zh-CN" altLang="en-US" sz="3600" b="1">
                <a:sym typeface="+mn-ea"/>
              </a:rPr>
              <a:t>模型诊断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50" y="-424180"/>
            <a:ext cx="3145790" cy="227012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27455" y="1490345"/>
            <a:ext cx="10349865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误差正态性：</a:t>
            </a:r>
            <a:endParaRPr lang="zh-CN" altLang="en-US"/>
          </a:p>
        </p:txBody>
      </p:sp>
      <p:pic>
        <p:nvPicPr>
          <p:cNvPr id="4" name="图片 3" descr="capture_2023120916145209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41425" y="2242820"/>
            <a:ext cx="6009005" cy="3498850"/>
          </a:xfrm>
          <a:prstGeom prst="rect">
            <a:avLst/>
          </a:prstGeom>
        </p:spPr>
      </p:pic>
      <p:pic>
        <p:nvPicPr>
          <p:cNvPr id="2" name="图片 1" descr="capture_2023120916154496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541895" y="2200275"/>
            <a:ext cx="3869055" cy="3529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12875" y="509905"/>
            <a:ext cx="1750695" cy="4013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/>
            <a:r>
              <a:rPr lang="zh-CN" altLang="en-US" sz="3600" b="1">
                <a:sym typeface="+mn-ea"/>
              </a:rPr>
              <a:t>模型诊断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50" y="-424180"/>
            <a:ext cx="3145790" cy="227012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27455" y="1490345"/>
            <a:ext cx="10349865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方差齐性：</a:t>
            </a:r>
            <a:endParaRPr lang="zh-CN" altLang="en-US"/>
          </a:p>
        </p:txBody>
      </p:sp>
      <p:pic>
        <p:nvPicPr>
          <p:cNvPr id="5" name="图片 4" descr="capture_202312091616547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25700" y="2091690"/>
            <a:ext cx="6219190" cy="3632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12875" y="509905"/>
            <a:ext cx="1750695" cy="4013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/>
            <a:r>
              <a:rPr lang="zh-CN" altLang="en-US" sz="3600" b="1">
                <a:sym typeface="+mn-ea"/>
              </a:rPr>
              <a:t>模型诊断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50" y="-424180"/>
            <a:ext cx="3145790" cy="2270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2"/>
              <p:cNvSpPr>
                <a:spLocks noGrp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1226820" y="1490345"/>
                <a:ext cx="10350500" cy="4759325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rmAutofit lnSpcReduction="20000"/>
              </a:bodyPr>
              <a:lstStyle>
                <a:lvl1pPr marL="2286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●"/>
                  <a:defRPr sz="18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●"/>
                  <a:tabLst>
                    <a:tab pos="1609725" algn="l"/>
                    <a:tab pos="1609725" algn="l"/>
                    <a:tab pos="1609725" algn="l"/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●"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charset="0"/>
                  <a:buChar char=""/>
                  <a:defRPr sz="14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defRPr sz="14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/>
                  <a:t>误差独立性：</a:t>
                </a:r>
                <a:endParaRPr lang="zh-CN" altLang="en-US"/>
              </a:p>
              <a:p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 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 </a:t>
                </a:r>
                <a:r>
                  <a:rPr lang="zh-CN" altLang="en-US"/>
                  <a:t>模型误差不存在自相关。</a:t>
                </a:r>
                <a:endParaRPr lang="zh-CN" altLang="en-US"/>
              </a:p>
              <a:p>
                <a:r>
                  <a:rPr lang="zh-CN" altLang="en-US"/>
                  <a:t>多重共线性：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r>
                  <a:rPr lang="en-US" altLang="zh-CN"/>
                  <a:t>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𝑉𝐼𝐹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=1.087&lt;10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，模型不存在多重共线性。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226820" y="1490345"/>
                <a:ext cx="10350500" cy="47593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/>
          <p:nvPr>
            <p:custDataLst>
              <p:tags r:id="rId5"/>
            </p:custDataLst>
          </p:nvPr>
        </p:nvGraphicFramePr>
        <p:xfrm>
          <a:off x="3211830" y="1962785"/>
          <a:ext cx="26365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2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德宾</a:t>
                      </a:r>
                      <a:r>
                        <a:rPr lang="en-US" altLang="zh-CN"/>
                        <a:t>-</a:t>
                      </a:r>
                      <a:r>
                        <a:rPr lang="zh-CN" altLang="en-US"/>
                        <a:t>沃森</a:t>
                      </a:r>
                      <a:r>
                        <a:rPr lang="en-US" altLang="zh-CN"/>
                        <a:t>(D-W)</a:t>
                      </a:r>
                      <a:r>
                        <a:rPr lang="zh-CN" altLang="en-US"/>
                        <a:t>检验量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1.941</a:t>
                      </a:r>
                      <a:endParaRPr lang="en-US" altLang="zh-CN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6"/>
            </p:custDataLst>
          </p:nvPr>
        </p:nvGraphicFramePr>
        <p:xfrm>
          <a:off x="3211830" y="3610610"/>
          <a:ext cx="536829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145"/>
                <a:gridCol w="26841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VIF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log_</a:t>
                      </a:r>
                      <a:r>
                        <a:rPr lang="zh-CN" altLang="en-US"/>
                        <a:t>播放量</a:t>
                      </a:r>
                      <a:endParaRPr lang="zh-CN" altLang="en-US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1.055</a:t>
                      </a:r>
                      <a:endParaRPr lang="en-US" altLang="zh-CN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年龄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1.070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频道所属国家人口</a:t>
                      </a:r>
                      <a:endParaRPr lang="zh-CN" altLang="en-US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1.042</a:t>
                      </a:r>
                      <a:endParaRPr lang="en-US" altLang="zh-CN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视频上传量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1.087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PART 4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618" y="220678"/>
            <a:ext cx="3657607" cy="263957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37150" y="2860040"/>
            <a:ext cx="4471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模型解释和改进</a:t>
            </a:r>
            <a:endParaRPr lang="zh-CN" altLang="en-US" sz="4800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12875" y="509905"/>
            <a:ext cx="1750695" cy="4013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/>
            <a:r>
              <a:rPr lang="zh-CN" altLang="en-US" sz="3600" b="1">
                <a:sym typeface="+mn-ea"/>
              </a:rPr>
              <a:t>模型解释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50" y="-424180"/>
            <a:ext cx="3145790" cy="2270125"/>
          </a:xfrm>
          <a:prstGeom prst="rect">
            <a:avLst/>
          </a:prstGeom>
        </p:spPr>
      </p:pic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26820" y="3869055"/>
            <a:ext cx="10678160" cy="23844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1226820" y="1470660"/>
          <a:ext cx="670242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40"/>
                <a:gridCol w="1694180"/>
                <a:gridCol w="20339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输入变量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标准化系数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显著性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log_</a:t>
                      </a:r>
                      <a:r>
                        <a:rPr lang="zh-CN" altLang="en-US"/>
                        <a:t>播放量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0.644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&lt;0.001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频道年龄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-0.150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&lt;0.001</a:t>
                      </a:r>
                      <a:endParaRPr lang="zh-CN" altLang="en-US"/>
                    </a:p>
                  </a:txBody>
                  <a:tcPr/>
                </a:tc>
              </a:tr>
              <a:tr h="3333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博主所属国家人口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&lt;0.001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视频上传量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0.005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26820" y="4148455"/>
            <a:ext cx="7352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播放量，频道国家人口，视频上传量都对收入有正</a:t>
            </a:r>
            <a:r>
              <a:rPr lang="zh-CN" altLang="en-US"/>
              <a:t>影响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频道年龄对收入有负</a:t>
            </a:r>
            <a:r>
              <a:rPr lang="zh-CN" altLang="en-US"/>
              <a:t>影响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344023" y="448348"/>
            <a:ext cx="658368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模型解释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</a:t>
            </a:r>
            <a:r>
              <a:rPr lang="zh-CN" altLang="en-US" sz="2800" b="1" dirty="0">
                <a:sym typeface="+mn-ea"/>
              </a:rPr>
              <a:t>收入不随频道年龄增长而增长</a:t>
            </a:r>
            <a:endParaRPr lang="en-US" altLang="zh-CN" sz="2800" b="1" dirty="0"/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175" y="-464696"/>
            <a:ext cx="3657607" cy="263957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5533" y="5330608"/>
            <a:ext cx="102044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age</a:t>
            </a:r>
            <a:r>
              <a:rPr lang="zh-CN" altLang="en-US" dirty="0"/>
              <a:t>变大，平均上传视频数倾向</a:t>
            </a:r>
            <a:r>
              <a:rPr lang="zh-CN" altLang="en-US" dirty="0"/>
              <a:t>变大，但是平均观看量并没有随之增加，导致平均收入并没有增加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视频平均做到两至三年，平均观看量最高，平均收入最高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" y="1632585"/>
            <a:ext cx="5400040" cy="3375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85" y="1632585"/>
            <a:ext cx="5374005" cy="33591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12875" y="509905"/>
            <a:ext cx="1750695" cy="4013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/>
            <a:r>
              <a:rPr lang="zh-CN" altLang="en-US" sz="3600" b="1">
                <a:sym typeface="+mn-ea"/>
              </a:rPr>
              <a:t>模型检验</a:t>
            </a:r>
            <a:r>
              <a:rPr lang="zh-CN" altLang="en-US" sz="3600" b="1">
                <a:sym typeface="+mn-ea"/>
              </a:rPr>
              <a:t>和改进</a:t>
            </a:r>
            <a:endParaRPr lang="zh-CN" altLang="en-US" sz="3600" b="1">
              <a:sym typeface="+mn-ea"/>
            </a:endParaRPr>
          </a:p>
          <a:p>
            <a:pPr algn="l"/>
            <a:endParaRPr lang="zh-CN" altLang="en-US" sz="3600" b="1"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50" y="-424180"/>
            <a:ext cx="3145790" cy="2270125"/>
          </a:xfrm>
          <a:prstGeom prst="rect">
            <a:avLst/>
          </a:prstGeom>
        </p:spPr>
      </p:pic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26820" y="3869055"/>
            <a:ext cx="10678160" cy="23844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pic>
        <p:nvPicPr>
          <p:cNvPr id="9" name="图片 8" descr="xgboos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935" y="2087880"/>
            <a:ext cx="4034155" cy="3392170"/>
          </a:xfrm>
          <a:prstGeom prst="rect">
            <a:avLst/>
          </a:prstGeom>
        </p:spPr>
      </p:pic>
      <p:pic>
        <p:nvPicPr>
          <p:cNvPr id="10" name="图片 9" descr="regress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" y="2087880"/>
            <a:ext cx="4095750" cy="34442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8500" y="58089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线性</a:t>
            </a:r>
            <a:r>
              <a:rPr lang="zh-CN" altLang="en-US"/>
              <a:t>模型均方绝对误差：</a:t>
            </a:r>
            <a:r>
              <a:rPr lang="en-US" altLang="zh-CN"/>
              <a:t>337963</a:t>
            </a:r>
            <a:r>
              <a:rPr lang="zh-CN" altLang="en-US"/>
              <a:t>元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10580" y="580453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xgboost</a:t>
            </a:r>
            <a:r>
              <a:rPr lang="zh-CN" altLang="en-US">
                <a:sym typeface="+mn-ea"/>
              </a:rPr>
              <a:t>均方绝对误差：</a:t>
            </a:r>
            <a:r>
              <a:rPr lang="en-US" altLang="zh-CN">
                <a:sym typeface="+mn-ea"/>
              </a:rPr>
              <a:t>266416</a:t>
            </a:r>
            <a:r>
              <a:rPr lang="zh-CN" altLang="en-US">
                <a:sym typeface="+mn-ea"/>
              </a:rPr>
              <a:t>元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66775" y="14128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训练集：测试集</a:t>
            </a:r>
            <a:r>
              <a:rPr lang="en-US" altLang="zh-CN"/>
              <a:t> = 8</a:t>
            </a:r>
            <a:r>
              <a:rPr lang="zh-CN" altLang="en-US"/>
              <a:t>：</a:t>
            </a:r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335" y="-252095"/>
            <a:ext cx="2780665" cy="20072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09470" y="3266440"/>
            <a:ext cx="7371080" cy="1451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4800">
                <a:solidFill>
                  <a:schemeClr val="bg1"/>
                </a:solidFill>
              </a:rPr>
              <a:t>THANKS!</a:t>
            </a:r>
            <a:endParaRPr lang="zh-CN" altLang="en-US" sz="4800">
              <a:solidFill>
                <a:schemeClr val="bg1"/>
              </a:solidFill>
            </a:endParaRPr>
          </a:p>
          <a:p>
            <a:endParaRPr lang="zh-CN" altLang="en-US"/>
          </a:p>
          <a:p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6045200" y="5160645"/>
            <a:ext cx="5858510" cy="442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000">
              <a:sym typeface="+mn-ea"/>
            </a:endParaRPr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V="1">
            <a:off x="5960478" y="4100731"/>
            <a:ext cx="2349500" cy="50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48269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latin typeface="仿宋" panose="02010609060101010101" pitchFamily="49" charset="-122"/>
                <a:ea typeface="仿宋" panose="02010609060101010101" pitchFamily="49" charset="-122"/>
              </a:rPr>
              <a:t>背景</a:t>
            </a:r>
            <a:r>
              <a:rPr lang="en-US" altLang="zh-CN" sz="4800" b="1" dirty="0">
                <a:latin typeface="仿宋" panose="02010609060101010101" pitchFamily="49" charset="-122"/>
                <a:ea typeface="仿宋" panose="02010609060101010101" pitchFamily="49" charset="-122"/>
              </a:rPr>
              <a:t>&amp;</a:t>
            </a:r>
            <a:r>
              <a:rPr lang="zh-CN" altLang="en-US" sz="4800" b="1" dirty="0">
                <a:latin typeface="仿宋" panose="02010609060101010101" pitchFamily="49" charset="-122"/>
                <a:ea typeface="仿宋" panose="02010609060101010101" pitchFamily="49" charset="-122"/>
              </a:rPr>
              <a:t>数据集介绍</a:t>
            </a:r>
            <a:endParaRPr lang="zh-CN" altLang="en-US" sz="4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618" y="220678"/>
            <a:ext cx="3657607" cy="26395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970536" y="1774777"/>
            <a:ext cx="90256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YouTube</a:t>
            </a:r>
            <a:r>
              <a:rPr lang="zh-CN" altLang="zh-CN" sz="20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是一个视频网站，注册于</a:t>
            </a:r>
            <a:r>
              <a:rPr lang="en-US" altLang="zh-CN" sz="20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2005</a:t>
            </a:r>
            <a:r>
              <a:rPr lang="zh-CN" altLang="zh-CN" sz="20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年</a:t>
            </a:r>
            <a:r>
              <a:rPr lang="en-US" altLang="zh-CN" sz="20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月</a:t>
            </a:r>
            <a:r>
              <a:rPr lang="en-US" altLang="zh-CN" sz="20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15</a:t>
            </a:r>
            <a:r>
              <a:rPr lang="zh-CN" altLang="zh-CN" sz="20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日，让用户下载、观看及分享影片或短片</a:t>
            </a:r>
            <a:r>
              <a:rPr lang="zh-CN" altLang="en-US" sz="20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，</a:t>
            </a:r>
            <a:r>
              <a:rPr lang="zh-CN" altLang="zh-CN" sz="20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属于</a:t>
            </a:r>
            <a:r>
              <a:rPr lang="en-US" altLang="zh-CN" sz="20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G</a:t>
            </a:r>
            <a:r>
              <a:rPr lang="zh-CN" altLang="zh-CN" sz="20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oogle</a:t>
            </a:r>
            <a:r>
              <a:rPr lang="zh-CN" altLang="zh-CN" sz="20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公司</a:t>
            </a:r>
            <a:endParaRPr lang="en-US" altLang="zh-CN" sz="2000" kern="100" dirty="0">
              <a:solidFill>
                <a:srgbClr val="333333"/>
              </a:solidFill>
              <a:effectLst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endParaRPr lang="en-US" altLang="zh-CN" sz="2000" dirty="0">
              <a:solidFill>
                <a:srgbClr val="333333"/>
              </a:solidFill>
              <a:effectLst/>
              <a:latin typeface="Helvetica" panose="020B0604020202020204" pitchFamily="34" charset="0"/>
              <a:ea typeface="等线" panose="02010600030101010101" charset="-122"/>
              <a:cs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宋体" panose="02010600030101010101" pitchFamily="2" charset="-122"/>
              </a:rPr>
              <a:t>YouTube</a:t>
            </a:r>
            <a:r>
              <a:rPr lang="zh-CN" altLang="zh-CN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在全球拥有至少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宋体" panose="02010600030101010101" pitchFamily="2" charset="-122"/>
              </a:rPr>
              <a:t>25.27 </a:t>
            </a:r>
            <a:r>
              <a:rPr lang="zh-CN" altLang="zh-CN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亿用户，全球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宋体" panose="02010600030101010101" pitchFamily="2" charset="-122"/>
              </a:rPr>
              <a:t> 18 </a:t>
            </a:r>
            <a:r>
              <a:rPr lang="zh-CN" altLang="zh-CN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岁及以上人群中有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宋体" panose="02010600030101010101" pitchFamily="2" charset="-122"/>
              </a:rPr>
              <a:t>36.9%</a:t>
            </a:r>
            <a:r>
              <a:rPr lang="zh-CN" altLang="zh-CN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使用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宋体" panose="02010600030101010101" pitchFamily="2" charset="-122"/>
              </a:rPr>
              <a:t> YouTube</a:t>
            </a:r>
            <a:r>
              <a:rPr lang="zh-CN" altLang="zh-CN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，然而，如果我们删除居住在中国的这个年龄段的人（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宋体" panose="02010600030101010101" pitchFamily="2" charset="-122"/>
              </a:rPr>
              <a:t>YouTube </a:t>
            </a:r>
            <a:r>
              <a:rPr lang="zh-CN" altLang="zh-CN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仍然被屏蔽），</a:t>
            </a:r>
            <a:r>
              <a:rPr lang="zh-CN" altLang="en-US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这个数据</a:t>
            </a:r>
            <a:r>
              <a:rPr lang="zh-CN" altLang="zh-CN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就会增加到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宋体" panose="02010600030101010101" pitchFamily="2" charset="-122"/>
              </a:rPr>
              <a:t>46.2%</a:t>
            </a:r>
            <a:r>
              <a:rPr lang="zh-CN" altLang="zh-CN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。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0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宋体" panose="02010600030101010101" pitchFamily="2" charset="-122"/>
              </a:rPr>
              <a:t>10%</a:t>
            </a:r>
            <a:r>
              <a:rPr lang="zh-CN" altLang="zh-CN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最受欢迎的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宋体" panose="02010600030101010101" pitchFamily="2" charset="-122"/>
              </a:rPr>
              <a:t>YouTube</a:t>
            </a:r>
            <a:r>
              <a:rPr lang="zh-CN" altLang="zh-CN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视频吸引了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宋体" panose="02010600030101010101" pitchFamily="2" charset="-122"/>
              </a:rPr>
              <a:t>79%</a:t>
            </a:r>
            <a:r>
              <a:rPr lang="zh-CN" altLang="zh-CN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的观看次数</a:t>
            </a:r>
            <a:endParaRPr lang="zh-CN" altLang="zh-CN" sz="20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0536" y="4444118"/>
            <a:ext cx="447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85178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Youtube</a:t>
            </a:r>
            <a:r>
              <a:rPr lang="zh-CN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zh-CN" altLang="en-US" sz="3600" b="1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922" y="-170157"/>
            <a:ext cx="3657607" cy="2639573"/>
          </a:xfrm>
          <a:prstGeom prst="rect">
            <a:avLst/>
          </a:prstGeom>
        </p:spPr>
      </p:pic>
      <p:pic>
        <p:nvPicPr>
          <p:cNvPr id="1026" name="Picture 2" descr="YouTuBe icon_图标_矢量素材免费下载- 爱给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933" y="3908316"/>
            <a:ext cx="2101843" cy="197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272790" y="3177540"/>
            <a:ext cx="3139440" cy="31394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880110" y="1546860"/>
            <a:ext cx="3139440" cy="31394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493306" y="1835824"/>
            <a:ext cx="2335743" cy="2227957"/>
            <a:chOff x="4865156" y="788074"/>
            <a:chExt cx="2335743" cy="2227957"/>
          </a:xfrm>
        </p:grpSpPr>
        <p:sp>
          <p:nvSpPr>
            <p:cNvPr id="6" name="文本框 5"/>
            <p:cNvSpPr txBox="1"/>
            <p:nvPr/>
          </p:nvSpPr>
          <p:spPr>
            <a:xfrm>
              <a:off x="4865156" y="788074"/>
              <a:ext cx="12426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+mj-lt"/>
                </a:rPr>
                <a:t>T-Series</a:t>
              </a:r>
              <a:endParaRPr lang="zh-CN" alt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865157" y="1126629"/>
              <a:ext cx="16610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+mj-lt"/>
                </a:rPr>
                <a:t>$6.8M</a:t>
              </a:r>
              <a:r>
                <a:rPr lang="zh-CN" altLang="en-US" sz="4000" dirty="0"/>
                <a:t> </a:t>
              </a:r>
              <a:endParaRPr lang="zh-CN" altLang="en-US" sz="4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865156" y="1877258"/>
              <a:ext cx="2335743" cy="1138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Music channel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r>
                <a:rPr lang="en-US" altLang="zh-CN" dirty="0">
                  <a:solidFill>
                    <a:schemeClr val="bg1"/>
                  </a:solidFill>
                </a:rPr>
                <a:t>India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r>
                <a:rPr lang="en-US" altLang="zh-CN" dirty="0">
                  <a:solidFill>
                    <a:schemeClr val="bg1"/>
                  </a:solidFill>
                </a:rPr>
                <a:t>Subscribers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: 24.5M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836456" y="3570487"/>
            <a:ext cx="2335743" cy="1995804"/>
            <a:chOff x="4865156" y="804784"/>
            <a:chExt cx="2335743" cy="1995804"/>
          </a:xfrm>
        </p:grpSpPr>
        <p:sp>
          <p:nvSpPr>
            <p:cNvPr id="10" name="文本框 9"/>
            <p:cNvSpPr txBox="1"/>
            <p:nvPr/>
          </p:nvSpPr>
          <p:spPr>
            <a:xfrm>
              <a:off x="4916142" y="804784"/>
              <a:ext cx="1313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/>
                  </a:solidFill>
                  <a:latin typeface="+mj-lt"/>
                </a:rPr>
                <a:t>MrBeast</a:t>
              </a:r>
              <a:r>
                <a:rPr lang="en-US" altLang="zh-CN" sz="2400" dirty="0">
                  <a:solidFill>
                    <a:schemeClr val="bg1"/>
                  </a:solidFill>
                  <a:latin typeface="+mj-lt"/>
                </a:rPr>
                <a:t> </a:t>
              </a:r>
              <a:endParaRPr lang="zh-CN" alt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65157" y="1126629"/>
              <a:ext cx="15199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+mj-lt"/>
                </a:rPr>
                <a:t>$4.0M</a:t>
              </a:r>
              <a:endParaRPr lang="zh-CN" altLang="en-US" sz="4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865156" y="1877258"/>
              <a:ext cx="233574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Entertainment 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r>
                <a:rPr lang="en-US" altLang="zh-CN" dirty="0">
                  <a:solidFill>
                    <a:schemeClr val="bg1"/>
                  </a:solidFill>
                </a:rPr>
                <a:t>United States 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r>
                <a:rPr lang="en-US" altLang="zh-CN" dirty="0">
                  <a:solidFill>
                    <a:schemeClr val="bg1"/>
                  </a:solidFill>
                </a:rPr>
                <a:t>Subscribers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: 16.6M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470623" y="2231658"/>
            <a:ext cx="24480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Kids Diana Show</a:t>
            </a:r>
            <a:endParaRPr lang="en-US" altLang="zh-CN" sz="20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PewDiePie</a:t>
            </a:r>
            <a:endParaRPr lang="en-US" altLang="zh-CN" sz="20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Like Nastya</a:t>
            </a:r>
            <a:endParaRPr lang="en-US" altLang="zh-CN" sz="20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Vlad and Niki</a:t>
            </a:r>
            <a:endParaRPr lang="en-US" altLang="zh-CN" sz="20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Zee Music Company</a:t>
            </a:r>
            <a:endParaRPr lang="en-US" altLang="zh-CN" sz="20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WWE</a:t>
            </a:r>
            <a:endParaRPr lang="en-US" altLang="zh-CN" sz="20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BLACKPINK</a:t>
            </a:r>
            <a:endParaRPr lang="en-US" altLang="zh-CN" sz="20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Sony SAB</a:t>
            </a:r>
            <a:endParaRPr lang="en-US" altLang="zh-CN" sz="20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BANGTANTV</a:t>
            </a:r>
            <a:endParaRPr lang="en-US" altLang="zh-CN" sz="20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Justin Bieber</a:t>
            </a:r>
            <a:endParaRPr lang="en-US" altLang="zh-CN" sz="20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HYBE LABELS</a:t>
            </a:r>
            <a:endParaRPr lang="en-US" altLang="zh-CN" sz="20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26820" y="469910"/>
            <a:ext cx="43294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Youtubers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年收入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情况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88" y="-79283"/>
            <a:ext cx="3657607" cy="2639573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9074437" y="2223552"/>
            <a:ext cx="28139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$5.9M</a:t>
            </a:r>
            <a:endParaRPr lang="en-US" altLang="zh-CN" sz="20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$5.5M</a:t>
            </a:r>
            <a:endParaRPr lang="en-US" altLang="zh-CN" sz="20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$2.2M</a:t>
            </a:r>
            <a:endParaRPr lang="en-US" altLang="zh-CN" sz="20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$1.17M</a:t>
            </a:r>
            <a:endParaRPr lang="en-US" altLang="zh-CN" sz="20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$1.46M</a:t>
            </a:r>
            <a:endParaRPr lang="en-US" altLang="zh-CN" sz="20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$1.70M</a:t>
            </a:r>
            <a:endParaRPr lang="en-US" altLang="zh-CN" sz="20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$2.40M</a:t>
            </a:r>
            <a:endParaRPr lang="en-US" altLang="zh-CN" sz="20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$2.10M</a:t>
            </a:r>
            <a:endParaRPr lang="en-US" altLang="zh-CN" sz="20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$1.50M</a:t>
            </a:r>
            <a:endParaRPr lang="en-US" altLang="zh-CN" sz="20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$0.5M</a:t>
            </a:r>
            <a:endParaRPr lang="en-US" altLang="zh-CN" sz="20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$0.5M</a:t>
            </a:r>
            <a:endParaRPr lang="en-US" altLang="zh-CN" sz="20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$0.5M</a:t>
            </a:r>
            <a:endParaRPr lang="en-US" altLang="zh-CN" sz="20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754252" y="2504388"/>
            <a:ext cx="2683496" cy="2683496"/>
          </a:xfrm>
          <a:prstGeom prst="ellipse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24371" y="236331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11508" y="3429000"/>
            <a:ext cx="216898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YouTubers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zh-CN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收入来源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488" y="4540761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994248" y="236331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012784" y="4540761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986441" y="2143887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>
                <a:solidFill>
                  <a:srgbClr val="48A2A0"/>
                </a:solidFill>
                <a:latin typeface="Futura Bk BT" panose="020B0502020204020303" pitchFamily="34" charset="0"/>
              </a:rPr>
              <a:t>广告盈利</a:t>
            </a:r>
            <a:endParaRPr lang="zh-CN" altLang="en-US" sz="2400" dirty="0">
              <a:solidFill>
                <a:srgbClr val="48A2A0"/>
              </a:solidFill>
              <a:latin typeface="Futura Bk BT" panose="020B05020202040203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23506" y="4259559"/>
            <a:ext cx="141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400" dirty="0">
                <a:solidFill>
                  <a:srgbClr val="48A2A0"/>
                </a:solidFill>
                <a:latin typeface="Futura Bk BT" panose="020B0502020204020303" pitchFamily="34" charset="0"/>
              </a:rPr>
              <a:t>线上课程</a:t>
            </a:r>
            <a:endParaRPr lang="zh-CN" altLang="zh-CN" sz="2400" dirty="0">
              <a:solidFill>
                <a:srgbClr val="48A2A0"/>
              </a:solidFill>
              <a:latin typeface="Futura Bk BT" panose="020B0502020204020303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672976" y="208889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zh-CN" sz="2400" dirty="0">
                <a:solidFill>
                  <a:srgbClr val="48A2A0"/>
                </a:solidFill>
                <a:latin typeface="Futura Bk BT" panose="020B0502020204020303" pitchFamily="34" charset="0"/>
              </a:rPr>
              <a:t>厂商业配</a:t>
            </a:r>
            <a:endParaRPr lang="zh-CN" altLang="zh-CN" sz="2400" dirty="0">
              <a:solidFill>
                <a:srgbClr val="48A2A0"/>
              </a:solidFill>
              <a:latin typeface="Futura Bk BT" panose="020B0502020204020303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46021" y="42525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48A2A0"/>
                </a:solidFill>
                <a:latin typeface="Futura Bk BT" panose="020B0502020204020303" pitchFamily="34" charset="0"/>
              </a:rPr>
              <a:t>频道会员</a:t>
            </a:r>
            <a:endParaRPr lang="zh-CN" altLang="en-US" sz="2400" dirty="0">
              <a:solidFill>
                <a:srgbClr val="48A2A0"/>
              </a:solidFill>
              <a:latin typeface="Futura Bk BT" panose="020B0502020204020303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55959" y="2605552"/>
            <a:ext cx="26655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YouTube</a:t>
            </a:r>
            <a:r>
              <a:rPr lang="zh-CN" altLang="zh-CN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频道中，常见的商业模式。透过在自己影片中置入商品资讯，获得厂商给的报价收入；或者，直接帮厂商拍摄产品宣传片，收取拍摄制作费用，以及频道曝光的行情报价费用。</a:t>
            </a:r>
            <a:endParaRPr lang="zh-CN" altLang="zh-CN" sz="12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46021" y="4772385"/>
            <a:ext cx="2665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2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当你的频道订阅人数达</a:t>
            </a:r>
            <a:r>
              <a:rPr lang="en-US" altLang="zh-CN" sz="12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30,000</a:t>
            </a:r>
            <a:r>
              <a:rPr lang="zh-CN" altLang="en-US" sz="12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人，就能开启频道会员功能，让粉丝付费支持更多创作，让创作者获得</a:t>
            </a:r>
            <a:r>
              <a:rPr lang="en-US" altLang="zh-CN" sz="12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YouTube</a:t>
            </a:r>
            <a:r>
              <a:rPr lang="zh-CN" altLang="en-US" sz="12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广告收益以外的官方收入。</a:t>
            </a:r>
            <a:endParaRPr lang="zh-CN" altLang="en-US" sz="1200" kern="1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Freeform 34"/>
          <p:cNvSpPr/>
          <p:nvPr/>
        </p:nvSpPr>
        <p:spPr bwMode="auto">
          <a:xfrm>
            <a:off x="8145348" y="2547985"/>
            <a:ext cx="365833" cy="339099"/>
          </a:xfrm>
          <a:custGeom>
            <a:avLst/>
            <a:gdLst>
              <a:gd name="T0" fmla="*/ 258 w 298"/>
              <a:gd name="T1" fmla="*/ 0 h 276"/>
              <a:gd name="T2" fmla="*/ 41 w 298"/>
              <a:gd name="T3" fmla="*/ 0 h 276"/>
              <a:gd name="T4" fmla="*/ 0 w 298"/>
              <a:gd name="T5" fmla="*/ 40 h 276"/>
              <a:gd name="T6" fmla="*/ 0 w 298"/>
              <a:gd name="T7" fmla="*/ 180 h 276"/>
              <a:gd name="T8" fmla="*/ 41 w 298"/>
              <a:gd name="T9" fmla="*/ 220 h 276"/>
              <a:gd name="T10" fmla="*/ 128 w 298"/>
              <a:gd name="T11" fmla="*/ 220 h 276"/>
              <a:gd name="T12" fmla="*/ 128 w 298"/>
              <a:gd name="T13" fmla="*/ 276 h 276"/>
              <a:gd name="T14" fmla="*/ 220 w 298"/>
              <a:gd name="T15" fmla="*/ 220 h 276"/>
              <a:gd name="T16" fmla="*/ 258 w 298"/>
              <a:gd name="T17" fmla="*/ 220 h 276"/>
              <a:gd name="T18" fmla="*/ 298 w 298"/>
              <a:gd name="T19" fmla="*/ 180 h 276"/>
              <a:gd name="T20" fmla="*/ 298 w 298"/>
              <a:gd name="T21" fmla="*/ 40 h 276"/>
              <a:gd name="T22" fmla="*/ 258 w 298"/>
              <a:gd name="T23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8" h="276">
                <a:moveTo>
                  <a:pt x="258" y="0"/>
                </a:moveTo>
                <a:cubicBezTo>
                  <a:pt x="41" y="0"/>
                  <a:pt x="41" y="0"/>
                  <a:pt x="41" y="0"/>
                </a:cubicBezTo>
                <a:cubicBezTo>
                  <a:pt x="19" y="0"/>
                  <a:pt x="0" y="18"/>
                  <a:pt x="0" y="40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202"/>
                  <a:pt x="19" y="220"/>
                  <a:pt x="41" y="220"/>
                </a:cubicBezTo>
                <a:cubicBezTo>
                  <a:pt x="128" y="220"/>
                  <a:pt x="128" y="220"/>
                  <a:pt x="128" y="220"/>
                </a:cubicBezTo>
                <a:cubicBezTo>
                  <a:pt x="128" y="276"/>
                  <a:pt x="128" y="276"/>
                  <a:pt x="128" y="276"/>
                </a:cubicBezTo>
                <a:cubicBezTo>
                  <a:pt x="220" y="220"/>
                  <a:pt x="220" y="220"/>
                  <a:pt x="220" y="220"/>
                </a:cubicBezTo>
                <a:cubicBezTo>
                  <a:pt x="258" y="220"/>
                  <a:pt x="258" y="220"/>
                  <a:pt x="258" y="220"/>
                </a:cubicBezTo>
                <a:cubicBezTo>
                  <a:pt x="280" y="220"/>
                  <a:pt x="298" y="202"/>
                  <a:pt x="298" y="180"/>
                </a:cubicBezTo>
                <a:cubicBezTo>
                  <a:pt x="298" y="40"/>
                  <a:pt x="298" y="40"/>
                  <a:pt x="298" y="40"/>
                </a:cubicBezTo>
                <a:cubicBezTo>
                  <a:pt x="298" y="18"/>
                  <a:pt x="280" y="0"/>
                  <a:pt x="258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Freeform 37"/>
          <p:cNvSpPr>
            <a:spLocks noEditPoints="1"/>
          </p:cNvSpPr>
          <p:nvPr/>
        </p:nvSpPr>
        <p:spPr bwMode="auto">
          <a:xfrm>
            <a:off x="3691371" y="2564792"/>
            <a:ext cx="344727" cy="275782"/>
          </a:xfrm>
          <a:custGeom>
            <a:avLst/>
            <a:gdLst>
              <a:gd name="T0" fmla="*/ 253 w 281"/>
              <a:gd name="T1" fmla="*/ 0 h 225"/>
              <a:gd name="T2" fmla="*/ 157 w 281"/>
              <a:gd name="T3" fmla="*/ 0 h 225"/>
              <a:gd name="T4" fmla="*/ 156 w 281"/>
              <a:gd name="T5" fmla="*/ 0 h 225"/>
              <a:gd name="T6" fmla="*/ 117 w 281"/>
              <a:gd name="T7" fmla="*/ 0 h 225"/>
              <a:gd name="T8" fmla="*/ 117 w 281"/>
              <a:gd name="T9" fmla="*/ 0 h 225"/>
              <a:gd name="T10" fmla="*/ 28 w 281"/>
              <a:gd name="T11" fmla="*/ 0 h 225"/>
              <a:gd name="T12" fmla="*/ 0 w 281"/>
              <a:gd name="T13" fmla="*/ 28 h 225"/>
              <a:gd name="T14" fmla="*/ 0 w 281"/>
              <a:gd name="T15" fmla="*/ 162 h 225"/>
              <a:gd name="T16" fmla="*/ 28 w 281"/>
              <a:gd name="T17" fmla="*/ 190 h 225"/>
              <a:gd name="T18" fmla="*/ 119 w 281"/>
              <a:gd name="T19" fmla="*/ 190 h 225"/>
              <a:gd name="T20" fmla="*/ 126 w 281"/>
              <a:gd name="T21" fmla="*/ 199 h 225"/>
              <a:gd name="T22" fmla="*/ 119 w 281"/>
              <a:gd name="T23" fmla="*/ 207 h 225"/>
              <a:gd name="T24" fmla="*/ 73 w 281"/>
              <a:gd name="T25" fmla="*/ 216 h 225"/>
              <a:gd name="T26" fmla="*/ 141 w 281"/>
              <a:gd name="T27" fmla="*/ 225 h 225"/>
              <a:gd name="T28" fmla="*/ 210 w 281"/>
              <a:gd name="T29" fmla="*/ 216 h 225"/>
              <a:gd name="T30" fmla="*/ 165 w 281"/>
              <a:gd name="T31" fmla="*/ 208 h 225"/>
              <a:gd name="T32" fmla="*/ 158 w 281"/>
              <a:gd name="T33" fmla="*/ 198 h 225"/>
              <a:gd name="T34" fmla="*/ 164 w 281"/>
              <a:gd name="T35" fmla="*/ 190 h 225"/>
              <a:gd name="T36" fmla="*/ 253 w 281"/>
              <a:gd name="T37" fmla="*/ 190 h 225"/>
              <a:gd name="T38" fmla="*/ 281 w 281"/>
              <a:gd name="T39" fmla="*/ 162 h 225"/>
              <a:gd name="T40" fmla="*/ 281 w 281"/>
              <a:gd name="T41" fmla="*/ 28 h 225"/>
              <a:gd name="T42" fmla="*/ 253 w 281"/>
              <a:gd name="T43" fmla="*/ 0 h 225"/>
              <a:gd name="T44" fmla="*/ 247 w 281"/>
              <a:gd name="T45" fmla="*/ 182 h 225"/>
              <a:gd name="T46" fmla="*/ 241 w 281"/>
              <a:gd name="T47" fmla="*/ 177 h 225"/>
              <a:gd name="T48" fmla="*/ 247 w 281"/>
              <a:gd name="T49" fmla="*/ 171 h 225"/>
              <a:gd name="T50" fmla="*/ 252 w 281"/>
              <a:gd name="T51" fmla="*/ 177 h 225"/>
              <a:gd name="T52" fmla="*/ 247 w 281"/>
              <a:gd name="T53" fmla="*/ 182 h 225"/>
              <a:gd name="T54" fmla="*/ 265 w 281"/>
              <a:gd name="T55" fmla="*/ 164 h 225"/>
              <a:gd name="T56" fmla="*/ 17 w 281"/>
              <a:gd name="T57" fmla="*/ 164 h 225"/>
              <a:gd name="T58" fmla="*/ 17 w 281"/>
              <a:gd name="T59" fmla="*/ 17 h 225"/>
              <a:gd name="T60" fmla="*/ 265 w 281"/>
              <a:gd name="T61" fmla="*/ 17 h 225"/>
              <a:gd name="T62" fmla="*/ 265 w 281"/>
              <a:gd name="T63" fmla="*/ 16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1" h="225">
                <a:moveTo>
                  <a:pt x="253" y="0"/>
                </a:moveTo>
                <a:cubicBezTo>
                  <a:pt x="157" y="0"/>
                  <a:pt x="157" y="0"/>
                  <a:pt x="157" y="0"/>
                </a:cubicBezTo>
                <a:cubicBezTo>
                  <a:pt x="157" y="0"/>
                  <a:pt x="157" y="0"/>
                  <a:pt x="15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3"/>
                  <a:pt x="0" y="2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7"/>
                  <a:pt x="13" y="190"/>
                  <a:pt x="28" y="190"/>
                </a:cubicBezTo>
                <a:cubicBezTo>
                  <a:pt x="119" y="190"/>
                  <a:pt x="119" y="190"/>
                  <a:pt x="119" y="190"/>
                </a:cubicBezTo>
                <a:cubicBezTo>
                  <a:pt x="123" y="192"/>
                  <a:pt x="126" y="195"/>
                  <a:pt x="126" y="199"/>
                </a:cubicBezTo>
                <a:cubicBezTo>
                  <a:pt x="126" y="202"/>
                  <a:pt x="123" y="205"/>
                  <a:pt x="119" y="207"/>
                </a:cubicBezTo>
                <a:cubicBezTo>
                  <a:pt x="92" y="209"/>
                  <a:pt x="73" y="212"/>
                  <a:pt x="73" y="216"/>
                </a:cubicBezTo>
                <a:cubicBezTo>
                  <a:pt x="73" y="221"/>
                  <a:pt x="103" y="225"/>
                  <a:pt x="141" y="225"/>
                </a:cubicBezTo>
                <a:cubicBezTo>
                  <a:pt x="179" y="225"/>
                  <a:pt x="210" y="221"/>
                  <a:pt x="210" y="216"/>
                </a:cubicBezTo>
                <a:cubicBezTo>
                  <a:pt x="210" y="212"/>
                  <a:pt x="191" y="209"/>
                  <a:pt x="165" y="208"/>
                </a:cubicBezTo>
                <a:cubicBezTo>
                  <a:pt x="161" y="205"/>
                  <a:pt x="158" y="202"/>
                  <a:pt x="158" y="198"/>
                </a:cubicBezTo>
                <a:cubicBezTo>
                  <a:pt x="158" y="195"/>
                  <a:pt x="160" y="192"/>
                  <a:pt x="164" y="190"/>
                </a:cubicBezTo>
                <a:cubicBezTo>
                  <a:pt x="253" y="190"/>
                  <a:pt x="253" y="190"/>
                  <a:pt x="253" y="190"/>
                </a:cubicBezTo>
                <a:cubicBezTo>
                  <a:pt x="269" y="190"/>
                  <a:pt x="281" y="177"/>
                  <a:pt x="281" y="162"/>
                </a:cubicBezTo>
                <a:cubicBezTo>
                  <a:pt x="281" y="28"/>
                  <a:pt x="281" y="28"/>
                  <a:pt x="281" y="28"/>
                </a:cubicBezTo>
                <a:cubicBezTo>
                  <a:pt x="281" y="13"/>
                  <a:pt x="269" y="0"/>
                  <a:pt x="253" y="0"/>
                </a:cubicBezTo>
                <a:close/>
                <a:moveTo>
                  <a:pt x="247" y="182"/>
                </a:moveTo>
                <a:cubicBezTo>
                  <a:pt x="244" y="182"/>
                  <a:pt x="241" y="180"/>
                  <a:pt x="241" y="177"/>
                </a:cubicBezTo>
                <a:cubicBezTo>
                  <a:pt x="241" y="174"/>
                  <a:pt x="244" y="171"/>
                  <a:pt x="247" y="171"/>
                </a:cubicBezTo>
                <a:cubicBezTo>
                  <a:pt x="250" y="171"/>
                  <a:pt x="252" y="174"/>
                  <a:pt x="252" y="177"/>
                </a:cubicBezTo>
                <a:cubicBezTo>
                  <a:pt x="252" y="180"/>
                  <a:pt x="250" y="182"/>
                  <a:pt x="247" y="182"/>
                </a:cubicBezTo>
                <a:close/>
                <a:moveTo>
                  <a:pt x="265" y="164"/>
                </a:moveTo>
                <a:cubicBezTo>
                  <a:pt x="17" y="164"/>
                  <a:pt x="17" y="164"/>
                  <a:pt x="17" y="164"/>
                </a:cubicBezTo>
                <a:cubicBezTo>
                  <a:pt x="17" y="17"/>
                  <a:pt x="17" y="17"/>
                  <a:pt x="17" y="17"/>
                </a:cubicBezTo>
                <a:cubicBezTo>
                  <a:pt x="265" y="17"/>
                  <a:pt x="265" y="17"/>
                  <a:pt x="265" y="17"/>
                </a:cubicBezTo>
                <a:lnTo>
                  <a:pt x="265" y="16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725759" y="4714222"/>
            <a:ext cx="240606" cy="389753"/>
            <a:chOff x="4017838" y="1656867"/>
            <a:chExt cx="799474" cy="1295054"/>
          </a:xfrm>
          <a:noFill/>
        </p:grpSpPr>
        <p:sp>
          <p:nvSpPr>
            <p:cNvPr id="24" name="Freeform 40"/>
            <p:cNvSpPr/>
            <p:nvPr/>
          </p:nvSpPr>
          <p:spPr bwMode="auto">
            <a:xfrm>
              <a:off x="4167447" y="1656867"/>
              <a:ext cx="500256" cy="846227"/>
            </a:xfrm>
            <a:custGeom>
              <a:avLst/>
              <a:gdLst>
                <a:gd name="T0" fmla="*/ 62 w 123"/>
                <a:gd name="T1" fmla="*/ 207 h 207"/>
                <a:gd name="T2" fmla="*/ 123 w 123"/>
                <a:gd name="T3" fmla="*/ 146 h 207"/>
                <a:gd name="T4" fmla="*/ 123 w 123"/>
                <a:gd name="T5" fmla="*/ 61 h 207"/>
                <a:gd name="T6" fmla="*/ 62 w 123"/>
                <a:gd name="T7" fmla="*/ 0 h 207"/>
                <a:gd name="T8" fmla="*/ 0 w 123"/>
                <a:gd name="T9" fmla="*/ 61 h 207"/>
                <a:gd name="T10" fmla="*/ 0 w 123"/>
                <a:gd name="T11" fmla="*/ 146 h 207"/>
                <a:gd name="T12" fmla="*/ 62 w 123"/>
                <a:gd name="T13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07">
                  <a:moveTo>
                    <a:pt x="62" y="207"/>
                  </a:moveTo>
                  <a:cubicBezTo>
                    <a:pt x="95" y="207"/>
                    <a:pt x="123" y="180"/>
                    <a:pt x="123" y="146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27"/>
                    <a:pt x="95" y="0"/>
                    <a:pt x="62" y="0"/>
                  </a:cubicBezTo>
                  <a:cubicBezTo>
                    <a:pt x="28" y="0"/>
                    <a:pt x="0" y="27"/>
                    <a:pt x="0" y="61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80"/>
                    <a:pt x="28" y="207"/>
                    <a:pt x="62" y="207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 41"/>
            <p:cNvSpPr/>
            <p:nvPr/>
          </p:nvSpPr>
          <p:spPr bwMode="auto">
            <a:xfrm>
              <a:off x="4017838" y="2152447"/>
              <a:ext cx="799474" cy="799474"/>
            </a:xfrm>
            <a:custGeom>
              <a:avLst/>
              <a:gdLst>
                <a:gd name="T0" fmla="*/ 184 w 196"/>
                <a:gd name="T1" fmla="*/ 0 h 196"/>
                <a:gd name="T2" fmla="*/ 171 w 196"/>
                <a:gd name="T3" fmla="*/ 12 h 196"/>
                <a:gd name="T4" fmla="*/ 171 w 196"/>
                <a:gd name="T5" fmla="*/ 29 h 196"/>
                <a:gd name="T6" fmla="*/ 98 w 196"/>
                <a:gd name="T7" fmla="*/ 100 h 196"/>
                <a:gd name="T8" fmla="*/ 25 w 196"/>
                <a:gd name="T9" fmla="*/ 29 h 196"/>
                <a:gd name="T10" fmla="*/ 25 w 196"/>
                <a:gd name="T11" fmla="*/ 12 h 196"/>
                <a:gd name="T12" fmla="*/ 12 w 196"/>
                <a:gd name="T13" fmla="*/ 0 h 196"/>
                <a:gd name="T14" fmla="*/ 0 w 196"/>
                <a:gd name="T15" fmla="*/ 12 h 196"/>
                <a:gd name="T16" fmla="*/ 0 w 196"/>
                <a:gd name="T17" fmla="*/ 29 h 196"/>
                <a:gd name="T18" fmla="*/ 87 w 196"/>
                <a:gd name="T19" fmla="*/ 124 h 196"/>
                <a:gd name="T20" fmla="*/ 87 w 196"/>
                <a:gd name="T21" fmla="*/ 171 h 196"/>
                <a:gd name="T22" fmla="*/ 66 w 196"/>
                <a:gd name="T23" fmla="*/ 171 h 196"/>
                <a:gd name="T24" fmla="*/ 53 w 196"/>
                <a:gd name="T25" fmla="*/ 183 h 196"/>
                <a:gd name="T26" fmla="*/ 66 w 196"/>
                <a:gd name="T27" fmla="*/ 196 h 196"/>
                <a:gd name="T28" fmla="*/ 134 w 196"/>
                <a:gd name="T29" fmla="*/ 196 h 196"/>
                <a:gd name="T30" fmla="*/ 146 w 196"/>
                <a:gd name="T31" fmla="*/ 183 h 196"/>
                <a:gd name="T32" fmla="*/ 134 w 196"/>
                <a:gd name="T33" fmla="*/ 171 h 196"/>
                <a:gd name="T34" fmla="*/ 112 w 196"/>
                <a:gd name="T35" fmla="*/ 171 h 196"/>
                <a:gd name="T36" fmla="*/ 112 w 196"/>
                <a:gd name="T37" fmla="*/ 123 h 196"/>
                <a:gd name="T38" fmla="*/ 196 w 196"/>
                <a:gd name="T39" fmla="*/ 29 h 196"/>
                <a:gd name="T40" fmla="*/ 196 w 196"/>
                <a:gd name="T41" fmla="*/ 12 h 196"/>
                <a:gd name="T42" fmla="*/ 184 w 196"/>
                <a:gd name="T4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6" h="196">
                  <a:moveTo>
                    <a:pt x="184" y="0"/>
                  </a:moveTo>
                  <a:cubicBezTo>
                    <a:pt x="177" y="0"/>
                    <a:pt x="171" y="5"/>
                    <a:pt x="171" y="12"/>
                  </a:cubicBezTo>
                  <a:cubicBezTo>
                    <a:pt x="171" y="29"/>
                    <a:pt x="171" y="29"/>
                    <a:pt x="171" y="29"/>
                  </a:cubicBezTo>
                  <a:cubicBezTo>
                    <a:pt x="171" y="68"/>
                    <a:pt x="139" y="100"/>
                    <a:pt x="98" y="100"/>
                  </a:cubicBezTo>
                  <a:cubicBezTo>
                    <a:pt x="58" y="100"/>
                    <a:pt x="25" y="68"/>
                    <a:pt x="25" y="29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78"/>
                    <a:pt x="38" y="118"/>
                    <a:pt x="87" y="124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66" y="171"/>
                    <a:pt x="66" y="171"/>
                    <a:pt x="66" y="171"/>
                  </a:cubicBezTo>
                  <a:cubicBezTo>
                    <a:pt x="59" y="171"/>
                    <a:pt x="53" y="176"/>
                    <a:pt x="53" y="183"/>
                  </a:cubicBezTo>
                  <a:cubicBezTo>
                    <a:pt x="53" y="190"/>
                    <a:pt x="59" y="196"/>
                    <a:pt x="66" y="196"/>
                  </a:cubicBezTo>
                  <a:cubicBezTo>
                    <a:pt x="134" y="196"/>
                    <a:pt x="134" y="196"/>
                    <a:pt x="134" y="196"/>
                  </a:cubicBezTo>
                  <a:cubicBezTo>
                    <a:pt x="141" y="196"/>
                    <a:pt x="146" y="190"/>
                    <a:pt x="146" y="183"/>
                  </a:cubicBezTo>
                  <a:cubicBezTo>
                    <a:pt x="146" y="176"/>
                    <a:pt x="141" y="171"/>
                    <a:pt x="134" y="171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60" y="116"/>
                    <a:pt x="196" y="77"/>
                    <a:pt x="196" y="29"/>
                  </a:cubicBezTo>
                  <a:cubicBezTo>
                    <a:pt x="196" y="12"/>
                    <a:pt x="196" y="12"/>
                    <a:pt x="196" y="12"/>
                  </a:cubicBezTo>
                  <a:cubicBezTo>
                    <a:pt x="196" y="5"/>
                    <a:pt x="191" y="0"/>
                    <a:pt x="184" y="0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6" name="Freeform 92"/>
          <p:cNvSpPr>
            <a:spLocks noEditPoints="1"/>
          </p:cNvSpPr>
          <p:nvPr/>
        </p:nvSpPr>
        <p:spPr bwMode="auto">
          <a:xfrm>
            <a:off x="8183502" y="4707058"/>
            <a:ext cx="346134" cy="346134"/>
          </a:xfrm>
          <a:custGeom>
            <a:avLst/>
            <a:gdLst>
              <a:gd name="T0" fmla="*/ 281 w 282"/>
              <a:gd name="T1" fmla="*/ 129 h 282"/>
              <a:gd name="T2" fmla="*/ 242 w 282"/>
              <a:gd name="T3" fmla="*/ 102 h 282"/>
              <a:gd name="T4" fmla="*/ 252 w 282"/>
              <a:gd name="T5" fmla="*/ 54 h 282"/>
              <a:gd name="T6" fmla="*/ 230 w 282"/>
              <a:gd name="T7" fmla="*/ 32 h 282"/>
              <a:gd name="T8" fmla="*/ 185 w 282"/>
              <a:gd name="T9" fmla="*/ 39 h 282"/>
              <a:gd name="T10" fmla="*/ 159 w 282"/>
              <a:gd name="T11" fmla="*/ 1 h 282"/>
              <a:gd name="T12" fmla="*/ 121 w 282"/>
              <a:gd name="T13" fmla="*/ 2 h 282"/>
              <a:gd name="T14" fmla="*/ 94 w 282"/>
              <a:gd name="T15" fmla="*/ 36 h 282"/>
              <a:gd name="T16" fmla="*/ 53 w 282"/>
              <a:gd name="T17" fmla="*/ 31 h 282"/>
              <a:gd name="T18" fmla="*/ 32 w 282"/>
              <a:gd name="T19" fmla="*/ 52 h 282"/>
              <a:gd name="T20" fmla="*/ 38 w 282"/>
              <a:gd name="T21" fmla="*/ 97 h 282"/>
              <a:gd name="T22" fmla="*/ 2 w 282"/>
              <a:gd name="T23" fmla="*/ 123 h 282"/>
              <a:gd name="T24" fmla="*/ 1 w 282"/>
              <a:gd name="T25" fmla="*/ 157 h 282"/>
              <a:gd name="T26" fmla="*/ 35 w 282"/>
              <a:gd name="T27" fmla="*/ 184 h 282"/>
              <a:gd name="T28" fmla="*/ 29 w 282"/>
              <a:gd name="T29" fmla="*/ 226 h 282"/>
              <a:gd name="T30" fmla="*/ 53 w 282"/>
              <a:gd name="T31" fmla="*/ 251 h 282"/>
              <a:gd name="T32" fmla="*/ 96 w 282"/>
              <a:gd name="T33" fmla="*/ 246 h 282"/>
              <a:gd name="T34" fmla="*/ 122 w 282"/>
              <a:gd name="T35" fmla="*/ 280 h 282"/>
              <a:gd name="T36" fmla="*/ 161 w 282"/>
              <a:gd name="T37" fmla="*/ 280 h 282"/>
              <a:gd name="T38" fmla="*/ 187 w 282"/>
              <a:gd name="T39" fmla="*/ 251 h 282"/>
              <a:gd name="T40" fmla="*/ 225 w 282"/>
              <a:gd name="T41" fmla="*/ 254 h 282"/>
              <a:gd name="T42" fmla="*/ 251 w 282"/>
              <a:gd name="T43" fmla="*/ 229 h 282"/>
              <a:gd name="T44" fmla="*/ 245 w 282"/>
              <a:gd name="T45" fmla="*/ 186 h 282"/>
              <a:gd name="T46" fmla="*/ 281 w 282"/>
              <a:gd name="T47" fmla="*/ 160 h 282"/>
              <a:gd name="T48" fmla="*/ 281 w 282"/>
              <a:gd name="T49" fmla="*/ 129 h 282"/>
              <a:gd name="T50" fmla="*/ 192 w 282"/>
              <a:gd name="T51" fmla="*/ 163 h 282"/>
              <a:gd name="T52" fmla="*/ 119 w 282"/>
              <a:gd name="T53" fmla="*/ 192 h 282"/>
              <a:gd name="T54" fmla="*/ 90 w 282"/>
              <a:gd name="T55" fmla="*/ 119 h 282"/>
              <a:gd name="T56" fmla="*/ 163 w 282"/>
              <a:gd name="T57" fmla="*/ 90 h 282"/>
              <a:gd name="T58" fmla="*/ 192 w 282"/>
              <a:gd name="T59" fmla="*/ 163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82" h="282">
                <a:moveTo>
                  <a:pt x="281" y="129"/>
                </a:moveTo>
                <a:cubicBezTo>
                  <a:pt x="264" y="129"/>
                  <a:pt x="248" y="118"/>
                  <a:pt x="242" y="102"/>
                </a:cubicBezTo>
                <a:cubicBezTo>
                  <a:pt x="235" y="85"/>
                  <a:pt x="240" y="66"/>
                  <a:pt x="252" y="54"/>
                </a:cubicBezTo>
                <a:cubicBezTo>
                  <a:pt x="246" y="46"/>
                  <a:pt x="238" y="39"/>
                  <a:pt x="230" y="32"/>
                </a:cubicBezTo>
                <a:cubicBezTo>
                  <a:pt x="218" y="42"/>
                  <a:pt x="201" y="46"/>
                  <a:pt x="185" y="39"/>
                </a:cubicBezTo>
                <a:cubicBezTo>
                  <a:pt x="169" y="32"/>
                  <a:pt x="160" y="17"/>
                  <a:pt x="159" y="1"/>
                </a:cubicBezTo>
                <a:cubicBezTo>
                  <a:pt x="146" y="0"/>
                  <a:pt x="133" y="0"/>
                  <a:pt x="121" y="2"/>
                </a:cubicBezTo>
                <a:cubicBezTo>
                  <a:pt x="118" y="17"/>
                  <a:pt x="109" y="30"/>
                  <a:pt x="94" y="36"/>
                </a:cubicBezTo>
                <a:cubicBezTo>
                  <a:pt x="80" y="42"/>
                  <a:pt x="64" y="39"/>
                  <a:pt x="53" y="31"/>
                </a:cubicBezTo>
                <a:cubicBezTo>
                  <a:pt x="45" y="38"/>
                  <a:pt x="38" y="45"/>
                  <a:pt x="32" y="52"/>
                </a:cubicBezTo>
                <a:cubicBezTo>
                  <a:pt x="41" y="65"/>
                  <a:pt x="44" y="81"/>
                  <a:pt x="38" y="97"/>
                </a:cubicBezTo>
                <a:cubicBezTo>
                  <a:pt x="31" y="112"/>
                  <a:pt x="17" y="121"/>
                  <a:pt x="2" y="123"/>
                </a:cubicBezTo>
                <a:cubicBezTo>
                  <a:pt x="0" y="134"/>
                  <a:pt x="0" y="146"/>
                  <a:pt x="1" y="157"/>
                </a:cubicBezTo>
                <a:cubicBezTo>
                  <a:pt x="16" y="159"/>
                  <a:pt x="29" y="169"/>
                  <a:pt x="35" y="184"/>
                </a:cubicBezTo>
                <a:cubicBezTo>
                  <a:pt x="41" y="198"/>
                  <a:pt x="38" y="214"/>
                  <a:pt x="29" y="226"/>
                </a:cubicBezTo>
                <a:cubicBezTo>
                  <a:pt x="36" y="235"/>
                  <a:pt x="44" y="244"/>
                  <a:pt x="53" y="251"/>
                </a:cubicBezTo>
                <a:cubicBezTo>
                  <a:pt x="65" y="242"/>
                  <a:pt x="81" y="240"/>
                  <a:pt x="96" y="246"/>
                </a:cubicBezTo>
                <a:cubicBezTo>
                  <a:pt x="111" y="252"/>
                  <a:pt x="120" y="266"/>
                  <a:pt x="122" y="280"/>
                </a:cubicBezTo>
                <a:cubicBezTo>
                  <a:pt x="135" y="282"/>
                  <a:pt x="148" y="282"/>
                  <a:pt x="161" y="280"/>
                </a:cubicBezTo>
                <a:cubicBezTo>
                  <a:pt x="164" y="268"/>
                  <a:pt x="173" y="257"/>
                  <a:pt x="187" y="251"/>
                </a:cubicBezTo>
                <a:cubicBezTo>
                  <a:pt x="200" y="246"/>
                  <a:pt x="213" y="248"/>
                  <a:pt x="225" y="254"/>
                </a:cubicBezTo>
                <a:cubicBezTo>
                  <a:pt x="234" y="247"/>
                  <a:pt x="243" y="239"/>
                  <a:pt x="251" y="229"/>
                </a:cubicBezTo>
                <a:cubicBezTo>
                  <a:pt x="242" y="217"/>
                  <a:pt x="239" y="201"/>
                  <a:pt x="245" y="186"/>
                </a:cubicBezTo>
                <a:cubicBezTo>
                  <a:pt x="252" y="171"/>
                  <a:pt x="266" y="161"/>
                  <a:pt x="281" y="160"/>
                </a:cubicBezTo>
                <a:cubicBezTo>
                  <a:pt x="282" y="149"/>
                  <a:pt x="282" y="139"/>
                  <a:pt x="281" y="129"/>
                </a:cubicBezTo>
                <a:close/>
                <a:moveTo>
                  <a:pt x="192" y="163"/>
                </a:moveTo>
                <a:cubicBezTo>
                  <a:pt x="180" y="191"/>
                  <a:pt x="147" y="204"/>
                  <a:pt x="119" y="192"/>
                </a:cubicBezTo>
                <a:cubicBezTo>
                  <a:pt x="91" y="180"/>
                  <a:pt x="78" y="147"/>
                  <a:pt x="90" y="119"/>
                </a:cubicBezTo>
                <a:cubicBezTo>
                  <a:pt x="102" y="91"/>
                  <a:pt x="135" y="78"/>
                  <a:pt x="163" y="90"/>
                </a:cubicBezTo>
                <a:cubicBezTo>
                  <a:pt x="191" y="102"/>
                  <a:pt x="204" y="135"/>
                  <a:pt x="192" y="163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8631" y="2640996"/>
            <a:ext cx="2665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YouTuber</a:t>
            </a:r>
            <a:r>
              <a:rPr lang="zh-CN" altLang="zh-CN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们常说的「流量变现」，指的就是来自</a:t>
            </a:r>
            <a:r>
              <a:rPr lang="en-US" altLang="zh-CN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YouTube</a:t>
            </a:r>
            <a:r>
              <a:rPr lang="zh-CN" altLang="zh-CN" sz="12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的广告收益。透过在影片中，自动放送厂商的广告，就能赚取曝光和点击的收益。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Adobe 仿宋 Std R" panose="02020400000000000000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8631" y="4721224"/>
            <a:ext cx="2665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将自己的知识，特别是和</a:t>
            </a:r>
            <a:r>
              <a:rPr lang="en-US" altLang="zh-CN" sz="12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YouTube</a:t>
            </a:r>
            <a:r>
              <a:rPr lang="zh-CN" altLang="zh-CN" sz="1200" kern="100" dirty="0">
                <a:solidFill>
                  <a:srgbClr val="333333"/>
                </a:solidFill>
                <a:latin typeface="Helvetica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频道相关的领域，制作成有系统的线上课程，进行贩售。</a:t>
            </a:r>
            <a:endParaRPr lang="zh-CN" altLang="en-US" sz="1200" kern="100" dirty="0">
              <a:solidFill>
                <a:srgbClr val="333333"/>
              </a:solidFill>
              <a:latin typeface="Helvetica" panose="020B0604020202020204" pitchFamily="34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014401" y="2848864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988931" y="5021648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454723" y="2854495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473178" y="5048692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797" y="-429509"/>
            <a:ext cx="3657607" cy="2639573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226820" y="469910"/>
            <a:ext cx="3253740" cy="52197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Youtubers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收入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来源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椭圆 18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1344023" y="448348"/>
            <a:ext cx="2898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Youtubers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7" name="图片 18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320" y="-554826"/>
            <a:ext cx="3657607" cy="2639573"/>
          </a:xfrm>
          <a:prstGeom prst="rect">
            <a:avLst/>
          </a:prstGeom>
        </p:spPr>
      </p:pic>
      <p:pic>
        <p:nvPicPr>
          <p:cNvPr id="188" name="图片 187"/>
          <p:cNvPicPr>
            <a:picLocks noChangeAspect="1"/>
          </p:cNvPicPr>
          <p:nvPr/>
        </p:nvPicPr>
        <p:blipFill rotWithShape="1">
          <a:blip r:embed="rId2"/>
          <a:srcRect l="52750" r="22102" b="45750"/>
          <a:stretch>
            <a:fillRect/>
          </a:stretch>
        </p:blipFill>
        <p:spPr>
          <a:xfrm>
            <a:off x="452755" y="3015615"/>
            <a:ext cx="2941320" cy="1029335"/>
          </a:xfrm>
          <a:prstGeom prst="rect">
            <a:avLst/>
          </a:prstGeom>
        </p:spPr>
      </p:pic>
      <p:sp>
        <p:nvSpPr>
          <p:cNvPr id="193" name="箭头: 环形 192"/>
          <p:cNvSpPr/>
          <p:nvPr/>
        </p:nvSpPr>
        <p:spPr>
          <a:xfrm>
            <a:off x="4757303" y="2636492"/>
            <a:ext cx="892757" cy="725027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17878" r="66844" b="36748"/>
          <a:stretch>
            <a:fillRect/>
          </a:stretch>
        </p:blipFill>
        <p:spPr>
          <a:xfrm>
            <a:off x="4322445" y="3074035"/>
            <a:ext cx="1645920" cy="9880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44295" y="1314450"/>
            <a:ext cx="56826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删除异常数据：例如国家为</a:t>
            </a:r>
            <a:r>
              <a:rPr lang="en-US" altLang="zh-CN" sz="1600" dirty="0"/>
              <a:t>nan</a:t>
            </a:r>
            <a:r>
              <a:rPr lang="zh-CN" altLang="en-US" sz="1600" dirty="0"/>
              <a:t>的行，观看量为</a:t>
            </a:r>
            <a:r>
              <a:rPr lang="en-US" altLang="zh-CN" sz="1600" dirty="0"/>
              <a:t>0</a:t>
            </a:r>
            <a:r>
              <a:rPr lang="zh-CN" altLang="en-US" sz="1600" dirty="0"/>
              <a:t>的行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视频上传量的空值用均值填充</a:t>
            </a:r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将频道所属国家归类为发达国家与发展中国家</a:t>
            </a:r>
            <a:endParaRPr lang="zh-CN" altLang="en-US" sz="1600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频道创始年份→频道年龄</a:t>
            </a:r>
            <a:endParaRPr lang="zh-CN" altLang="en-US" sz="1600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将频道类型归为</a:t>
            </a:r>
            <a:r>
              <a:rPr lang="en-US" altLang="zh-CN" sz="1600" dirty="0">
                <a:sym typeface="+mn-ea"/>
              </a:rPr>
              <a:t>4</a:t>
            </a:r>
            <a:r>
              <a:rPr lang="zh-CN" altLang="en-US" sz="1600" dirty="0">
                <a:sym typeface="+mn-ea"/>
              </a:rPr>
              <a:t>类：娱乐类，文体类，科教类，其它类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2"/>
          <a:srcRect l="77724" b="44813"/>
          <a:stretch>
            <a:fillRect/>
          </a:stretch>
        </p:blipFill>
        <p:spPr>
          <a:xfrm>
            <a:off x="7080250" y="3167380"/>
            <a:ext cx="2605405" cy="1047115"/>
          </a:xfrm>
          <a:prstGeom prst="rect">
            <a:avLst/>
          </a:prstGeom>
        </p:spPr>
      </p:pic>
      <p:sp>
        <p:nvSpPr>
          <p:cNvPr id="11" name="箭头: 环形 192"/>
          <p:cNvSpPr/>
          <p:nvPr>
            <p:custDataLst>
              <p:tags r:id="rId5"/>
            </p:custDataLst>
          </p:nvPr>
        </p:nvSpPr>
        <p:spPr>
          <a:xfrm>
            <a:off x="1226703" y="2636492"/>
            <a:ext cx="892757" cy="725027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箭头: 环形 192"/>
          <p:cNvSpPr/>
          <p:nvPr>
            <p:custDataLst>
              <p:tags r:id="rId6"/>
            </p:custDataLst>
          </p:nvPr>
        </p:nvSpPr>
        <p:spPr>
          <a:xfrm>
            <a:off x="7851658" y="2636492"/>
            <a:ext cx="892757" cy="725027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1660" y="6283960"/>
            <a:ext cx="5036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Youtube</a:t>
            </a:r>
            <a:r>
              <a:rPr lang="zh-CN" altLang="en-US">
                <a:sym typeface="+mn-ea"/>
              </a:rPr>
              <a:t>频道数据</a:t>
            </a:r>
            <a:r>
              <a:rPr lang="zh-CN" altLang="en-US">
                <a:sym typeface="+mn-ea"/>
              </a:rPr>
              <a:t>量：（</a:t>
            </a:r>
            <a:r>
              <a:rPr lang="en-US" altLang="zh-CN">
                <a:sym typeface="+mn-ea"/>
              </a:rPr>
              <a:t>782</a:t>
            </a:r>
            <a:r>
              <a:rPr lang="zh-CN" altLang="en-US">
                <a:sym typeface="+mn-ea"/>
              </a:rPr>
              <a:t>，）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PART 2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20285" y="3040380"/>
            <a:ext cx="5944235" cy="179641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zh-CN" altLang="en-US" sz="4800" b="1" dirty="0">
                <a:latin typeface="仿宋" panose="02010609060101010101" pitchFamily="49" charset="-122"/>
                <a:ea typeface="仿宋" panose="02010609060101010101" pitchFamily="49" charset="-122"/>
              </a:rPr>
              <a:t>探索性数据分析</a:t>
            </a:r>
            <a:endParaRPr lang="zh-CN" altLang="en-US" sz="4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695" y="220980"/>
            <a:ext cx="1758315" cy="1268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>
            <p:custDataLst>
              <p:tags r:id="rId1"/>
            </p:custDataLst>
          </p:nvPr>
        </p:nvSpPr>
        <p:spPr>
          <a:xfrm>
            <a:off x="1446530" y="314325"/>
            <a:ext cx="8423910" cy="792480"/>
          </a:xfrm>
          <a:prstGeom prst="rect">
            <a:avLst/>
          </a:prstGeom>
        </p:spPr>
        <p:txBody>
          <a:bodyPr wrap="none">
            <a:noAutofit/>
          </a:bodyPr>
          <a:p>
            <a:pPr algn="l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探索性数据分析一：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Youtube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国民渗透率与哪些因素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有关？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(You tube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渗透率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/YouTube User Rate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：该国家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You tube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用户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人口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总数）</a:t>
            </a:r>
            <a:endParaRPr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3090" y="2382520"/>
            <a:ext cx="4430395" cy="2680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You tube</a:t>
            </a:r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渗透率</a:t>
            </a:r>
            <a:endParaRPr lang="zh-CN" altLang="en-US" sz="2000" b="1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与高等教育入学率有很高的相关性，与失业率的相关性较低。</a:t>
            </a:r>
            <a:endParaRPr lang="zh-CN" altLang="en-US" sz="2000" b="1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endParaRPr lang="zh-CN" altLang="en-US" sz="2000" b="1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进一步经过回归得到量化的结论：</a:t>
            </a:r>
            <a:endParaRPr lang="zh-CN" altLang="en-US" sz="2000" b="1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高等教育率每提高</a:t>
            </a:r>
            <a:r>
              <a:rPr lang="en-US" altLang="zh-CN" sz="20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1%</a:t>
            </a:r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，即</a:t>
            </a:r>
            <a:r>
              <a:rPr lang="en-US" altLang="zh-CN" sz="20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1000</a:t>
            </a:r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个人中每多</a:t>
            </a:r>
            <a:r>
              <a:rPr lang="en-US" altLang="zh-CN" sz="20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10</a:t>
            </a:r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人接受高等教育，</a:t>
            </a:r>
            <a:r>
              <a:rPr lang="en-US" altLang="zh-CN" sz="20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You tube</a:t>
            </a:r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用户会增加</a:t>
            </a:r>
            <a:r>
              <a:rPr lang="en-US" altLang="zh-CN" sz="20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6</a:t>
            </a:r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人。</a:t>
            </a:r>
            <a:endParaRPr lang="zh-CN" altLang="en-US" sz="2000" b="1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85" y="1765935"/>
            <a:ext cx="5233035" cy="4186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TABLE_ENDDRAG_ORIGIN_RECT" val="207*80"/>
  <p:tag name="TABLE_ENDDRAG_RECT" val="252*137*207*80"/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  <p:tag name="TABLE_ENDDRAG_ORIGIN_RECT" val="527*148"/>
  <p:tag name="TABLE_ENDDRAG_RECT" val="211*132*527*148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commondata" val="eyJoZGlkIjoiY2RkNjBjNWU4ZDRmYzBkOWMzMTNjNjYxYjQ5M2JjMjE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2834</Words>
  <Application>WPS 演示</Application>
  <PresentationFormat>宽屏</PresentationFormat>
  <Paragraphs>358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Wingdings</vt:lpstr>
      <vt:lpstr>Cambria Math</vt:lpstr>
      <vt:lpstr>等线</vt:lpstr>
      <vt:lpstr>微软雅黑</vt:lpstr>
      <vt:lpstr>Arial Unicode MS</vt:lpstr>
      <vt:lpstr>仿宋</vt:lpstr>
      <vt:lpstr>等线 Light</vt:lpstr>
      <vt:lpstr>Helvetica</vt:lpstr>
      <vt:lpstr>Times New Roman</vt:lpstr>
      <vt:lpstr>Futura Bk BT</vt:lpstr>
      <vt:lpstr>Yu Gothic UI</vt:lpstr>
      <vt:lpstr>Calibri Light</vt:lpstr>
      <vt:lpstr>Adobe 仿宋 Std R</vt:lpstr>
      <vt:lpstr>Arial</vt:lpstr>
      <vt:lpstr>Calibri</vt:lpstr>
      <vt:lpstr>Gotham Rounded Medium</vt:lpstr>
      <vt:lpstr>Verdana</vt:lpstr>
      <vt:lpstr>第一PPT，www.1ppt.com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蓝绿简洁</dc:title>
  <dc:creator>第一PPT</dc:creator>
  <cp:keywords>www.1ppt.com</cp:keywords>
  <cp:lastModifiedBy>clr</cp:lastModifiedBy>
  <cp:revision>70</cp:revision>
  <dcterms:created xsi:type="dcterms:W3CDTF">2016-01-19T08:46:00Z</dcterms:created>
  <dcterms:modified xsi:type="dcterms:W3CDTF">2023-12-11T15:30:57Z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4AB9D6CBD226492B94A77881A9660885_12</vt:lpwstr>
  </property>
  <property fmtid="{D5CDD505-2E9C-101B-9397-08002B2CF9AE}" pid="3" name="KSOProductBuildVer">
    <vt:lpwstr>2052-12.1.0.15990</vt:lpwstr>
  </property>
</Properties>
</file>