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58" r:id="rId6"/>
    <p:sldId id="262" r:id="rId7"/>
    <p:sldId id="261" r:id="rId8"/>
    <p:sldId id="260" r:id="rId9"/>
    <p:sldId id="259" r:id="rId10"/>
    <p:sldId id="264" r:id="rId11"/>
    <p:sldId id="263" r:id="rId12"/>
    <p:sldId id="265" r:id="rId13"/>
    <p:sldId id="266" r:id="rId14"/>
    <p:sldId id="26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SKETCH2CODE</a:t>
            </a:r>
            <a:br>
              <a:rPr lang="en-US" altLang="zh-CN" dirty="0"/>
            </a:br>
            <a:r>
              <a:rPr lang="zh-CN" altLang="en-US" dirty="0"/>
              <a:t>项目原理分析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汇报人：张誉鏻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项目逻辑研究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9300" y="1301750"/>
            <a:ext cx="1069340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当前项目涉及到的主要的类：</a:t>
            </a:r>
            <a:endParaRPr lang="zh-CN" altLang="en-US" sz="2000"/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000"/>
              <a:t>class SketchCodeModel:当前类主要是SKETCH2CODE的模型。其中CreateModel创建了</a:t>
            </a:r>
            <a:endParaRPr lang="zh-CN" altLang="en-US" sz="2000"/>
          </a:p>
          <a:p>
            <a:r>
              <a:rPr lang="zh-CN" altLang="en-US" sz="2000"/>
              <a:t>相应的深度学习模型。</a:t>
            </a:r>
            <a:endParaRPr lang="zh-CN" altLang="en-US" sz="2000"/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000"/>
              <a:t>class Compiler:当前类主要作用是将GUI文件转换为HTML文件，更多的是一个字符转换的过程。</a:t>
            </a:r>
            <a:endParaRPr lang="zh-CN" altLang="en-US" sz="2000"/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000"/>
              <a:t> class Sampler:采样器，这个类统领整个项目。其主要目的是组合各个类的功能，从而达到下面的一个处理流程：</a:t>
            </a:r>
            <a:endParaRPr lang="zh-CN" altLang="en-US" sz="2000"/>
          </a:p>
          <a:p>
            <a:r>
              <a:rPr lang="zh-CN" altLang="en-US" sz="2000"/>
              <a:t>依据IMAGE进行特征处理-&gt;依据网络对特征图进行预测-&gt;依据预测读取对应的VOC文件生成</a:t>
            </a:r>
            <a:endParaRPr lang="zh-CN" altLang="en-US" sz="2000"/>
          </a:p>
          <a:p>
            <a:r>
              <a:rPr lang="zh-CN" altLang="en-US" sz="2000"/>
              <a:t>对应的GUI文件-&gt;依据对应的GUI文件生成相关的HTML文件。</a:t>
            </a:r>
            <a:endParaRPr lang="zh-CN" altLang="en-US" sz="2000"/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000"/>
              <a:t> class Dataset:其中提供了相关读取数据的方式以及一些公用操作。</a:t>
            </a:r>
            <a:endParaRPr lang="zh-CN" altLang="en-US" sz="2000"/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000"/>
              <a:t> class ImagePreprocessor:使用OPENCV进行图片特征化处理。</a:t>
            </a:r>
            <a:endParaRPr lang="zh-CN" altLang="en-US" sz="2000"/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000"/>
              <a:t>convert_single_image.py:在这个文件当中，操作DATASET类对数据进行读取，并且使用Sampler</a:t>
            </a:r>
            <a:endParaRPr lang="zh-CN" altLang="en-US" sz="2000"/>
          </a:p>
          <a:p>
            <a:r>
              <a:rPr lang="zh-CN" altLang="en-US" sz="2000"/>
              <a:t>对单一图像进行转换。</a:t>
            </a:r>
            <a:endParaRPr lang="zh-CN" altLang="en-US" sz="2000"/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000"/>
              <a:t> train.py:对模型进行训练。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</a:t>
            </a:r>
            <a:r>
              <a:rPr lang="zh-CN" altLang="en-US"/>
              <a:t>转换为</a:t>
            </a:r>
            <a:r>
              <a:rPr lang="en-US" altLang="zh-CN"/>
              <a:t>GUI</a:t>
            </a:r>
            <a:r>
              <a:rPr lang="zh-CN" altLang="en-US"/>
              <a:t>的逻辑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3900" y="1809750"/>
            <a:ext cx="100203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依据当前</a:t>
            </a:r>
            <a:r>
              <a:rPr lang="en-US" altLang="zh-CN"/>
              <a:t>NP</a:t>
            </a:r>
            <a:r>
              <a:rPr lang="zh-CN" altLang="en-US"/>
              <a:t>数组的大小进行段的分割。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依据每一段进行</a:t>
            </a:r>
            <a:r>
              <a:rPr lang="en-US" altLang="zh-CN"/>
              <a:t>CNN</a:t>
            </a:r>
            <a:r>
              <a:rPr lang="zh-CN" altLang="en-US"/>
              <a:t>的模型测试。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依据预测的结果和</a:t>
            </a:r>
            <a:r>
              <a:rPr lang="en-US" altLang="zh-CN"/>
              <a:t>vocab</a:t>
            </a:r>
            <a:r>
              <a:rPr lang="zh-CN" altLang="en-US"/>
              <a:t>文件生成</a:t>
            </a:r>
            <a:r>
              <a:rPr lang="en-US" altLang="zh-CN"/>
              <a:t>GUI</a:t>
            </a:r>
            <a:r>
              <a:rPr lang="zh-CN" altLang="en-US"/>
              <a:t>文件。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723900" y="35096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GUI</a:t>
            </a:r>
            <a:r>
              <a:rPr lang="zh-CN" altLang="en-US"/>
              <a:t>转换为</a:t>
            </a:r>
            <a:r>
              <a:rPr lang="en-US" altLang="zh-CN"/>
              <a:t>HTML</a:t>
            </a:r>
            <a:r>
              <a:rPr lang="zh-CN" altLang="en-US"/>
              <a:t>的逻辑：使用</a:t>
            </a:r>
            <a:r>
              <a:rPr lang="en-US" altLang="zh-CN"/>
              <a:t>Compile</a:t>
            </a:r>
            <a:r>
              <a:rPr lang="zh-CN" altLang="en-US"/>
              <a:t>进行</a:t>
            </a:r>
            <a:r>
              <a:rPr lang="zh-CN" altLang="en-US"/>
              <a:t>字符转换</a:t>
            </a:r>
            <a:endParaRPr lang="zh-CN" altLang="en-US"/>
          </a:p>
        </p:txBody>
      </p:sp>
      <p:pic>
        <p:nvPicPr>
          <p:cNvPr id="6" name="图片 5" descr="VOC文件"/>
          <p:cNvPicPr>
            <a:picLocks noChangeAspect="1"/>
          </p:cNvPicPr>
          <p:nvPr/>
        </p:nvPicPr>
        <p:blipFill>
          <a:blip r:embed="rId1"/>
          <a:srcRect t="62778"/>
          <a:stretch>
            <a:fillRect/>
          </a:stretch>
        </p:blipFill>
        <p:spPr>
          <a:xfrm>
            <a:off x="723900" y="5255895"/>
            <a:ext cx="10058400" cy="9563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760" y="702945"/>
            <a:ext cx="6190615" cy="4023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700" y="1289050"/>
            <a:ext cx="1064260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SKETCH2CODE代码结构的逻辑基本上是，首先读入IMAGE文件，并且进行处理，然后将当前IMAGE传入网络当中，依据其PREDICT的功能生成GUI文件。将GUI文件传入Compile当中</a:t>
            </a:r>
            <a:endParaRPr lang="zh-CN" altLang="en-US" sz="2000"/>
          </a:p>
          <a:p>
            <a:r>
              <a:rPr lang="zh-CN" altLang="en-US" sz="2000"/>
              <a:t>进行编译，生成HTML文件。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1. </a:t>
            </a:r>
            <a:r>
              <a:rPr lang="zh-CN" altLang="en-US" sz="2000"/>
              <a:t>这本质上可以说是一种编程加速开发工具，这本身并不稀奇，在大公司当中就有专门进行</a:t>
            </a:r>
            <a:endParaRPr lang="zh-CN" altLang="en-US" sz="2000"/>
          </a:p>
          <a:p>
            <a:r>
              <a:rPr lang="zh-CN" altLang="en-US" sz="2000"/>
              <a:t>小工具开发的相关人员。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程序本质上是人思维的编织，SKECTH2CODE所做的事情，仅仅与编程培训班学1个礼拜web的人相当。而且其能够做的也只能限制于像HTML这种语言。如果想将其转换为C++，也可以实现，但是大多费力不讨好。因为C++的繁复的特性，不同特性的组合代表着不同的工程意义，千变万化。（比如一个类的public继承与private继承所实现的适配器模式）单一的字符转换远远不能胜任现实当中的程序开发任务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3. </a:t>
            </a:r>
            <a:r>
              <a:rPr lang="zh-CN" altLang="en-US" sz="2000"/>
              <a:t>SKETCH2CODE的现实意义不大，但是为我们提供了新的研究方向：也就是使用深度学习</a:t>
            </a:r>
            <a:endParaRPr lang="zh-CN" altLang="en-US" sz="2000"/>
          </a:p>
          <a:p>
            <a:r>
              <a:rPr lang="zh-CN" altLang="en-US" sz="2000"/>
              <a:t>真正的可以学到真正具备工程意义的代码，模仿人的思想，去创造逼真的代码。</a:t>
            </a:r>
            <a:endParaRPr lang="zh-CN" altLang="en-US" sz="2000"/>
          </a:p>
          <a:p>
            <a:r>
              <a:rPr lang="zh-CN" altLang="en-US" sz="2000"/>
              <a:t>如同深度学习在语义分割上的应用一样。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SKETCH2CODE PY</a:t>
            </a:r>
            <a:r>
              <a:rPr lang="zh-CN" altLang="en-US"/>
              <a:t>版本的运行方式整理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88085"/>
            <a:ext cx="10515600" cy="5054600"/>
          </a:xfrm>
        </p:spPr>
        <p:txBody>
          <a:bodyPr>
            <a:normAutofit lnSpcReduction="20000"/>
          </a:bodyPr>
          <a:p>
            <a:endParaRPr lang="zh-CN" altLang="en-US"/>
          </a:p>
          <a:p>
            <a:r>
              <a:rPr lang="zh-CN" altLang="en-US"/>
              <a:t>[项目源码地址]https://github.com/ashnkumar/sketch-code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原来C#版本的项目代码并不能跑通。王萌大哥找了python版本的代码，因此我在此基础上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对代码进行了研究。</a:t>
            </a:r>
            <a:endParaRPr lang="zh-CN" altLang="en-US"/>
          </a:p>
          <a:p>
            <a:r>
              <a:rPr lang="zh-CN" altLang="en-US"/>
              <a:t>首先记录一下我在我的工作站上跑这个代码所有的坑，以及我的运行过程：</a:t>
            </a:r>
            <a:endParaRPr lang="zh-CN" altLang="en-US"/>
          </a:p>
          <a:p>
            <a:r>
              <a:rPr lang="zh-CN" altLang="en-US"/>
              <a:t>安装tensorflow-gpu版本，并且利用pipe来安装代码环境。</a:t>
            </a:r>
            <a:endParaRPr lang="zh-CN" altLang="en-US"/>
          </a:p>
          <a:p>
            <a:r>
              <a:rPr lang="zh-CN" altLang="en-US"/>
              <a:t>使用Python3.6的版本，并且使用jupyter notebook以及prompt对项目进行测试。</a:t>
            </a:r>
            <a:endParaRPr lang="zh-CN" altLang="en-US"/>
          </a:p>
          <a:p>
            <a:r>
              <a:rPr lang="zh-CN" altLang="en-US"/>
              <a:t>由于我所使用的操作系统是windows，无法使用Linux的相关指令操作，装虚拟机又太麻烦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所以我利用记事本打开对应的sh文件，读取其中的链接，手动下载其训练数据集以及相关权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值文件（用于预训练）。</a:t>
            </a:r>
            <a:endParaRPr lang="zh-CN" altLang="en-US"/>
          </a:p>
          <a:p>
            <a:r>
              <a:rPr lang="zh-CN" altLang="en-US"/>
              <a:t>利用prompt cd到对应的文件目录下，使用python命令并且喂给程序相关目录，比如权值文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件目录，对应image的目录等等。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HTML</a:t>
            </a:r>
            <a:r>
              <a:rPr lang="zh-CN" altLang="en-US"/>
              <a:t>代码的结果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跑通项目的截图2"/>
          <p:cNvPicPr>
            <a:picLocks noChangeAspect="1"/>
          </p:cNvPicPr>
          <p:nvPr/>
        </p:nvPicPr>
        <p:blipFill>
          <a:blip r:embed="rId1"/>
          <a:srcRect l="4518" b="34856"/>
          <a:stretch>
            <a:fillRect/>
          </a:stretch>
        </p:blipFill>
        <p:spPr>
          <a:xfrm>
            <a:off x="142240" y="1437640"/>
            <a:ext cx="11526520" cy="5126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预测结果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drawn_example1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0" y="92710"/>
            <a:ext cx="6591300" cy="3790315"/>
          </a:xfrm>
          <a:prstGeom prst="rect">
            <a:avLst/>
          </a:prstGeom>
        </p:spPr>
      </p:pic>
      <p:pic>
        <p:nvPicPr>
          <p:cNvPr id="5" name="图片 4" descr="drawn_exampl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0" y="3989070"/>
            <a:ext cx="6591300" cy="2617470"/>
          </a:xfrm>
          <a:prstGeom prst="rect">
            <a:avLst/>
          </a:prstGeom>
        </p:spPr>
      </p:pic>
      <p:pic>
        <p:nvPicPr>
          <p:cNvPr id="6" name="图片 5" descr="drawn_exampl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3822065"/>
            <a:ext cx="6149975" cy="2950845"/>
          </a:xfrm>
          <a:prstGeom prst="rect">
            <a:avLst/>
          </a:prstGeom>
        </p:spPr>
      </p:pic>
      <p:pic>
        <p:nvPicPr>
          <p:cNvPr id="7" name="图片 6" descr="drawn_example3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300" y="219710"/>
            <a:ext cx="6148705" cy="35356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7145"/>
            <a:ext cx="10515600" cy="1325563"/>
          </a:xfrm>
        </p:spPr>
        <p:txBody>
          <a:bodyPr/>
          <a:p>
            <a:r>
              <a:rPr lang="zh-CN" altLang="en-US"/>
              <a:t>训练用图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训练用图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943610"/>
            <a:ext cx="10058400" cy="5783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CNN</a:t>
            </a:r>
            <a:r>
              <a:rPr lang="zh-CN" altLang="en-US"/>
              <a:t>特性</a:t>
            </a:r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0" y="806450"/>
            <a:ext cx="3797300" cy="5041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4700" y="1555750"/>
            <a:ext cx="582866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因为CNN网络的特征之一是：</a:t>
            </a:r>
            <a:r>
              <a:rPr lang="zh-CN" altLang="en-US" sz="2400" b="1">
                <a:sym typeface="+mn-ea"/>
              </a:rPr>
              <a:t>移动变化性</a:t>
            </a:r>
            <a:r>
              <a:rPr lang="zh-CN" altLang="en-US" sz="2400">
                <a:sym typeface="+mn-ea"/>
              </a:rPr>
              <a:t>。CNN网络本质上是对物体的特征进行抽象，也就是说，CNN要识别一个人，只要这张图片有人的鼻子，耳朵这种特征，无论其实图片的眼睛长在嘴下面，还是耳朵长在鼻子上(这种克苏鲁恐怖小说才会出现的形象)，CNN都会认为他是人。CNN进行测试时必须不能旋转，旋转一点点，其训练精度acuuracy就会极大降低。与网络类型有关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基于当前项目进行的一系列测试结论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4700" y="1670050"/>
            <a:ext cx="10553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◎</a:t>
            </a:r>
            <a:r>
              <a:rPr lang="zh-CN" altLang="en-US" sz="2400" b="1">
                <a:latin typeface="+mn-ea"/>
              </a:rPr>
              <a:t>由于当前项目的内部网络特征可做的有效的测试类型有限。</a:t>
            </a:r>
            <a:endParaRPr lang="zh-CN" altLang="en-US" sz="2400" b="1">
              <a:latin typeface="+mn-ea"/>
            </a:endParaRPr>
          </a:p>
          <a:p>
            <a:endParaRPr lang="zh-CN" altLang="en-US" sz="2400"/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400"/>
              <a:t>正如同预估的一样，测试出的结果非常差，正如之前有同学说过，其</a:t>
            </a:r>
            <a:r>
              <a:rPr lang="zh-CN" alt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训练集是使用特殊的画风的规则图片</a:t>
            </a:r>
            <a:r>
              <a:rPr lang="zh-CN" altLang="en-US" sz="2400"/>
              <a:t>进行训练的，因此导致不同的画风的训练结果非常差。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其使用的价值比较低，但是其创新意义引人注目</a:t>
            </a:r>
            <a:r>
              <a:rPr lang="zh-CN" altLang="en-US" sz="2400" b="1"/>
              <a:t>。</a:t>
            </a: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SKETCH2CODE</a:t>
            </a:r>
            <a:r>
              <a:rPr lang="zh-CN" altLang="en-US"/>
              <a:t>当中利用模型概况：</a:t>
            </a:r>
            <a:endParaRPr lang="zh-CN" altLang="en-US"/>
          </a:p>
        </p:txBody>
      </p:sp>
      <p:pic>
        <p:nvPicPr>
          <p:cNvPr id="4" name="图片 3" descr="当前使用的类似的卷积网络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135" y="1993900"/>
            <a:ext cx="9651365" cy="3860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项目源码的研究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700" y="1441450"/>
            <a:ext cx="66173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cs typeface="+mn-ea"/>
              </a:rPr>
              <a:t>其模型使用的是普通的CNN，其模型使用的是7层卷积层与2层全连接层。该模型汲取了VGG的思想，使用3*3卷积层的卷积层。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  <a:sym typeface="+mn-ea"/>
              </a:rPr>
              <a:t>◎</a:t>
            </a:r>
            <a:r>
              <a:rPr lang="zh-CN" altLang="en-US">
                <a:latin typeface="+mn-ea"/>
                <a:cs typeface="+mn-ea"/>
              </a:rPr>
              <a:t>随着对图像的抽象其卷积核个数是不断提升的，这导致最终生成的结果的像素点是非常之大的。即便最后使用DROPOUT层进行减负，其时间复杂度也非常高。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  <a:sym typeface="+mn-ea"/>
              </a:rPr>
              <a:t>◎</a:t>
            </a:r>
            <a:r>
              <a:rPr lang="zh-CN" altLang="en-US">
                <a:latin typeface="+mn-ea"/>
                <a:cs typeface="+mn-ea"/>
              </a:rPr>
              <a:t>《Effective C++》曾经提到的80/20原则：项目工程当中20%的代码将会占用80%的运行时间，做优化操作只需要从这20%代码入手就可以。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  <a:sym typeface="+mn-ea"/>
            </a:endParaRPr>
          </a:p>
          <a:p>
            <a:r>
              <a:rPr lang="zh-CN" altLang="en-US">
                <a:latin typeface="+mn-ea"/>
                <a:cs typeface="+mn-ea"/>
                <a:sym typeface="+mn-ea"/>
              </a:rPr>
              <a:t>◎</a:t>
            </a:r>
            <a:r>
              <a:rPr lang="zh-CN" altLang="en-US">
                <a:latin typeface="+mn-ea"/>
                <a:cs typeface="+mn-ea"/>
              </a:rPr>
              <a:t> 因此可以通过对模型的优化来大幅度提升整个程序的速度、精度等值。例如使用ResNet，DenseNet，提拉米苏等网络对整体结构进行优化。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  <a:sym typeface="+mn-ea"/>
              </a:rPr>
              <a:t>◎特征增强提高准确率。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5" name="图片 4" descr="训练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1330325"/>
            <a:ext cx="5699125" cy="4933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2108</Words>
  <Application>WPS 演示</Application>
  <PresentationFormat>宽屏</PresentationFormat>
  <Paragraphs>93</Paragraphs>
  <Slides>12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IMAGE转换为GUI的逻辑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祭奠夕阳</cp:lastModifiedBy>
  <cp:revision>400</cp:revision>
  <dcterms:created xsi:type="dcterms:W3CDTF">2017-08-03T09:01:00Z</dcterms:created>
  <dcterms:modified xsi:type="dcterms:W3CDTF">2018-10-15T03:09:43Z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