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96" r:id="rId3"/>
    <p:sldId id="298" r:id="rId5"/>
    <p:sldId id="299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0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1" r:id="rId31"/>
    <p:sldId id="263" r:id="rId32"/>
    <p:sldId id="257" r:id="rId33"/>
    <p:sldId id="258" r:id="rId34"/>
    <p:sldId id="259" r:id="rId35"/>
    <p:sldId id="261" r:id="rId36"/>
    <p:sldId id="260" r:id="rId37"/>
    <p:sldId id="262" r:id="rId38"/>
    <p:sldId id="264" r:id="rId3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SKETCH2CODE</a:t>
            </a:r>
            <a:br>
              <a:rPr lang="en-US" altLang="zh-CN" dirty="0"/>
            </a:br>
            <a:r>
              <a:rPr lang="zh-CN" dirty="0"/>
              <a:t>项目汇报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汇报人：张誉鏻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SKETCH2CODE</a:t>
            </a:r>
            <a:r>
              <a:rPr lang="zh-CN" altLang="en-US"/>
              <a:t>当中利用模型概况：</a:t>
            </a:r>
            <a:endParaRPr lang="zh-CN" altLang="en-US"/>
          </a:p>
        </p:txBody>
      </p:sp>
      <p:pic>
        <p:nvPicPr>
          <p:cNvPr id="4" name="图片 3" descr="当前使用的类似的卷积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135" y="1993900"/>
            <a:ext cx="9651365" cy="3860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项目源码的研究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441450"/>
            <a:ext cx="66173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</a:rPr>
              <a:t>其模型使用的是普通的CNN，其模型使用的是7层卷积层与2层全连接层。该模型汲取了VGG的思想，使用3*3卷积层的卷积层。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</a:t>
            </a:r>
            <a:r>
              <a:rPr lang="zh-CN" altLang="en-US">
                <a:latin typeface="+mn-ea"/>
                <a:cs typeface="+mn-ea"/>
              </a:rPr>
              <a:t>随着对图像的抽象其卷积核个数是不断提升的，这导致最终生成的结果的像素点是非常之大的。即便最后使用DROPOUT层进行减负，其时间复杂度也非常高。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</a:t>
            </a:r>
            <a:r>
              <a:rPr lang="zh-CN" altLang="en-US">
                <a:latin typeface="+mn-ea"/>
                <a:cs typeface="+mn-ea"/>
              </a:rPr>
              <a:t>《Effective C++》曾经提到的80/20原则：项目工程当中20%的代码将会占用80%的运行时间，做优化操作只需要从这20%代码入手就可以。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  <a:sym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</a:t>
            </a:r>
            <a:r>
              <a:rPr lang="zh-CN" altLang="en-US">
                <a:latin typeface="+mn-ea"/>
                <a:cs typeface="+mn-ea"/>
              </a:rPr>
              <a:t> 因此可以通过对模型的优化来大幅度提升整个程序的速度、精度等值。例如使用ResNet，DenseNet，提拉米苏等网络对整体结构进行优化。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◎特征增强提高准确率。</a:t>
            </a:r>
            <a:endParaRPr lang="zh-CN" altLang="en-US">
              <a:latin typeface="+mn-ea"/>
              <a:cs typeface="+mn-ea"/>
            </a:endParaRPr>
          </a:p>
        </p:txBody>
      </p:sp>
      <p:pic>
        <p:nvPicPr>
          <p:cNvPr id="5" name="图片 4" descr="训练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0" y="1330325"/>
            <a:ext cx="5699125" cy="493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项目逻辑研究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9300" y="1301750"/>
            <a:ext cx="1069340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当前项目涉及到的主要的类：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class SketchCodeModel:当前类主要是SKETCH2CODE的模型。其中CreateModel创建了</a:t>
            </a:r>
            <a:endParaRPr lang="zh-CN" altLang="en-US" sz="2000"/>
          </a:p>
          <a:p>
            <a:r>
              <a:rPr lang="zh-CN" altLang="en-US" sz="2000"/>
              <a:t>相应的深度学习模型。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class Compiler:当前类主要作用是将GUI文件转换为HTML文件，更多的是一个字符转换的过程。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class Sampler:采样器，这个类统领整个项目。其主要目的是组合各个类的功能，从而达到下面的一个处理流程：</a:t>
            </a:r>
            <a:endParaRPr lang="zh-CN" altLang="en-US" sz="2000"/>
          </a:p>
          <a:p>
            <a:r>
              <a:rPr lang="zh-CN" altLang="en-US" sz="2000"/>
              <a:t>依据IMAGE进行特征处理-&gt;依据网络对特征图进行预测-&gt;依据预测读取对应的VOC文件生成</a:t>
            </a:r>
            <a:endParaRPr lang="zh-CN" altLang="en-US" sz="2000"/>
          </a:p>
          <a:p>
            <a:r>
              <a:rPr lang="zh-CN" altLang="en-US" sz="2000"/>
              <a:t>对应的GUI文件-&gt;依据对应的GUI文件生成相关的HTML文件。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class Dataset:其中提供了相关读取数据的方式以及一些公用操作。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class ImagePreprocessor:使用OPENCV进行图片特征化处理。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convert_single_image.py:在这个文件当中，操作DATASET类对数据进行读取，并且使用Sampler</a:t>
            </a:r>
            <a:endParaRPr lang="zh-CN" altLang="en-US" sz="2000"/>
          </a:p>
          <a:p>
            <a:r>
              <a:rPr lang="zh-CN" altLang="en-US" sz="2000"/>
              <a:t>对单一图像进行转换。</a:t>
            </a:r>
            <a:endParaRPr lang="zh-CN" altLang="en-US" sz="2000"/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000"/>
              <a:t> train.py:对模型进行训练。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</a:t>
            </a:r>
            <a:r>
              <a:rPr lang="zh-CN" altLang="en-US"/>
              <a:t>转换为</a:t>
            </a:r>
            <a:r>
              <a:rPr lang="en-US" altLang="zh-CN"/>
              <a:t>GUI</a:t>
            </a:r>
            <a:r>
              <a:rPr lang="zh-CN" altLang="en-US"/>
              <a:t>的逻辑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00" y="1809750"/>
            <a:ext cx="10020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依据当前</a:t>
            </a:r>
            <a:r>
              <a:rPr lang="en-US" altLang="zh-CN"/>
              <a:t>NP</a:t>
            </a:r>
            <a:r>
              <a:rPr lang="zh-CN" altLang="en-US"/>
              <a:t>数组的大小进行段的分割。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依据每一段进行</a:t>
            </a:r>
            <a:r>
              <a:rPr lang="en-US" altLang="zh-CN"/>
              <a:t>CNN</a:t>
            </a:r>
            <a:r>
              <a:rPr lang="zh-CN" altLang="en-US"/>
              <a:t>的模型测试。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依据预测的结果和</a:t>
            </a:r>
            <a:r>
              <a:rPr lang="en-US" altLang="zh-CN"/>
              <a:t>vocab</a:t>
            </a:r>
            <a:r>
              <a:rPr lang="zh-CN" altLang="en-US"/>
              <a:t>文件生成</a:t>
            </a:r>
            <a:r>
              <a:rPr lang="en-US" altLang="zh-CN"/>
              <a:t>GUI</a:t>
            </a:r>
            <a:r>
              <a:rPr lang="zh-CN" altLang="en-US"/>
              <a:t>文件。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23900" y="3509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GUI</a:t>
            </a:r>
            <a:r>
              <a:rPr lang="zh-CN" altLang="en-US"/>
              <a:t>转换为</a:t>
            </a:r>
            <a:r>
              <a:rPr lang="en-US" altLang="zh-CN"/>
              <a:t>HTML</a:t>
            </a:r>
            <a:r>
              <a:rPr lang="zh-CN" altLang="en-US"/>
              <a:t>的逻辑：使用</a:t>
            </a:r>
            <a:r>
              <a:rPr lang="en-US" altLang="zh-CN"/>
              <a:t>Compile</a:t>
            </a:r>
            <a:r>
              <a:rPr lang="zh-CN" altLang="en-US"/>
              <a:t>进行字符转换</a:t>
            </a:r>
            <a:endParaRPr lang="zh-CN" altLang="en-US"/>
          </a:p>
        </p:txBody>
      </p:sp>
      <p:pic>
        <p:nvPicPr>
          <p:cNvPr id="6" name="图片 5" descr="VOC文件"/>
          <p:cNvPicPr>
            <a:picLocks noChangeAspect="1"/>
          </p:cNvPicPr>
          <p:nvPr/>
        </p:nvPicPr>
        <p:blipFill>
          <a:blip r:embed="rId1"/>
          <a:srcRect t="62778"/>
          <a:stretch>
            <a:fillRect/>
          </a:stretch>
        </p:blipFill>
        <p:spPr>
          <a:xfrm>
            <a:off x="723900" y="5255895"/>
            <a:ext cx="10058400" cy="956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760" y="702945"/>
            <a:ext cx="6190615" cy="4023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7700" y="1289050"/>
            <a:ext cx="1064260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SKETCH2CODE代码结构的逻辑基本上是，首先读入IMAGE文件，并且进行处理，然后将当前IMAGE传入网络当中，依据其PREDICT的功能生成GUI文件。将GUI文件传入Compile当中</a:t>
            </a:r>
            <a:endParaRPr lang="zh-CN" altLang="en-US" sz="2000"/>
          </a:p>
          <a:p>
            <a:r>
              <a:rPr lang="zh-CN" altLang="en-US" sz="2000"/>
              <a:t>进行编译，生成HTML文件。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这本质上可以说是一种编程加速开发工具，这本身并不稀奇，在大公司当中就有专门进行</a:t>
            </a:r>
            <a:endParaRPr lang="zh-CN" altLang="en-US" sz="2000"/>
          </a:p>
          <a:p>
            <a:r>
              <a:rPr lang="zh-CN" altLang="en-US" sz="2000"/>
              <a:t>小工具开发的相关人员。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程序本质上是人思维的编织，SKECTH2CODE所做的事情，仅仅与编程培训班学1个礼拜web的人相当。而且其能够做的也只能限制于像HTML这种语言。如果想将其转换为C++，也可以实现，但是大多费力不讨好。因为C++的繁复的特性，不同特性的组合代表着不同的工程意义，千变万化。（比如一个类的public继承与private继承所实现的适配器模式）单一的字符转换远远不能胜任现实当中的程序开发任务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SKETCH2CODE的现实意义不大，但是为我们提供了新的研究方向：也就是使用深度学习</a:t>
            </a:r>
            <a:endParaRPr lang="zh-CN" altLang="en-US" sz="2000"/>
          </a:p>
          <a:p>
            <a:r>
              <a:rPr lang="zh-CN" altLang="en-US" sz="2000"/>
              <a:t>真正的可以学到真正具备工程意义的代码，模仿人的思想，去创造逼真的代码。</a:t>
            </a:r>
            <a:endParaRPr lang="zh-CN" altLang="en-US" sz="2000"/>
          </a:p>
          <a:p>
            <a:r>
              <a:rPr lang="zh-CN" altLang="en-US" sz="2000"/>
              <a:t>如同深度学习在语义分割上的应用一样。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3750945"/>
            <a:ext cx="8895715" cy="8115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SKETCH2CODE </a:t>
            </a:r>
            <a:r>
              <a:rPr lang="zh-CN" altLang="en-US" dirty="0">
                <a:sym typeface="+mn-ea"/>
              </a:rPr>
              <a:t>原理深层剖析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论文</a:t>
            </a:r>
            <a:r>
              <a:rPr lang="en-US" altLang="zh-CN"/>
              <a:t>pix2code</a:t>
            </a:r>
            <a:r>
              <a:rPr lang="zh-CN" altLang="en-US"/>
              <a:t>的原理以及</a:t>
            </a:r>
            <a:r>
              <a:rPr lang="en-US" altLang="zh-CN"/>
              <a:t>LSTM</a:t>
            </a:r>
            <a:r>
              <a:rPr lang="zh-CN" altLang="en-US"/>
              <a:t>思想。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预备知识</a:t>
            </a:r>
            <a:endParaRPr lang="zh-CN" altLang="en-US"/>
          </a:p>
        </p:txBody>
      </p:sp>
      <p:pic>
        <p:nvPicPr>
          <p:cNvPr id="4" name="内容占位符 3" descr="I@M]K}D55KFM8EDPGNM990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1584325"/>
            <a:ext cx="10736580" cy="4652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预备知识：激活函数</a:t>
            </a:r>
            <a:endParaRPr lang="zh-CN" altLang="en-US"/>
          </a:p>
        </p:txBody>
      </p:sp>
      <p:pic>
        <p:nvPicPr>
          <p:cNvPr id="4" name="图片 3" descr="tan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1725930"/>
            <a:ext cx="4053840" cy="3912235"/>
          </a:xfrm>
          <a:prstGeom prst="rect">
            <a:avLst/>
          </a:prstGeom>
        </p:spPr>
      </p:pic>
      <p:pic>
        <p:nvPicPr>
          <p:cNvPr id="5" name="图片 4" descr="sigma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605" y="1725930"/>
            <a:ext cx="4211320" cy="3912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预备知识：</a:t>
            </a:r>
            <a:r>
              <a:rPr lang="en-US" altLang="zh-CN"/>
              <a:t>LSTM</a:t>
            </a:r>
            <a:endParaRPr lang="en-US" altLang="zh-CN"/>
          </a:p>
        </p:txBody>
      </p:sp>
      <p:pic>
        <p:nvPicPr>
          <p:cNvPr id="4" name="图片 3" descr="LST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7330" y="1483360"/>
            <a:ext cx="5904865" cy="2654300"/>
          </a:xfrm>
          <a:prstGeom prst="rect">
            <a:avLst/>
          </a:prstGeom>
        </p:spPr>
      </p:pic>
      <p:pic>
        <p:nvPicPr>
          <p:cNvPr id="5" name="图片 4" descr="LST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30" y="4128135"/>
            <a:ext cx="5904230" cy="21710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r>
              <a:rPr lang="en-US" altLang="zh-CN"/>
              <a:t>1</a:t>
            </a:r>
            <a:r>
              <a:rPr lang="zh-CN" altLang="en-US"/>
              <a:t>：遗忘门</a:t>
            </a:r>
            <a:endParaRPr lang="zh-CN" altLang="en-US"/>
          </a:p>
        </p:txBody>
      </p:sp>
      <p:pic>
        <p:nvPicPr>
          <p:cNvPr id="4" name="图片 3" descr="LSTM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2321560"/>
            <a:ext cx="10587355" cy="3267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152482" y="1644166"/>
            <a:ext cx="41021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SKETCH2CODE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项目初探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08805" y="1569204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417143" y="1943052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677987" y="1386720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spc="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 spc="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V="1">
            <a:off x="1598295" y="1920240"/>
            <a:ext cx="1088390" cy="1206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152482" y="2390449"/>
            <a:ext cx="41021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SKETCH2CODE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原理深层剖析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4408805" y="2315487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152482" y="3136732"/>
            <a:ext cx="41021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ym typeface="+mn-ea"/>
              </a:rPr>
              <a:t>Skech2Code</a:t>
            </a:r>
            <a:r>
              <a:rPr lang="zh-CN" altLang="en-US" sz="2000" dirty="0">
                <a:sym typeface="+mn-ea"/>
              </a:rPr>
              <a:t>的编译部分理解</a:t>
            </a:r>
            <a:endParaRPr lang="zh-CN" altLang="en-US" sz="2000" dirty="0"/>
          </a:p>
          <a:p>
            <a:pPr>
              <a:lnSpc>
                <a:spcPct val="130000"/>
              </a:lnSpc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408805" y="306177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r>
              <a:rPr lang="en-US" altLang="zh-CN"/>
              <a:t>2</a:t>
            </a:r>
            <a:r>
              <a:rPr lang="zh-CN" altLang="en-US"/>
              <a:t>：输入门</a:t>
            </a:r>
            <a:endParaRPr lang="zh-CN" altLang="en-US"/>
          </a:p>
        </p:txBody>
      </p:sp>
      <p:pic>
        <p:nvPicPr>
          <p:cNvPr id="4" name="图片 3" descr="LSTM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1957705"/>
            <a:ext cx="6724650" cy="2075180"/>
          </a:xfrm>
          <a:prstGeom prst="rect">
            <a:avLst/>
          </a:prstGeom>
        </p:spPr>
      </p:pic>
      <p:pic>
        <p:nvPicPr>
          <p:cNvPr id="5" name="图片 4" descr="LSTM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90" y="4032885"/>
            <a:ext cx="6716395" cy="20745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r>
              <a:rPr lang="zh-CN" altLang="en-US"/>
              <a:t>原理</a:t>
            </a:r>
            <a:r>
              <a:rPr lang="en-US" altLang="zh-CN"/>
              <a:t>3</a:t>
            </a:r>
            <a:r>
              <a:rPr lang="zh-CN" altLang="en-US"/>
              <a:t>：输出门</a:t>
            </a:r>
            <a:endParaRPr lang="zh-CN" altLang="en-US"/>
          </a:p>
        </p:txBody>
      </p:sp>
      <p:pic>
        <p:nvPicPr>
          <p:cNvPr id="6" name="图片 5" descr="LSTM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087880"/>
            <a:ext cx="10846435" cy="3347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PIX2CODE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从一个GUI屏射图片当中生成对应平台的GUI代码，这种 目标和使用语言去描述对应的图片这种最近比较火热的 深度学习研究有着异曲同工之妙。一般来说，我们可以将 这个任务抽象成三个问题：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1.计算机视觉任务：如何理解给定的图片。比如对应的object的表示，他们的特点，位置以及样式等等的问题。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2.语言模型任务：如何生成正确的语言。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3.通过利用使用计算机视觉模型的带潜在的变量配合 语言模型来生成正确的语言。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PIX2CODE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pix2code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947545"/>
            <a:ext cx="10786110" cy="3368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28270"/>
            <a:ext cx="10735310" cy="66014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语言模型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605" y="2184400"/>
            <a:ext cx="10887075" cy="2761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579120"/>
            <a:ext cx="10784205" cy="5686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损失函数与实验结果</a:t>
            </a:r>
            <a:endParaRPr lang="zh-CN" altLang="en-US"/>
          </a:p>
        </p:txBody>
      </p:sp>
      <p:pic>
        <p:nvPicPr>
          <p:cNvPr id="4" name="图片 3" descr="实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495" y="4286250"/>
            <a:ext cx="7954010" cy="1943100"/>
          </a:xfrm>
          <a:prstGeom prst="rect">
            <a:avLst/>
          </a:prstGeom>
        </p:spPr>
      </p:pic>
      <p:pic>
        <p:nvPicPr>
          <p:cNvPr id="5" name="图片 4" descr="损失函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191260"/>
            <a:ext cx="4048125" cy="1381125"/>
          </a:xfrm>
          <a:prstGeom prst="rect">
            <a:avLst/>
          </a:prstGeom>
        </p:spPr>
      </p:pic>
      <p:pic>
        <p:nvPicPr>
          <p:cNvPr id="6" name="图片 5" descr="训练数据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95" y="2572385"/>
            <a:ext cx="7954010" cy="17138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3750945"/>
            <a:ext cx="8895715" cy="8115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SKETCH2CODE </a:t>
            </a:r>
            <a:r>
              <a:rPr lang="zh-CN" altLang="en-US" dirty="0">
                <a:sym typeface="+mn-ea"/>
              </a:rPr>
              <a:t>编译部分理解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DSL</a:t>
            </a:r>
            <a:r>
              <a:rPr lang="zh-CN" altLang="en-US"/>
              <a:t>转换以及</a:t>
            </a:r>
            <a:r>
              <a:rPr lang="en-US" altLang="zh-CN"/>
              <a:t>INTERPRETER</a:t>
            </a:r>
            <a:r>
              <a:rPr lang="zh-CN" altLang="en-US"/>
              <a:t>思想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在模型训练的基础上，对</a:t>
            </a:r>
            <a:r>
              <a:rPr lang="en-US" altLang="zh-CN"/>
              <a:t>SKETCH2CODE</a:t>
            </a:r>
            <a:r>
              <a:rPr lang="zh-CN" altLang="en-US"/>
              <a:t>的编译器理解。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3687445" cy="4351655"/>
          </a:xfrm>
        </p:spPr>
        <p:txBody>
          <a:bodyPr/>
          <a:p>
            <a:r>
              <a:rPr lang="zh-CN" altLang="en-US"/>
              <a:t>源代码依据原来的</a:t>
            </a:r>
            <a:r>
              <a:rPr lang="en-US" altLang="zh-CN"/>
              <a:t>GUI</a:t>
            </a:r>
            <a:r>
              <a:rPr lang="zh-CN" altLang="en-US"/>
              <a:t>文件创建语法树。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依据语法树的创建，进行语法转换。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应用的是解释器的思想。</a:t>
            </a:r>
            <a:endParaRPr lang="en-US" altLang="zh-CN"/>
          </a:p>
        </p:txBody>
      </p:sp>
      <p:pic>
        <p:nvPicPr>
          <p:cNvPr id="4" name="图片 3" descr="M9$0BN~)Z9~4@()U)8MW`@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4510" y="1684020"/>
            <a:ext cx="7197725" cy="4869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11068" y="2364473"/>
            <a:ext cx="1433367" cy="1328699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3750945"/>
            <a:ext cx="8895715" cy="81153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SKETCH2CODE </a:t>
            </a:r>
            <a:r>
              <a:rPr lang="zh-CN" altLang="en-US" dirty="0">
                <a:sym typeface="+mn-ea"/>
              </a:rPr>
              <a:t>项目初探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运行、测试以及原理分析。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设计模式：解释器的定义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87805"/>
            <a:ext cx="10515600" cy="4351338"/>
          </a:xfrm>
        </p:spPr>
        <p:txBody>
          <a:bodyPr/>
          <a:p>
            <a:r>
              <a:rPr lang="zh-CN" altLang="en-US"/>
              <a:t>定义：给定一种语言，定义它的一种文法表示，并且定义一个解释器，这个解释器使用语法树来解释语言句子。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2312035"/>
            <a:ext cx="7124065" cy="4034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设计模式：解释器模式的适用性（</a:t>
            </a:r>
            <a:r>
              <a:rPr lang="en-US" altLang="zh-CN"/>
              <a:t>GOF</a:t>
            </a:r>
            <a:r>
              <a:rPr lang="zh-CN" altLang="en-US"/>
              <a:t>书）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当有一个语言需要解释执行，并且你可以把该语言中的句子表示为一个抽象的语法树时，可使用解释器模式．而当存在以下情况时，该模式的效果最好。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该文法简单，对于复杂的文法，文法的类层次变得庞大而无法管理。此时，语法分析程序生成器这样得工具时更好得选择。它们无需构建抽象语法树即可解释表达式，这样可以节省空间而且还可以节省时间。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效率不是一个关键的问题</a:t>
            </a:r>
            <a:r>
              <a:rPr lang="zh-CN" altLang="en-US"/>
              <a:t>。</a:t>
            </a:r>
            <a:r>
              <a:rPr lang="en-US" altLang="zh-CN"/>
              <a:t>最高效的解释器通常不是通过直接解释语法分析树实现的，而是首先把他们转换成另外一种形式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设计模式：</a:t>
            </a:r>
            <a:r>
              <a:rPr lang="en-US" altLang="zh-CN"/>
              <a:t>INTERPRETER</a:t>
            </a:r>
            <a:r>
              <a:rPr lang="zh-CN" altLang="en-US"/>
              <a:t>的结构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4016375" cy="4351655"/>
          </a:xfrm>
        </p:spPr>
        <p:txBody>
          <a:bodyPr/>
          <a:p>
            <a:r>
              <a:rPr lang="zh-CN" altLang="en-US"/>
              <a:t>AbstractExpression:声明抽象解释。该接口为抽象语法树中所有节点所共享。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TerminalExpression:实现与文法终结符相关的操作。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NonterminalExpression:每个符号都维护一个Abstract Expression。其中递归调用解释操作。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035" y="1706245"/>
            <a:ext cx="6858000" cy="3943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INTERPRETER</a:t>
            </a:r>
            <a:r>
              <a:rPr lang="zh-CN" altLang="en-US"/>
              <a:t>模式的实例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908675" cy="4351655"/>
          </a:xfrm>
        </p:spPr>
        <p:txBody>
          <a:bodyPr/>
          <a:p>
            <a:r>
              <a:rPr lang="zh-CN" altLang="en-US"/>
              <a:t>除了使用文法规则来定义一个语言，在解释器模式中还可以通过一种称之为抽象语法树(Abstract Syntax Tree, AST)的图形方式来直观地表示语言的构成，每一棵抽象语法树对应一个语言实例。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抽象语法树描述了如何构成一个复杂的句子，通过对抽象语法树的分析，可以识别出语言中的终结符和非终结符类。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在解释器模式中，每一种终结符和非终结符都有一个具体类与之对应，正因为使用类来表示每一个语法规则，使得系统具有较好的扩展性和灵活性。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7365" y="1727200"/>
            <a:ext cx="4641215" cy="4201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INTERPRETER</a:t>
            </a:r>
            <a:r>
              <a:rPr lang="zh-CN" altLang="en-US"/>
              <a:t>对</a:t>
            </a:r>
            <a:r>
              <a:rPr lang="en-US" altLang="zh-CN"/>
              <a:t>SKETCH2CODE</a:t>
            </a:r>
            <a:r>
              <a:rPr lang="zh-CN" altLang="en-US"/>
              <a:t>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我们可以通过INTERPRETER来生成一些简单的程序。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在这个基础上，我使用C++开始对INTERPRETER模式进行一个实现，从而复现Sketch2code当中代码编译器的原理。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简单的语法生成树对于Sketch2Code这个简单的</a:t>
            </a:r>
            <a:r>
              <a:rPr lang="en-US" altLang="zh-CN"/>
              <a:t>DSL</a:t>
            </a:r>
            <a:r>
              <a:rPr lang="zh-CN" altLang="en-US"/>
              <a:t>模型已经非常足够了。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INTERPRETER</a:t>
            </a:r>
            <a:r>
              <a:rPr lang="zh-CN" altLang="en-US"/>
              <a:t>模式的程序设计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441450"/>
          </a:xfrm>
        </p:spPr>
        <p:txBody>
          <a:bodyPr/>
          <a:p>
            <a:r>
              <a:rPr lang="zh-CN" altLang="en-US"/>
              <a:t>一个基础的</a:t>
            </a:r>
            <a:r>
              <a:rPr lang="en-US" altLang="zh-CN"/>
              <a:t>DSL</a:t>
            </a:r>
            <a:r>
              <a:rPr lang="zh-CN" altLang="en-US"/>
              <a:t>：</a:t>
            </a:r>
            <a:r>
              <a:rPr lang="en-US" altLang="zh-CN"/>
              <a:t>program</a:t>
            </a:r>
            <a:r>
              <a:rPr lang="zh-CN" altLang="en-US"/>
              <a:t>、</a:t>
            </a:r>
            <a:r>
              <a:rPr lang="en-US" altLang="zh-CN"/>
              <a:t>object</a:t>
            </a:r>
            <a:r>
              <a:rPr lang="zh-CN" altLang="en-US"/>
              <a:t>、</a:t>
            </a:r>
            <a:r>
              <a:rPr lang="en-US" altLang="zh-CN"/>
              <a:t>width</a:t>
            </a:r>
            <a:r>
              <a:rPr lang="zh-CN" altLang="en-US"/>
              <a:t>、</a:t>
            </a:r>
            <a:r>
              <a:rPr lang="en-US" altLang="zh-CN"/>
              <a:t>height</a:t>
            </a:r>
            <a:r>
              <a:rPr lang="zh-CN" altLang="en-US"/>
              <a:t>、</a:t>
            </a:r>
            <a:r>
              <a:rPr lang="en-US" altLang="zh-CN"/>
              <a:t>end</a:t>
            </a:r>
            <a:r>
              <a:rPr lang="zh-CN" altLang="en-US"/>
              <a:t>一共五个关键字。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将其转化为标签化的另一种语言。</a:t>
            </a:r>
            <a:endParaRPr lang="zh-CN" altLang="en-US"/>
          </a:p>
        </p:txBody>
      </p:sp>
      <p:pic>
        <p:nvPicPr>
          <p:cNvPr id="4" name="图片 3" descr="运行结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4001770"/>
            <a:ext cx="11279505" cy="155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程序设计截图</a:t>
            </a:r>
            <a:endParaRPr lang="zh-CN" altLang="en-US"/>
          </a:p>
        </p:txBody>
      </p:sp>
      <p:pic>
        <p:nvPicPr>
          <p:cNvPr id="5" name="内容占位符 4" descr="SL(]7%MQ0Z08Q$})[@UZP}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4580" y="1730375"/>
            <a:ext cx="7101205" cy="4930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SKETCH2CODE PY</a:t>
            </a:r>
            <a:r>
              <a:rPr lang="zh-CN" altLang="en-US"/>
              <a:t>版本的运行方式整理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88085"/>
            <a:ext cx="10515600" cy="5054600"/>
          </a:xfrm>
        </p:spPr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/>
              <a:t>[项目源码地址]https://github.com/ashnkumar/sketch-code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原来C#版本的项目代码并不能跑通。王萌大哥找了python版本的代码，因此我在此基础上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对代码进行了研究。</a:t>
            </a:r>
            <a:endParaRPr lang="zh-CN" altLang="en-US"/>
          </a:p>
          <a:p>
            <a:r>
              <a:rPr lang="zh-CN" altLang="en-US"/>
              <a:t>首先记录一下我在我的工作站上跑这个代码所有的坑，以及我的运行过程：</a:t>
            </a:r>
            <a:endParaRPr lang="zh-CN" altLang="en-US"/>
          </a:p>
          <a:p>
            <a:r>
              <a:rPr lang="zh-CN" altLang="en-US"/>
              <a:t>安装tensorflow-gpu版本，并且利用pipe来安装代码环境。</a:t>
            </a:r>
            <a:endParaRPr lang="zh-CN" altLang="en-US"/>
          </a:p>
          <a:p>
            <a:r>
              <a:rPr lang="zh-CN" altLang="en-US"/>
              <a:t>使用Python3.6的版本，并且使用jupyter notebook以及prompt对项目进行测试。</a:t>
            </a:r>
            <a:endParaRPr lang="zh-CN" altLang="en-US"/>
          </a:p>
          <a:p>
            <a:r>
              <a:rPr lang="zh-CN" altLang="en-US"/>
              <a:t>由于我所使用的操作系统是windows，无法使用Linux的相关指令操作，装虚拟机又太麻烦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所以我利用记事本打开对应的sh文件，读取其中的链接，手动下载其训练数据集以及相关权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值文件（用于预训练）。</a:t>
            </a:r>
            <a:endParaRPr lang="zh-CN" altLang="en-US"/>
          </a:p>
          <a:p>
            <a:r>
              <a:rPr lang="zh-CN" altLang="en-US"/>
              <a:t>利用prompt cd到对应的文件目录下，使用python命令并且喂给程序相关目录，比如权值文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件目录，对应image的目录等等。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生成</a:t>
            </a:r>
            <a:r>
              <a:rPr lang="en-US" altLang="zh-CN"/>
              <a:t>HTML</a:t>
            </a:r>
            <a:r>
              <a:rPr lang="zh-CN" altLang="en-US"/>
              <a:t>代码的结果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跑通项目的截图2"/>
          <p:cNvPicPr>
            <a:picLocks noChangeAspect="1"/>
          </p:cNvPicPr>
          <p:nvPr/>
        </p:nvPicPr>
        <p:blipFill>
          <a:blip r:embed="rId1"/>
          <a:srcRect l="4518" b="34856"/>
          <a:stretch>
            <a:fillRect/>
          </a:stretch>
        </p:blipFill>
        <p:spPr>
          <a:xfrm>
            <a:off x="142240" y="1437640"/>
            <a:ext cx="11526520" cy="5126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预测结果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drawn_example1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0" y="92710"/>
            <a:ext cx="6591300" cy="3790315"/>
          </a:xfrm>
          <a:prstGeom prst="rect">
            <a:avLst/>
          </a:prstGeom>
        </p:spPr>
      </p:pic>
      <p:pic>
        <p:nvPicPr>
          <p:cNvPr id="5" name="图片 4" descr="drawn_exampl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3989070"/>
            <a:ext cx="6591300" cy="2617470"/>
          </a:xfrm>
          <a:prstGeom prst="rect">
            <a:avLst/>
          </a:prstGeom>
        </p:spPr>
      </p:pic>
      <p:pic>
        <p:nvPicPr>
          <p:cNvPr id="6" name="图片 5" descr="drawn_exampl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822065"/>
            <a:ext cx="6149975" cy="2950845"/>
          </a:xfrm>
          <a:prstGeom prst="rect">
            <a:avLst/>
          </a:prstGeom>
        </p:spPr>
      </p:pic>
      <p:pic>
        <p:nvPicPr>
          <p:cNvPr id="7" name="图片 6" descr="drawn_example3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0" y="219710"/>
            <a:ext cx="6148705" cy="35356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17145"/>
            <a:ext cx="10515600" cy="1325563"/>
          </a:xfrm>
        </p:spPr>
        <p:txBody>
          <a:bodyPr/>
          <a:p>
            <a:r>
              <a:rPr lang="zh-CN" altLang="en-US"/>
              <a:t>训练用图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训练用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943610"/>
            <a:ext cx="10058400" cy="5783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CNN</a:t>
            </a:r>
            <a:r>
              <a:rPr lang="zh-CN" altLang="en-US"/>
              <a:t>特性</a:t>
            </a:r>
            <a:endParaRPr lang="zh-CN" altLang="en-US"/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0" y="806450"/>
            <a:ext cx="3797300" cy="504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700" y="1555750"/>
            <a:ext cx="5828665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因为CNN网络的特征之一是：</a:t>
            </a:r>
            <a:r>
              <a:rPr lang="zh-CN" altLang="en-US" sz="2400" b="1">
                <a:sym typeface="+mn-ea"/>
              </a:rPr>
              <a:t>移动变化性</a:t>
            </a:r>
            <a:r>
              <a:rPr lang="zh-CN" altLang="en-US" sz="2400">
                <a:sym typeface="+mn-ea"/>
              </a:rPr>
              <a:t>。CNN网络本质上是对物体的特征进行抽象，也就是说，CNN要识别一个人，只要这张图片有人的鼻子，耳朵这种特征，无论其实图片的眼睛长在嘴下面，还是耳朵长在鼻子上(这种克苏鲁恐怖小说才会出现的形象)，CNN都会认为他是人。CNN进行测试时必须不能旋转，旋转一点点，其训练精度acuuracy就会极大降低。与网络类型有关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基于当前项目进行的一系列测试结论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4700" y="1670050"/>
            <a:ext cx="10553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◎</a:t>
            </a:r>
            <a:r>
              <a:rPr lang="zh-CN" altLang="en-US" sz="2400" b="1">
                <a:latin typeface="+mn-ea"/>
              </a:rPr>
              <a:t>由于当前项目的内部网络特征可做的有效的测试类型有限。</a:t>
            </a:r>
            <a:endParaRPr lang="zh-CN" altLang="en-US" sz="2400" b="1">
              <a:latin typeface="+mn-ea"/>
            </a:endParaRPr>
          </a:p>
          <a:p>
            <a:endParaRPr lang="zh-CN" altLang="en-US" sz="2400"/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400"/>
              <a:t>正如同预估的一样，测试出的结果非常差，正如之前有同学说过，其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训练集是使用特殊的画风的规则图片</a:t>
            </a:r>
            <a:r>
              <a:rPr lang="zh-CN" altLang="en-US" sz="2400"/>
              <a:t>进行训练的，因此导致不同的画风的训练结果非常差。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◎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其使用的价值比较低，但是其创新意义引人注目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2*a*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7308_2*i*4"/>
  <p:tag name="KSO_WM_TEMPLATE_CATEGORY" val="custom"/>
  <p:tag name="KSO_WM_TEMPLATE_INDEX" val="20187308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2_1"/>
  <p:tag name="KSO_WM_UNIT_ID" val="custom20187308_2*l_h_f*1_2_1"/>
  <p:tag name="KSO_WM_UNIT_LAYERLEVEL" val="1_1_1"/>
  <p:tag name="KSO_WM_UNIT_VALUE" val="15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2_1"/>
  <p:tag name="KSO_WM_UNIT_ID" val="custom20187308_2*l_h_i*1_2_1"/>
  <p:tag name="KSO_WM_UNIT_LAYERLEVEL" val="1_1_1"/>
  <p:tag name="KSO_WM_BEAUTIFY_FLAG" val="#wm#"/>
  <p:tag name="KSO_WM_DIAGRAM_GROUP_CODE" val="l1-1"/>
  <p:tag name="KSO_WM_UNIT_PRESET_TEXT" val="0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3_1"/>
  <p:tag name="KSO_WM_UNIT_ID" val="custom20187308_2*l_h_f*1_3_1"/>
  <p:tag name="KSO_WM_UNIT_LAYERLEVEL" val="1_1_1"/>
  <p:tag name="KSO_WM_UNIT_VALUE" val="15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3_1"/>
  <p:tag name="KSO_WM_UNIT_ID" val="custom20187308_2*l_h_i*1_3_1"/>
  <p:tag name="KSO_WM_UNIT_LAYERLEVEL" val="1_1_1"/>
  <p:tag name="KSO_WM_BEAUTIFY_FLAG" val="#wm#"/>
  <p:tag name="KSO_WM_DIAGRAM_GROUP_CODE" val="l1-1"/>
  <p:tag name="KSO_WM_UNIT_PRESET_TEXT" val="03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SLIDE_ID" val="custom20187308_2"/>
  <p:tag name="KSO_WM_SLIDE_TYPE" val="contents"/>
  <p:tag name="KSO_WM_SLIDE_SUBTYPE" val="diag"/>
  <p:tag name="KSO_WM_SLIDE_ITEM_CNT" val="5"/>
  <p:tag name="KSO_WM_SLIDE_INDEX" val="2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  <p:tag name="KSO_WM_DIAGRAM_GROUP_CODE" val="l1-1"/>
</p:tagLst>
</file>

<file path=ppt/tags/tag17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18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19.xml><?xml version="1.0" encoding="utf-8"?>
<p:tagLst xmlns:p="http://schemas.openxmlformats.org/presentationml/2006/main">
  <p:tag name="KSO_WM_TEMPLATE_CATEGORY" val="custom"/>
  <p:tag name="KSO_WM_TEMPLATE_INDEX" val="20187308"/>
  <p:tag name="KSO_WM_UNIT_TYPE" val="b"/>
  <p:tag name="KSO_WM_UNIT_INDEX" val="1"/>
  <p:tag name="KSO_WM_UNIT_ID" val="custom20187308_3*b*1"/>
  <p:tag name="KSO_WM_UNIT_LAYERLEVEL" val="1"/>
  <p:tag name="KSO_WM_UNIT_VALUE" val="6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33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34.xml><?xml version="1.0" encoding="utf-8"?>
<p:tagLst xmlns:p="http://schemas.openxmlformats.org/presentationml/2006/main">
  <p:tag name="KSO_WM_TEMPLATE_CATEGORY" val="custom"/>
  <p:tag name="KSO_WM_TEMPLATE_INDEX" val="20187308"/>
  <p:tag name="KSO_WM_UNIT_TYPE" val="b"/>
  <p:tag name="KSO_WM_UNIT_INDEX" val="1"/>
  <p:tag name="KSO_WM_UNIT_ID" val="custom20187308_3*b*1"/>
  <p:tag name="KSO_WM_UNIT_LAYERLEVEL" val="1"/>
  <p:tag name="KSO_WM_UNIT_VALUE" val="6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35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TEMPLATE_CATEGORY" val="custom"/>
  <p:tag name="KSO_WM_TEMPLATE_INDEX" val="20187308"/>
  <p:tag name="KSO_WM_UNIT_TYPE" val="e"/>
  <p:tag name="KSO_WM_UNIT_INDEX" val="1"/>
  <p:tag name="KSO_WM_UNIT_ID" val="custom20187308_3*e*1"/>
  <p:tag name="KSO_WM_UNIT_LAYERLEVEL" val="1"/>
  <p:tag name="KSO_WM_UNIT_VALUE" val="1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01"/>
</p:tagLst>
</file>

<file path=ppt/tags/tag49.xml><?xml version="1.0" encoding="utf-8"?>
<p:tagLst xmlns:p="http://schemas.openxmlformats.org/presentationml/2006/main">
  <p:tag name="KSO_WM_TEMPLATE_CATEGORY" val="custom"/>
  <p:tag name="KSO_WM_TEMPLATE_INDEX" val="20187308"/>
  <p:tag name="KSO_WM_UNIT_TYPE" val="a"/>
  <p:tag name="KSO_WM_UNIT_INDEX" val="1"/>
  <p:tag name="KSO_WM_UNIT_ID" val="custom20187308_3*a*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50.xml><?xml version="1.0" encoding="utf-8"?>
<p:tagLst xmlns:p="http://schemas.openxmlformats.org/presentationml/2006/main">
  <p:tag name="KSO_WM_TEMPLATE_CATEGORY" val="custom"/>
  <p:tag name="KSO_WM_TEMPLATE_INDEX" val="20187308"/>
  <p:tag name="KSO_WM_UNIT_TYPE" val="b"/>
  <p:tag name="KSO_WM_UNIT_INDEX" val="1"/>
  <p:tag name="KSO_WM_UNIT_ID" val="custom20187308_3*b*1"/>
  <p:tag name="KSO_WM_UNIT_LAYERLEVEL" val="1"/>
  <p:tag name="KSO_WM_UNIT_VALUE" val="6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51.xml><?xml version="1.0" encoding="utf-8"?>
<p:tagLst xmlns:p="http://schemas.openxmlformats.org/presentationml/2006/main">
  <p:tag name="KSO_WM_SLIDE_ID" val="custom20187308_3"/>
  <p:tag name="KSO_WM_SLIDE_TYPE" val="sectionTitle"/>
  <p:tag name="KSO_WM_SLIDE_SUBTYPE" val="pureTxt"/>
  <p:tag name="KSO_WM_SLIDE_ITEM_CNT" val="2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l_h_f"/>
  <p:tag name="KSO_WM_UNIT_INDEX" val="1_1_1"/>
  <p:tag name="KSO_WM_UNIT_ID" val="custom20187308_2*l_h_f*1_1_1"/>
  <p:tag name="KSO_WM_UNIT_LAYERLEVEL" val="1_1_1"/>
  <p:tag name="KSO_WM_UNIT_VALUE" val="15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Add Your Subtitle Here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l_h_i"/>
  <p:tag name="KSO_WM_UNIT_INDEX" val="1_1_1"/>
  <p:tag name="KSO_WM_UNIT_ID" val="custom20187308_2*l_h_i*1_1_1"/>
  <p:tag name="KSO_WM_UNIT_LAYERLEVEL" val="1_1_1"/>
  <p:tag name="KSO_WM_BEAUTIFY_FLAG" val="#wm#"/>
  <p:tag name="KSO_WM_DIAGRAM_GROUP_CODE" val="l1-1"/>
  <p:tag name="KSO_WM_UNIT_PRESET_TEXT" val="0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TENTS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3575</Words>
  <Application>WPS 演示</Application>
  <PresentationFormat>宽屏</PresentationFormat>
  <Paragraphs>208</Paragraphs>
  <Slides>36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SKETCH2CODE 项目初探</vt:lpstr>
      <vt:lpstr>PowerPoint 演示文稿</vt:lpstr>
      <vt:lpstr>LOREM IPSUM</vt:lpstr>
      <vt:lpstr>SKETCH2CODE PY版本的运行方式整理</vt:lpstr>
      <vt:lpstr>生成HTML代码的结果</vt:lpstr>
      <vt:lpstr>预测结果</vt:lpstr>
      <vt:lpstr>训练用图</vt:lpstr>
      <vt:lpstr>CNN特性</vt:lpstr>
      <vt:lpstr>基于当前项目进行的一系列测试结论</vt:lpstr>
      <vt:lpstr>SKETCH2CODE当中利用模型概况：</vt:lpstr>
      <vt:lpstr>项目源码的研究</vt:lpstr>
      <vt:lpstr>项目逻辑研究</vt:lpstr>
      <vt:lpstr>IMAGE转换为GUI的逻辑</vt:lpstr>
      <vt:lpstr>结论</vt:lpstr>
      <vt:lpstr>SKETCH2CODE 项目初探</vt:lpstr>
      <vt:lpstr>预备知识</vt:lpstr>
      <vt:lpstr>预备知识：激活函数</vt:lpstr>
      <vt:lpstr>预备知识：LSTM</vt:lpstr>
      <vt:lpstr>LSTM原理1：遗忘门</vt:lpstr>
      <vt:lpstr>LSTM原理2：输入门</vt:lpstr>
      <vt:lpstr>LSTM原理3：输出门</vt:lpstr>
      <vt:lpstr>PIX2CODE</vt:lpstr>
      <vt:lpstr>PIX2CODE模型</vt:lpstr>
      <vt:lpstr>PowerPoint 演示文稿</vt:lpstr>
      <vt:lpstr>语言模型</vt:lpstr>
      <vt:lpstr>PowerPoint 演示文稿</vt:lpstr>
      <vt:lpstr>损失函数与实验结果</vt:lpstr>
      <vt:lpstr>SKETCH2CODE 原理深层剖析</vt:lpstr>
      <vt:lpstr>在模型训练的基础上，对SKETCH2CODE的编译器理解。</vt:lpstr>
      <vt:lpstr>设计模式：解释器的定义</vt:lpstr>
      <vt:lpstr>设计模式：解释器模式的适用性（GOF书）</vt:lpstr>
      <vt:lpstr>设计模式：INTERPRETER的结构</vt:lpstr>
      <vt:lpstr>INTERPRETER模式的实例</vt:lpstr>
      <vt:lpstr>通过INTERPRETER对SKETCH2CODE的分析</vt:lpstr>
      <vt:lpstr>INTERPRETER模式的程序设计</vt:lpstr>
      <vt:lpstr>程序设计截图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祭奠夕阳</cp:lastModifiedBy>
  <cp:revision>416</cp:revision>
  <dcterms:created xsi:type="dcterms:W3CDTF">2017-08-03T09:01:00Z</dcterms:created>
  <dcterms:modified xsi:type="dcterms:W3CDTF">2018-10-31T13:22:42Z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