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FE9593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../media/image6.png"/><Relationship Id="rId7" Type="http://schemas.openxmlformats.org/officeDocument/2006/relationships/tags" Target="../tags/tag71.xml"/><Relationship Id="rId6" Type="http://schemas.openxmlformats.org/officeDocument/2006/relationships/image" Target="../media/image5.png"/><Relationship Id="rId5" Type="http://schemas.openxmlformats.org/officeDocument/2006/relationships/tags" Target="../tags/tag70.xml"/><Relationship Id="rId4" Type="http://schemas.openxmlformats.org/officeDocument/2006/relationships/image" Target="../media/image4.png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35685" y="2648585"/>
            <a:ext cx="1788795" cy="7232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Design the Scene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65725" y="2648585"/>
            <a:ext cx="1788795" cy="7232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Triangular Assembly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00705" y="2648585"/>
            <a:ext cx="1788795" cy="7232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Vertex Transform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30745" y="2648585"/>
            <a:ext cx="1788795" cy="7232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Software Rasterization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65725" y="3489325"/>
            <a:ext cx="5918200" cy="1058545"/>
            <a:chOff x="7520" y="3376"/>
            <a:chExt cx="9320" cy="1667"/>
          </a:xfrm>
        </p:grpSpPr>
        <p:sp>
          <p:nvSpPr>
            <p:cNvPr id="8" name="圆角矩形 7"/>
            <p:cNvSpPr/>
            <p:nvPr/>
          </p:nvSpPr>
          <p:spPr>
            <a:xfrm>
              <a:off x="10772" y="3905"/>
              <a:ext cx="2817" cy="11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Scanline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Algorithm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0" y="3905"/>
              <a:ext cx="2817" cy="11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Triangular Cutting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4024" y="3905"/>
              <a:ext cx="2817" cy="11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Fragment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Calculator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 rot="16200000">
              <a:off x="11933" y="-1037"/>
              <a:ext cx="495" cy="9321"/>
            </a:xfrm>
            <a:prstGeom prst="rightBrace">
              <a:avLst>
                <a:gd name="adj1" fmla="val 44646"/>
                <a:gd name="adj2" fmla="val 50000"/>
              </a:avLst>
            </a:prstGeom>
            <a:ln w="222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9295765" y="2648585"/>
            <a:ext cx="1788795" cy="7232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Render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Result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5685" y="1461135"/>
            <a:ext cx="5918200" cy="1069340"/>
            <a:chOff x="521" y="1840"/>
            <a:chExt cx="9320" cy="1684"/>
          </a:xfrm>
        </p:grpSpPr>
        <p:sp>
          <p:nvSpPr>
            <p:cNvPr id="15" name="圆角矩形 14"/>
            <p:cNvSpPr/>
            <p:nvPr/>
          </p:nvSpPr>
          <p:spPr>
            <a:xfrm>
              <a:off x="3773" y="1840"/>
              <a:ext cx="2817" cy="11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Projection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Transform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1" y="1840"/>
              <a:ext cx="2817" cy="11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View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Transform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025" y="1840"/>
              <a:ext cx="2817" cy="11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Screen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Mapping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右大括号 17"/>
            <p:cNvSpPr/>
            <p:nvPr/>
          </p:nvSpPr>
          <p:spPr>
            <a:xfrm rot="5400000">
              <a:off x="4934" y="-1383"/>
              <a:ext cx="495" cy="9321"/>
            </a:xfrm>
            <a:prstGeom prst="rightBrace">
              <a:avLst>
                <a:gd name="adj1" fmla="val 44646"/>
                <a:gd name="adj2" fmla="val 50000"/>
              </a:avLst>
            </a:prstGeom>
            <a:ln w="222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714375" y="940435"/>
            <a:ext cx="6372225" cy="1504950"/>
          </a:xfrm>
          <a:prstGeom prst="round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003800" y="3536950"/>
            <a:ext cx="6372225" cy="150495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23490" y="940435"/>
            <a:ext cx="294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Geometry Stage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653530" y="4673600"/>
            <a:ext cx="294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Rasterization Stage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4" idx="3"/>
            <a:endCxn id="6" idx="1"/>
          </p:cNvCxnSpPr>
          <p:nvPr/>
        </p:nvCxnSpPr>
        <p:spPr>
          <a:xfrm>
            <a:off x="2824480" y="3010535"/>
            <a:ext cx="276225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889500" y="3034030"/>
            <a:ext cx="276225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954520" y="3034030"/>
            <a:ext cx="276225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019540" y="3034030"/>
            <a:ext cx="276225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82295" y="819150"/>
            <a:ext cx="10931525" cy="4780915"/>
          </a:xfrm>
          <a:prstGeom prst="roundRect">
            <a:avLst>
              <a:gd name="adj" fmla="val 6171"/>
            </a:avLst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24705" y="5207000"/>
            <a:ext cx="294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ym typeface="+mn-ea"/>
              </a:rPr>
              <a:t>Render Pipeline</a:t>
            </a:r>
            <a:endParaRPr lang="en-US" altLang="zh-CN" b="1"/>
          </a:p>
        </p:txBody>
      </p:sp>
      <p:sp>
        <p:nvSpPr>
          <p:cNvPr id="31" name="文本框 30"/>
          <p:cNvSpPr txBox="1"/>
          <p:nvPr/>
        </p:nvSpPr>
        <p:spPr>
          <a:xfrm>
            <a:off x="714375" y="5238115"/>
            <a:ext cx="321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Bahnschrift Condensed" panose="020B0502040204020203" charset="0"/>
                <a:cs typeface="Bahnschrift Condensed" panose="020B0502040204020203" charset="0"/>
              </a:rPr>
              <a:t>www.silvergamer.tech/</a:t>
            </a:r>
            <a:endParaRPr lang="zh-CN" altLang="en-US" sz="140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687705" y="704215"/>
            <a:ext cx="11294110" cy="4471670"/>
            <a:chOff x="1623" y="1089"/>
            <a:chExt cx="17786" cy="7042"/>
          </a:xfrm>
        </p:grpSpPr>
        <p:cxnSp>
          <p:nvCxnSpPr>
            <p:cNvPr id="11" name="直接连接符 10"/>
            <p:cNvCxnSpPr>
              <a:stCxn id="7" idx="7"/>
              <a:endCxn id="10" idx="7"/>
            </p:cNvCxnSpPr>
            <p:nvPr/>
          </p:nvCxnSpPr>
          <p:spPr>
            <a:xfrm flipH="1">
              <a:off x="9363" y="1891"/>
              <a:ext cx="1705" cy="30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4560" y="1945"/>
              <a:ext cx="6440" cy="3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 flipV="1">
              <a:off x="4576" y="5904"/>
              <a:ext cx="9669" cy="18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0974" y="1949"/>
              <a:ext cx="3262" cy="5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10825" y="1849"/>
              <a:ext cx="285" cy="28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425" y="5749"/>
              <a:ext cx="285" cy="285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4105" y="7649"/>
              <a:ext cx="285" cy="28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20" y="4869"/>
              <a:ext cx="285" cy="285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9" idx="1"/>
              <a:endCxn id="10" idx="5"/>
            </p:cNvCxnSpPr>
            <p:nvPr/>
          </p:nvCxnSpPr>
          <p:spPr>
            <a:xfrm flipH="1" flipV="1">
              <a:off x="9363" y="5112"/>
              <a:ext cx="4784" cy="25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6"/>
              <a:endCxn id="10" idx="2"/>
            </p:cNvCxnSpPr>
            <p:nvPr/>
          </p:nvCxnSpPr>
          <p:spPr>
            <a:xfrm flipV="1">
              <a:off x="4710" y="5012"/>
              <a:ext cx="4410" cy="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212" y="5602"/>
              <a:ext cx="15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RED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680" y="4532"/>
              <a:ext cx="15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accent1">
                      <a:lumMod val="75000"/>
                    </a:schemeClr>
                  </a:solidFill>
                </a:rPr>
                <a:t>BLUE</a:t>
              </a:r>
              <a:endParaRPr lang="en-US" altLang="zh-CN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628" y="4060"/>
              <a:ext cx="15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accent3">
                      <a:lumMod val="75000"/>
                    </a:schemeClr>
                  </a:solidFill>
                </a:rPr>
                <a:t>GREEN</a:t>
              </a:r>
              <a:endParaRPr lang="en-US" altLang="zh-CN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425" y="7649"/>
              <a:ext cx="506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Bahnschrift Condensed" panose="020B0502040204020203" charset="0"/>
                  <a:cs typeface="Bahnschrift Condensed" panose="020B0502040204020203" charset="0"/>
                </a:rPr>
                <a:t>www.silvergamer.tech/</a:t>
              </a:r>
              <a:endParaRPr lang="zh-CN" altLang="en-US" sz="1400">
                <a:latin typeface="Bahnschrift Condensed" panose="020B0502040204020203" charset="0"/>
                <a:cs typeface="Bahnschrift Condensed" panose="020B0502040204020203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123" y="1089"/>
              <a:ext cx="489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Point A</a:t>
              </a:r>
              <a:endParaRPr lang="en-US" altLang="zh-CN"/>
            </a:p>
            <a:p>
              <a:r>
                <a:rPr lang="en-US" altLang="zh-CN"/>
                <a:t>Color:(1,0,0,1)</a:t>
              </a:r>
              <a:endParaRPr lang="en-US" altLang="zh-CN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4513" y="6918"/>
              <a:ext cx="489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Point B</a:t>
              </a:r>
              <a:endParaRPr lang="en-US" altLang="zh-CN"/>
            </a:p>
            <a:p>
              <a:r>
                <a:rPr lang="en-US" altLang="zh-CN"/>
                <a:t>Color:(0,1,0,1)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23" y="5383"/>
              <a:ext cx="489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Point C</a:t>
              </a:r>
              <a:endParaRPr lang="en-US" altLang="zh-CN"/>
            </a:p>
            <a:p>
              <a:r>
                <a:rPr lang="en-US" altLang="zh-CN"/>
                <a:t>Color:(0,0,1,1)</a:t>
              </a:r>
              <a:endParaRPr lang="en-US" altLang="zh-CN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629275" y="3062605"/>
            <a:ext cx="310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Point 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58" name="组合 157"/>
          <p:cNvGrpSpPr/>
          <p:nvPr/>
        </p:nvGrpSpPr>
        <p:grpSpPr>
          <a:xfrm>
            <a:off x="4037330" y="1429385"/>
            <a:ext cx="3933825" cy="3945255"/>
            <a:chOff x="6330" y="2083"/>
            <a:chExt cx="6195" cy="6213"/>
          </a:xfrm>
        </p:grpSpPr>
        <p:grpSp>
          <p:nvGrpSpPr>
            <p:cNvPr id="62" name="组合 61"/>
            <p:cNvGrpSpPr/>
            <p:nvPr/>
          </p:nvGrpSpPr>
          <p:grpSpPr>
            <a:xfrm>
              <a:off x="6330" y="2083"/>
              <a:ext cx="6192" cy="1036"/>
              <a:chOff x="6330" y="2083"/>
              <a:chExt cx="6192" cy="1036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6330" y="2085"/>
                <a:ext cx="1034" cy="1034"/>
                <a:chOff x="6330" y="2085"/>
                <a:chExt cx="1034" cy="1034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7365" y="2085"/>
                <a:ext cx="1034" cy="1034"/>
                <a:chOff x="6330" y="2085"/>
                <a:chExt cx="1034" cy="1034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389" y="2084"/>
                <a:ext cx="1034" cy="1034"/>
                <a:chOff x="6330" y="2085"/>
                <a:chExt cx="1034" cy="1034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9426" y="2083"/>
                <a:ext cx="1034" cy="1034"/>
                <a:chOff x="6330" y="2085"/>
                <a:chExt cx="1034" cy="1034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0460" y="2085"/>
                <a:ext cx="1034" cy="1034"/>
                <a:chOff x="6330" y="2085"/>
                <a:chExt cx="1034" cy="1034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1488" y="2083"/>
                <a:ext cx="1034" cy="1034"/>
                <a:chOff x="6330" y="2085"/>
                <a:chExt cx="1034" cy="1034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/>
          </p:nvGrpSpPr>
          <p:grpSpPr>
            <a:xfrm>
              <a:off x="6331" y="3118"/>
              <a:ext cx="6192" cy="1036"/>
              <a:chOff x="6330" y="2083"/>
              <a:chExt cx="6192" cy="1036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6330" y="2085"/>
                <a:ext cx="1034" cy="1034"/>
                <a:chOff x="6330" y="2085"/>
                <a:chExt cx="1034" cy="1034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7365" y="2085"/>
                <a:ext cx="1034" cy="1034"/>
                <a:chOff x="6330" y="2085"/>
                <a:chExt cx="1034" cy="1034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8389" y="2084"/>
                <a:ext cx="1034" cy="1034"/>
                <a:chOff x="6330" y="2085"/>
                <a:chExt cx="1034" cy="1034"/>
              </a:xfrm>
            </p:grpSpPr>
            <p:sp>
              <p:nvSpPr>
                <p:cNvPr id="71" name="矩形 70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9426" y="2083"/>
                <a:ext cx="1034" cy="1034"/>
                <a:chOff x="6330" y="2085"/>
                <a:chExt cx="1034" cy="1034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10460" y="2085"/>
                <a:ext cx="1034" cy="1034"/>
                <a:chOff x="6330" y="2085"/>
                <a:chExt cx="1034" cy="1034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11488" y="2083"/>
                <a:ext cx="1034" cy="1034"/>
                <a:chOff x="6330" y="2085"/>
                <a:chExt cx="1034" cy="1034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2" name="组合 81"/>
            <p:cNvGrpSpPr/>
            <p:nvPr/>
          </p:nvGrpSpPr>
          <p:grpSpPr>
            <a:xfrm>
              <a:off x="6330" y="4153"/>
              <a:ext cx="6192" cy="1036"/>
              <a:chOff x="6330" y="2083"/>
              <a:chExt cx="6192" cy="1036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6330" y="2085"/>
                <a:ext cx="1034" cy="1034"/>
                <a:chOff x="6330" y="2085"/>
                <a:chExt cx="1034" cy="1034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7365" y="2085"/>
                <a:ext cx="1034" cy="1034"/>
                <a:chOff x="6330" y="2085"/>
                <a:chExt cx="1034" cy="1034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8389" y="2084"/>
                <a:ext cx="1034" cy="1034"/>
                <a:chOff x="6330" y="2085"/>
                <a:chExt cx="1034" cy="1034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9426" y="2083"/>
                <a:ext cx="1034" cy="1034"/>
                <a:chOff x="6330" y="2085"/>
                <a:chExt cx="1034" cy="1034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10460" y="2085"/>
                <a:ext cx="1034" cy="1034"/>
                <a:chOff x="6330" y="2085"/>
                <a:chExt cx="1034" cy="1034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11488" y="2083"/>
                <a:ext cx="1034" cy="1034"/>
                <a:chOff x="6330" y="2085"/>
                <a:chExt cx="1034" cy="1034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6332" y="5189"/>
              <a:ext cx="6192" cy="1036"/>
              <a:chOff x="6330" y="2083"/>
              <a:chExt cx="6192" cy="1036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6330" y="2085"/>
                <a:ext cx="1034" cy="1034"/>
                <a:chOff x="6330" y="2085"/>
                <a:chExt cx="1034" cy="1034"/>
              </a:xfrm>
            </p:grpSpPr>
            <p:sp>
              <p:nvSpPr>
                <p:cNvPr id="103" name="矩形 102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7365" y="2085"/>
                <a:ext cx="1034" cy="1034"/>
                <a:chOff x="6330" y="2085"/>
                <a:chExt cx="1034" cy="1034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8389" y="2084"/>
                <a:ext cx="1034" cy="1034"/>
                <a:chOff x="6330" y="2085"/>
                <a:chExt cx="1034" cy="1034"/>
              </a:xfrm>
            </p:grpSpPr>
            <p:sp>
              <p:nvSpPr>
                <p:cNvPr id="109" name="矩形 108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9426" y="2083"/>
                <a:ext cx="1034" cy="1034"/>
                <a:chOff x="6330" y="2085"/>
                <a:chExt cx="1034" cy="1034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10460" y="2085"/>
                <a:ext cx="1034" cy="1034"/>
                <a:chOff x="6330" y="2085"/>
                <a:chExt cx="1034" cy="1034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11488" y="2083"/>
                <a:ext cx="1034" cy="1034"/>
                <a:chOff x="6330" y="2085"/>
                <a:chExt cx="1034" cy="1034"/>
              </a:xfrm>
            </p:grpSpPr>
            <p:sp>
              <p:nvSpPr>
                <p:cNvPr id="118" name="矩形 117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0" name="组合 119"/>
            <p:cNvGrpSpPr/>
            <p:nvPr/>
          </p:nvGrpSpPr>
          <p:grpSpPr>
            <a:xfrm>
              <a:off x="6333" y="6224"/>
              <a:ext cx="6192" cy="1036"/>
              <a:chOff x="6330" y="2083"/>
              <a:chExt cx="6192" cy="1036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6330" y="2085"/>
                <a:ext cx="1034" cy="1034"/>
                <a:chOff x="6330" y="2085"/>
                <a:chExt cx="1034" cy="1034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7365" y="2085"/>
                <a:ext cx="1034" cy="1034"/>
                <a:chOff x="6330" y="2085"/>
                <a:chExt cx="1034" cy="10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>
                <a:off x="8389" y="2084"/>
                <a:ext cx="1034" cy="1034"/>
                <a:chOff x="6330" y="2085"/>
                <a:chExt cx="1034" cy="1034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>
                <a:off x="9426" y="2083"/>
                <a:ext cx="1034" cy="1034"/>
                <a:chOff x="6330" y="2085"/>
                <a:chExt cx="1034" cy="1034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10460" y="2085"/>
                <a:ext cx="1034" cy="1034"/>
                <a:chOff x="6330" y="2085"/>
                <a:chExt cx="1034" cy="1034"/>
              </a:xfrm>
            </p:grpSpPr>
            <p:sp>
              <p:nvSpPr>
                <p:cNvPr id="134" name="矩形 133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11488" y="2083"/>
                <a:ext cx="1034" cy="1034"/>
                <a:chOff x="6330" y="2085"/>
                <a:chExt cx="1034" cy="1034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9" name="组合 138"/>
            <p:cNvGrpSpPr/>
            <p:nvPr/>
          </p:nvGrpSpPr>
          <p:grpSpPr>
            <a:xfrm>
              <a:off x="6330" y="7260"/>
              <a:ext cx="6192" cy="1036"/>
              <a:chOff x="6330" y="2083"/>
              <a:chExt cx="6192" cy="1036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6330" y="2085"/>
                <a:ext cx="1034" cy="1034"/>
                <a:chOff x="6330" y="2085"/>
                <a:chExt cx="1034" cy="1034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3" name="组合 142"/>
              <p:cNvGrpSpPr/>
              <p:nvPr/>
            </p:nvGrpSpPr>
            <p:grpSpPr>
              <a:xfrm>
                <a:off x="7365" y="2085"/>
                <a:ext cx="1034" cy="1034"/>
                <a:chOff x="6330" y="2085"/>
                <a:chExt cx="1034" cy="1034"/>
              </a:xfrm>
            </p:grpSpPr>
            <p:sp>
              <p:nvSpPr>
                <p:cNvPr id="144" name="矩形 143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6" name="组合 145"/>
              <p:cNvGrpSpPr/>
              <p:nvPr/>
            </p:nvGrpSpPr>
            <p:grpSpPr>
              <a:xfrm>
                <a:off x="8389" y="2084"/>
                <a:ext cx="1034" cy="1034"/>
                <a:chOff x="6330" y="2085"/>
                <a:chExt cx="1034" cy="1034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9" name="组合 148"/>
              <p:cNvGrpSpPr/>
              <p:nvPr/>
            </p:nvGrpSpPr>
            <p:grpSpPr>
              <a:xfrm>
                <a:off x="9426" y="2083"/>
                <a:ext cx="1034" cy="1034"/>
                <a:chOff x="6330" y="2085"/>
                <a:chExt cx="1034" cy="1034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2" name="组合 151"/>
              <p:cNvGrpSpPr/>
              <p:nvPr/>
            </p:nvGrpSpPr>
            <p:grpSpPr>
              <a:xfrm>
                <a:off x="10460" y="2085"/>
                <a:ext cx="1034" cy="1034"/>
                <a:chOff x="6330" y="2085"/>
                <a:chExt cx="1034" cy="1034"/>
              </a:xfrm>
            </p:grpSpPr>
            <p:sp>
              <p:nvSpPr>
                <p:cNvPr id="153" name="矩形 152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5" name="组合 154"/>
              <p:cNvGrpSpPr/>
              <p:nvPr/>
            </p:nvGrpSpPr>
            <p:grpSpPr>
              <a:xfrm>
                <a:off x="11488" y="2083"/>
                <a:ext cx="1034" cy="1034"/>
                <a:chOff x="6330" y="2085"/>
                <a:chExt cx="1034" cy="1034"/>
              </a:xfrm>
            </p:grpSpPr>
            <p:sp>
              <p:nvSpPr>
                <p:cNvPr id="156" name="矩形 155"/>
                <p:cNvSpPr/>
                <p:nvPr/>
              </p:nvSpPr>
              <p:spPr>
                <a:xfrm>
                  <a:off x="6330" y="2085"/>
                  <a:ext cx="1035" cy="10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156"/>
                <p:cNvSpPr/>
                <p:nvPr/>
              </p:nvSpPr>
              <p:spPr>
                <a:xfrm>
                  <a:off x="6770" y="2524"/>
                  <a:ext cx="156" cy="1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9" name="直角三角形 158"/>
          <p:cNvSpPr/>
          <p:nvPr/>
        </p:nvSpPr>
        <p:spPr>
          <a:xfrm>
            <a:off x="4851400" y="1562100"/>
            <a:ext cx="2692400" cy="3619500"/>
          </a:xfrm>
          <a:prstGeom prst="rtTriangl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/>
          <p:nvPr/>
        </p:nvCxnSpPr>
        <p:spPr>
          <a:xfrm>
            <a:off x="4853940" y="1879600"/>
            <a:ext cx="2667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4853940" y="2416810"/>
            <a:ext cx="64389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4851400" y="3074035"/>
            <a:ext cx="1111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4853940" y="3731895"/>
            <a:ext cx="15735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4851400" y="4387215"/>
            <a:ext cx="20637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4851400" y="5045075"/>
            <a:ext cx="26047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4034155" y="5375275"/>
            <a:ext cx="321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Bahnschrift Condensed" panose="020B0502040204020203" charset="0"/>
                <a:cs typeface="Bahnschrift Condensed" panose="020B0502040204020203" charset="0"/>
              </a:rPr>
              <a:t>www.silvergamer.tech/</a:t>
            </a:r>
            <a:endParaRPr lang="zh-CN" altLang="en-US" sz="140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LOGO1"/>
          <p:cNvPicPr>
            <a:picLocks noChangeAspect="1"/>
          </p:cNvPicPr>
          <p:nvPr/>
        </p:nvPicPr>
        <p:blipFill>
          <a:blip r:embed="rId1"/>
          <a:srcRect l="8381" t="2181" r="5062"/>
          <a:stretch>
            <a:fillRect/>
          </a:stretch>
        </p:blipFill>
        <p:spPr>
          <a:xfrm>
            <a:off x="5265420" y="2357120"/>
            <a:ext cx="1278890" cy="1281430"/>
          </a:xfrm>
          <a:prstGeom prst="rect">
            <a:avLst/>
          </a:prstGeom>
        </p:spPr>
      </p:pic>
      <p:pic>
        <p:nvPicPr>
          <p:cNvPr id="3" name="图片 2" descr="LOGOTitle"/>
          <p:cNvPicPr>
            <a:picLocks noChangeAspect="1"/>
          </p:cNvPicPr>
          <p:nvPr/>
        </p:nvPicPr>
        <p:blipFill>
          <a:blip r:embed="rId2"/>
          <a:srcRect t="25944"/>
          <a:stretch>
            <a:fillRect/>
          </a:stretch>
        </p:blipFill>
        <p:spPr>
          <a:xfrm>
            <a:off x="3314700" y="3638550"/>
            <a:ext cx="5056505" cy="8845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直角三角形 3"/>
          <p:cNvSpPr/>
          <p:nvPr/>
        </p:nvSpPr>
        <p:spPr>
          <a:xfrm>
            <a:off x="3535680" y="2636520"/>
            <a:ext cx="2331720" cy="253746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16480" y="1013460"/>
            <a:ext cx="6347460" cy="3680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1066800"/>
            <a:ext cx="238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Screen</a:t>
            </a:r>
            <a:endParaRPr lang="en-US" altLang="zh-CN"/>
          </a:p>
        </p:txBody>
      </p:sp>
      <p:sp>
        <p:nvSpPr>
          <p:cNvPr id="5" name="直角三角形 4"/>
          <p:cNvSpPr/>
          <p:nvPr/>
        </p:nvSpPr>
        <p:spPr>
          <a:xfrm>
            <a:off x="3535680" y="2636520"/>
            <a:ext cx="1890395" cy="205740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7112635" y="2072005"/>
            <a:ext cx="3015615" cy="15621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8326755" y="2479675"/>
            <a:ext cx="1415415" cy="7334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6" idx="2"/>
            <a:endCxn id="8" idx="4"/>
          </p:cNvCxnSpPr>
          <p:nvPr/>
        </p:nvCxnSpPr>
        <p:spPr>
          <a:xfrm>
            <a:off x="7839075" y="1345565"/>
            <a:ext cx="828675" cy="2208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57015" y="2943225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27215" y="2451100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B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6" name="文本框 165"/>
          <p:cNvSpPr txBox="1"/>
          <p:nvPr/>
        </p:nvSpPr>
        <p:spPr>
          <a:xfrm>
            <a:off x="6647180" y="4387215"/>
            <a:ext cx="321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Bahnschrift Condensed" panose="020B0502040204020203" charset="0"/>
                <a:cs typeface="Bahnschrift Condensed" panose="020B0502040204020203" charset="0"/>
              </a:rPr>
              <a:t>www.silvergamer.tech/</a:t>
            </a:r>
            <a:endParaRPr lang="zh-CN" altLang="en-US" sz="140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66" name="文本框 165"/>
          <p:cNvSpPr txBox="1"/>
          <p:nvPr/>
        </p:nvSpPr>
        <p:spPr>
          <a:xfrm>
            <a:off x="8017510" y="169545"/>
            <a:ext cx="321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Bahnschrift Condensed" panose="020B0502040204020203" charset="0"/>
                <a:cs typeface="Bahnschrift Condensed" panose="020B0502040204020203" charset="0"/>
              </a:rPr>
              <a:t>www.silvergamer.tech/</a:t>
            </a:r>
            <a:endParaRPr lang="zh-CN" altLang="en-US" sz="140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pic>
        <p:nvPicPr>
          <p:cNvPr id="2" name="图片 1" descr="positi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0743"/>
          <a:stretch>
            <a:fillRect/>
          </a:stretch>
        </p:blipFill>
        <p:spPr>
          <a:xfrm>
            <a:off x="318770" y="601980"/>
            <a:ext cx="2752725" cy="4333240"/>
          </a:xfrm>
          <a:prstGeom prst="rect">
            <a:avLst/>
          </a:prstGeom>
        </p:spPr>
      </p:pic>
      <p:pic>
        <p:nvPicPr>
          <p:cNvPr id="3" name="图片 2" descr="uv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42565" y="601980"/>
            <a:ext cx="2476500" cy="4333240"/>
          </a:xfrm>
          <a:prstGeom prst="rect">
            <a:avLst/>
          </a:prstGeom>
        </p:spPr>
      </p:pic>
      <p:pic>
        <p:nvPicPr>
          <p:cNvPr id="4" name="图片 3" descr="fac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b="14466"/>
          <a:stretch>
            <a:fillRect/>
          </a:stretch>
        </p:blipFill>
        <p:spPr>
          <a:xfrm>
            <a:off x="7124065" y="601980"/>
            <a:ext cx="3248025" cy="4333240"/>
          </a:xfrm>
          <a:prstGeom prst="rect">
            <a:avLst/>
          </a:prstGeom>
        </p:spPr>
      </p:pic>
      <p:pic>
        <p:nvPicPr>
          <p:cNvPr id="5" name="图片 4" descr="normal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27270" y="601980"/>
            <a:ext cx="2400300" cy="433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450" y="506095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position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071495" y="506095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uv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365750" y="506095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normal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017510" y="506095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face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66" name="文本框 165"/>
          <p:cNvSpPr txBox="1"/>
          <p:nvPr/>
        </p:nvSpPr>
        <p:spPr>
          <a:xfrm>
            <a:off x="6304280" y="5897245"/>
            <a:ext cx="321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latin typeface="Bahnschrift Condensed" panose="020B0502040204020203" charset="0"/>
                <a:cs typeface="Bahnschrift Condensed" panose="020B0502040204020203" charset="0"/>
              </a:rPr>
              <a:t>www.silvergamer.tech/</a:t>
            </a:r>
            <a:endParaRPr lang="zh-CN" altLang="en-US" sz="140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5570" y="1386840"/>
            <a:ext cx="15341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IDXGIFactory4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85570" y="3383915"/>
            <a:ext cx="15341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ID3D12Device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220" y="2685415"/>
            <a:ext cx="17246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ID3D12Fence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1220" y="3383915"/>
            <a:ext cx="17246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ID3D12CommandQueue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1220" y="1986915"/>
            <a:ext cx="17246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ID3D12CommandAllocator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1220" y="4082415"/>
            <a:ext cx="17246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ID3D12CommandAllocator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1220" y="4977765"/>
            <a:ext cx="17246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ID3D12GraphicsCommandList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41645" y="1386840"/>
            <a:ext cx="1727835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IDXGI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SwapChain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cxnSp>
        <p:nvCxnSpPr>
          <p:cNvPr id="6" name="肘形连接符 5"/>
          <p:cNvCxnSpPr>
            <a:stCxn id="11" idx="3"/>
            <a:endCxn id="14" idx="1"/>
          </p:cNvCxnSpPr>
          <p:nvPr/>
        </p:nvCxnSpPr>
        <p:spPr>
          <a:xfrm flipV="1">
            <a:off x="2919730" y="2207895"/>
            <a:ext cx="491490" cy="13970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1" idx="3"/>
            <a:endCxn id="12" idx="1"/>
          </p:cNvCxnSpPr>
          <p:nvPr/>
        </p:nvCxnSpPr>
        <p:spPr>
          <a:xfrm flipV="1">
            <a:off x="2919730" y="2906395"/>
            <a:ext cx="491490" cy="6985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1" idx="3"/>
            <a:endCxn id="13" idx="1"/>
          </p:cNvCxnSpPr>
          <p:nvPr/>
        </p:nvCxnSpPr>
        <p:spPr>
          <a:xfrm>
            <a:off x="2919730" y="3604895"/>
            <a:ext cx="491490" cy="317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1" idx="3"/>
            <a:endCxn id="2" idx="1"/>
          </p:cNvCxnSpPr>
          <p:nvPr/>
        </p:nvCxnSpPr>
        <p:spPr>
          <a:xfrm>
            <a:off x="2919730" y="3604895"/>
            <a:ext cx="491490" cy="6985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1" idx="3"/>
            <a:endCxn id="3" idx="1"/>
          </p:cNvCxnSpPr>
          <p:nvPr/>
        </p:nvCxnSpPr>
        <p:spPr>
          <a:xfrm>
            <a:off x="2919730" y="3604895"/>
            <a:ext cx="491490" cy="159385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3" idx="3"/>
            <a:endCxn id="4" idx="2"/>
          </p:cNvCxnSpPr>
          <p:nvPr/>
        </p:nvCxnSpPr>
        <p:spPr>
          <a:xfrm flipV="1">
            <a:off x="5135880" y="1828800"/>
            <a:ext cx="1270000" cy="177609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4" idx="1"/>
          </p:cNvCxnSpPr>
          <p:nvPr/>
        </p:nvCxnSpPr>
        <p:spPr>
          <a:xfrm>
            <a:off x="2919730" y="1607820"/>
            <a:ext cx="26219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2"/>
            <a:endCxn id="3" idx="0"/>
          </p:cNvCxnSpPr>
          <p:nvPr/>
        </p:nvCxnSpPr>
        <p:spPr>
          <a:xfrm>
            <a:off x="4273550" y="4524375"/>
            <a:ext cx="0" cy="453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220" y="5676265"/>
            <a:ext cx="17246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ID3D12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effectLst/>
              </a:rPr>
              <a:t>DescriptorHeap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cxnSp>
        <p:nvCxnSpPr>
          <p:cNvPr id="21" name="肘形连接符 20"/>
          <p:cNvCxnSpPr>
            <a:stCxn id="11" idx="3"/>
            <a:endCxn id="20" idx="1"/>
          </p:cNvCxnSpPr>
          <p:nvPr/>
        </p:nvCxnSpPr>
        <p:spPr>
          <a:xfrm>
            <a:off x="2919730" y="3604895"/>
            <a:ext cx="491490" cy="229235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792720" y="1985010"/>
            <a:ext cx="17246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effectLst/>
              </a:rPr>
              <a:t>Render Target View</a:t>
            </a:r>
            <a:endParaRPr lang="en-US" altLang="zh-CN" sz="1600">
              <a:solidFill>
                <a:schemeClr val="tx1"/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92720" y="1163955"/>
            <a:ext cx="1724660" cy="44196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effectLst/>
              </a:rPr>
              <a:t>Depth Stencil</a:t>
            </a:r>
            <a:endParaRPr lang="en-US" altLang="zh-CN" sz="1600">
              <a:solidFill>
                <a:schemeClr val="tx1"/>
              </a:solidFill>
              <a:effectLst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effectLst/>
              </a:rPr>
              <a:t>View</a:t>
            </a:r>
            <a:endParaRPr lang="en-US" altLang="zh-CN" sz="1600">
              <a:solidFill>
                <a:schemeClr val="tx1"/>
              </a:solidFill>
              <a:effectLst/>
            </a:endParaRPr>
          </a:p>
        </p:txBody>
      </p:sp>
      <p:cxnSp>
        <p:nvCxnSpPr>
          <p:cNvPr id="23" name="肘形连接符 22"/>
          <p:cNvCxnSpPr>
            <a:stCxn id="22" idx="1"/>
            <a:endCxn id="4" idx="3"/>
          </p:cNvCxnSpPr>
          <p:nvPr/>
        </p:nvCxnSpPr>
        <p:spPr>
          <a:xfrm rot="10800000" flipV="1">
            <a:off x="7269480" y="1384935"/>
            <a:ext cx="523240" cy="22288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4" idx="3"/>
          </p:cNvCxnSpPr>
          <p:nvPr/>
        </p:nvCxnSpPr>
        <p:spPr>
          <a:xfrm rot="10800000">
            <a:off x="7269480" y="1607820"/>
            <a:ext cx="523240" cy="5981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0" idx="3"/>
            <a:endCxn id="26" idx="2"/>
          </p:cNvCxnSpPr>
          <p:nvPr/>
        </p:nvCxnSpPr>
        <p:spPr>
          <a:xfrm flipV="1">
            <a:off x="5135880" y="2658745"/>
            <a:ext cx="3509645" cy="32385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7654925" y="896620"/>
            <a:ext cx="1980565" cy="1762125"/>
          </a:xfrm>
          <a:prstGeom prst="roundRect">
            <a:avLst>
              <a:gd name="adj" fmla="val 11855"/>
            </a:avLst>
          </a:prstGeom>
          <a:noFill/>
          <a:ln w="31750" cmpd="sng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221105" y="945515"/>
            <a:ext cx="6221095" cy="5259070"/>
          </a:xfrm>
          <a:prstGeom prst="roundRect">
            <a:avLst>
              <a:gd name="adj" fmla="val 7181"/>
            </a:avLst>
          </a:prstGeom>
          <a:noFill/>
          <a:ln w="3175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67000" y="981710"/>
            <a:ext cx="321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+mn-ea"/>
                <a:cs typeface="Bahnschrift Condensed" panose="020B0502040204020203" charset="0"/>
              </a:rPr>
              <a:t>Basic DirectX12 Data Structure</a:t>
            </a:r>
            <a:endParaRPr lang="en-US" altLang="zh-CN" sz="1400">
              <a:latin typeface="+mn-ea"/>
              <a:cs typeface="Bahnschrift Condensed" panose="020B0502040204020203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48500" y="589915"/>
            <a:ext cx="321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+mn-ea"/>
                <a:cs typeface="Bahnschrift Condensed" panose="020B0502040204020203" charset="0"/>
              </a:rPr>
              <a:t>The Swap Heap View</a:t>
            </a:r>
            <a:endParaRPr lang="en-US" altLang="zh-CN" sz="1400">
              <a:latin typeface="+mn-ea"/>
              <a:cs typeface="Bahnschrift Condensed" panose="020B0502040204020203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8610,&quot;width&quot;:4335}"/>
</p:tagLst>
</file>

<file path=ppt/tags/tag69.xml><?xml version="1.0" encoding="utf-8"?>
<p:tagLst xmlns:p="http://schemas.openxmlformats.org/presentationml/2006/main">
  <p:tag name="KSO_WM_UNIT_PLACING_PICTURE_USER_VIEWPORT" val="{&quot;height&quot;:6600,&quot;width&quot;:390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7860,&quot;width&quot;:5115}"/>
</p:tagLst>
</file>

<file path=ppt/tags/tag71.xml><?xml version="1.0" encoding="utf-8"?>
<p:tagLst xmlns:p="http://schemas.openxmlformats.org/presentationml/2006/main">
  <p:tag name="KSO_WM_UNIT_PLACING_PICTURE_USER_VIEWPORT" val="{&quot;height&quot;:6885,&quot;width&quot;:378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演示</Application>
  <PresentationFormat>宽屏</PresentationFormat>
  <Paragraphs>106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Bahnschrift Condensed</vt:lpstr>
      <vt:lpstr>Arial Unicode MS</vt:lpstr>
      <vt:lpstr>Calibri</vt:lpstr>
      <vt:lpstr>等线 Light</vt:lpstr>
      <vt:lpstr>新宋体</vt:lpstr>
      <vt:lpstr>Bahnschrift</vt:lpstr>
      <vt:lpstr>Bahnschrift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301</cp:revision>
  <dcterms:created xsi:type="dcterms:W3CDTF">2019-06-19T02:08:00Z</dcterms:created>
  <dcterms:modified xsi:type="dcterms:W3CDTF">2022-01-11T16:17:26Z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5616D159CAF44283B30BE3E2BF13DC6F</vt:lpwstr>
  </property>
</Properties>
</file>