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7" r:id="rId13"/>
    <p:sldId id="266" r:id="rId14"/>
    <p:sldId id="267" r:id="rId15"/>
    <p:sldId id="268" r:id="rId16"/>
    <p:sldId id="269" r:id="rId17"/>
    <p:sldId id="276" r:id="rId18"/>
    <p:sldId id="270" r:id="rId19"/>
    <p:sldId id="271" r:id="rId20"/>
    <p:sldId id="272" r:id="rId21"/>
    <p:sldId id="279" r:id="rId22"/>
    <p:sldId id="275" r:id="rId2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7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AC0CE-34AB-4402-899D-D63952A9D28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975811-9EA3-4DC6-9667-14AD5D179CD4}">
      <dgm:prSet phldrT="[Text]"/>
      <dgm:spPr/>
      <dgm:t>
        <a:bodyPr/>
        <a:lstStyle/>
        <a:p>
          <a:r>
            <a:rPr lang="en-US" dirty="0" err="1" smtClean="0"/>
            <a:t>Colaboración</a:t>
          </a:r>
          <a:endParaRPr lang="en-US" dirty="0"/>
        </a:p>
      </dgm:t>
    </dgm:pt>
    <dgm:pt modelId="{BCEB11EB-586E-43B8-AA15-490C97C198A6}" type="parTrans" cxnId="{989D9CE1-0EF6-4CBE-99EB-1688A92FCFDF}">
      <dgm:prSet/>
      <dgm:spPr/>
      <dgm:t>
        <a:bodyPr/>
        <a:lstStyle/>
        <a:p>
          <a:endParaRPr lang="en-US"/>
        </a:p>
      </dgm:t>
    </dgm:pt>
    <dgm:pt modelId="{35D2526E-5A52-41A6-AAE1-9FB543C735EB}" type="sibTrans" cxnId="{989D9CE1-0EF6-4CBE-99EB-1688A92FCFDF}">
      <dgm:prSet/>
      <dgm:spPr/>
      <dgm:t>
        <a:bodyPr/>
        <a:lstStyle/>
        <a:p>
          <a:endParaRPr lang="en-US"/>
        </a:p>
      </dgm:t>
    </dgm:pt>
    <dgm:pt modelId="{232BB6F0-E7CD-4A5F-A615-C12E2366DD52}">
      <dgm:prSet phldrT="[Text]"/>
      <dgm:spPr/>
      <dgm:t>
        <a:bodyPr/>
        <a:lstStyle/>
        <a:p>
          <a:r>
            <a:rPr lang="en-US" dirty="0" err="1" smtClean="0"/>
            <a:t>Excelencia</a:t>
          </a:r>
          <a:r>
            <a:rPr lang="en-US" dirty="0" smtClean="0"/>
            <a:t> </a:t>
          </a:r>
          <a:r>
            <a:rPr lang="en-US" dirty="0" err="1" smtClean="0"/>
            <a:t>técnica</a:t>
          </a:r>
          <a:endParaRPr lang="en-US" dirty="0"/>
        </a:p>
      </dgm:t>
    </dgm:pt>
    <dgm:pt modelId="{C47B786B-B2E0-4065-8304-35CACA866431}" type="parTrans" cxnId="{3C72B9B7-4431-4CCB-B02A-6EB6572B2FA3}">
      <dgm:prSet/>
      <dgm:spPr/>
      <dgm:t>
        <a:bodyPr/>
        <a:lstStyle/>
        <a:p>
          <a:endParaRPr lang="en-US"/>
        </a:p>
      </dgm:t>
    </dgm:pt>
    <dgm:pt modelId="{DDDEC1FE-DAC0-4FFE-BE0E-C8FF53F9128D}" type="sibTrans" cxnId="{3C72B9B7-4431-4CCB-B02A-6EB6572B2FA3}">
      <dgm:prSet/>
      <dgm:spPr/>
      <dgm:t>
        <a:bodyPr/>
        <a:lstStyle/>
        <a:p>
          <a:endParaRPr lang="en-US"/>
        </a:p>
      </dgm:t>
    </dgm:pt>
    <dgm:pt modelId="{98965DAF-CF88-48E2-9713-6E6A156240AF}">
      <dgm:prSet phldrT="[Text]"/>
      <dgm:spPr/>
      <dgm:t>
        <a:bodyPr/>
        <a:lstStyle/>
        <a:p>
          <a:r>
            <a:rPr lang="en-US" dirty="0" err="1" smtClean="0"/>
            <a:t>Planificación</a:t>
          </a:r>
          <a:endParaRPr lang="en-US" dirty="0"/>
        </a:p>
      </dgm:t>
    </dgm:pt>
    <dgm:pt modelId="{C54CC9B5-A639-4684-BB79-06989C4997E1}" type="parTrans" cxnId="{06DB4F82-2710-4BB8-A12A-5EA73CADFDD8}">
      <dgm:prSet/>
      <dgm:spPr/>
      <dgm:t>
        <a:bodyPr/>
        <a:lstStyle/>
        <a:p>
          <a:endParaRPr lang="en-US"/>
        </a:p>
      </dgm:t>
    </dgm:pt>
    <dgm:pt modelId="{6DBCE0D6-7940-42EC-B7D1-BBB5D7213EC0}" type="sibTrans" cxnId="{06DB4F82-2710-4BB8-A12A-5EA73CADFDD8}">
      <dgm:prSet/>
      <dgm:spPr/>
      <dgm:t>
        <a:bodyPr/>
        <a:lstStyle/>
        <a:p>
          <a:endParaRPr lang="en-US"/>
        </a:p>
      </dgm:t>
    </dgm:pt>
    <dgm:pt modelId="{D0F1E43C-4CBE-422C-A9A9-499D8008B195}" type="pres">
      <dgm:prSet presAssocID="{39FAC0CE-34AB-4402-899D-D63952A9D2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CR"/>
        </a:p>
      </dgm:t>
    </dgm:pt>
    <dgm:pt modelId="{3CDAD263-7F1C-43BA-8796-84CDEA91015F}" type="pres">
      <dgm:prSet presAssocID="{98965DAF-CF88-48E2-9713-6E6A156240AF}" presName="Accent3" presStyleCnt="0"/>
      <dgm:spPr/>
    </dgm:pt>
    <dgm:pt modelId="{3599D6AE-FC43-4E9B-A76F-6968D924AA63}" type="pres">
      <dgm:prSet presAssocID="{98965DAF-CF88-48E2-9713-6E6A156240AF}" presName="Accent" presStyleLbl="node1" presStyleIdx="0" presStyleCnt="3"/>
      <dgm:spPr/>
    </dgm:pt>
    <dgm:pt modelId="{92F9A8E1-96E5-46D1-8E11-2F1A937FB5F9}" type="pres">
      <dgm:prSet presAssocID="{98965DAF-CF88-48E2-9713-6E6A156240AF}" presName="ParentBackground3" presStyleCnt="0"/>
      <dgm:spPr/>
    </dgm:pt>
    <dgm:pt modelId="{305FB56F-28E0-4DCE-B5BE-1242B509C88A}" type="pres">
      <dgm:prSet presAssocID="{98965DAF-CF88-48E2-9713-6E6A156240A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70B433F7-84C6-4CB9-99EF-EC3F44807776}" type="pres">
      <dgm:prSet presAssocID="{98965DAF-CF88-48E2-9713-6E6A156240A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D40AF-C81F-43F1-B485-EA304F81FD39}" type="pres">
      <dgm:prSet presAssocID="{232BB6F0-E7CD-4A5F-A615-C12E2366DD52}" presName="Accent2" presStyleCnt="0"/>
      <dgm:spPr/>
    </dgm:pt>
    <dgm:pt modelId="{EDD0A3FF-ABAE-49DB-8D6C-E895E07B3B77}" type="pres">
      <dgm:prSet presAssocID="{232BB6F0-E7CD-4A5F-A615-C12E2366DD52}" presName="Accent" presStyleLbl="node1" presStyleIdx="1" presStyleCnt="3"/>
      <dgm:spPr/>
    </dgm:pt>
    <dgm:pt modelId="{0790B14A-C1E8-4B2D-A85B-D2DFFA3F2DAB}" type="pres">
      <dgm:prSet presAssocID="{232BB6F0-E7CD-4A5F-A615-C12E2366DD52}" presName="ParentBackground2" presStyleCnt="0"/>
      <dgm:spPr/>
    </dgm:pt>
    <dgm:pt modelId="{39EBF8BD-8F38-4464-B168-A8C5946D3941}" type="pres">
      <dgm:prSet presAssocID="{232BB6F0-E7CD-4A5F-A615-C12E2366DD52}" presName="ParentBackground" presStyleLbl="fgAcc1" presStyleIdx="1" presStyleCnt="3"/>
      <dgm:spPr/>
      <dgm:t>
        <a:bodyPr/>
        <a:lstStyle/>
        <a:p>
          <a:endParaRPr lang="es-CR"/>
        </a:p>
      </dgm:t>
    </dgm:pt>
    <dgm:pt modelId="{3165BE9E-C0BE-4000-BDA7-4F0E2E058DDE}" type="pres">
      <dgm:prSet presAssocID="{232BB6F0-E7CD-4A5F-A615-C12E2366DD5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122C326-663D-480A-9996-3084EF40F143}" type="pres">
      <dgm:prSet presAssocID="{41975811-9EA3-4DC6-9667-14AD5D179CD4}" presName="Accent1" presStyleCnt="0"/>
      <dgm:spPr/>
    </dgm:pt>
    <dgm:pt modelId="{F44F7153-DE96-4EE5-919E-1D68B63D9150}" type="pres">
      <dgm:prSet presAssocID="{41975811-9EA3-4DC6-9667-14AD5D179CD4}" presName="Accent" presStyleLbl="node1" presStyleIdx="2" presStyleCnt="3"/>
      <dgm:spPr/>
    </dgm:pt>
    <dgm:pt modelId="{BC4A5FE3-37F1-4F1C-9BD9-6A5DA43D5195}" type="pres">
      <dgm:prSet presAssocID="{41975811-9EA3-4DC6-9667-14AD5D179CD4}" presName="ParentBackground1" presStyleCnt="0"/>
      <dgm:spPr/>
    </dgm:pt>
    <dgm:pt modelId="{53269152-37CF-4D1C-88E8-8A964E3241F2}" type="pres">
      <dgm:prSet presAssocID="{41975811-9EA3-4DC6-9667-14AD5D179CD4}" presName="ParentBackground" presStyleLbl="fgAcc1" presStyleIdx="2" presStyleCnt="3"/>
      <dgm:spPr/>
      <dgm:t>
        <a:bodyPr/>
        <a:lstStyle/>
        <a:p>
          <a:endParaRPr lang="es-CR"/>
        </a:p>
      </dgm:t>
    </dgm:pt>
    <dgm:pt modelId="{BC435931-C850-41BD-8ACF-0AAB330D72F1}" type="pres">
      <dgm:prSet presAssocID="{41975811-9EA3-4DC6-9667-14AD5D179CD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FE5E4AAA-3593-4725-8CFD-F6575209CE5E}" type="presOf" srcId="{98965DAF-CF88-48E2-9713-6E6A156240AF}" destId="{70B433F7-84C6-4CB9-99EF-EC3F44807776}" srcOrd="1" destOrd="0" presId="urn:microsoft.com/office/officeart/2011/layout/CircleProcess"/>
    <dgm:cxn modelId="{F4A2662F-B4DE-462C-83E2-FD1931A39022}" type="presOf" srcId="{39FAC0CE-34AB-4402-899D-D63952A9D287}" destId="{D0F1E43C-4CBE-422C-A9A9-499D8008B195}" srcOrd="0" destOrd="0" presId="urn:microsoft.com/office/officeart/2011/layout/CircleProcess"/>
    <dgm:cxn modelId="{E4DA6802-51B4-41A8-B0DA-6E9FC26849B2}" type="presOf" srcId="{232BB6F0-E7CD-4A5F-A615-C12E2366DD52}" destId="{39EBF8BD-8F38-4464-B168-A8C5946D3941}" srcOrd="0" destOrd="0" presId="urn:microsoft.com/office/officeart/2011/layout/CircleProcess"/>
    <dgm:cxn modelId="{3C72B9B7-4431-4CCB-B02A-6EB6572B2FA3}" srcId="{39FAC0CE-34AB-4402-899D-D63952A9D287}" destId="{232BB6F0-E7CD-4A5F-A615-C12E2366DD52}" srcOrd="1" destOrd="0" parTransId="{C47B786B-B2E0-4065-8304-35CACA866431}" sibTransId="{DDDEC1FE-DAC0-4FFE-BE0E-C8FF53F9128D}"/>
    <dgm:cxn modelId="{9996EDCE-360F-4773-A739-6A6FB3CB8348}" type="presOf" srcId="{41975811-9EA3-4DC6-9667-14AD5D179CD4}" destId="{53269152-37CF-4D1C-88E8-8A964E3241F2}" srcOrd="0" destOrd="0" presId="urn:microsoft.com/office/officeart/2011/layout/CircleProcess"/>
    <dgm:cxn modelId="{989D9CE1-0EF6-4CBE-99EB-1688A92FCFDF}" srcId="{39FAC0CE-34AB-4402-899D-D63952A9D287}" destId="{41975811-9EA3-4DC6-9667-14AD5D179CD4}" srcOrd="0" destOrd="0" parTransId="{BCEB11EB-586E-43B8-AA15-490C97C198A6}" sibTransId="{35D2526E-5A52-41A6-AAE1-9FB543C735EB}"/>
    <dgm:cxn modelId="{06DB4F82-2710-4BB8-A12A-5EA73CADFDD8}" srcId="{39FAC0CE-34AB-4402-899D-D63952A9D287}" destId="{98965DAF-CF88-48E2-9713-6E6A156240AF}" srcOrd="2" destOrd="0" parTransId="{C54CC9B5-A639-4684-BB79-06989C4997E1}" sibTransId="{6DBCE0D6-7940-42EC-B7D1-BBB5D7213EC0}"/>
    <dgm:cxn modelId="{65DD42AA-9C8A-4160-A339-C7833154F5B8}" type="presOf" srcId="{232BB6F0-E7CD-4A5F-A615-C12E2366DD52}" destId="{3165BE9E-C0BE-4000-BDA7-4F0E2E058DDE}" srcOrd="1" destOrd="0" presId="urn:microsoft.com/office/officeart/2011/layout/CircleProcess"/>
    <dgm:cxn modelId="{17218910-33A7-4F4E-AB2A-BF94203DE16E}" type="presOf" srcId="{98965DAF-CF88-48E2-9713-6E6A156240AF}" destId="{305FB56F-28E0-4DCE-B5BE-1242B509C88A}" srcOrd="0" destOrd="0" presId="urn:microsoft.com/office/officeart/2011/layout/CircleProcess"/>
    <dgm:cxn modelId="{524F6A4D-A1C9-48DC-86A9-D26228BDCC30}" type="presOf" srcId="{41975811-9EA3-4DC6-9667-14AD5D179CD4}" destId="{BC435931-C850-41BD-8ACF-0AAB330D72F1}" srcOrd="1" destOrd="0" presId="urn:microsoft.com/office/officeart/2011/layout/CircleProcess"/>
    <dgm:cxn modelId="{011FE9F1-6EDC-4829-AE87-465A08776AFE}" type="presParOf" srcId="{D0F1E43C-4CBE-422C-A9A9-499D8008B195}" destId="{3CDAD263-7F1C-43BA-8796-84CDEA91015F}" srcOrd="0" destOrd="0" presId="urn:microsoft.com/office/officeart/2011/layout/CircleProcess"/>
    <dgm:cxn modelId="{3702A9BA-CE36-4FA8-8F7D-CBF7E645CF2F}" type="presParOf" srcId="{3CDAD263-7F1C-43BA-8796-84CDEA91015F}" destId="{3599D6AE-FC43-4E9B-A76F-6968D924AA63}" srcOrd="0" destOrd="0" presId="urn:microsoft.com/office/officeart/2011/layout/CircleProcess"/>
    <dgm:cxn modelId="{0C66E51D-3C3C-429A-9CD1-4F592EB0B5A8}" type="presParOf" srcId="{D0F1E43C-4CBE-422C-A9A9-499D8008B195}" destId="{92F9A8E1-96E5-46D1-8E11-2F1A937FB5F9}" srcOrd="1" destOrd="0" presId="urn:microsoft.com/office/officeart/2011/layout/CircleProcess"/>
    <dgm:cxn modelId="{BA83FD47-27D0-4A4A-B97F-533A93C1322D}" type="presParOf" srcId="{92F9A8E1-96E5-46D1-8E11-2F1A937FB5F9}" destId="{305FB56F-28E0-4DCE-B5BE-1242B509C88A}" srcOrd="0" destOrd="0" presId="urn:microsoft.com/office/officeart/2011/layout/CircleProcess"/>
    <dgm:cxn modelId="{48A6EB2F-0EAD-41E8-97A9-E896726F4532}" type="presParOf" srcId="{D0F1E43C-4CBE-422C-A9A9-499D8008B195}" destId="{70B433F7-84C6-4CB9-99EF-EC3F44807776}" srcOrd="2" destOrd="0" presId="urn:microsoft.com/office/officeart/2011/layout/CircleProcess"/>
    <dgm:cxn modelId="{31306B7A-3789-474B-AEE1-4CA5BA98744B}" type="presParOf" srcId="{D0F1E43C-4CBE-422C-A9A9-499D8008B195}" destId="{E04D40AF-C81F-43F1-B485-EA304F81FD39}" srcOrd="3" destOrd="0" presId="urn:microsoft.com/office/officeart/2011/layout/CircleProcess"/>
    <dgm:cxn modelId="{A8ABCE62-B8B8-4C5B-93C8-4053D8BCDF2E}" type="presParOf" srcId="{E04D40AF-C81F-43F1-B485-EA304F81FD39}" destId="{EDD0A3FF-ABAE-49DB-8D6C-E895E07B3B77}" srcOrd="0" destOrd="0" presId="urn:microsoft.com/office/officeart/2011/layout/CircleProcess"/>
    <dgm:cxn modelId="{BB2FC326-CD52-4F73-9A07-F51ABF489660}" type="presParOf" srcId="{D0F1E43C-4CBE-422C-A9A9-499D8008B195}" destId="{0790B14A-C1E8-4B2D-A85B-D2DFFA3F2DAB}" srcOrd="4" destOrd="0" presId="urn:microsoft.com/office/officeart/2011/layout/CircleProcess"/>
    <dgm:cxn modelId="{B7A0FCDC-F192-4EA9-A2F9-3823E310F8BA}" type="presParOf" srcId="{0790B14A-C1E8-4B2D-A85B-D2DFFA3F2DAB}" destId="{39EBF8BD-8F38-4464-B168-A8C5946D3941}" srcOrd="0" destOrd="0" presId="urn:microsoft.com/office/officeart/2011/layout/CircleProcess"/>
    <dgm:cxn modelId="{40ADA247-9E27-4C48-B993-DEFA178AA95D}" type="presParOf" srcId="{D0F1E43C-4CBE-422C-A9A9-499D8008B195}" destId="{3165BE9E-C0BE-4000-BDA7-4F0E2E058DDE}" srcOrd="5" destOrd="0" presId="urn:microsoft.com/office/officeart/2011/layout/CircleProcess"/>
    <dgm:cxn modelId="{15361FE9-4F2D-433B-8043-45C79462D23D}" type="presParOf" srcId="{D0F1E43C-4CBE-422C-A9A9-499D8008B195}" destId="{C122C326-663D-480A-9996-3084EF40F143}" srcOrd="6" destOrd="0" presId="urn:microsoft.com/office/officeart/2011/layout/CircleProcess"/>
    <dgm:cxn modelId="{BBA5EF86-714D-4B4C-AEBF-4122E8E9FA83}" type="presParOf" srcId="{C122C326-663D-480A-9996-3084EF40F143}" destId="{F44F7153-DE96-4EE5-919E-1D68B63D9150}" srcOrd="0" destOrd="0" presId="urn:microsoft.com/office/officeart/2011/layout/CircleProcess"/>
    <dgm:cxn modelId="{C6EF33DF-83C7-4207-8D9D-EF8A13A54BE8}" type="presParOf" srcId="{D0F1E43C-4CBE-422C-A9A9-499D8008B195}" destId="{BC4A5FE3-37F1-4F1C-9BD9-6A5DA43D5195}" srcOrd="7" destOrd="0" presId="urn:microsoft.com/office/officeart/2011/layout/CircleProcess"/>
    <dgm:cxn modelId="{4801198B-B4A4-4505-A341-C71ED957E2EA}" type="presParOf" srcId="{BC4A5FE3-37F1-4F1C-9BD9-6A5DA43D5195}" destId="{53269152-37CF-4D1C-88E8-8A964E3241F2}" srcOrd="0" destOrd="0" presId="urn:microsoft.com/office/officeart/2011/layout/CircleProcess"/>
    <dgm:cxn modelId="{DA09F712-895C-424E-AE3A-7CA90183B861}" type="presParOf" srcId="{D0F1E43C-4CBE-422C-A9A9-499D8008B195}" destId="{BC435931-C850-41BD-8ACF-0AAB330D72F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D2DAE-AC43-4EDB-9F05-EEE96C42F33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9F594-1BE4-41EF-BF82-851E96CF8CDC}">
      <dgm:prSet phldrT="[Text]"/>
      <dgm:spPr/>
      <dgm:t>
        <a:bodyPr/>
        <a:lstStyle/>
        <a:p>
          <a:r>
            <a:rPr lang="es-CR" noProof="0" dirty="0" smtClean="0"/>
            <a:t>¿Quiere menos documentación?</a:t>
          </a:r>
          <a:endParaRPr lang="es-CR" noProof="0" dirty="0"/>
        </a:p>
      </dgm:t>
    </dgm:pt>
    <dgm:pt modelId="{4E1750AC-E2C4-4E8A-BC4B-665A2D1636F8}" type="parTrans" cxnId="{F3402562-0D5A-4632-A1F8-7B1ABBDED8F0}">
      <dgm:prSet/>
      <dgm:spPr/>
      <dgm:t>
        <a:bodyPr/>
        <a:lstStyle/>
        <a:p>
          <a:endParaRPr lang="en-US"/>
        </a:p>
      </dgm:t>
    </dgm:pt>
    <dgm:pt modelId="{098E39EA-C41E-484E-8790-DC96FF90ADE9}" type="sibTrans" cxnId="{F3402562-0D5A-4632-A1F8-7B1ABBDED8F0}">
      <dgm:prSet/>
      <dgm:spPr/>
      <dgm:t>
        <a:bodyPr/>
        <a:lstStyle/>
        <a:p>
          <a:endParaRPr lang="en-US"/>
        </a:p>
      </dgm:t>
    </dgm:pt>
    <dgm:pt modelId="{7518C3CB-EB48-407C-B684-A56CC935DD54}">
      <dgm:prSet phldrT="[Text]"/>
      <dgm:spPr/>
      <dgm:t>
        <a:bodyPr/>
        <a:lstStyle/>
        <a:p>
          <a:r>
            <a:rPr lang="es-CR" noProof="0" dirty="0" smtClean="0"/>
            <a:t>¡Cree más pruebas automatizadas!</a:t>
          </a:r>
        </a:p>
        <a:p>
          <a:endParaRPr lang="es-CR" noProof="0" dirty="0" smtClean="0"/>
        </a:p>
        <a:p>
          <a:r>
            <a:rPr lang="es-CR" noProof="0" dirty="0" smtClean="0"/>
            <a:t>¡Pruebas primero!</a:t>
          </a:r>
          <a:endParaRPr lang="es-CR" noProof="0" dirty="0"/>
        </a:p>
      </dgm:t>
    </dgm:pt>
    <dgm:pt modelId="{1B3C0724-E78B-419D-B5A6-2535CA246D92}" type="parTrans" cxnId="{75566FE2-AC2E-4FDB-8FDC-6AB93618F3F4}">
      <dgm:prSet/>
      <dgm:spPr/>
      <dgm:t>
        <a:bodyPr/>
        <a:lstStyle/>
        <a:p>
          <a:endParaRPr lang="en-US"/>
        </a:p>
      </dgm:t>
    </dgm:pt>
    <dgm:pt modelId="{2A78A005-9304-4A05-88F6-E330982F2B54}" type="sibTrans" cxnId="{75566FE2-AC2E-4FDB-8FDC-6AB93618F3F4}">
      <dgm:prSet/>
      <dgm:spPr/>
      <dgm:t>
        <a:bodyPr/>
        <a:lstStyle/>
        <a:p>
          <a:endParaRPr lang="en-US"/>
        </a:p>
      </dgm:t>
    </dgm:pt>
    <dgm:pt modelId="{28532E9E-C234-48E0-A8D2-E103D3192979}" type="pres">
      <dgm:prSet presAssocID="{C00D2DAE-AC43-4EDB-9F05-EEE96C42F33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27B403-C2DF-4B2F-81F6-3C72490087FF}" type="pres">
      <dgm:prSet presAssocID="{C00D2DAE-AC43-4EDB-9F05-EEE96C42F33C}" presName="divider" presStyleLbl="fgShp" presStyleIdx="0" presStyleCnt="1"/>
      <dgm:spPr/>
    </dgm:pt>
    <dgm:pt modelId="{7748B642-B258-4D95-AD4C-9E1FD037CDE3}" type="pres">
      <dgm:prSet presAssocID="{50F9F594-1BE4-41EF-BF82-851E96CF8CDC}" presName="downArrow" presStyleLbl="node1" presStyleIdx="0" presStyleCnt="2"/>
      <dgm:spPr/>
    </dgm:pt>
    <dgm:pt modelId="{73914AAE-7C42-49EC-BFFA-EE3E082C0FB0}" type="pres">
      <dgm:prSet presAssocID="{50F9F594-1BE4-41EF-BF82-851E96CF8C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95D67-369F-412F-91A4-1F5039D68683}" type="pres">
      <dgm:prSet presAssocID="{7518C3CB-EB48-407C-B684-A56CC935DD54}" presName="upArrow" presStyleLbl="node1" presStyleIdx="1" presStyleCnt="2"/>
      <dgm:spPr/>
    </dgm:pt>
    <dgm:pt modelId="{131AAE3A-7334-4E40-81D1-4F63EC040582}" type="pres">
      <dgm:prSet presAssocID="{7518C3CB-EB48-407C-B684-A56CC935DD5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C05B3-B830-410C-94B0-7CA3EA1716BD}" type="presOf" srcId="{C00D2DAE-AC43-4EDB-9F05-EEE96C42F33C}" destId="{28532E9E-C234-48E0-A8D2-E103D3192979}" srcOrd="0" destOrd="0" presId="urn:microsoft.com/office/officeart/2005/8/layout/arrow3"/>
    <dgm:cxn modelId="{50A9DD2B-34FA-4AB2-9329-C096BF5E940A}" type="presOf" srcId="{7518C3CB-EB48-407C-B684-A56CC935DD54}" destId="{131AAE3A-7334-4E40-81D1-4F63EC040582}" srcOrd="0" destOrd="0" presId="urn:microsoft.com/office/officeart/2005/8/layout/arrow3"/>
    <dgm:cxn modelId="{75566FE2-AC2E-4FDB-8FDC-6AB93618F3F4}" srcId="{C00D2DAE-AC43-4EDB-9F05-EEE96C42F33C}" destId="{7518C3CB-EB48-407C-B684-A56CC935DD54}" srcOrd="1" destOrd="0" parTransId="{1B3C0724-E78B-419D-B5A6-2535CA246D92}" sibTransId="{2A78A005-9304-4A05-88F6-E330982F2B54}"/>
    <dgm:cxn modelId="{640A029F-F2B1-4E33-8774-3EDC2D92897E}" type="presOf" srcId="{50F9F594-1BE4-41EF-BF82-851E96CF8CDC}" destId="{73914AAE-7C42-49EC-BFFA-EE3E082C0FB0}" srcOrd="0" destOrd="0" presId="urn:microsoft.com/office/officeart/2005/8/layout/arrow3"/>
    <dgm:cxn modelId="{F3402562-0D5A-4632-A1F8-7B1ABBDED8F0}" srcId="{C00D2DAE-AC43-4EDB-9F05-EEE96C42F33C}" destId="{50F9F594-1BE4-41EF-BF82-851E96CF8CDC}" srcOrd="0" destOrd="0" parTransId="{4E1750AC-E2C4-4E8A-BC4B-665A2D1636F8}" sibTransId="{098E39EA-C41E-484E-8790-DC96FF90ADE9}"/>
    <dgm:cxn modelId="{1E1E06CA-ADE5-4767-AD85-24D22562E9DD}" type="presParOf" srcId="{28532E9E-C234-48E0-A8D2-E103D3192979}" destId="{6E27B403-C2DF-4B2F-81F6-3C72490087FF}" srcOrd="0" destOrd="0" presId="urn:microsoft.com/office/officeart/2005/8/layout/arrow3"/>
    <dgm:cxn modelId="{0B669F77-1C2F-4DEF-B35F-1D2601C7487E}" type="presParOf" srcId="{28532E9E-C234-48E0-A8D2-E103D3192979}" destId="{7748B642-B258-4D95-AD4C-9E1FD037CDE3}" srcOrd="1" destOrd="0" presId="urn:microsoft.com/office/officeart/2005/8/layout/arrow3"/>
    <dgm:cxn modelId="{A40C83A4-CFB2-4D3A-8418-63B84021B2C5}" type="presParOf" srcId="{28532E9E-C234-48E0-A8D2-E103D3192979}" destId="{73914AAE-7C42-49EC-BFFA-EE3E082C0FB0}" srcOrd="2" destOrd="0" presId="urn:microsoft.com/office/officeart/2005/8/layout/arrow3"/>
    <dgm:cxn modelId="{70D95C31-1F56-430A-B4A3-4C4CF9A8808D}" type="presParOf" srcId="{28532E9E-C234-48E0-A8D2-E103D3192979}" destId="{82095D67-369F-412F-91A4-1F5039D68683}" srcOrd="3" destOrd="0" presId="urn:microsoft.com/office/officeart/2005/8/layout/arrow3"/>
    <dgm:cxn modelId="{C3CC6EE0-73EA-4C79-B331-799C941094BF}" type="presParOf" srcId="{28532E9E-C234-48E0-A8D2-E103D3192979}" destId="{131AAE3A-7334-4E40-81D1-4F63EC04058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9D6AE-FC43-4E9B-A76F-6968D924AA63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B56F-28E0-4DCE-B5BE-1242B509C88A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Planificación</a:t>
          </a:r>
          <a:endParaRPr lang="en-US" sz="2300" kern="1200" dirty="0"/>
        </a:p>
      </dsp:txBody>
      <dsp:txXfrm>
        <a:off x="6034153" y="1891534"/>
        <a:ext cx="1635870" cy="1636029"/>
      </dsp:txXfrm>
    </dsp:sp>
    <dsp:sp modelId="{EDD0A3FF-ABAE-49DB-8D6C-E895E07B3B77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BF8BD-8F38-4464-B168-A8C5946D3941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Excelencia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técnica</a:t>
          </a:r>
          <a:endParaRPr lang="en-US" sz="2300" kern="1200" dirty="0"/>
        </a:p>
      </dsp:txBody>
      <dsp:txXfrm>
        <a:off x="3498075" y="1891534"/>
        <a:ext cx="1635870" cy="1636029"/>
      </dsp:txXfrm>
    </dsp:sp>
    <dsp:sp modelId="{F44F7153-DE96-4EE5-919E-1D68B63D9150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69152-37CF-4D1C-88E8-8A964E3241F2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Colaboración</a:t>
          </a:r>
          <a:endParaRPr lang="en-US" sz="2300" kern="1200" dirty="0"/>
        </a:p>
      </dsp:txBody>
      <dsp:txXfrm>
        <a:off x="961997" y="1891534"/>
        <a:ext cx="1635870" cy="1636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7B403-C2DF-4B2F-81F6-3C72490087FF}">
      <dsp:nvSpPr>
        <dsp:cNvPr id="0" name=""/>
        <dsp:cNvSpPr/>
      </dsp:nvSpPr>
      <dsp:spPr>
        <a:xfrm rot="21300000">
          <a:off x="24942" y="2246800"/>
          <a:ext cx="8078114" cy="9250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8B642-B258-4D95-AD4C-9E1FD037CDE3}">
      <dsp:nvSpPr>
        <dsp:cNvPr id="0" name=""/>
        <dsp:cNvSpPr/>
      </dsp:nvSpPr>
      <dsp:spPr>
        <a:xfrm>
          <a:off x="975360" y="270933"/>
          <a:ext cx="2438400" cy="21674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4AAE-7C42-49EC-BFFA-EE3E082C0FB0}">
      <dsp:nvSpPr>
        <dsp:cNvPr id="0" name=""/>
        <dsp:cNvSpPr/>
      </dsp:nvSpPr>
      <dsp:spPr>
        <a:xfrm>
          <a:off x="4307840" y="0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300" kern="1200" noProof="0" dirty="0" smtClean="0"/>
            <a:t>¿Quiere menos documentación?</a:t>
          </a:r>
          <a:endParaRPr lang="es-CR" sz="2300" kern="1200" noProof="0" dirty="0"/>
        </a:p>
      </dsp:txBody>
      <dsp:txXfrm>
        <a:off x="4307840" y="0"/>
        <a:ext cx="2600960" cy="2275840"/>
      </dsp:txXfrm>
    </dsp:sp>
    <dsp:sp modelId="{82095D67-369F-412F-91A4-1F5039D68683}">
      <dsp:nvSpPr>
        <dsp:cNvPr id="0" name=""/>
        <dsp:cNvSpPr/>
      </dsp:nvSpPr>
      <dsp:spPr>
        <a:xfrm>
          <a:off x="4714239" y="2980266"/>
          <a:ext cx="2438400" cy="21674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AAE3A-7334-4E40-81D1-4F63EC040582}">
      <dsp:nvSpPr>
        <dsp:cNvPr id="0" name=""/>
        <dsp:cNvSpPr/>
      </dsp:nvSpPr>
      <dsp:spPr>
        <a:xfrm>
          <a:off x="1219200" y="3142826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300" kern="1200" noProof="0" dirty="0" smtClean="0"/>
            <a:t>¡Cree más pruebas automatizadas!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300" kern="1200" noProof="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300" kern="1200" noProof="0" dirty="0" smtClean="0"/>
            <a:t>¡Pruebas primero!</a:t>
          </a:r>
          <a:endParaRPr lang="es-CR" sz="2300" kern="1200" noProof="0" dirty="0"/>
        </a:p>
      </dsp:txBody>
      <dsp:txXfrm>
        <a:off x="1219200" y="3142826"/>
        <a:ext cx="2600960" cy="227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E1B6-DBD6-4B7E-ADA7-23C5E0F416A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742FA-B3A0-40C0-8D78-1FD00580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documentation?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Usually people think an agile method is one in which we don’t document, nor specify requirements, nor have any discipline.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its an HTML file.</a:t>
            </a:r>
          </a:p>
          <a:p>
            <a:r>
              <a:rPr lang="en-US" dirty="0" smtClean="0"/>
              <a:t>Its readable.</a:t>
            </a:r>
          </a:p>
          <a:p>
            <a:r>
              <a:rPr lang="en-US" dirty="0" smtClean="0"/>
              <a:t>Run Tests in IntelliJ Idea</a:t>
            </a:r>
          </a:p>
          <a:p>
            <a:r>
              <a:rPr lang="en-US" dirty="0" smtClean="0"/>
              <a:t>Gets results.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if something changes? Show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its an HTML file.</a:t>
            </a:r>
          </a:p>
          <a:p>
            <a:r>
              <a:rPr lang="en-US" dirty="0" smtClean="0"/>
              <a:t>Its readable.</a:t>
            </a:r>
          </a:p>
          <a:p>
            <a:r>
              <a:rPr lang="en-US" dirty="0" smtClean="0"/>
              <a:t>Run Tests in IntelliJ Idea</a:t>
            </a:r>
          </a:p>
          <a:p>
            <a:r>
              <a:rPr lang="en-US" dirty="0" smtClean="0"/>
              <a:t>Gets results.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if something changes? Show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gherkin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</a:t>
            </a:r>
            <a:r>
              <a:rPr lang="en-US" baseline="0" dirty="0" smtClean="0"/>
              <a:t> examples that were automated using Java + Groovy + Spock.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effectLst/>
              </a:rPr>
              <a:t>DetermineDaysTests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E746-7567-4AA7-A605-857EB4F66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56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748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52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60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00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03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1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29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47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8883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FCBA1B-6E3B-483F-8FB8-7AE0D12B170B}" type="datetimeFigureOut">
              <a:rPr lang="es-CR" smtClean="0"/>
              <a:t>02/12/2017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6FF9021-97B6-4530-B8A0-E90381326D2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579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centeno/algoritmos.cs.garantia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://spec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concordion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oscarcenteno/algoritmos.cs.garantia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client=opera&amp;hs=RpX&amp;sa=X&amp;biw=1326&amp;bih=639&amp;q=Gojko+Adzic&amp;stick=H4sIAAAAAAAAAOPgE-LRT9c3NErKLTGOL7ZU4tLP1TfIsDTNKTTUkslOttJPys_P1i8vyiwpSc2LL88vyrZKLC3JyC8CAEkbxQ06AAAA&amp;ved=0ahUKEwiBwfCMveLXAhVB6CYKHYTfDDgQmxMI3QEoATA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489346"/>
          </a:xfrm>
        </p:spPr>
        <p:txBody>
          <a:bodyPr>
            <a:normAutofit/>
          </a:bodyPr>
          <a:lstStyle/>
          <a:p>
            <a:r>
              <a:rPr lang="en-US" dirty="0"/>
              <a:t>by Oscar Centeno</a:t>
            </a:r>
          </a:p>
          <a:p>
            <a:r>
              <a:rPr lang="en-US" dirty="0"/>
              <a:t>Twitter: @</a:t>
            </a:r>
            <a:r>
              <a:rPr lang="en-US" dirty="0" err="1"/>
              <a:t>oscarcentenor</a:t>
            </a:r>
            <a:endParaRPr lang="en-US" dirty="0"/>
          </a:p>
          <a:p>
            <a:r>
              <a:rPr lang="en-US" dirty="0"/>
              <a:t>oscar.centeno@gmail.com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7142" y="4732607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0681" y="5934670"/>
            <a:ext cx="11272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.com</a:t>
            </a:r>
            <a:endParaRPr lang="en-GB" sz="5400" dirty="0">
              <a:solidFill>
                <a:schemeClr val="bg1">
                  <a:lumMod val="95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17142" y="5451666"/>
            <a:ext cx="2422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Mantenible</a:t>
            </a:r>
            <a:endParaRPr lang="en-GB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realizado con </a:t>
            </a:r>
            <a:r>
              <a:rPr lang="es-CR" dirty="0" err="1" smtClean="0"/>
              <a:t>Concordion</a:t>
            </a:r>
            <a:endParaRPr lang="es-C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1828800"/>
            <a:ext cx="11868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Este es un ejemplo ejecutable</a:t>
            </a:r>
            <a:endParaRPr lang="es-C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952625"/>
            <a:ext cx="11658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Demostración con </a:t>
            </a:r>
            <a:r>
              <a:rPr lang="es-CR" i="1" dirty="0" err="1" smtClean="0"/>
              <a:t>Concordion</a:t>
            </a:r>
            <a:endParaRPr lang="es-CR" i="1" dirty="0"/>
          </a:p>
        </p:txBody>
      </p:sp>
      <p:sp>
        <p:nvSpPr>
          <p:cNvPr id="3" name="Rectangle 2"/>
          <p:cNvSpPr/>
          <p:nvPr/>
        </p:nvSpPr>
        <p:spPr>
          <a:xfrm>
            <a:off x="730325" y="1788399"/>
            <a:ext cx="547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>
                <a:hlinkClick r:id="rId2"/>
              </a:rPr>
              <a:t>https://github.com/oscarcenteno/algoritmos.cs.garantias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4145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</a:t>
            </a:r>
            <a:r>
              <a:rPr lang="es-CR" dirty="0" smtClean="0"/>
              <a:t>Vale el esfuerzo?</a:t>
            </a: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011680"/>
            <a:ext cx="10934319" cy="4417695"/>
          </a:xfrm>
        </p:spPr>
        <p:txBody>
          <a:bodyPr>
            <a:normAutofit lnSpcReduction="10000"/>
          </a:bodyPr>
          <a:lstStyle/>
          <a:p>
            <a:r>
              <a:rPr lang="es-CR" sz="3200" dirty="0" smtClean="0"/>
              <a:t>Sí, si el cliente patrocina </a:t>
            </a:r>
            <a:r>
              <a:rPr lang="es-CR" sz="3200" dirty="0" smtClean="0"/>
              <a:t>el aprendizaje del equipo para automatizar este tipo de especificaciones. Tener una documentación viviente es una inversión.</a:t>
            </a:r>
            <a:endParaRPr lang="es-CR" sz="3200" dirty="0" smtClean="0"/>
          </a:p>
          <a:p>
            <a:r>
              <a:rPr lang="es-CR" sz="3200" dirty="0" smtClean="0"/>
              <a:t>Sí, si el diseño de la lógica de negocio del Sistema se puede probar con pruebas unitarias.</a:t>
            </a:r>
          </a:p>
          <a:p>
            <a:r>
              <a:rPr lang="es-CR" sz="3200" dirty="0" smtClean="0"/>
              <a:t>No, si se intenta automatizar las pruebas de interfaz gráfica.</a:t>
            </a:r>
          </a:p>
          <a:p>
            <a:r>
              <a:rPr lang="es-CR" sz="3200" dirty="0" smtClean="0"/>
              <a:t>No, si el equipo no está convencido en el valor de la técnica.</a:t>
            </a:r>
          </a:p>
          <a:p>
            <a:endParaRPr lang="es-CR" sz="3200" dirty="0" smtClean="0"/>
          </a:p>
          <a:p>
            <a:r>
              <a:rPr lang="es-CR" sz="3200" b="1" dirty="0" smtClean="0"/>
              <a:t>Recomendación</a:t>
            </a:r>
            <a:r>
              <a:rPr lang="es-CR" sz="3200" dirty="0" smtClean="0"/>
              <a:t>: Inicie con Pruebas Unitarias.</a:t>
            </a:r>
            <a:endParaRPr lang="es-CR" sz="3200" dirty="0" smtClean="0"/>
          </a:p>
        </p:txBody>
      </p:sp>
    </p:spTree>
    <p:extLst>
      <p:ext uri="{BB962C8B-B14F-4D97-AF65-F5344CB8AC3E}">
        <p14:creationId xmlns:p14="http://schemas.microsoft.com/office/powerpoint/2010/main" val="177311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</a:t>
            </a:r>
            <a:r>
              <a:rPr lang="es-CR" dirty="0" smtClean="0"/>
              <a:t>Cómo iniciar?</a:t>
            </a:r>
            <a:endParaRPr lang="es-CR" dirty="0"/>
          </a:p>
        </p:txBody>
      </p:sp>
      <p:sp>
        <p:nvSpPr>
          <p:cNvPr id="4" name="Right Arrow 3"/>
          <p:cNvSpPr/>
          <p:nvPr/>
        </p:nvSpPr>
        <p:spPr>
          <a:xfrm>
            <a:off x="565329" y="2617076"/>
            <a:ext cx="1844566" cy="161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dirty="0" smtClean="0"/>
              <a:t>Ejemplos</a:t>
            </a:r>
            <a:endParaRPr lang="es-CR" sz="2000" dirty="0"/>
          </a:p>
        </p:txBody>
      </p:sp>
      <p:sp>
        <p:nvSpPr>
          <p:cNvPr id="5" name="Right Arrow 4"/>
          <p:cNvSpPr/>
          <p:nvPr/>
        </p:nvSpPr>
        <p:spPr>
          <a:xfrm>
            <a:off x="5509066" y="2617076"/>
            <a:ext cx="1844566" cy="1611252"/>
          </a:xfrm>
          <a:prstGeom prst="rightArrow">
            <a:avLst/>
          </a:prstGeom>
          <a:solidFill>
            <a:srgbClr val="50B4C8"/>
          </a:solidFill>
          <a:ln>
            <a:solidFill>
              <a:srgbClr val="38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dirty="0" smtClean="0"/>
              <a:t>Automatice</a:t>
            </a:r>
            <a:endParaRPr lang="es-CR" sz="2000" dirty="0"/>
          </a:p>
        </p:txBody>
      </p:sp>
      <p:sp>
        <p:nvSpPr>
          <p:cNvPr id="6" name="Right Arrow 5"/>
          <p:cNvSpPr/>
          <p:nvPr/>
        </p:nvSpPr>
        <p:spPr>
          <a:xfrm>
            <a:off x="3202735" y="2617076"/>
            <a:ext cx="1844566" cy="16112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00" dirty="0" smtClean="0"/>
              <a:t>Valide</a:t>
            </a:r>
            <a:endParaRPr lang="es-C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5329" y="4487840"/>
            <a:ext cx="304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Inicie con reglas de negocio, tales como cálculos</a:t>
            </a:r>
            <a:r>
              <a:rPr lang="es-CR" dirty="0" smtClean="0"/>
              <a:t> o validaciones.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5509066" y="4466162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Pruebas unitarias</a:t>
            </a:r>
            <a:endParaRPr lang="es-CR" dirty="0"/>
          </a:p>
        </p:txBody>
      </p:sp>
      <p:pic>
        <p:nvPicPr>
          <p:cNvPr id="1026" name="Picture 2" descr="Image result for living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2" y="2253673"/>
            <a:ext cx="2498694" cy="24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91628" y="4466162"/>
            <a:ext cx="2719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el equipo tiene experiencia y madurez, automatice los mismos ejemplos con </a:t>
            </a:r>
            <a:r>
              <a:rPr lang="es-CR" dirty="0" err="1" smtClean="0"/>
              <a:t>Concordion</a:t>
            </a:r>
            <a:r>
              <a:rPr lang="es-CR" dirty="0" smtClean="0"/>
              <a:t>, </a:t>
            </a:r>
            <a:r>
              <a:rPr lang="es-CR" dirty="0" err="1" smtClean="0"/>
              <a:t>SpecFlow</a:t>
            </a:r>
            <a:r>
              <a:rPr lang="es-CR" dirty="0" smtClean="0"/>
              <a:t> o </a:t>
            </a:r>
            <a:r>
              <a:rPr lang="es-CR" dirty="0" err="1" smtClean="0"/>
              <a:t>Cucumber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3755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lenguaje </a:t>
            </a:r>
            <a:r>
              <a:rPr lang="es-CR" i="1" dirty="0" err="1" smtClean="0"/>
              <a:t>Gherkin</a:t>
            </a:r>
            <a:endParaRPr lang="es-CR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Es un lenguaje para especificar ejemplos.</a:t>
            </a:r>
          </a:p>
          <a:p>
            <a:r>
              <a:rPr lang="es-CR" sz="3200" dirty="0" smtClean="0"/>
              <a:t>Es requerido por algunas herramientas.</a:t>
            </a:r>
          </a:p>
          <a:p>
            <a:r>
              <a:rPr lang="es-CR" sz="3200" dirty="0" smtClean="0"/>
              <a:t>Ayuda a mantener la consistencia.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969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i="1" dirty="0" err="1" smtClean="0"/>
              <a:t>Gherkin</a:t>
            </a:r>
            <a:r>
              <a:rPr lang="es-CR" i="1" dirty="0" smtClean="0"/>
              <a:t>: algoritmo de validación</a:t>
            </a:r>
            <a:endParaRPr lang="es-CR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" y="2057400"/>
            <a:ext cx="12077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i="1" dirty="0" err="1" smtClean="0"/>
              <a:t>Gherkin</a:t>
            </a:r>
            <a:r>
              <a:rPr lang="es-CR" dirty="0" smtClean="0"/>
              <a:t>: algoritmo de cálculo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2157731"/>
            <a:ext cx="9525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Inicie con pruebas unitarias</a:t>
            </a:r>
            <a:endParaRPr lang="es-C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Ayudan a crear prácticas de diseño “</a:t>
            </a:r>
            <a:r>
              <a:rPr lang="es-CR" dirty="0" err="1" smtClean="0"/>
              <a:t>testeable</a:t>
            </a:r>
            <a:r>
              <a:rPr lang="es-CR" dirty="0" smtClean="0"/>
              <a:t>” en un equipo.</a:t>
            </a:r>
          </a:p>
          <a:p>
            <a:r>
              <a:rPr lang="es-CR" dirty="0" smtClean="0"/>
              <a:t>Son más rápidas de ejecutar que especificaciones estilo </a:t>
            </a:r>
            <a:r>
              <a:rPr lang="es-CR" dirty="0" err="1" smtClean="0"/>
              <a:t>Concordion</a:t>
            </a:r>
            <a:r>
              <a:rPr lang="es-CR" dirty="0" smtClean="0"/>
              <a:t> o </a:t>
            </a:r>
            <a:r>
              <a:rPr lang="es-CR" dirty="0" err="1" smtClean="0"/>
              <a:t>Cucumber</a:t>
            </a:r>
            <a:r>
              <a:rPr lang="es-CR" dirty="0" smtClean="0"/>
              <a:t>.</a:t>
            </a:r>
          </a:p>
          <a:p>
            <a:r>
              <a:rPr lang="es-CR" dirty="0" smtClean="0"/>
              <a:t>Son más sencillas de programar.</a:t>
            </a:r>
          </a:p>
          <a:p>
            <a:r>
              <a:rPr lang="es-CR" dirty="0" smtClean="0"/>
              <a:t>La audiencia son desarrolladores, y no el personal de negocio.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4219575"/>
            <a:ext cx="7934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2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Resumen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sz="3200" dirty="0" smtClean="0"/>
              <a:t>El uso de ejemplos concretos y validarlo con el cliente ayuda a reducir malos entendidos.</a:t>
            </a:r>
          </a:p>
          <a:p>
            <a:r>
              <a:rPr lang="es-CR" sz="3200" dirty="0" smtClean="0"/>
              <a:t>Si automatizamos las pruebas reducimos los defectos, y por ahorramos tiempo.</a:t>
            </a:r>
          </a:p>
          <a:p>
            <a:r>
              <a:rPr lang="es-CR" sz="3200" i="1" dirty="0" err="1" smtClean="0"/>
              <a:t>Gherkin</a:t>
            </a:r>
            <a:r>
              <a:rPr lang="es-CR" sz="3200" dirty="0" smtClean="0"/>
              <a:t> es un lenguaje sencillo que ayuda a ser consistentes al especificar con ejemplos.</a:t>
            </a:r>
          </a:p>
          <a:p>
            <a:r>
              <a:rPr lang="es-CR" sz="3200" dirty="0" smtClean="0"/>
              <a:t>Hay muy buenas herramientas, pero inicie con Pruebas Unitarias.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74578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1355611"/>
              </p:ext>
            </p:extLst>
          </p:nvPr>
        </p:nvGraphicFramePr>
        <p:xfrm>
          <a:off x="2286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Desarrollo de Software </a:t>
            </a:r>
            <a:r>
              <a:rPr lang="es-CR" dirty="0" err="1" smtClean="0"/>
              <a:t>Agil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420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R" sz="3200" dirty="0" smtClean="0"/>
              <a:t>Buenas explicaciones de la técnica</a:t>
            </a:r>
          </a:p>
          <a:p>
            <a:r>
              <a:rPr lang="es-CR" sz="3200" dirty="0" smtClean="0">
                <a:hlinkClick r:id="rId2"/>
              </a:rPr>
              <a:t>http://www.jamesshore.com/Agile-Book/customer_tests.html</a:t>
            </a:r>
          </a:p>
          <a:p>
            <a:r>
              <a:rPr lang="es-CR" sz="3200" dirty="0" smtClean="0">
                <a:hlinkClick r:id="rId2"/>
              </a:rPr>
              <a:t>http://specflow.org</a:t>
            </a:r>
            <a:r>
              <a:rPr lang="es-CR" sz="3200" dirty="0" smtClean="0"/>
              <a:t> </a:t>
            </a:r>
          </a:p>
          <a:p>
            <a:r>
              <a:rPr lang="es-CR" sz="3200" dirty="0" smtClean="0">
                <a:hlinkClick r:id="rId3"/>
              </a:rPr>
              <a:t>https://cucumber.io</a:t>
            </a:r>
            <a:endParaRPr lang="es-CR" sz="3200" dirty="0" smtClean="0"/>
          </a:p>
          <a:p>
            <a:r>
              <a:rPr lang="es-CR" sz="3200" dirty="0" smtClean="0">
                <a:hlinkClick r:id="rId4"/>
              </a:rPr>
              <a:t>http://concordion.org</a:t>
            </a:r>
            <a:endParaRPr lang="es-CR" sz="3200" dirty="0"/>
          </a:p>
        </p:txBody>
      </p:sp>
      <p:pic>
        <p:nvPicPr>
          <p:cNvPr id="4" name="Picture 2" descr="http://t3.gstatic.com/images?q=tbn:ANd9GcTOPuNEG_R6s_pYgRMc9ulVh1PRJH_Ov0Kshsnek-jfNFAj2w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808" y="4646115"/>
            <a:ext cx="1385047" cy="20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1" y="4650471"/>
            <a:ext cx="1661609" cy="20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s-na.ssl-images-amazon.com/images/I/41aJ%2B153qhL._SX379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02" y="4646115"/>
            <a:ext cx="1584301" cy="20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1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Código fuente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797484"/>
            <a:ext cx="11039476" cy="3555566"/>
          </a:xfrm>
        </p:spPr>
        <p:txBody>
          <a:bodyPr>
            <a:normAutofit/>
          </a:bodyPr>
          <a:lstStyle/>
          <a:p>
            <a:r>
              <a:rPr lang="es-CR" dirty="0" smtClean="0"/>
              <a:t>Este repositorio contiene las especificaciones </a:t>
            </a:r>
            <a:r>
              <a:rPr lang="es-CR" dirty="0" err="1" smtClean="0"/>
              <a:t>Concordion</a:t>
            </a:r>
            <a:r>
              <a:rPr lang="es-CR" dirty="0" smtClean="0"/>
              <a:t>, junto con el código de los cálculos y las pruebas unitarias:</a:t>
            </a:r>
          </a:p>
          <a:p>
            <a:r>
              <a:rPr lang="es-CR" dirty="0" smtClean="0">
                <a:hlinkClick r:id="rId2"/>
              </a:rPr>
              <a:t>https</a:t>
            </a:r>
            <a:r>
              <a:rPr lang="es-CR" dirty="0">
                <a:hlinkClick r:id="rId2"/>
              </a:rPr>
              <a:t>://</a:t>
            </a:r>
            <a:r>
              <a:rPr lang="es-CR" dirty="0" smtClean="0">
                <a:hlinkClick r:id="rId2"/>
              </a:rPr>
              <a:t>github.com/oscarcenteno/algoritmos.cs.garantias</a:t>
            </a:r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El read.me indica cómo ejecutar las especificaciones.</a:t>
            </a:r>
            <a:endParaRPr lang="es-CR" dirty="0"/>
          </a:p>
        </p:txBody>
      </p:sp>
      <p:pic>
        <p:nvPicPr>
          <p:cNvPr id="1026" name="Picture 2" descr="https://www.aha.io/assets/github.7433692cabbfa132f34adb034e7909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4902081"/>
            <a:ext cx="5559425" cy="20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9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489346"/>
          </a:xfrm>
        </p:spPr>
        <p:txBody>
          <a:bodyPr>
            <a:normAutofit/>
          </a:bodyPr>
          <a:lstStyle/>
          <a:p>
            <a:r>
              <a:rPr lang="en-US" dirty="0"/>
              <a:t>by Oscar Centeno</a:t>
            </a:r>
          </a:p>
          <a:p>
            <a:r>
              <a:rPr lang="en-US" dirty="0"/>
              <a:t>Twitter: @</a:t>
            </a:r>
            <a:r>
              <a:rPr lang="en-US" dirty="0" err="1"/>
              <a:t>oscarcentenor</a:t>
            </a:r>
            <a:endParaRPr lang="en-US" dirty="0"/>
          </a:p>
          <a:p>
            <a:r>
              <a:rPr lang="en-US" dirty="0"/>
              <a:t>oscar.centeno@gmail.com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7142" y="4732607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0681" y="5934670"/>
            <a:ext cx="11272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.com</a:t>
            </a:r>
            <a:endParaRPr lang="en-GB" sz="5400" dirty="0">
              <a:solidFill>
                <a:schemeClr val="bg1">
                  <a:lumMod val="95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17142" y="5451666"/>
            <a:ext cx="2422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Mantenible</a:t>
            </a:r>
            <a:endParaRPr lang="en-GB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</a:t>
            </a:r>
            <a:r>
              <a:rPr lang="es-CR" dirty="0" smtClean="0"/>
              <a:t>Porqué?</a:t>
            </a:r>
            <a:endParaRPr lang="es-C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5250785" cy="318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200" dirty="0" smtClean="0"/>
              <a:t>¿Có</a:t>
            </a:r>
            <a:r>
              <a:rPr lang="es-CR" sz="3200" dirty="0" smtClean="0"/>
              <a:t>mo podemos reducir malos entendidos entre el negocio y los desarrolladores</a:t>
            </a:r>
            <a:r>
              <a:rPr lang="es-CR" sz="32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200" dirty="0" smtClean="0"/>
              <a:t>¿Cómo podemos programar lógica de negocio compleja pero con menos errores?</a:t>
            </a:r>
            <a:endParaRPr lang="es-CR" sz="3200" dirty="0" smtClean="0"/>
          </a:p>
        </p:txBody>
      </p:sp>
      <p:pic>
        <p:nvPicPr>
          <p:cNvPr id="2050" name="Picture 2" descr="http://t3.gstatic.com/images?q=tbn:ANd9GcTOPuNEG_R6s_pYgRMc9ulVh1PRJH_Ov0Kshsnek-jfNFAj2w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037544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66" y="2045542"/>
            <a:ext cx="3050989" cy="38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75566" y="5962686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1A0DAB"/>
                </a:solidFill>
                <a:latin typeface="arial" panose="020B0604020202020204" pitchFamily="34" charset="0"/>
                <a:hlinkClick r:id="rId4"/>
              </a:rPr>
              <a:t>Por</a:t>
            </a:r>
            <a:r>
              <a:rPr lang="en-GB" dirty="0" smtClean="0">
                <a:solidFill>
                  <a:srgbClr val="1A0DAB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GB" dirty="0" err="1" smtClean="0">
                <a:solidFill>
                  <a:srgbClr val="1A0DAB"/>
                </a:solidFill>
                <a:latin typeface="arial" panose="020B0604020202020204" pitchFamily="34" charset="0"/>
                <a:hlinkClick r:id="rId4"/>
              </a:rPr>
              <a:t>Gojko</a:t>
            </a:r>
            <a:r>
              <a:rPr lang="en-GB" dirty="0" smtClean="0">
                <a:solidFill>
                  <a:srgbClr val="1A0DAB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GB" dirty="0" err="1">
                <a:solidFill>
                  <a:srgbClr val="1A0DAB"/>
                </a:solidFill>
                <a:latin typeface="arial" panose="020B0604020202020204" pitchFamily="34" charset="0"/>
                <a:hlinkClick r:id="rId4"/>
              </a:rPr>
              <a:t>Adzic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Premisa</a:t>
            </a:r>
            <a:endParaRPr lang="es-C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Los desarrolladores deben entender el dominio del problema para crear un software que lo modele correctamente.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5758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802794"/>
            <a:ext cx="903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Especifique los requerimientos en colaboración.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Explique con ejemplos concretos.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Automatícelos.</a:t>
            </a:r>
            <a:endParaRPr lang="es-CR" sz="3200" dirty="0"/>
          </a:p>
        </p:txBody>
      </p:sp>
      <p:pic>
        <p:nvPicPr>
          <p:cNvPr id="5122" name="Picture 2" descr="team discussing a spe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864897"/>
            <a:ext cx="34194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7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Especifique usando ejemplos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7991"/>
            <a:ext cx="12192000" cy="2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9718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287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Herramientas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Inicie con una pizarra o con tablas en Excel.</a:t>
            </a:r>
          </a:p>
          <a:p>
            <a:r>
              <a:rPr lang="es-CR" sz="3200" dirty="0" smtClean="0"/>
              <a:t>No es requerido un formato particular, pero identifique claramente las entradas y las salidas.</a:t>
            </a:r>
            <a:endParaRPr lang="es-C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1282"/>
            <a:ext cx="12192000" cy="2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6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Herramientas especializadas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Algunas herramientas permiten ejercitar dichos ejemplos desde Excel, desde HTML o desde otros formatos hacia el código fuente.</a:t>
            </a:r>
            <a:endParaRPr lang="es-C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21" y="3628010"/>
            <a:ext cx="3137921" cy="1530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20" y="5406171"/>
            <a:ext cx="3192955" cy="865380"/>
          </a:xfrm>
          <a:prstGeom prst="rect">
            <a:avLst/>
          </a:prstGeom>
        </p:spPr>
      </p:pic>
      <p:pic>
        <p:nvPicPr>
          <p:cNvPr id="3074" name="Picture 2" descr="Image result for spec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94" y="3628010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7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592</Words>
  <Application>Microsoft Office PowerPoint</Application>
  <PresentationFormat>Widescreen</PresentationFormat>
  <Paragraphs>104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Yanone Kaffeesatz Bold</vt:lpstr>
      <vt:lpstr>Metropolitan</vt:lpstr>
      <vt:lpstr>Especificación por ejemplos</vt:lpstr>
      <vt:lpstr>Desarrollo de Software Agil</vt:lpstr>
      <vt:lpstr>¿Porqué?</vt:lpstr>
      <vt:lpstr>Premisa</vt:lpstr>
      <vt:lpstr>Especificación por ejemplos</vt:lpstr>
      <vt:lpstr>Especifique usando ejemplos</vt:lpstr>
      <vt:lpstr>PowerPoint Presentation</vt:lpstr>
      <vt:lpstr>Herramientas</vt:lpstr>
      <vt:lpstr>Herramientas especializadas</vt:lpstr>
      <vt:lpstr>Ejemplo realizado con Concordion</vt:lpstr>
      <vt:lpstr>Este es un ejemplo ejecutable</vt:lpstr>
      <vt:lpstr>Demostración con Concordion</vt:lpstr>
      <vt:lpstr>¿Vale el esfuerzo?</vt:lpstr>
      <vt:lpstr>¿Cómo iniciar?</vt:lpstr>
      <vt:lpstr>El lenguaje Gherkin</vt:lpstr>
      <vt:lpstr>Gherkin: algoritmo de validación</vt:lpstr>
      <vt:lpstr>Gherkin: algoritmo de cálculo</vt:lpstr>
      <vt:lpstr>Inicie con pruebas unitarias</vt:lpstr>
      <vt:lpstr>Resumen</vt:lpstr>
      <vt:lpstr>Referencias</vt:lpstr>
      <vt:lpstr>Código fuente</vt:lpstr>
      <vt:lpstr>Especificación por ejemplos</vt:lpstr>
    </vt:vector>
  </TitlesOfParts>
  <Company>BCCR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asistente frágil</dc:title>
  <dc:creator>CENTENO RIVERA OSCAR</dc:creator>
  <cp:lastModifiedBy>Centeno, Oscar</cp:lastModifiedBy>
  <cp:revision>35</cp:revision>
  <dcterms:created xsi:type="dcterms:W3CDTF">2016-11-18T00:03:59Z</dcterms:created>
  <dcterms:modified xsi:type="dcterms:W3CDTF">2017-12-02T19:51:07Z</dcterms:modified>
</cp:coreProperties>
</file>