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9" r:id="rId6"/>
    <p:sldId id="264" r:id="rId7"/>
    <p:sldId id="268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9377" autoAdjust="0"/>
  </p:normalViewPr>
  <p:slideViewPr>
    <p:cSldViewPr>
      <p:cViewPr varScale="1">
        <p:scale>
          <a:sx n="57" d="100"/>
          <a:sy n="57" d="100"/>
        </p:scale>
        <p:origin x="8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587E-BBF4-43CC-B62B-9E40FC8041C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CB144-1984-4C6B-8754-E2C30E58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B144-1984-4C6B-8754-E2C30E58E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 maintenance because game is up to date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B144-1984-4C6B-8754-E2C30E58E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CB144-1984-4C6B-8754-E2C30E58E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mai@nyc.yearup.or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C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41042" y="0"/>
            <a:ext cx="6746958" cy="13543163"/>
          </a:xfrm>
          <a:custGeom>
            <a:avLst/>
            <a:gdLst/>
            <a:ahLst/>
            <a:cxnLst/>
            <a:rect l="l" t="t" r="r" b="b"/>
            <a:pathLst>
              <a:path w="6746958" h="13543163">
                <a:moveTo>
                  <a:pt x="0" y="0"/>
                </a:moveTo>
                <a:lnTo>
                  <a:pt x="6746958" y="0"/>
                </a:lnTo>
                <a:lnTo>
                  <a:pt x="6746958" y="13543163"/>
                </a:lnTo>
                <a:lnTo>
                  <a:pt x="0" y="135431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574849" y="719074"/>
            <a:ext cx="5388079" cy="5388079"/>
          </a:xfrm>
          <a:custGeom>
            <a:avLst/>
            <a:gdLst/>
            <a:ahLst/>
            <a:cxnLst/>
            <a:rect l="l" t="t" r="r" b="b"/>
            <a:pathLst>
              <a:path w="5388079" h="5388079">
                <a:moveTo>
                  <a:pt x="0" y="0"/>
                </a:moveTo>
                <a:lnTo>
                  <a:pt x="5388079" y="0"/>
                </a:lnTo>
                <a:lnTo>
                  <a:pt x="5388079" y="5388079"/>
                </a:lnTo>
                <a:lnTo>
                  <a:pt x="0" y="5388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053101"/>
            <a:ext cx="8671442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88"/>
              </a:lnSpc>
            </a:pPr>
            <a:r>
              <a:rPr lang="en-US" sz="13788">
                <a:solidFill>
                  <a:srgbClr val="073351"/>
                </a:solidFill>
                <a:latin typeface="+mj-lt"/>
              </a:rPr>
              <a:t>CIS 404 Capstone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69325"/>
            <a:ext cx="6015335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73351"/>
                </a:solidFill>
                <a:latin typeface="+mj-lt"/>
              </a:rPr>
              <a:t>Jerry Mai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48400" y="3771900"/>
            <a:ext cx="6671212" cy="878019"/>
            <a:chOff x="0" y="0"/>
            <a:chExt cx="8894949" cy="117069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894949" cy="1167089"/>
              <a:chOff x="0" y="0"/>
              <a:chExt cx="1757027" cy="2305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57027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1757027" h="230536">
                    <a:moveTo>
                      <a:pt x="0" y="0"/>
                    </a:moveTo>
                    <a:lnTo>
                      <a:pt x="1757027" y="0"/>
                    </a:lnTo>
                    <a:lnTo>
                      <a:pt x="1757027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B8FFE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757027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3604"/>
              <a:ext cx="1511468" cy="1167089"/>
              <a:chOff x="0" y="0"/>
              <a:chExt cx="298562" cy="2305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98562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298562" h="230536">
                    <a:moveTo>
                      <a:pt x="0" y="0"/>
                    </a:moveTo>
                    <a:lnTo>
                      <a:pt x="298562" y="0"/>
                    </a:lnTo>
                    <a:lnTo>
                      <a:pt x="298562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53DCAD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98562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6248400" y="4946564"/>
            <a:ext cx="6671212" cy="875316"/>
            <a:chOff x="0" y="0"/>
            <a:chExt cx="8894949" cy="116708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8894949" cy="1167089"/>
              <a:chOff x="0" y="0"/>
              <a:chExt cx="1757027" cy="23053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57027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1757027" h="230536">
                    <a:moveTo>
                      <a:pt x="0" y="0"/>
                    </a:moveTo>
                    <a:lnTo>
                      <a:pt x="1757027" y="0"/>
                    </a:lnTo>
                    <a:lnTo>
                      <a:pt x="1757027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B8FFE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757027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511468" cy="1167089"/>
              <a:chOff x="0" y="0"/>
              <a:chExt cx="298562" cy="23053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98562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298562" h="230536">
                    <a:moveTo>
                      <a:pt x="0" y="0"/>
                    </a:moveTo>
                    <a:lnTo>
                      <a:pt x="298562" y="0"/>
                    </a:lnTo>
                    <a:lnTo>
                      <a:pt x="298562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53DCAD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98562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6248400" y="6117155"/>
            <a:ext cx="6671212" cy="875316"/>
            <a:chOff x="0" y="0"/>
            <a:chExt cx="8894949" cy="1167089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8894949" cy="1167089"/>
              <a:chOff x="0" y="0"/>
              <a:chExt cx="1757027" cy="23053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57027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1757027" h="230536">
                    <a:moveTo>
                      <a:pt x="0" y="0"/>
                    </a:moveTo>
                    <a:lnTo>
                      <a:pt x="1757027" y="0"/>
                    </a:lnTo>
                    <a:lnTo>
                      <a:pt x="1757027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B8FFE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757027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0"/>
              <a:ext cx="1511468" cy="1167089"/>
              <a:chOff x="0" y="0"/>
              <a:chExt cx="298562" cy="23053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98562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298562" h="230536">
                    <a:moveTo>
                      <a:pt x="0" y="0"/>
                    </a:moveTo>
                    <a:lnTo>
                      <a:pt x="298562" y="0"/>
                    </a:lnTo>
                    <a:lnTo>
                      <a:pt x="298562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53DCAD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298562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6248400" y="7289115"/>
            <a:ext cx="6671212" cy="875316"/>
            <a:chOff x="0" y="0"/>
            <a:chExt cx="8894949" cy="1167089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8894949" cy="1167089"/>
              <a:chOff x="0" y="0"/>
              <a:chExt cx="1757027" cy="23053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57027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1757027" h="230536">
                    <a:moveTo>
                      <a:pt x="0" y="0"/>
                    </a:moveTo>
                    <a:lnTo>
                      <a:pt x="1757027" y="0"/>
                    </a:lnTo>
                    <a:lnTo>
                      <a:pt x="1757027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B8FFE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757027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0" y="0"/>
              <a:ext cx="1511468" cy="1167089"/>
              <a:chOff x="0" y="0"/>
              <a:chExt cx="298562" cy="23053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298562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298562" h="230536">
                    <a:moveTo>
                      <a:pt x="0" y="0"/>
                    </a:moveTo>
                    <a:lnTo>
                      <a:pt x="298562" y="0"/>
                    </a:lnTo>
                    <a:lnTo>
                      <a:pt x="298562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53DCAD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298562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>
            <a:off x="6248400" y="8459707"/>
            <a:ext cx="6671212" cy="875316"/>
            <a:chOff x="0" y="0"/>
            <a:chExt cx="8894949" cy="1167089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8894949" cy="1167089"/>
              <a:chOff x="0" y="0"/>
              <a:chExt cx="1757027" cy="230536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757027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1757027" h="230536">
                    <a:moveTo>
                      <a:pt x="0" y="0"/>
                    </a:moveTo>
                    <a:lnTo>
                      <a:pt x="1757027" y="0"/>
                    </a:lnTo>
                    <a:lnTo>
                      <a:pt x="1757027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B8FFE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757027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1511468" cy="1167089"/>
              <a:chOff x="0" y="0"/>
              <a:chExt cx="298562" cy="23053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298562" cy="230536"/>
              </a:xfrm>
              <a:custGeom>
                <a:avLst/>
                <a:gdLst/>
                <a:ahLst/>
                <a:cxnLst/>
                <a:rect l="l" t="t" r="r" b="b"/>
                <a:pathLst>
                  <a:path w="298562" h="230536">
                    <a:moveTo>
                      <a:pt x="0" y="0"/>
                    </a:moveTo>
                    <a:lnTo>
                      <a:pt x="298562" y="0"/>
                    </a:lnTo>
                    <a:lnTo>
                      <a:pt x="298562" y="230536"/>
                    </a:lnTo>
                    <a:lnTo>
                      <a:pt x="0" y="230536"/>
                    </a:lnTo>
                    <a:close/>
                  </a:path>
                </a:pathLst>
              </a:custGeom>
              <a:solidFill>
                <a:srgbClr val="53DCAD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298562" cy="2686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72" name="TextBox 72"/>
          <p:cNvSpPr txBox="1"/>
          <p:nvPr/>
        </p:nvSpPr>
        <p:spPr>
          <a:xfrm>
            <a:off x="5033330" y="1254535"/>
            <a:ext cx="8221340" cy="166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1"/>
              </a:lnSpc>
            </a:pPr>
            <a:r>
              <a:rPr lang="en-US" sz="12521">
                <a:solidFill>
                  <a:srgbClr val="286588"/>
                </a:solidFill>
                <a:latin typeface="+mj-lt"/>
              </a:rPr>
              <a:t>CONTENTS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764711" y="4007682"/>
            <a:ext cx="3069143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>
                <a:solidFill>
                  <a:srgbClr val="073351"/>
                </a:solidFill>
                <a:latin typeface="+mj-lt"/>
              </a:rPr>
              <a:t>SDLC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7764711" y="5209378"/>
            <a:ext cx="4351616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>
                <a:solidFill>
                  <a:srgbClr val="073351"/>
                </a:solidFill>
                <a:latin typeface="+mj-lt"/>
              </a:rPr>
              <a:t>Jira Usage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764711" y="6392011"/>
            <a:ext cx="4351616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>
                <a:solidFill>
                  <a:srgbClr val="073351"/>
                </a:solidFill>
                <a:latin typeface="+mj-lt"/>
              </a:rPr>
              <a:t>Design Algorithm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764711" y="7572127"/>
            <a:ext cx="4351616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>
                <a:solidFill>
                  <a:srgbClr val="073351"/>
                </a:solidFill>
                <a:latin typeface="+mj-lt"/>
              </a:rPr>
              <a:t>Product Showcase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764711" y="8707357"/>
            <a:ext cx="4351616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999">
                <a:solidFill>
                  <a:srgbClr val="073351"/>
                </a:solidFill>
                <a:latin typeface="+mj-lt"/>
              </a:rPr>
              <a:t>Thank You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6503740" y="4034698"/>
            <a:ext cx="625302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6503740" y="5216166"/>
            <a:ext cx="625302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6503740" y="6378601"/>
            <a:ext cx="625302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6503740" y="7544921"/>
            <a:ext cx="625302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6503740" y="8726407"/>
            <a:ext cx="625302" cy="40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FFFFFF"/>
                </a:solidFill>
                <a:latin typeface="+mj-lt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6314673" y="8671110"/>
            <a:ext cx="4632162" cy="1124870"/>
            <a:chOff x="0" y="0"/>
            <a:chExt cx="1219993" cy="2962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19993" cy="296262"/>
            </a:xfrm>
            <a:custGeom>
              <a:avLst/>
              <a:gdLst/>
              <a:ahLst/>
              <a:cxnLst/>
              <a:rect l="l" t="t" r="r" b="b"/>
              <a:pathLst>
                <a:path w="1219993" h="296262">
                  <a:moveTo>
                    <a:pt x="0" y="0"/>
                  </a:moveTo>
                  <a:lnTo>
                    <a:pt x="1219993" y="0"/>
                  </a:lnTo>
                  <a:lnTo>
                    <a:pt x="1219993" y="296262"/>
                  </a:lnTo>
                  <a:lnTo>
                    <a:pt x="0" y="29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3DCAD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19993" cy="33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305282" y="6623881"/>
            <a:ext cx="4632162" cy="1124870"/>
            <a:chOff x="0" y="0"/>
            <a:chExt cx="1219993" cy="2962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19993" cy="296262"/>
            </a:xfrm>
            <a:custGeom>
              <a:avLst/>
              <a:gdLst/>
              <a:ahLst/>
              <a:cxnLst/>
              <a:rect l="l" t="t" r="r" b="b"/>
              <a:pathLst>
                <a:path w="1219993" h="296262">
                  <a:moveTo>
                    <a:pt x="0" y="0"/>
                  </a:moveTo>
                  <a:lnTo>
                    <a:pt x="1219993" y="0"/>
                  </a:lnTo>
                  <a:lnTo>
                    <a:pt x="1219993" y="296262"/>
                  </a:lnTo>
                  <a:lnTo>
                    <a:pt x="0" y="29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3DCAD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19993" cy="33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305282" y="4575058"/>
            <a:ext cx="4632162" cy="1124870"/>
            <a:chOff x="0" y="0"/>
            <a:chExt cx="1219993" cy="2962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19993" cy="296262"/>
            </a:xfrm>
            <a:custGeom>
              <a:avLst/>
              <a:gdLst/>
              <a:ahLst/>
              <a:cxnLst/>
              <a:rect l="l" t="t" r="r" b="b"/>
              <a:pathLst>
                <a:path w="1219993" h="296262">
                  <a:moveTo>
                    <a:pt x="0" y="0"/>
                  </a:moveTo>
                  <a:lnTo>
                    <a:pt x="1219993" y="0"/>
                  </a:lnTo>
                  <a:lnTo>
                    <a:pt x="1219993" y="296262"/>
                  </a:lnTo>
                  <a:lnTo>
                    <a:pt x="0" y="29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3DCAD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219993" cy="33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05282" y="2596828"/>
            <a:ext cx="4632162" cy="1124870"/>
            <a:chOff x="0" y="0"/>
            <a:chExt cx="1219993" cy="2962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19993" cy="296262"/>
            </a:xfrm>
            <a:custGeom>
              <a:avLst/>
              <a:gdLst/>
              <a:ahLst/>
              <a:cxnLst/>
              <a:rect l="l" t="t" r="r" b="b"/>
              <a:pathLst>
                <a:path w="1219993" h="296262">
                  <a:moveTo>
                    <a:pt x="0" y="0"/>
                  </a:moveTo>
                  <a:lnTo>
                    <a:pt x="1219993" y="0"/>
                  </a:lnTo>
                  <a:lnTo>
                    <a:pt x="1219993" y="296262"/>
                  </a:lnTo>
                  <a:lnTo>
                    <a:pt x="0" y="29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3DCAD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219993" cy="33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-3338685" y="-259775"/>
            <a:ext cx="8999548" cy="109780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3DCAD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305282" y="598403"/>
            <a:ext cx="4632162" cy="1124870"/>
            <a:chOff x="0" y="0"/>
            <a:chExt cx="1219993" cy="2962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993" cy="296262"/>
            </a:xfrm>
            <a:custGeom>
              <a:avLst/>
              <a:gdLst/>
              <a:ahLst/>
              <a:cxnLst/>
              <a:rect l="l" t="t" r="r" b="b"/>
              <a:pathLst>
                <a:path w="1219993" h="296262">
                  <a:moveTo>
                    <a:pt x="0" y="0"/>
                  </a:moveTo>
                  <a:lnTo>
                    <a:pt x="1219993" y="0"/>
                  </a:lnTo>
                  <a:lnTo>
                    <a:pt x="1219993" y="296262"/>
                  </a:lnTo>
                  <a:lnTo>
                    <a:pt x="0" y="29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3DCAD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9993" cy="33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819977" y="845038"/>
            <a:ext cx="334332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000" b="1" i="0">
                <a:effectLst/>
                <a:latin typeface="+mj-lt"/>
              </a:rPr>
              <a:t>Planning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0788" y="2580668"/>
            <a:ext cx="2212549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>
                <a:solidFill>
                  <a:srgbClr val="286588"/>
                </a:solidFill>
                <a:latin typeface="+mj-lt"/>
              </a:rPr>
              <a:t>S</a:t>
            </a:r>
          </a:p>
          <a:p>
            <a:pPr>
              <a:lnSpc>
                <a:spcPts val="10000"/>
              </a:lnSpc>
            </a:pPr>
            <a:r>
              <a:rPr lang="en-US" sz="10000">
                <a:solidFill>
                  <a:srgbClr val="286588"/>
                </a:solidFill>
                <a:latin typeface="+mj-lt"/>
              </a:rPr>
              <a:t>D</a:t>
            </a:r>
          </a:p>
          <a:p>
            <a:pPr>
              <a:lnSpc>
                <a:spcPts val="10000"/>
              </a:lnSpc>
            </a:pPr>
            <a:r>
              <a:rPr lang="en-US" sz="10000">
                <a:solidFill>
                  <a:srgbClr val="286588"/>
                </a:solidFill>
                <a:latin typeface="+mj-lt"/>
              </a:rPr>
              <a:t>L</a:t>
            </a:r>
          </a:p>
          <a:p>
            <a:pPr>
              <a:lnSpc>
                <a:spcPts val="10000"/>
              </a:lnSpc>
            </a:pPr>
            <a:r>
              <a:rPr lang="en-US" sz="10000">
                <a:solidFill>
                  <a:srgbClr val="286588"/>
                </a:solidFill>
                <a:latin typeface="+mj-lt"/>
              </a:rPr>
              <a:t>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34363" y="2855041"/>
            <a:ext cx="334332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000" b="1" i="0">
                <a:effectLst/>
                <a:latin typeface="+mj-lt"/>
              </a:rPr>
              <a:t>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84087" y="4837697"/>
            <a:ext cx="334332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4000" b="1" i="0">
                <a:effectLst/>
                <a:latin typeface="+mj-lt"/>
              </a:rPr>
              <a:t>Design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57084" y="6877565"/>
            <a:ext cx="37945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000" b="1" i="0">
                <a:effectLst/>
                <a:latin typeface="+mj-lt"/>
              </a:rPr>
              <a:t>Implementation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93039" y="8920266"/>
            <a:ext cx="463216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000" b="1" i="0">
                <a:effectLst/>
                <a:latin typeface="+mj-lt"/>
              </a:rPr>
              <a:t>Testing &amp; Integration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04968" y="319065"/>
            <a:ext cx="517212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  <a:latin typeface="+mj-lt"/>
              </a:rPr>
              <a:t>Clearly outline the goals and objectives of the Brick Break game</a:t>
            </a:r>
            <a:endParaRPr lang="en-US" sz="2800">
              <a:solidFill>
                <a:srgbClr val="073351"/>
              </a:solidFill>
              <a:latin typeface="+mj-lt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8E42CC2-85CA-6092-929E-35699A6433E4}"/>
              </a:ext>
            </a:extLst>
          </p:cNvPr>
          <p:cNvSpPr/>
          <p:nvPr/>
        </p:nvSpPr>
        <p:spPr>
          <a:xfrm>
            <a:off x="11215620" y="936773"/>
            <a:ext cx="1143000" cy="53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74B45FF-15F4-A59A-3214-CA3438E68D1E}"/>
              </a:ext>
            </a:extLst>
          </p:cNvPr>
          <p:cNvSpPr/>
          <p:nvPr/>
        </p:nvSpPr>
        <p:spPr>
          <a:xfrm>
            <a:off x="11201400" y="2897706"/>
            <a:ext cx="1143000" cy="53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EFE021A-4A21-FCB8-B5E4-CA88411C47A1}"/>
              </a:ext>
            </a:extLst>
          </p:cNvPr>
          <p:cNvSpPr/>
          <p:nvPr/>
        </p:nvSpPr>
        <p:spPr>
          <a:xfrm>
            <a:off x="11201400" y="4872381"/>
            <a:ext cx="1143000" cy="53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3CD4DA4-8841-9205-D4F7-6B1EBD7CC590}"/>
              </a:ext>
            </a:extLst>
          </p:cNvPr>
          <p:cNvSpPr/>
          <p:nvPr/>
        </p:nvSpPr>
        <p:spPr>
          <a:xfrm>
            <a:off x="11201400" y="6848814"/>
            <a:ext cx="1143000" cy="53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8A13854-2CA8-ABEC-3056-612CC54F901F}"/>
              </a:ext>
            </a:extLst>
          </p:cNvPr>
          <p:cNvSpPr/>
          <p:nvPr/>
        </p:nvSpPr>
        <p:spPr>
          <a:xfrm>
            <a:off x="11220182" y="8962931"/>
            <a:ext cx="1143000" cy="53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092923DF-E224-5C20-1609-713788D369A3}"/>
              </a:ext>
            </a:extLst>
          </p:cNvPr>
          <p:cNvSpPr txBox="1"/>
          <p:nvPr/>
        </p:nvSpPr>
        <p:spPr>
          <a:xfrm>
            <a:off x="12704968" y="2596828"/>
            <a:ext cx="5172123" cy="1515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  <a:latin typeface="+mj-lt"/>
              </a:rPr>
              <a:t>Identify functional and non-functional requirements for the game.</a:t>
            </a:r>
            <a:endParaRPr lang="en-US" sz="2800">
              <a:solidFill>
                <a:srgbClr val="073351"/>
              </a:solidFill>
              <a:latin typeface="+mj-lt"/>
            </a:endParaRP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B4B183CC-8190-6159-B912-183E3A058D9B}"/>
              </a:ext>
            </a:extLst>
          </p:cNvPr>
          <p:cNvSpPr txBox="1"/>
          <p:nvPr/>
        </p:nvSpPr>
        <p:spPr>
          <a:xfrm>
            <a:off x="12868227" y="4441194"/>
            <a:ext cx="5268735" cy="1502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  <a:latin typeface="+mj-lt"/>
              </a:rPr>
              <a:t>Define the overall architecture of the game, including class diagrams and interaction flows</a:t>
            </a:r>
            <a:endParaRPr lang="en-US" sz="2800">
              <a:solidFill>
                <a:srgbClr val="073351"/>
              </a:solidFill>
              <a:latin typeface="+mj-lt"/>
            </a:endParaRP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67AA0E0D-9179-152A-6D9D-FD23A47B36CA}"/>
              </a:ext>
            </a:extLst>
          </p:cNvPr>
          <p:cNvSpPr txBox="1"/>
          <p:nvPr/>
        </p:nvSpPr>
        <p:spPr>
          <a:xfrm>
            <a:off x="12560071" y="6671033"/>
            <a:ext cx="5172123" cy="1028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  <a:latin typeface="+mj-lt"/>
              </a:rPr>
              <a:t>Platform, Ball, Score and Graphics</a:t>
            </a:r>
            <a:endParaRPr lang="en-US" sz="2800">
              <a:solidFill>
                <a:srgbClr val="073351"/>
              </a:solidFill>
              <a:latin typeface="+mj-lt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0DB44000-BA67-5B1A-E7A4-392AAB9ED5DA}"/>
              </a:ext>
            </a:extLst>
          </p:cNvPr>
          <p:cNvSpPr txBox="1"/>
          <p:nvPr/>
        </p:nvSpPr>
        <p:spPr>
          <a:xfrm>
            <a:off x="12868227" y="8390321"/>
            <a:ext cx="517212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74151"/>
                </a:solidFill>
                <a:effectLst/>
                <a:latin typeface="+mj-lt"/>
              </a:rPr>
              <a:t>Run the game to see if it runs to requirement and fix any bugs identified</a:t>
            </a:r>
            <a:endParaRPr lang="en-US" sz="2800">
              <a:solidFill>
                <a:srgbClr val="07335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22888" y="0"/>
            <a:ext cx="12131184" cy="10287000"/>
          </a:xfrm>
          <a:custGeom>
            <a:avLst/>
            <a:gdLst/>
            <a:ahLst/>
            <a:cxnLst/>
            <a:rect l="l" t="t" r="r" b="b"/>
            <a:pathLst>
              <a:path w="12131184" h="10287000">
                <a:moveTo>
                  <a:pt x="0" y="0"/>
                </a:moveTo>
                <a:lnTo>
                  <a:pt x="12131185" y="0"/>
                </a:lnTo>
                <a:lnTo>
                  <a:pt x="121311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7276"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322197" y="596900"/>
            <a:ext cx="10965803" cy="3086100"/>
            <a:chOff x="0" y="0"/>
            <a:chExt cx="28881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8113" cy="812800"/>
            </a:xfrm>
            <a:custGeom>
              <a:avLst/>
              <a:gdLst/>
              <a:ahLst/>
              <a:cxnLst/>
              <a:rect l="l" t="t" r="r" b="b"/>
              <a:pathLst>
                <a:path w="2888113" h="812800">
                  <a:moveTo>
                    <a:pt x="0" y="0"/>
                  </a:moveTo>
                  <a:lnTo>
                    <a:pt x="2888113" y="0"/>
                  </a:lnTo>
                  <a:lnTo>
                    <a:pt x="288811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FFE1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8811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50182" y="1554658"/>
            <a:ext cx="5309832" cy="1040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86588"/>
                </a:solidFill>
                <a:latin typeface="+mj-lt"/>
              </a:rPr>
              <a:t>Jira Usage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92805" y="4909267"/>
            <a:ext cx="6435862" cy="2455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89"/>
              </a:lnSpc>
            </a:pPr>
            <a:r>
              <a:rPr lang="en-US" sz="2778">
                <a:solidFill>
                  <a:srgbClr val="286588"/>
                </a:solidFill>
                <a:latin typeface="+mj-lt"/>
              </a:rPr>
              <a:t>Main goal is Jira is to set up a project and delegate tasks or issue to your team. In this project, I used it to help plan what to do next and keep track of my current and finished progress.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A7088-C8BE-55F9-331F-1CD365548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5574"/>
            <a:ext cx="9469171" cy="6458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C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8361148" y="1536863"/>
            <a:ext cx="10265393" cy="9201525"/>
          </a:xfrm>
          <a:custGeom>
            <a:avLst/>
            <a:gdLst/>
            <a:ahLst/>
            <a:cxnLst/>
            <a:rect l="l" t="t" r="r" b="b"/>
            <a:pathLst>
              <a:path w="10265393" h="9201525">
                <a:moveTo>
                  <a:pt x="10265393" y="0"/>
                </a:moveTo>
                <a:lnTo>
                  <a:pt x="0" y="0"/>
                </a:lnTo>
                <a:lnTo>
                  <a:pt x="0" y="9201526"/>
                </a:lnTo>
                <a:lnTo>
                  <a:pt x="10265393" y="9201526"/>
                </a:lnTo>
                <a:lnTo>
                  <a:pt x="102653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190088" y="4795190"/>
            <a:ext cx="5436453" cy="5436453"/>
          </a:xfrm>
          <a:custGeom>
            <a:avLst/>
            <a:gdLst/>
            <a:ahLst/>
            <a:cxnLst/>
            <a:rect l="l" t="t" r="r" b="b"/>
            <a:pathLst>
              <a:path w="5436453" h="5436453">
                <a:moveTo>
                  <a:pt x="0" y="0"/>
                </a:moveTo>
                <a:lnTo>
                  <a:pt x="5436453" y="0"/>
                </a:lnTo>
                <a:lnTo>
                  <a:pt x="5436453" y="5436453"/>
                </a:lnTo>
                <a:lnTo>
                  <a:pt x="0" y="5436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37948" y="282171"/>
            <a:ext cx="86121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073351"/>
                </a:solidFill>
                <a:latin typeface="+mj-lt"/>
              </a:rPr>
              <a:t>Design Algorithm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843597-9266-09B5-8392-AE1976547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150" y="2145753"/>
            <a:ext cx="11097996" cy="79837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2432521" y="3359680"/>
            <a:ext cx="16230600" cy="0"/>
          </a:xfrm>
          <a:prstGeom prst="line">
            <a:avLst/>
          </a:prstGeom>
          <a:ln w="9525" cap="flat">
            <a:solidFill>
              <a:srgbClr val="07335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88812" cy="10287000"/>
          </a:xfrm>
          <a:custGeom>
            <a:avLst/>
            <a:gdLst/>
            <a:ahLst/>
            <a:cxnLst/>
            <a:rect l="l" t="t" r="r" b="b"/>
            <a:pathLst>
              <a:path w="4988812" h="10287000">
                <a:moveTo>
                  <a:pt x="0" y="0"/>
                </a:moveTo>
                <a:lnTo>
                  <a:pt x="4988812" y="0"/>
                </a:lnTo>
                <a:lnTo>
                  <a:pt x="49888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25" r="-214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356694" y="974519"/>
            <a:ext cx="12563419" cy="1430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11000">
                <a:solidFill>
                  <a:srgbClr val="286588"/>
                </a:solidFill>
                <a:latin typeface="+mj-lt"/>
              </a:rPr>
              <a:t>Product Showcase</a:t>
            </a:r>
          </a:p>
        </p:txBody>
      </p:sp>
      <p:pic>
        <p:nvPicPr>
          <p:cNvPr id="13" name="p5rzuy_1">
            <a:hlinkClick r:id="" action="ppaction://media"/>
            <a:extLst>
              <a:ext uri="{FF2B5EF4-FFF2-40B4-BE49-F238E27FC236}">
                <a16:creationId xmlns:a16="http://schemas.microsoft.com/office/drawing/2014/main" id="{7755CC8A-3A27-17FC-1DC1-05A2236BD6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8600" y="3515554"/>
            <a:ext cx="7816379" cy="6407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0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26113" y="-5607194"/>
            <a:ext cx="28785808" cy="12389553"/>
          </a:xfrm>
          <a:custGeom>
            <a:avLst/>
            <a:gdLst/>
            <a:ahLst/>
            <a:cxnLst/>
            <a:rect l="l" t="t" r="r" b="b"/>
            <a:pathLst>
              <a:path w="28785808" h="12389553">
                <a:moveTo>
                  <a:pt x="0" y="0"/>
                </a:moveTo>
                <a:lnTo>
                  <a:pt x="28785808" y="0"/>
                </a:lnTo>
                <a:lnTo>
                  <a:pt x="28785808" y="12389552"/>
                </a:lnTo>
                <a:lnTo>
                  <a:pt x="0" y="12389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0690"/>
            </a:stretch>
          </a:blipFill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7649" y="7581910"/>
            <a:ext cx="14112701" cy="220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48"/>
              </a:lnSpc>
            </a:pPr>
            <a:r>
              <a:rPr lang="en-US" sz="16548">
                <a:solidFill>
                  <a:srgbClr val="286588"/>
                </a:solidFill>
                <a:latin typeface="+mj-lt"/>
              </a:rPr>
              <a:t>THANK YOU!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5814E4EE-A794-078B-3DD2-A9347C1F084E}"/>
              </a:ext>
            </a:extLst>
          </p:cNvPr>
          <p:cNvGrpSpPr/>
          <p:nvPr/>
        </p:nvGrpSpPr>
        <p:grpSpPr>
          <a:xfrm>
            <a:off x="4081672" y="335347"/>
            <a:ext cx="10124654" cy="2747773"/>
            <a:chOff x="0" y="-38100"/>
            <a:chExt cx="2666576" cy="723693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07182972-E411-A808-E0B1-6322F018E56A}"/>
                </a:ext>
              </a:extLst>
            </p:cNvPr>
            <p:cNvSpPr/>
            <p:nvPr/>
          </p:nvSpPr>
          <p:spPr>
            <a:xfrm>
              <a:off x="0" y="0"/>
              <a:ext cx="2666576" cy="325134"/>
            </a:xfrm>
            <a:custGeom>
              <a:avLst/>
              <a:gdLst/>
              <a:ahLst/>
              <a:cxnLst/>
              <a:rect l="l" t="t" r="r" b="b"/>
              <a:pathLst>
                <a:path w="2666576" h="685593">
                  <a:moveTo>
                    <a:pt x="0" y="0"/>
                  </a:moveTo>
                  <a:lnTo>
                    <a:pt x="2666576" y="0"/>
                  </a:lnTo>
                  <a:lnTo>
                    <a:pt x="2666576" y="685593"/>
                  </a:lnTo>
                  <a:lnTo>
                    <a:pt x="0" y="685593"/>
                  </a:lnTo>
                  <a:close/>
                </a:path>
              </a:pathLst>
            </a:custGeom>
            <a:solidFill>
              <a:srgbClr val="B8FFE1"/>
            </a:solidFill>
          </p:spPr>
          <p:txBody>
            <a:bodyPr/>
            <a:lstStyle/>
            <a:p>
              <a:pPr algn="ctr"/>
              <a:r>
                <a:rPr lang="en-US" sz="3600">
                  <a:latin typeface="+mj-lt"/>
                </a:rPr>
                <a:t>Jerry Mai</a:t>
              </a:r>
            </a:p>
            <a:p>
              <a:pPr algn="ctr"/>
              <a:r>
                <a:rPr lang="en-US" sz="3600">
                  <a:latin typeface="+mj-lt"/>
                  <a:hlinkClick r:id="rId3"/>
                </a:rPr>
                <a:t>Jmai@nyc.yearup.org</a:t>
              </a:r>
              <a:endParaRPr lang="en-US" sz="3600">
                <a:latin typeface="+mj-lt"/>
              </a:endParaRPr>
            </a:p>
            <a:p>
              <a:pPr algn="ctr"/>
              <a:endParaRPr lang="en-US" sz="3600">
                <a:latin typeface="+mj-lt"/>
              </a:endParaRP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B0996F7A-D3D3-FBAD-24FB-507B940A5BCA}"/>
                </a:ext>
              </a:extLst>
            </p:cNvPr>
            <p:cNvSpPr txBox="1"/>
            <p:nvPr/>
          </p:nvSpPr>
          <p:spPr>
            <a:xfrm>
              <a:off x="0" y="-38100"/>
              <a:ext cx="2666576" cy="723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EF0B2D5-447E-474B-40E6-09011856E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76" y="3661334"/>
            <a:ext cx="2803550" cy="2803550"/>
          </a:xfrm>
          <a:prstGeom prst="rect">
            <a:avLst/>
          </a:prstGeom>
        </p:spPr>
      </p:pic>
      <p:pic>
        <p:nvPicPr>
          <p:cNvPr id="8" name="Picture 7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234B247F-A6B2-2898-5364-1DC68678A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23234"/>
            <a:ext cx="2803550" cy="2803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A3ED4-B81B-FCD0-4C5B-C0AA388DC5E1}"/>
              </a:ext>
            </a:extLst>
          </p:cNvPr>
          <p:cNvSpPr txBox="1"/>
          <p:nvPr/>
        </p:nvSpPr>
        <p:spPr>
          <a:xfrm>
            <a:off x="4068775" y="2823683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LinkedIn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0D0D8-0845-96D6-9E36-BA032269A96E}"/>
              </a:ext>
            </a:extLst>
          </p:cNvPr>
          <p:cNvSpPr txBox="1"/>
          <p:nvPr/>
        </p:nvSpPr>
        <p:spPr>
          <a:xfrm>
            <a:off x="11966351" y="282368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</Words>
  <Application>Microsoft Office PowerPoint</Application>
  <PresentationFormat>Custom</PresentationFormat>
  <Paragraphs>40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Modern Project Manager Resume Presentation</dc:title>
  <cp:lastModifiedBy>Jerry Mai</cp:lastModifiedBy>
  <cp:revision>4</cp:revision>
  <dcterms:created xsi:type="dcterms:W3CDTF">2006-08-16T00:00:00Z</dcterms:created>
  <dcterms:modified xsi:type="dcterms:W3CDTF">2024-01-12T02:42:25Z</dcterms:modified>
  <dc:identifier>DAF5oXV3n50</dc:identifier>
</cp:coreProperties>
</file>