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7" r:id="rId6"/>
    <p:sldId id="270" r:id="rId7"/>
    <p:sldId id="269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/>
    <p:restoredTop sz="94628"/>
  </p:normalViewPr>
  <p:slideViewPr>
    <p:cSldViewPr snapToGrid="0" snapToObjects="1" showGuides="1">
      <p:cViewPr varScale="1">
        <p:scale>
          <a:sx n="115" d="100"/>
          <a:sy n="115" d="100"/>
        </p:scale>
        <p:origin x="272" y="1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22B4B-12B8-7E4E-B98E-EBB7167B9B89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23D3C-4A02-874B-9726-D91B35AAD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13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student.itmo.ru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</a:t>
            </a:r>
            <a:r>
              <a:rPr lang="en-US" dirty="0" err="1"/>
              <a:t>gia_docs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23D3C-4A02-874B-9726-D91B35AAD8A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81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7075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01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55100" y="153988"/>
            <a:ext cx="2728384" cy="59880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63601" y="153988"/>
            <a:ext cx="7988300" cy="59880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5666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601" y="153989"/>
            <a:ext cx="10919884" cy="8413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401234" y="1854200"/>
            <a:ext cx="4694767" cy="428783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9201" y="1854200"/>
            <a:ext cx="4694767" cy="428783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341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9918" y="995364"/>
            <a:ext cx="9592733" cy="4287838"/>
          </a:xfrm>
        </p:spPr>
        <p:txBody>
          <a:bodyPr/>
          <a:lstStyle>
            <a:lvl1pPr>
              <a:defRPr sz="2000" b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664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5860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37979" y="995364"/>
            <a:ext cx="4694767" cy="42878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35946" y="995364"/>
            <a:ext cx="4694767" cy="42878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9803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267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305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0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5737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2553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009651" y="1004889"/>
            <a:ext cx="10092267" cy="5229225"/>
          </a:xfrm>
          <a:prstGeom prst="rect">
            <a:avLst/>
          </a:prstGeom>
          <a:solidFill>
            <a:srgbClr val="FCFEB9"/>
          </a:solidFill>
          <a:ln w="12700">
            <a:solidFill>
              <a:srgbClr val="009094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919191">
                <a:alpha val="74998"/>
              </a:srgbClr>
            </a:outerShdw>
          </a:effec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63601" y="153989"/>
            <a:ext cx="10919884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Slide Title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651" y="1004889"/>
            <a:ext cx="9592733" cy="428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Body Text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5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charset="2"/>
        <a:defRPr sz="3000" b="1">
          <a:solidFill>
            <a:schemeClr val="tx2"/>
          </a:solidFill>
          <a:latin typeface="Arial" charset="0"/>
        </a:defRPr>
      </a:lvl9pPr>
    </p:titleStyle>
    <p:bodyStyle>
      <a:lvl1pPr marL="279400" indent="-279400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9163" algn="l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algn="l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FL0jfen3ZcSc6ZzJHLAl2fAt-OLy66LatPh5pCiB0EA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pkazanova@itmo.r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ent.itmo.ru/files/131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5FE90B-4ED7-1946-8FD9-C6F3108D4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Программирование.</a:t>
            </a:r>
            <a:br>
              <a:rPr lang="ru-RU" dirty="0"/>
            </a:br>
            <a:r>
              <a:rPr lang="ru-RU" dirty="0"/>
              <a:t>Практика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C280A7D1-5354-6D40-9FC8-70FF5E79B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1800"/>
            <a:ext cx="9144000" cy="1326662"/>
          </a:xfrm>
        </p:spPr>
        <p:txBody>
          <a:bodyPr/>
          <a:lstStyle/>
          <a:p>
            <a:r>
              <a:rPr lang="ru-RU" sz="3200" dirty="0"/>
              <a:t>Группы: ПРОГРАМ 1.1, 1.2</a:t>
            </a:r>
          </a:p>
          <a:p>
            <a:r>
              <a:rPr lang="en-US" sz="3200" dirty="0"/>
              <a:t>1</a:t>
            </a:r>
            <a:r>
              <a:rPr lang="ru-RU" sz="3200" dirty="0"/>
              <a:t> семестр 2024-2025 </a:t>
            </a:r>
            <a:r>
              <a:rPr lang="ru-RU" sz="3200" dirty="0" err="1"/>
              <a:t>уч.г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26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79094-9185-D449-8C71-ABD20537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учимся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E5870-4489-134C-BD54-5E96A51B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8" y="995364"/>
            <a:ext cx="9592733" cy="808036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94807B7-C330-E544-9170-7BC5469B0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11987"/>
              </p:ext>
            </p:extLst>
          </p:nvPr>
        </p:nvGraphicFramePr>
        <p:xfrm>
          <a:off x="1257384" y="1080690"/>
          <a:ext cx="4024325" cy="275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164">
                  <a:extLst>
                    <a:ext uri="{9D8B030D-6E8A-4147-A177-3AD203B41FA5}">
                      <a16:colId xmlns:a16="http://schemas.microsoft.com/office/drawing/2014/main" val="3045262734"/>
                    </a:ext>
                  </a:extLst>
                </a:gridCol>
                <a:gridCol w="2419161">
                  <a:extLst>
                    <a:ext uri="{9D8B030D-6E8A-4147-A177-3AD203B41FA5}">
                      <a16:colId xmlns:a16="http://schemas.microsoft.com/office/drawing/2014/main" val="1535566926"/>
                    </a:ext>
                  </a:extLst>
                </a:gridCol>
              </a:tblGrid>
              <a:tr h="925013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ЧЕТНАЯ</a:t>
                      </a:r>
                    </a:p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Среда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109121"/>
                  </a:ext>
                </a:extLst>
              </a:tr>
              <a:tr h="913594"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8:20-11:30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ПРОГРАМ 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881584"/>
                  </a:ext>
                </a:extLst>
              </a:tr>
              <a:tr h="913594">
                <a:tc>
                  <a:txBody>
                    <a:bodyPr/>
                    <a:lstStyle/>
                    <a:p>
                      <a:pPr algn="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11:40-15:00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ПРОГРАМ 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40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ABAB4-348E-CB43-903E-C5101E74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сдаем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53CBA-345D-FF40-A9DF-7C886FAE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7" y="995364"/>
            <a:ext cx="10298481" cy="5253036"/>
          </a:xfrm>
        </p:spPr>
        <p:txBody>
          <a:bodyPr/>
          <a:lstStyle/>
          <a:p>
            <a:r>
              <a:rPr lang="ru-RU" dirty="0"/>
              <a:t>Простые задачи – много</a:t>
            </a:r>
          </a:p>
          <a:p>
            <a:pPr lvl="1">
              <a:lnSpc>
                <a:spcPct val="100000"/>
              </a:lnSpc>
              <a:spcBef>
                <a:spcPts val="696"/>
              </a:spcBef>
            </a:pPr>
            <a:r>
              <a:rPr lang="ru-RU" sz="1800" dirty="0"/>
              <a:t>Работающие программы</a:t>
            </a:r>
          </a:p>
          <a:p>
            <a:r>
              <a:rPr lang="ru-RU" dirty="0"/>
              <a:t>Тест – 3 </a:t>
            </a:r>
            <a:r>
              <a:rPr lang="ru-RU" dirty="0" err="1"/>
              <a:t>шт</a:t>
            </a:r>
            <a:endParaRPr lang="ru-RU" dirty="0"/>
          </a:p>
          <a:p>
            <a:pPr lvl="1"/>
            <a:r>
              <a:rPr lang="ru-RU" sz="1800" dirty="0"/>
              <a:t>Вопросы и варианты ответов (электронный)</a:t>
            </a:r>
          </a:p>
          <a:p>
            <a:r>
              <a:rPr lang="ru-RU" dirty="0"/>
              <a:t>Контрольные задания – 2 </a:t>
            </a:r>
            <a:r>
              <a:rPr lang="ru-RU" dirty="0" err="1"/>
              <a:t>шт</a:t>
            </a:r>
            <a:endParaRPr lang="ru-RU" dirty="0"/>
          </a:p>
          <a:p>
            <a:pPr lvl="1"/>
            <a:r>
              <a:rPr lang="ru-RU" sz="1800" dirty="0"/>
              <a:t>Работающие программы</a:t>
            </a:r>
          </a:p>
          <a:p>
            <a:r>
              <a:rPr lang="ru-RU" dirty="0"/>
              <a:t>Домашнее задание (</a:t>
            </a:r>
            <a:r>
              <a:rPr lang="ru-RU" u="sng" dirty="0"/>
              <a:t>защита!</a:t>
            </a:r>
            <a:r>
              <a:rPr lang="ru-RU" dirty="0"/>
              <a:t>) – 1 </a:t>
            </a:r>
            <a:r>
              <a:rPr lang="ru-RU" dirty="0" err="1"/>
              <a:t>шт</a:t>
            </a:r>
            <a:endParaRPr lang="ru-RU" dirty="0"/>
          </a:p>
          <a:p>
            <a:pPr lvl="1"/>
            <a:r>
              <a:rPr lang="ru-RU" sz="1800" dirty="0"/>
              <a:t>Работающая программа</a:t>
            </a:r>
          </a:p>
          <a:p>
            <a:pPr lvl="1"/>
            <a:r>
              <a:rPr lang="ru-RU" sz="1800" dirty="0"/>
              <a:t>Отчет – это файл с именем ГРУППА_ФИО_НАЗВАНИЕ</a:t>
            </a:r>
            <a:br>
              <a:rPr lang="ru-RU" sz="1800" dirty="0"/>
            </a:br>
            <a:r>
              <a:rPr lang="ru-RU" sz="1800" dirty="0"/>
              <a:t>В </a:t>
            </a:r>
            <a:r>
              <a:rPr lang="ru-RU" sz="1800" dirty="0" err="1"/>
              <a:t>эл.виде</a:t>
            </a:r>
            <a:r>
              <a:rPr lang="ru-RU" sz="1800" dirty="0"/>
              <a:t> прислать </a:t>
            </a:r>
            <a:r>
              <a:rPr lang="ru-RU" sz="1800" u="sng" dirty="0"/>
              <a:t>заранее</a:t>
            </a:r>
            <a:r>
              <a:rPr lang="ru-RU" sz="1800" dirty="0"/>
              <a:t>(!) </a:t>
            </a:r>
            <a:r>
              <a:rPr lang="en-US" sz="1800" b="1" dirty="0" err="1"/>
              <a:t>ppkazanova@itmo.</a:t>
            </a:r>
            <a:r>
              <a:rPr lang="en-US" b="1" dirty="0" err="1"/>
              <a:t>ru</a:t>
            </a:r>
            <a:endParaRPr lang="ru-RU" sz="1800" b="1" dirty="0"/>
          </a:p>
          <a:p>
            <a:pPr lvl="1"/>
            <a:r>
              <a:rPr lang="ru-RU" sz="1800" dirty="0"/>
              <a:t>Защита: личная беседа. Записаться </a:t>
            </a:r>
            <a:r>
              <a:rPr lang="ru-RU" sz="1800" u="sng" dirty="0"/>
              <a:t>заранее</a:t>
            </a:r>
            <a:r>
              <a:rPr lang="ru-RU" sz="1800" dirty="0"/>
              <a:t>(!)</a:t>
            </a:r>
          </a:p>
          <a:p>
            <a:pPr marL="0" indent="-17463">
              <a:buNone/>
            </a:pPr>
            <a:r>
              <a:rPr lang="en-US" sz="2400" dirty="0">
                <a:hlinkClick r:id="rId2"/>
              </a:rPr>
              <a:t>https://docs.google.com/spreadsheets/d/1FL0jfen3ZcSc6ZzJHLAl2fAt-OLy66LatPh5pCiB0EA/edit?usp=sharing</a:t>
            </a:r>
            <a:r>
              <a:rPr lang="ru-RU" sz="2400" dirty="0"/>
              <a:t> </a:t>
            </a:r>
          </a:p>
          <a:p>
            <a:pPr marL="3937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7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ABAB4-348E-CB43-903E-C5101E74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сдаем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53CBA-345D-FF40-A9DF-7C886FAE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9" y="995364"/>
            <a:ext cx="9195750" cy="3230948"/>
          </a:xfrm>
        </p:spPr>
        <p:txBody>
          <a:bodyPr/>
          <a:lstStyle/>
          <a:p>
            <a:r>
              <a:rPr lang="ru-RU" dirty="0"/>
              <a:t>Простые задачи – КАЖДЫЙ УРОК</a:t>
            </a:r>
          </a:p>
          <a:p>
            <a:r>
              <a:rPr lang="ru-RU" dirty="0"/>
              <a:t>Тест – через урок (каждый второй урок)</a:t>
            </a:r>
          </a:p>
          <a:p>
            <a:r>
              <a:rPr lang="ru-RU" dirty="0"/>
              <a:t>Контрольные задания – 8</a:t>
            </a:r>
            <a:r>
              <a:rPr lang="en-US" dirty="0"/>
              <a:t> </a:t>
            </a:r>
            <a:r>
              <a:rPr lang="ru-RU" dirty="0"/>
              <a:t>и 12 неделя обучения </a:t>
            </a:r>
            <a:br>
              <a:rPr lang="ru-RU" dirty="0"/>
            </a:br>
            <a:r>
              <a:rPr lang="ru-RU" dirty="0"/>
              <a:t>(</a:t>
            </a:r>
            <a:r>
              <a:rPr lang="ru-RU" b="1" dirty="0"/>
              <a:t>23 октября и 20 ноября</a:t>
            </a:r>
            <a:r>
              <a:rPr lang="ru-RU" dirty="0"/>
              <a:t>)</a:t>
            </a:r>
          </a:p>
          <a:p>
            <a:r>
              <a:rPr lang="ru-RU" dirty="0"/>
              <a:t>Домашнее задание (</a:t>
            </a:r>
            <a:r>
              <a:rPr lang="ru-RU" u="sng" dirty="0"/>
              <a:t>защита!</a:t>
            </a:r>
            <a:r>
              <a:rPr lang="ru-RU" dirty="0"/>
              <a:t>) – 16 неделя обучения (</a:t>
            </a:r>
            <a:r>
              <a:rPr lang="en-US" b="1" dirty="0"/>
              <a:t>1</a:t>
            </a:r>
            <a:r>
              <a:rPr lang="ru-RU" b="1" dirty="0"/>
              <a:t>8 декабря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Отчеты прислать </a:t>
            </a:r>
            <a:r>
              <a:rPr lang="ru-RU" b="1" dirty="0" err="1"/>
              <a:t>p</a:t>
            </a:r>
            <a:r>
              <a:rPr lang="en-US" b="1" dirty="0" err="1"/>
              <a:t>pkazanova@itmo.ru</a:t>
            </a:r>
            <a:endParaRPr lang="ru-RU" dirty="0"/>
          </a:p>
          <a:p>
            <a:pPr lvl="1"/>
            <a:r>
              <a:rPr lang="ru-RU" sz="2400" dirty="0"/>
              <a:t>Не позднее </a:t>
            </a:r>
            <a:r>
              <a:rPr lang="ru-RU" sz="2400" b="1" dirty="0">
                <a:solidFill>
                  <a:srgbClr val="FF0000"/>
                </a:solidFill>
              </a:rPr>
              <a:t>23:00 </a:t>
            </a:r>
            <a:r>
              <a:rPr lang="ru-RU" sz="2400" b="1" dirty="0"/>
              <a:t>МСК воскресенья</a:t>
            </a:r>
            <a:r>
              <a:rPr lang="ru-RU" sz="2400" b="1" dirty="0">
                <a:solidFill>
                  <a:srgbClr val="FF0000"/>
                </a:solidFill>
              </a:rPr>
              <a:t> 15.12.2024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1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ABAB4-348E-CB43-903E-C5101E74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что баллы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53CBA-345D-FF40-A9DF-7C886FAE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9" y="995364"/>
            <a:ext cx="9472982" cy="3551236"/>
          </a:xfrm>
        </p:spPr>
        <p:txBody>
          <a:bodyPr/>
          <a:lstStyle/>
          <a:p>
            <a:r>
              <a:rPr lang="ru-RU" dirty="0"/>
              <a:t>Простые задачи</a:t>
            </a:r>
          </a:p>
          <a:p>
            <a:r>
              <a:rPr lang="ru-RU" dirty="0"/>
              <a:t>Тесты</a:t>
            </a:r>
          </a:p>
          <a:p>
            <a:r>
              <a:rPr lang="ru-RU" dirty="0"/>
              <a:t>Контрольные задания</a:t>
            </a:r>
          </a:p>
          <a:p>
            <a:r>
              <a:rPr lang="ru-RU" dirty="0"/>
              <a:t>Домашнее задание</a:t>
            </a:r>
          </a:p>
          <a:p>
            <a:r>
              <a:rPr lang="ru-RU" dirty="0"/>
              <a:t>Посещаемость</a:t>
            </a:r>
          </a:p>
          <a:p>
            <a:endParaRPr lang="ru-RU" b="1" dirty="0"/>
          </a:p>
          <a:p>
            <a:r>
              <a:rPr lang="ru-RU" b="1" dirty="0"/>
              <a:t>Максимум –</a:t>
            </a:r>
            <a:r>
              <a:rPr lang="ru-RU" dirty="0"/>
              <a:t> </a:t>
            </a:r>
            <a:r>
              <a:rPr lang="ru-RU" b="1" dirty="0"/>
              <a:t>80</a:t>
            </a:r>
          </a:p>
          <a:p>
            <a:r>
              <a:rPr lang="ru-RU" dirty="0"/>
              <a:t>Повышение баллов – экзамен </a:t>
            </a:r>
          </a:p>
        </p:txBody>
      </p:sp>
    </p:spTree>
    <p:extLst>
      <p:ext uri="{BB962C8B-B14F-4D97-AF65-F5344CB8AC3E}">
        <p14:creationId xmlns:p14="http://schemas.microsoft.com/office/powerpoint/2010/main" val="24054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ABAB4-348E-CB43-903E-C5101E74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 если….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53CBA-345D-FF40-A9DF-7C886FAE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9" y="995364"/>
            <a:ext cx="9472982" cy="4086302"/>
          </a:xfrm>
        </p:spPr>
        <p:txBody>
          <a:bodyPr/>
          <a:lstStyle/>
          <a:p>
            <a:r>
              <a:rPr lang="ru-RU" dirty="0"/>
              <a:t>Опоздал –</a:t>
            </a:r>
            <a:r>
              <a:rPr lang="en-US" dirty="0"/>
              <a:t>&gt; </a:t>
            </a:r>
            <a:r>
              <a:rPr lang="ru-RU" dirty="0"/>
              <a:t>прийти на урок</a:t>
            </a:r>
          </a:p>
          <a:p>
            <a:r>
              <a:rPr lang="ru-RU" dirty="0"/>
              <a:t>Заболел/Уехал –</a:t>
            </a:r>
            <a:r>
              <a:rPr lang="en-US" dirty="0"/>
              <a:t>&gt;</a:t>
            </a:r>
            <a:r>
              <a:rPr lang="ru-RU" dirty="0"/>
              <a:t> предупредить заранее </a:t>
            </a:r>
            <a:r>
              <a:rPr lang="en-US" dirty="0">
                <a:hlinkClick r:id="rId2"/>
              </a:rPr>
              <a:t>ppkazanova@itmo.ru</a:t>
            </a:r>
            <a:endParaRPr lang="en-US" dirty="0"/>
          </a:p>
          <a:p>
            <a:r>
              <a:rPr lang="ru-RU" dirty="0"/>
              <a:t>Нужно раньше уйти –</a:t>
            </a:r>
            <a:r>
              <a:rPr lang="en-US" dirty="0"/>
              <a:t>&gt;</a:t>
            </a:r>
            <a:r>
              <a:rPr lang="ru-RU" dirty="0"/>
              <a:t> предупредить</a:t>
            </a:r>
            <a:endParaRPr lang="en-US" dirty="0"/>
          </a:p>
          <a:p>
            <a:r>
              <a:rPr lang="ru-RU" dirty="0"/>
              <a:t>Не успеваю всё выполнить –</a:t>
            </a:r>
            <a:r>
              <a:rPr lang="en-US" dirty="0"/>
              <a:t>&gt;</a:t>
            </a:r>
            <a:r>
              <a:rPr lang="ru-RU" dirty="0"/>
              <a:t> показать(!), что сделано</a:t>
            </a:r>
          </a:p>
          <a:p>
            <a:endParaRPr lang="ru-RU" dirty="0"/>
          </a:p>
          <a:p>
            <a:r>
              <a:rPr lang="ru-RU" b="1" dirty="0"/>
              <a:t>Во всех остальных случаях: на занятия ТОЛЬКО с </a:t>
            </a:r>
            <a:r>
              <a:rPr lang="ru-RU" b="1" u="sng" dirty="0"/>
              <a:t>заранее</a:t>
            </a:r>
            <a:r>
              <a:rPr lang="ru-RU" b="1" dirty="0"/>
              <a:t> присланным ОТЧЕТОМ ПО ПРОШЛОМУ УРОКУ</a:t>
            </a:r>
          </a:p>
        </p:txBody>
      </p:sp>
    </p:spTree>
    <p:extLst>
      <p:ext uri="{BB962C8B-B14F-4D97-AF65-F5344CB8AC3E}">
        <p14:creationId xmlns:p14="http://schemas.microsoft.com/office/powerpoint/2010/main" val="141247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2D349-B71B-5D08-A672-09CC750F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писать отчет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7FF39-668C-5456-74D0-471BCC80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19" y="995364"/>
            <a:ext cx="10039134" cy="2094152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ru-RU" dirty="0"/>
              <a:t>Воспользоваться шаблоном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ru-RU" dirty="0"/>
              <a:t>Единый стиль оформления всего документа (ГОСТ 7.32-2017), без ошибок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ru-RU" dirty="0"/>
              <a:t>Цель работы</a:t>
            </a:r>
            <a:br>
              <a:rPr lang="ru-RU" dirty="0"/>
            </a:br>
            <a:r>
              <a:rPr lang="ru-RU" dirty="0"/>
              <a:t>Цель – </a:t>
            </a:r>
            <a:r>
              <a:rPr lang="ru-RU" b="1" dirty="0"/>
              <a:t>одна</a:t>
            </a:r>
            <a:r>
              <a:rPr lang="ru-RU" dirty="0"/>
              <a:t>, задач – </a:t>
            </a:r>
            <a:r>
              <a:rPr lang="ru-RU" b="1" dirty="0"/>
              <a:t>несколько</a:t>
            </a:r>
            <a:r>
              <a:rPr lang="ru-RU" dirty="0"/>
              <a:t>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ru-RU" dirty="0"/>
              <a:t>Ход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0B312C-A3C2-D144-BA0C-66C9A6153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8"/>
          <a:stretch/>
        </p:blipFill>
        <p:spPr>
          <a:xfrm>
            <a:off x="5879432" y="2442389"/>
            <a:ext cx="6096000" cy="297700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236A273-0FEA-6022-662F-AE1711C1DC58}"/>
              </a:ext>
            </a:extLst>
          </p:cNvPr>
          <p:cNvCxnSpPr/>
          <p:nvPr/>
        </p:nvCxnSpPr>
        <p:spPr bwMode="auto">
          <a:xfrm>
            <a:off x="10089011" y="3063037"/>
            <a:ext cx="120315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82D4331-255B-D380-9354-3AC44867C5E1}"/>
              </a:ext>
            </a:extLst>
          </p:cNvPr>
          <p:cNvCxnSpPr>
            <a:cxnSpLocks/>
          </p:cNvCxnSpPr>
          <p:nvPr/>
        </p:nvCxnSpPr>
        <p:spPr bwMode="auto">
          <a:xfrm>
            <a:off x="6049486" y="5419393"/>
            <a:ext cx="332071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Объект 2">
            <a:extLst>
              <a:ext uri="{FF2B5EF4-FFF2-40B4-BE49-F238E27FC236}">
                <a16:creationId xmlns:a16="http://schemas.microsoft.com/office/drawing/2014/main" id="{839CA82F-8554-B2B5-DC65-FA8867D4874E}"/>
              </a:ext>
            </a:extLst>
          </p:cNvPr>
          <p:cNvSpPr txBox="1">
            <a:spLocks/>
          </p:cNvSpPr>
          <p:nvPr/>
        </p:nvSpPr>
        <p:spPr bwMode="auto">
          <a:xfrm>
            <a:off x="1029919" y="3089516"/>
            <a:ext cx="5270520" cy="307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9400" indent="-279400" algn="l" rtl="0" eaLnBrk="1" fontAlgn="base" hangingPunct="1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563" indent="-296863" algn="l" rtl="0" eaLnBrk="1" fontAlgn="base" hangingPunct="1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algn="l" rtl="0" eaLnBrk="1" fontAlgn="base" hangingPunct="1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9163" algn="l" rtl="0" eaLnBrk="1" fontAlgn="base" hangingPunct="1">
              <a:spcBef>
                <a:spcPct val="2000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3463" algn="l" rtl="0" eaLnBrk="1" fontAlgn="base" hangingPunct="1">
              <a:spcBef>
                <a:spcPct val="2000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8363" lvl="1" indent="-457200">
              <a:spcBef>
                <a:spcPts val="240"/>
              </a:spcBef>
              <a:buSzPct val="100000"/>
              <a:buFont typeface="+mj-lt"/>
              <a:buAutoNum type="arabicPeriod"/>
            </a:pPr>
            <a:r>
              <a:rPr lang="ru-RU" sz="1800" dirty="0"/>
              <a:t>Последовательное выполнение работы</a:t>
            </a:r>
          </a:p>
          <a:p>
            <a:pPr marL="868363" lvl="1" indent="-457200">
              <a:spcBef>
                <a:spcPts val="240"/>
              </a:spcBef>
              <a:buSzPct val="100000"/>
              <a:buFont typeface="+mj-lt"/>
              <a:buAutoNum type="arabicPeriod"/>
            </a:pPr>
            <a:r>
              <a:rPr lang="ru-RU" sz="1800" dirty="0"/>
              <a:t>Текстовое описание процесса с указанием на рисунки. Стиль изложения – научный текст </a:t>
            </a:r>
          </a:p>
          <a:p>
            <a:pPr marL="868363" lvl="1" indent="-457200">
              <a:spcBef>
                <a:spcPts val="240"/>
              </a:spcBef>
              <a:buSzPct val="100000"/>
              <a:buFont typeface="+mj-lt"/>
              <a:buAutoNum type="arabicPeriod"/>
            </a:pPr>
            <a:r>
              <a:rPr lang="ru-RU" sz="1800" dirty="0"/>
              <a:t>Все Рисунки/Таблицы имеют номер </a:t>
            </a:r>
            <a:br>
              <a:rPr lang="ru-RU" sz="1800" dirty="0"/>
            </a:br>
            <a:r>
              <a:rPr lang="ru-RU" sz="1800" dirty="0"/>
              <a:t>и название</a:t>
            </a:r>
          </a:p>
          <a:p>
            <a:pPr marL="868363" lvl="1" indent="-457200">
              <a:spcBef>
                <a:spcPts val="240"/>
              </a:spcBef>
              <a:buSzPct val="100000"/>
              <a:buFont typeface="+mj-lt"/>
              <a:buAutoNum type="arabicPeriod"/>
            </a:pPr>
            <a:r>
              <a:rPr lang="ru-RU" sz="1800" dirty="0"/>
              <a:t>Нет местоимений я/мы/моё</a:t>
            </a:r>
            <a:endParaRPr lang="ru-RU" dirty="0"/>
          </a:p>
          <a:p>
            <a:pPr marL="457200" indent="-457200">
              <a:buSzPct val="100000"/>
              <a:buFont typeface="+mj-lt"/>
              <a:buAutoNum type="arabicPeriod" startAt="5"/>
            </a:pPr>
            <a:r>
              <a:rPr lang="ru-RU" dirty="0"/>
              <a:t>Заключение (Выводы)</a:t>
            </a:r>
          </a:p>
          <a:p>
            <a:pPr marL="0" indent="0">
              <a:buSzPct val="100000"/>
              <a:buFont typeface="Wingdings" charset="2"/>
              <a:buNone/>
            </a:pPr>
            <a:r>
              <a:rPr lang="en-US" dirty="0">
                <a:hlinkClick r:id="rId4"/>
              </a:rPr>
              <a:t>https://student.itmo.ru/files/1314</a:t>
            </a:r>
            <a:r>
              <a:rPr lang="ru-RU" dirty="0"/>
              <a:t> (со стр.12)</a:t>
            </a:r>
          </a:p>
        </p:txBody>
      </p:sp>
    </p:spTree>
    <p:extLst>
      <p:ext uri="{BB962C8B-B14F-4D97-AF65-F5344CB8AC3E}">
        <p14:creationId xmlns:p14="http://schemas.microsoft.com/office/powerpoint/2010/main" val="322838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5BBC25-C013-EB4F-9258-74A6D329A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9E240FC-938B-D04F-907B-DD9865A75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562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Желтая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Wkbk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Wkbk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kbk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kbk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Желтая" id="{D137E6F9-6EA5-9A47-9C6F-24F7B42F74F6}" vid="{08436073-7944-FE49-9EC5-B81E930ED73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ТемаЖелтая</Template>
  <TotalTime>17880</TotalTime>
  <Words>343</Words>
  <Application>Microsoft Macintosh PowerPoint</Application>
  <PresentationFormat>Широкоэкранный</PresentationFormat>
  <Paragraphs>59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ТемаЖелтая</vt:lpstr>
      <vt:lpstr>Программирование. Практика</vt:lpstr>
      <vt:lpstr>Как учимся</vt:lpstr>
      <vt:lpstr>Что сдаем</vt:lpstr>
      <vt:lpstr>Когда сдаем</vt:lpstr>
      <vt:lpstr>За что баллы</vt:lpstr>
      <vt:lpstr>Что делать если….</vt:lpstr>
      <vt:lpstr>Как писать отчет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Полина Казанова</dc:creator>
  <cp:lastModifiedBy>Полина Казанова</cp:lastModifiedBy>
  <cp:revision>39</cp:revision>
  <dcterms:created xsi:type="dcterms:W3CDTF">2021-09-03T08:01:34Z</dcterms:created>
  <dcterms:modified xsi:type="dcterms:W3CDTF">2024-08-21T13:40:11Z</dcterms:modified>
</cp:coreProperties>
</file>