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8" r:id="rId21"/>
    <p:sldId id="277" r:id="rId22"/>
    <p:sldId id="279" r:id="rId23"/>
    <p:sldId id="280" r:id="rId24"/>
    <p:sldId id="281" r:id="rId25"/>
    <p:sldId id="283" r:id="rId26"/>
    <p:sldId id="28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 Поле комплексных чисел. Основные понятия." id="{9BAF7385-DBE4-4419-8687-007C32027DC1}">
          <p14:sldIdLst>
            <p14:sldId id="257"/>
          </p14:sldIdLst>
        </p14:section>
        <p14:section name="2. Свойства сложения комплексных чисел." id="{0B76DF87-242B-4EE2-8D32-E1D9D8EAE409}">
          <p14:sldIdLst>
            <p14:sldId id="258"/>
            <p14:sldId id="260"/>
            <p14:sldId id="261"/>
          </p14:sldIdLst>
        </p14:section>
        <p14:section name="3. Свойства умножения комплексных чисел." id="{AD66F8CC-3748-48D5-B188-8F1E4C1FFC13}">
          <p14:sldIdLst>
            <p14:sldId id="262"/>
            <p14:sldId id="263"/>
            <p14:sldId id="264"/>
          </p14:sldIdLst>
        </p14:section>
        <p14:section name="4. Алгебраическая форма комплексных чисел. Комплексно сопряженное число." id="{02B97868-F12B-44B3-B20A-79A57FECE8D4}">
          <p14:sldIdLst>
            <p14:sldId id="265"/>
          </p14:sldIdLst>
        </p14:section>
        <p14:section name="5. Тригонометрическая форма комплексных чисел. Формула Муавра." id="{1F783C85-95DA-4482-A08B-505F4FBA66EB}">
          <p14:sldIdLst>
            <p14:sldId id="266"/>
            <p14:sldId id="267"/>
            <p14:sldId id="268"/>
          </p14:sldIdLst>
        </p14:section>
        <p14:section name="6. Внутренний закон композиции. Коммутативность и ассоциативность. Примеры." id="{22852E07-D65E-471D-A44D-96E0A291523A}">
          <p14:sldIdLst>
            <p14:sldId id="269"/>
            <p14:sldId id="270"/>
          </p14:sldIdLst>
        </p14:section>
        <p14:section name="7. Нейтральный, поглощающий и обратный элементы относительно закона композиции. Примеры." id="{43CA9DDD-3D3C-4CF9-89E8-0AA4914E2765}">
          <p14:sldIdLst>
            <p14:sldId id="271"/>
            <p14:sldId id="273"/>
            <p14:sldId id="272"/>
          </p14:sldIdLst>
        </p14:section>
        <p14:section name="8. Группа и другие алгебраические структуры с одной операцией. Примеры." id="{C7372D89-6408-47C6-A8E3-C8165ACEE442}">
          <p14:sldIdLst>
            <p14:sldId id="274"/>
            <p14:sldId id="275"/>
          </p14:sldIdLst>
        </p14:section>
        <p14:section name="9. Два закона композиции. Дистрибутивность." id="{5B6E2E03-E507-449A-BEB8-6AF2B8208691}">
          <p14:sldIdLst>
            <p14:sldId id="276"/>
            <p14:sldId id="278"/>
          </p14:sldIdLst>
        </p14:section>
        <p14:section name="10. Кольцо. Определение, примеры." id="{85A83E0D-986F-4500-BD43-338792FCEDB7}">
          <p14:sldIdLst>
            <p14:sldId id="277"/>
            <p14:sldId id="279"/>
          </p14:sldIdLst>
        </p14:section>
        <p14:section name="11. Кольцо многочленов. Операции в этом множестве и их свойства." id="{DD4ABB23-6F1A-4CE2-8D16-1DCD943DD63A}">
          <p14:sldIdLst>
            <p14:sldId id="280"/>
          </p14:sldIdLst>
        </p14:section>
        <p14:section name="12. Делимость многочленов. Ассоциированность." id="{84DC0129-4A60-44A6-8229-37B5BA66637A}">
          <p14:sldIdLst>
            <p14:sldId id="281"/>
            <p14:sldId id="283"/>
          </p14:sldIdLst>
        </p14:section>
        <p14:section name="13. Степень многочлена. Свойства степеней при выполнении операций с многочленами." id="{FC89038D-B161-45AE-B684-505D06CC408B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3BAE85-386A-72A1-CFF0-60F24378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947-0B0D-400B-B67A-9D87DBCB2F86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C41EFB-6D05-D9D1-E90C-FB13BC19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0B6CCE-6B0F-C248-2C90-45317C1C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7776-1739-4A13-9290-B05AE8185B6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F856680-7865-C22D-A182-81D8668195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9678"/>
            <a:ext cx="10515600" cy="455970"/>
          </a:xfrm>
        </p:spPr>
        <p:txBody>
          <a:bodyPr>
            <a:normAutofit/>
          </a:bodyPr>
          <a:lstStyle>
            <a:lvl1pPr>
              <a:defRPr sz="1800" b="1" u="none">
                <a:solidFill>
                  <a:srgbClr val="FF0000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en-US" dirty="0"/>
              <a:t>1. </a:t>
            </a:r>
            <a:r>
              <a:rPr lang="ru-RU" dirty="0"/>
              <a:t>Вопрос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BCB8928-A971-9146-97EC-32B875868E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3775"/>
            <a:ext cx="10515600" cy="519601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5012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E3432-7FA3-2DC0-8427-C0B3989B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2EBC6B-69DD-3DD4-D040-C34DA641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F5E966-471F-C86C-96E7-FFEFDB180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2C947-0B0D-400B-B67A-9D87DBCB2F86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0B7B99-2F5D-4908-B16D-0D02CC552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F00948-8112-9A12-F87F-CE974F9F0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7776-1739-4A13-9290-B05AE818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37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1. </a:t>
            </a:r>
            <a:r>
              <a:rPr lang="ru-RU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Поле комплексных чисел. Основные понятия.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/>
              <p:nvPr/>
            </p:nvSpPr>
            <p:spPr>
              <a:xfrm>
                <a:off x="838200" y="933061"/>
                <a:ext cx="10778412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>
                    <a:latin typeface="Montserrat" panose="00000500000000000000" pitchFamily="2" charset="-52"/>
                  </a:rPr>
                  <a:t>Комплексным числом </a:t>
                </a:r>
                <a:r>
                  <a:rPr lang="ru-RU" dirty="0">
                    <a:latin typeface="Montserrat" panose="00000500000000000000" pitchFamily="2" charset="-52"/>
                  </a:rPr>
                  <a:t>называется элемент z декартова произведения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 ×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m:rPr>
                          <m:nor/>
                        </m:rPr>
                        <a:rPr lang="ru-RU"/>
                        <m:t>ℝ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−действительная часть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−мнимая часть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>
                    <a:latin typeface="Montserrat" panose="00000500000000000000" pitchFamily="2" charset="-52"/>
                  </a:rPr>
                  <a:t>снабженного двумя операциями, индуцированными из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•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•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 err="1">
                    <a:latin typeface="Montserrat" panose="00000500000000000000" pitchFamily="2" charset="-52"/>
                  </a:rPr>
                  <a:t>NtB</a:t>
                </a:r>
                <a:r>
                  <a:rPr lang="ru-RU" dirty="0">
                    <a:latin typeface="Montserrat" panose="00000500000000000000" pitchFamily="2" charset="-52"/>
                  </a:rPr>
                  <a:t> 2.1. Для </a:t>
                </a:r>
                <a:r>
                  <a:rPr lang="ru-RU" b="1" dirty="0">
                    <a:latin typeface="Montserrat" panose="00000500000000000000" pitchFamily="2" charset="-52"/>
                  </a:rPr>
                  <a:t>множества комплексных чисел </a:t>
                </a:r>
                <a:r>
                  <a:rPr lang="ru-RU" dirty="0">
                    <a:latin typeface="Montserrat" panose="00000500000000000000" pitchFamily="2" charset="-52"/>
                  </a:rPr>
                  <a:t>имеется специальное обозначение: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/>
                        <m:t>ℂ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{(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: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m:rPr>
                          <m:nor/>
                        </m:rPr>
                        <a:rPr lang="ru-RU"/>
                        <m:t>ℝ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} .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 err="1">
                    <a:latin typeface="Montserrat" panose="00000500000000000000" pitchFamily="2" charset="-52"/>
                  </a:rPr>
                  <a:t>NtB</a:t>
                </a:r>
                <a:r>
                  <a:rPr lang="ru-RU" dirty="0">
                    <a:latin typeface="Montserrat" panose="00000500000000000000" pitchFamily="2" charset="-52"/>
                  </a:rPr>
                  <a:t> 2.2. Для всех комплексных чисел выполняется свойство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 err="1">
                    <a:latin typeface="Montserrat" panose="00000500000000000000" pitchFamily="2" charset="-52"/>
                  </a:rPr>
                  <a:t>NtB</a:t>
                </a:r>
                <a:r>
                  <a:rPr lang="ru-RU" dirty="0">
                    <a:latin typeface="Montserrat" panose="00000500000000000000" pitchFamily="2" charset="-52"/>
                  </a:rPr>
                  <a:t> 2.3. Множество вещественных чисел </a:t>
                </a:r>
                <a:r>
                  <a:rPr lang="ru-RU" b="1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b="1" dirty="0">
                    <a:latin typeface="Montserrat" panose="00000500000000000000" pitchFamily="2" charset="-52"/>
                  </a:rPr>
                  <a:t> вложено в </a:t>
                </a:r>
                <a:r>
                  <a:rPr lang="ru-RU" b="1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ℂ</a:t>
                </a:r>
                <a:r>
                  <a:rPr lang="ru-RU" b="1" i="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</a:rPr>
                  <a:t>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</a:rPr>
                  <a:t>(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 ⊂ ℂ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</a:rPr>
                  <a:t>)</a:t>
                </a:r>
                <a:r>
                  <a:rPr lang="ru-RU" dirty="0">
                    <a:solidFill>
                      <a:srgbClr val="202122"/>
                    </a:solidFill>
                    <a:latin typeface="Montserrat" panose="00000500000000000000" pitchFamily="2" charset="-52"/>
                  </a:rPr>
                  <a:t>.</a:t>
                </a:r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>
                    <a:latin typeface="Montserrat" panose="00000500000000000000" pitchFamily="2" charset="-52"/>
                  </a:rPr>
                  <a:t>Комплексное число вида</a:t>
                </a:r>
                <a:r>
                  <a:rPr lang="en-US" dirty="0">
                    <a:latin typeface="Montserrat" panose="00000500000000000000" pitchFamily="2" charset="-52"/>
                  </a:rPr>
                  <a:t> </a:t>
                </a:r>
                <a:r>
                  <a:rPr lang="ru-RU" dirty="0">
                    <a:latin typeface="Montserrat" panose="00000500000000000000" pitchFamily="2" charset="-52"/>
                  </a:rPr>
                  <a:t>(a, 0) ∈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ℂ</a:t>
                </a:r>
                <a:r>
                  <a:rPr lang="ru-RU" dirty="0">
                    <a:latin typeface="Montserrat" panose="00000500000000000000" pitchFamily="2" charset="-52"/>
                  </a:rPr>
                  <a:t> однозначно соответствует числу a ∈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m:rPr>
                          <m:nor/>
                        </m:rPr>
                        <a:rPr lang="ru-RU"/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 smtClean="0">
                          <a:latin typeface="Montserrat" panose="00000500000000000000" pitchFamily="2" charset="-52"/>
                        </a:rPr>
                        <m:t>∈ </m:t>
                      </m:r>
                      <m:r>
                        <m:rPr>
                          <m:nor/>
                        </m:rPr>
                        <a:rPr lang="ru-RU" b="0" i="0" dirty="0" smtClean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m:t>ℝ</m:t>
                      </m:r>
                    </m:oMath>
                  </m:oMathPara>
                </a14:m>
                <a:endParaRPr lang="en-US" dirty="0">
                  <a:latin typeface="Montserrat" panose="00000500000000000000" pitchFamily="2" charset="-52"/>
                </a:endParaRPr>
              </a:p>
              <a:p>
                <a:endParaRPr lang="en-US" dirty="0">
                  <a:latin typeface="Montserrat" panose="00000500000000000000" pitchFamily="2" charset="-52"/>
                </a:endParaRPr>
              </a:p>
              <a:p>
                <a:r>
                  <a:rPr lang="ru-RU" b="1" dirty="0">
                    <a:latin typeface="Montserrat" panose="00000500000000000000" pitchFamily="2" charset="-52"/>
                  </a:rPr>
                  <a:t>Полем</a:t>
                </a:r>
                <a:r>
                  <a:rPr lang="ru-RU" dirty="0">
                    <a:latin typeface="Montserrat" panose="00000500000000000000" pitchFamily="2" charset="-52"/>
                  </a:rPr>
                  <a:t> называется множество вместе с введенными на нем операциями, которые обладают свойствами: ассоциативности, коммутативности, наличия нейтрального и противоположного элементов, а также дистрибутивностью.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33061"/>
                <a:ext cx="10778412" cy="5632311"/>
              </a:xfrm>
              <a:prstGeom prst="rect">
                <a:avLst/>
              </a:prstGeom>
              <a:blipFill>
                <a:blip r:embed="rId2"/>
                <a:stretch>
                  <a:fillRect l="-509" t="-649" b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0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46570-7A7F-441C-1850-51D73E4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ru-RU" dirty="0"/>
              <a:t>Тригонометрическая форма комплексных чисел. Формула Муавра.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Лемма 3.1. Имеют место свойства: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Доказательство</a:t>
                </a:r>
                <a:r>
                  <a:rPr lang="en-US" dirty="0"/>
                  <a:t> </a:t>
                </a:r>
                <a:r>
                  <a:rPr lang="ru-RU" dirty="0"/>
                  <a:t>прямой проверкой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sz="1400" dirty="0"/>
                  <a:t>Раскрываем скобки</a:t>
                </a:r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sz="1400" dirty="0"/>
                  <a:t>Группируем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1400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ru-RU" sz="1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1400" dirty="0"/>
                  <a:t>)</a:t>
                </a: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  <a:p>
                <a:pPr algn="ctr"/>
                <a:r>
                  <a:rPr lang="en-US" sz="1400" dirty="0"/>
                  <a:t>Cos </a:t>
                </a:r>
                <a:r>
                  <a:rPr lang="ru-RU" sz="1400" dirty="0"/>
                  <a:t>и </a:t>
                </a:r>
                <a:r>
                  <a:rPr lang="en-US" sz="1400" dirty="0"/>
                  <a:t>sin </a:t>
                </a:r>
                <a:r>
                  <a:rPr lang="ru-RU" sz="1400" dirty="0"/>
                  <a:t>суммы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08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46570-7A7F-441C-1850-51D73E4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ru-RU" dirty="0"/>
              <a:t>Тригонометрическая форма комплексных чисел. Формула Муавра.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Теорема 3.1. (</a:t>
                </a:r>
                <a:r>
                  <a:rPr lang="ru-RU" b="1" dirty="0"/>
                  <a:t>Формула Муавра</a:t>
                </a:r>
                <a:r>
                  <a:rPr lang="ru-RU" dirty="0"/>
                  <a:t>) Пусть z ∈ C и n ∈ N, тогда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Доказательство проводится индукцией по n.</a:t>
                </a:r>
              </a:p>
              <a:p>
                <a:r>
                  <a:rPr lang="ru-RU" dirty="0"/>
                  <a:t>База индукции: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𝑖𝑠𝑖𝑛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r>
                  <a:rPr lang="ru-RU" dirty="0"/>
                  <a:t>Предположение, пусть </a:t>
                </a:r>
                <a:r>
                  <a:rPr lang="en-US" dirty="0"/>
                  <a:t>n=k: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:r>
                  <a:rPr lang="ru-RU" dirty="0"/>
                  <a:t>Переход индукции, пусть </a:t>
                </a:r>
                <a:r>
                  <a:rPr lang="en-US" dirty="0"/>
                  <a:t>n=k+1: </a:t>
                </a:r>
                <a:endParaRPr lang="ru-RU" dirty="0"/>
              </a:p>
              <a:p>
                <a:pPr/>
                <a:r>
                  <a:rPr lang="ru-RU" dirty="0"/>
                  <a:t>(по Лемме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произведения тригонометрических форм)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19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53718-D086-C3AF-0C46-46BDD67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6. Внутренний закон композиции. Коммутативность и ассоциативность. Примеры.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Опр. 1.1. </a:t>
                </a:r>
                <a:r>
                  <a:rPr lang="ru-RU" b="1" dirty="0"/>
                  <a:t>Внутренним законом композиции</a:t>
                </a:r>
                <a:r>
                  <a:rPr lang="ru-RU" dirty="0"/>
                  <a:t> на множестве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 называется</a:t>
                </a:r>
              </a:p>
              <a:p>
                <a:r>
                  <a:rPr lang="ru-RU" dirty="0"/>
                  <a:t>отображение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декартова произведения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. Значение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называется композицией элементов x и y относительно этого закона.</a:t>
                </a:r>
              </a:p>
              <a:p>
                <a:r>
                  <a:rPr lang="ru-RU" b="1" dirty="0"/>
                  <a:t>Примеры</a:t>
                </a:r>
                <a:r>
                  <a:rPr lang="ru-RU" i="1" dirty="0"/>
                  <a:t>:</a:t>
                </a:r>
              </a:p>
              <a:p>
                <a:r>
                  <a:rPr lang="ru-RU" dirty="0"/>
                  <a:t>(а) </a:t>
                </a:r>
                <a:r>
                  <a:rPr lang="ru-RU" i="1" dirty="0"/>
                  <a:t>Сложение</a:t>
                </a:r>
                <a:r>
                  <a:rPr lang="ru-RU" dirty="0"/>
                  <a:t> ′+′ - закон композиции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ru-RU" dirty="0"/>
                  <a:t>;</a:t>
                </a:r>
              </a:p>
              <a:p>
                <a:r>
                  <a:rPr lang="ru-RU" dirty="0"/>
                  <a:t>(б) </a:t>
                </a:r>
                <a:r>
                  <a:rPr lang="ru-RU" i="1" dirty="0"/>
                  <a:t>Умножение</a:t>
                </a:r>
                <a:r>
                  <a:rPr lang="ru-RU" dirty="0"/>
                  <a:t> ′×′ - закон композиции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ru-RU" dirty="0"/>
                  <a:t>;</a:t>
                </a:r>
              </a:p>
              <a:p>
                <a:r>
                  <a:rPr lang="ru-RU" dirty="0"/>
                  <a:t>(в) </a:t>
                </a:r>
                <a:r>
                  <a:rPr lang="ru-RU" i="1" dirty="0"/>
                  <a:t>Пересечение</a:t>
                </a:r>
                <a:r>
                  <a:rPr lang="ru-RU" dirty="0"/>
                  <a:t> ′∩′ - закон композиции на подмножествах M.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75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53718-D086-C3AF-0C46-46BDD67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6. Внутренний закон композиции. Коммутативность и ассоциативность. Примеры.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Опр. 1.2. Закон композиции называется </a:t>
                </a:r>
                <a:r>
                  <a:rPr lang="ru-RU" b="1" dirty="0"/>
                  <a:t>ассоциативным</a:t>
                </a:r>
                <a:r>
                  <a:rPr lang="ru-RU" dirty="0"/>
                  <a:t>, если для любых</a:t>
                </a:r>
              </a:p>
              <a:p>
                <a:r>
                  <a:rPr lang="ru-RU" dirty="0"/>
                  <a:t>трех элементов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имеет место следующее свойство: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Пример</a:t>
                </a:r>
                <a:r>
                  <a:rPr lang="ru-RU" dirty="0"/>
                  <a:t> без ассоциативности: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ru-RU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Опр. 1.3. Закон композиции называется </a:t>
                </a:r>
                <a:r>
                  <a:rPr lang="ru-RU" b="1" dirty="0"/>
                  <a:t>коммутативным</a:t>
                </a:r>
                <a:r>
                  <a:rPr lang="ru-RU" dirty="0"/>
                  <a:t>, если для любой</a:t>
                </a:r>
              </a:p>
              <a:p>
                <a:r>
                  <a:rPr lang="ru-RU" dirty="0"/>
                  <a:t>пары элементов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имеет место свойство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Пример</a:t>
                </a:r>
                <a:r>
                  <a:rPr lang="ru-RU" dirty="0"/>
                  <a:t>: Композиция функций не является коммутативной операцией на</a:t>
                </a:r>
              </a:p>
              <a:p>
                <a:r>
                  <a:rPr lang="ru-RU" dirty="0"/>
                  <a:t>множестве функций: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01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DDBED-026A-8D82-DD99-BED108D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678"/>
            <a:ext cx="10515600" cy="455970"/>
          </a:xfrm>
        </p:spPr>
        <p:txBody>
          <a:bodyPr>
            <a:noAutofit/>
          </a:bodyPr>
          <a:lstStyle/>
          <a:p>
            <a:r>
              <a:rPr lang="ru-RU" sz="1600" dirty="0"/>
              <a:t>7. Нейтральный, поглощающий и обратный элементы относительно закона композиции. Примеры.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32381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Опр. 2.1. </a:t>
                </a:r>
                <a:r>
                  <a:rPr lang="ru-RU" b="1" dirty="0"/>
                  <a:t>Нейтральным элементом </a:t>
                </a:r>
                <a:r>
                  <a:rPr lang="ru-RU" dirty="0"/>
                  <a:t>относительно закона композиции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называется элемент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такой что: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Примеры</a:t>
                </a:r>
                <a:r>
                  <a:rPr lang="ru-RU" dirty="0"/>
                  <a:t>. Нейтральным элементом относительно закона ∩ является само</a:t>
                </a:r>
              </a:p>
              <a:p>
                <a:r>
                  <a:rPr lang="ru-RU" dirty="0"/>
                  <a:t>множество M. </a:t>
                </a:r>
              </a:p>
              <a:p>
                <a:r>
                  <a:rPr lang="ru-RU" dirty="0"/>
                  <a:t>Нейтральным элементом относительно умножения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1.</a:t>
                </a:r>
              </a:p>
              <a:p>
                <a:endParaRPr lang="ru-RU" dirty="0"/>
              </a:p>
              <a:p>
                <a:r>
                  <a:rPr lang="ru-RU" dirty="0"/>
                  <a:t>Лемма 2.1. </a:t>
                </a:r>
                <a:r>
                  <a:rPr lang="ru-RU" b="1" dirty="0"/>
                  <a:t>Нейтральный элемент</a:t>
                </a:r>
                <a:r>
                  <a:rPr lang="ru-RU" dirty="0"/>
                  <a:t>, если существует, </a:t>
                </a:r>
                <a:r>
                  <a:rPr lang="ru-RU" b="1" dirty="0"/>
                  <a:t>является единственным</a:t>
                </a:r>
                <a:r>
                  <a:rPr lang="ru-RU" dirty="0"/>
                  <a:t> нейтральным элементом в M.</a:t>
                </a:r>
              </a:p>
              <a:p>
                <a:endParaRPr lang="ru-RU" dirty="0"/>
              </a:p>
              <a:p>
                <a:r>
                  <a:rPr lang="ru-RU" dirty="0"/>
                  <a:t>Доказательство. </a:t>
                </a:r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 - два нейтральных элемента в M,</a:t>
                </a:r>
              </a:p>
              <a:p>
                <a:r>
                  <a:rPr lang="ru-RU" dirty="0"/>
                  <a:t>Причем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/>
                  <a:t>Противоречие.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32381"/>
              </a:xfrm>
              <a:blipFill>
                <a:blip r:embed="rId2"/>
                <a:stretch>
                  <a:fillRect l="-522" t="-1029" b="-1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36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DDBED-026A-8D82-DD99-BED108D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678"/>
            <a:ext cx="10515600" cy="455970"/>
          </a:xfrm>
        </p:spPr>
        <p:txBody>
          <a:bodyPr>
            <a:noAutofit/>
          </a:bodyPr>
          <a:lstStyle/>
          <a:p>
            <a:r>
              <a:rPr lang="ru-RU" sz="1600" dirty="0"/>
              <a:t>7. Нейтральный, поглощающий и обратный элементы относительно закона композиции. Примеры.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Опр. 2.3. Элемент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обратным</a:t>
                </a:r>
                <a:r>
                  <a:rPr lang="ru-RU" dirty="0"/>
                  <a:t> к элементу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/>
                  <a:t> относительно внутреннего закона композиции с нейтральным элементом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, если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b="1" dirty="0"/>
                  <a:t>Пример. </a:t>
                </a:r>
                <a:r>
                  <a:rPr lang="ru-RU" dirty="0"/>
                  <a:t>Обратным элементом</a:t>
                </a:r>
                <a:r>
                  <a:rPr lang="en-US" dirty="0"/>
                  <a:t> </a:t>
                </a:r>
                <a:r>
                  <a:rPr lang="ru-RU" dirty="0"/>
                  <a:t>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dirty="0"/>
                  <a:t> относительно сложения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.</a:t>
                </a:r>
                <a:endParaRPr lang="ru-RU" b="1" dirty="0"/>
              </a:p>
              <a:p>
                <a:endParaRPr lang="ru-RU" dirty="0"/>
              </a:p>
              <a:p>
                <a:r>
                  <a:rPr lang="ru-RU" dirty="0"/>
                  <a:t>Лемма 2.2. </a:t>
                </a:r>
                <a:r>
                  <a:rPr lang="ru-RU" b="1" dirty="0"/>
                  <a:t>Обратный элемент </a:t>
                </a:r>
                <a:r>
                  <a:rPr lang="ru-RU" dirty="0"/>
                  <a:t>к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если существует, </a:t>
                </a:r>
                <a:r>
                  <a:rPr lang="ru-RU" b="1" dirty="0"/>
                  <a:t>является единственным</a:t>
                </a:r>
                <a:r>
                  <a:rPr lang="ru-RU" dirty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Доказательство.</a:t>
                </a:r>
              </a:p>
              <a:p>
                <a:r>
                  <a:rPr lang="ru-RU" dirty="0"/>
                  <a:t>Действительно, пусть y и z - обратные элементы к x, тогда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i="1" dirty="0"/>
                  <a:t>Обратите внимание, что для доказательства единственности обратного элемента мы предположили наличие свойства </a:t>
                </a:r>
                <a:r>
                  <a:rPr lang="ru-RU" i="1" u="sng" dirty="0"/>
                  <a:t>ассоциативности</a:t>
                </a:r>
                <a:r>
                  <a:rPr lang="ru-RU" i="1" dirty="0"/>
                  <a:t>.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10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DDBED-026A-8D82-DD99-BED108D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678"/>
            <a:ext cx="10515600" cy="455970"/>
          </a:xfrm>
        </p:spPr>
        <p:txBody>
          <a:bodyPr>
            <a:noAutofit/>
          </a:bodyPr>
          <a:lstStyle/>
          <a:p>
            <a:r>
              <a:rPr lang="ru-RU" sz="1600" dirty="0"/>
              <a:t>7. Нейтральный, поглощающий и обратный элементы относительно закона композиции. Примеры.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Опр. 2.2. Элемент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</a:t>
                </a:r>
                <a:r>
                  <a:rPr lang="ru-RU" b="1" dirty="0"/>
                  <a:t>поглощающим</a:t>
                </a:r>
                <a:r>
                  <a:rPr lang="ru-RU" dirty="0"/>
                  <a:t> относительно закона</a:t>
                </a:r>
              </a:p>
              <a:p>
                <a:r>
                  <a:rPr lang="ru-RU" dirty="0"/>
                  <a:t>композиции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, если имеет место следующее свойство: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b="1" dirty="0"/>
                  <a:t>Примеры</a:t>
                </a:r>
                <a:r>
                  <a:rPr lang="ru-RU" dirty="0"/>
                  <a:t>. Поглощающим элементом относительно закона ∩ является пустое</a:t>
                </a:r>
              </a:p>
              <a:p>
                <a:r>
                  <a:rPr lang="ru-RU" dirty="0"/>
                  <a:t>множество ∅.</a:t>
                </a:r>
              </a:p>
              <a:p>
                <a:r>
                  <a:rPr lang="ru-RU" dirty="0"/>
                  <a:t>Поглощающим элементом относительно умножения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dirty="0"/>
                  <a:t> является 0.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595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47F8A-DC4A-3D58-99EE-B51B10C0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8. Группа и другие алгебраические структуры с одной операцией. Примеры.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192422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Алгебраическая структура </a:t>
                </a:r>
                <a:r>
                  <a:rPr lang="en-US" dirty="0"/>
                  <a:t>-</a:t>
                </a:r>
                <a:r>
                  <a:rPr lang="ru-RU" b="1" dirty="0"/>
                  <a:t> </a:t>
                </a:r>
                <a:r>
                  <a:rPr lang="ru-RU" dirty="0"/>
                  <a:t>множество M с заданным на нем одним или несколькими законами композиции.</a:t>
                </a:r>
              </a:p>
              <a:p>
                <a:r>
                  <a:rPr lang="ru-RU" b="1" dirty="0"/>
                  <a:t>Магма (группоид) </a:t>
                </a:r>
                <a:r>
                  <a:rPr lang="ru-RU" dirty="0"/>
                  <a:t>– множество, на котором введена бинарная операция, являющаяся внутренним законом композиции.</a:t>
                </a:r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Магма, но не полугруппа: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i="1" dirty="0"/>
                  <a:t>  – не ассоциативна</a:t>
                </a:r>
              </a:p>
              <a:p>
                <a:endParaRPr lang="ru-RU" i="1" dirty="0"/>
              </a:p>
              <a:p>
                <a:r>
                  <a:rPr lang="ru-RU" b="1" dirty="0"/>
                  <a:t>Полугруппа </a:t>
                </a:r>
                <a:r>
                  <a:rPr lang="ru-RU" dirty="0"/>
                  <a:t>– </a:t>
                </a:r>
                <a:r>
                  <a:rPr lang="ru-RU" i="1" dirty="0"/>
                  <a:t>магма</a:t>
                </a:r>
                <a:r>
                  <a:rPr lang="ru-RU" dirty="0"/>
                  <a:t>, в котором ВЗК – ассоциативный.</a:t>
                </a:r>
                <a:endParaRPr lang="ru-RU" i="1" dirty="0"/>
              </a:p>
              <a:p>
                <a:r>
                  <a:rPr lang="ru-RU" i="1" dirty="0"/>
                  <a:t>	</a:t>
                </a:r>
                <a:r>
                  <a:rPr lang="en-US" i="1" dirty="0"/>
                  <a:t>a) </a:t>
                </a:r>
                <a:r>
                  <a:rPr lang="ru-RU" i="1" dirty="0"/>
                  <a:t>ассоциативность</a:t>
                </a:r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Полугруппа, но не моноид: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+)</m:t>
                    </m:r>
                  </m:oMath>
                </a14:m>
                <a:r>
                  <a:rPr lang="ru-RU" i="1" dirty="0"/>
                  <a:t> – нет нейтрального 0</a:t>
                </a:r>
              </a:p>
              <a:p>
                <a:endParaRPr lang="ru-RU" i="1" dirty="0"/>
              </a:p>
              <a:p>
                <a:r>
                  <a:rPr lang="ru-RU" b="1" dirty="0"/>
                  <a:t>Моноид </a:t>
                </a:r>
                <a:r>
                  <a:rPr lang="ru-RU" dirty="0"/>
                  <a:t>– </a:t>
                </a:r>
                <a:r>
                  <a:rPr lang="ru-RU" i="1" dirty="0"/>
                  <a:t>полугруппа</a:t>
                </a:r>
                <a:r>
                  <a:rPr lang="ru-RU" dirty="0"/>
                  <a:t> с нейтральным элементом.</a:t>
                </a:r>
                <a:endParaRPr lang="ru-RU" i="1" dirty="0"/>
              </a:p>
              <a:p>
                <a:r>
                  <a:rPr lang="ru-RU" i="1" dirty="0"/>
                  <a:t>	а) ассоциативность</a:t>
                </a:r>
              </a:p>
              <a:p>
                <a:r>
                  <a:rPr lang="ru-RU" i="1" dirty="0"/>
                  <a:t>	б) с нейтральным элементом</a:t>
                </a:r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Моноид, но не группа: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 – нет обратного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192422"/>
              </a:xfrm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FEDDC38-D398-B601-61DF-0514B3C04AA4}"/>
              </a:ext>
            </a:extLst>
          </p:cNvPr>
          <p:cNvSpPr txBox="1"/>
          <p:nvPr/>
        </p:nvSpPr>
        <p:spPr>
          <a:xfrm>
            <a:off x="838200" y="6273656"/>
            <a:ext cx="486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Montserrat" panose="00000500000000000000" pitchFamily="2" charset="-52"/>
              </a:rPr>
              <a:t>*</a:t>
            </a:r>
            <a:r>
              <a:rPr lang="ru-RU" b="1" i="1" dirty="0">
                <a:latin typeface="Montserrat" panose="00000500000000000000" pitchFamily="2" charset="-52"/>
              </a:rPr>
              <a:t>ВЗК</a:t>
            </a:r>
            <a:r>
              <a:rPr lang="ru-RU" i="1" dirty="0">
                <a:latin typeface="Montserrat" panose="00000500000000000000" pitchFamily="2" charset="-52"/>
              </a:rPr>
              <a:t> – внутренний закон композиции</a:t>
            </a:r>
          </a:p>
        </p:txBody>
      </p:sp>
    </p:spTree>
    <p:extLst>
      <p:ext uri="{BB962C8B-B14F-4D97-AF65-F5344CB8AC3E}">
        <p14:creationId xmlns:p14="http://schemas.microsoft.com/office/powerpoint/2010/main" val="1717456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47F8A-DC4A-3D58-99EE-B51B10C0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8. Группа и другие алгебраические структуры с одной операцией. Примеры.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4987147"/>
              </a:xfrm>
            </p:spPr>
            <p:txBody>
              <a:bodyPr>
                <a:noAutofit/>
              </a:bodyPr>
              <a:lstStyle/>
              <a:p>
                <a:r>
                  <a:rPr lang="ru-RU" b="1" dirty="0"/>
                  <a:t>Группа </a:t>
                </a:r>
                <a:r>
                  <a:rPr lang="ru-RU" dirty="0"/>
                  <a:t>– </a:t>
                </a:r>
                <a:r>
                  <a:rPr lang="ru-RU" i="1" dirty="0"/>
                  <a:t>моноид</a:t>
                </a:r>
                <a:r>
                  <a:rPr lang="ru-RU" dirty="0"/>
                  <a:t> с обратным элементом</a:t>
                </a:r>
              </a:p>
              <a:p>
                <a:r>
                  <a:rPr lang="ru-RU" b="1" dirty="0"/>
                  <a:t>	</a:t>
                </a:r>
                <a:r>
                  <a:rPr lang="ru-RU" i="1" dirty="0"/>
                  <a:t>а) ассоциативность</a:t>
                </a:r>
                <a:r>
                  <a:rPr lang="en-US" i="1" dirty="0"/>
                  <a:t>			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i="1" dirty="0"/>
              </a:p>
              <a:p>
                <a:r>
                  <a:rPr lang="ru-RU" i="1" dirty="0"/>
                  <a:t>	б) с нейтральным элементом</a:t>
                </a:r>
                <a:r>
                  <a:rPr lang="en-US" i="1" dirty="0"/>
                  <a:t>		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i="1" dirty="0"/>
              </a:p>
              <a:p>
                <a:r>
                  <a:rPr lang="ru-RU" i="1" dirty="0"/>
                  <a:t>	в</a:t>
                </a:r>
                <a:r>
                  <a:rPr lang="en-US" i="1" dirty="0"/>
                  <a:t>) </a:t>
                </a:r>
                <a:r>
                  <a:rPr lang="ru-RU" i="1" dirty="0"/>
                  <a:t>с обратным элементом</a:t>
                </a:r>
                <a:r>
                  <a:rPr lang="en-US" i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ru-RU" b="1" dirty="0"/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Некоммутативная группа: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𝑀𝑎𝑡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- умножение квадратных матриц</a:t>
                </a:r>
              </a:p>
              <a:p>
                <a:r>
                  <a:rPr lang="ru-RU" sz="1400" dirty="0"/>
                  <a:t>Пример. </a:t>
                </a:r>
                <a:r>
                  <a:rPr lang="ru-RU" sz="1400" i="1" dirty="0"/>
                  <a:t>Группа симметрий правильных n-угольников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1400" i="1" dirty="0"/>
                  <a:t>. Это - группа преобразований, которые переводят правильный n-угольник в себя.</a:t>
                </a:r>
              </a:p>
              <a:p>
                <a:r>
                  <a:rPr lang="ru-RU" sz="1400" dirty="0"/>
                  <a:t>Пример. Группа перестановок некоторого множества из n элементов. Учитывая порядок этих элементов мы получаем последовательности чисел-индексов элементов вида (1, 2, . . . n). Множество операций по перестановке данных индексов образует, как нетрудно проверить, группу. Эта группа называется симметрической группой порядка n. Такую группу обозначают, как правило, </a:t>
                </a:r>
                <a:r>
                  <a:rPr lang="ru-RU" sz="1400" dirty="0" err="1"/>
                  <a:t>Sn</a:t>
                </a:r>
                <a:r>
                  <a:rPr lang="ru-RU" sz="1400" dirty="0"/>
                  <a:t>.</a:t>
                </a:r>
                <a:endParaRPr lang="ru-RU" dirty="0"/>
              </a:p>
              <a:p>
                <a:endParaRPr lang="ru-RU" b="1" dirty="0"/>
              </a:p>
              <a:p>
                <a:r>
                  <a:rPr lang="ru-RU" b="1" dirty="0"/>
                  <a:t>Абелева группа </a:t>
                </a:r>
                <a:r>
                  <a:rPr lang="ru-RU" dirty="0"/>
                  <a:t>– </a:t>
                </a:r>
                <a:r>
                  <a:rPr lang="ru-RU" i="1" dirty="0"/>
                  <a:t>группа</a:t>
                </a:r>
                <a:r>
                  <a:rPr lang="ru-RU" dirty="0"/>
                  <a:t> с коммутативностью</a:t>
                </a:r>
              </a:p>
              <a:p>
                <a:r>
                  <a:rPr lang="ru-RU" i="1" dirty="0"/>
                  <a:t>	+ г</a:t>
                </a:r>
                <a:r>
                  <a:rPr lang="en-US" i="1" dirty="0"/>
                  <a:t>) </a:t>
                </a:r>
                <a:r>
                  <a:rPr lang="ru-RU" i="1" dirty="0"/>
                  <a:t>коммутативность			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Пример.</a:t>
                </a:r>
                <a:r>
                  <a:rPr lang="en-US" dirty="0"/>
                  <a:t> </a:t>
                </a:r>
                <a:r>
                  <a:rPr lang="ru-RU" dirty="0"/>
                  <a:t>Сложение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+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+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4987147"/>
              </a:xfrm>
              <a:blipFill>
                <a:blip r:embed="rId2"/>
                <a:stretch>
                  <a:fillRect l="-522" t="-11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20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9. Два закона композиции. Дистрибутивность.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dirty="0"/>
                  <a:t>Закон композиции </a:t>
                </a:r>
                <a:r>
                  <a:rPr lang="ru-RU" b="1" dirty="0"/>
                  <a:t>◦</a:t>
                </a:r>
                <a:r>
                  <a:rPr lang="ru-RU" dirty="0"/>
                  <a:t> называется </a:t>
                </a:r>
                <a:r>
                  <a:rPr lang="ru-RU" b="1" dirty="0"/>
                  <a:t>дистрибутивным слева (справа) </a:t>
                </a:r>
                <a:r>
                  <a:rPr lang="ru-RU" i="1" dirty="0"/>
                  <a:t>относительно</a:t>
                </a:r>
                <a:r>
                  <a:rPr lang="ru-RU" dirty="0"/>
                  <a:t> закона ∗, если для любых элементов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имеет место равенство</a:t>
                </a:r>
              </a:p>
              <a:p>
                <a:pPr algn="ctr"/>
                <a:r>
                  <a:rPr lang="ru-RU" dirty="0"/>
                  <a:t>Слева: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◦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∗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dirty="0"/>
              </a:p>
              <a:p>
                <a:pPr algn="ctr"/>
                <a:r>
                  <a:rPr lang="ru-RU" dirty="0"/>
                  <a:t>Справа: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∗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Закон </a:t>
                </a:r>
                <a:r>
                  <a:rPr lang="ru-RU" b="1" dirty="0"/>
                  <a:t>двояко дистрибутивный</a:t>
                </a:r>
                <a:r>
                  <a:rPr lang="ru-RU" dirty="0"/>
                  <a:t>, если он дистрибутивен и слева и справа.</a:t>
                </a:r>
              </a:p>
              <a:p>
                <a:endParaRPr lang="ru-RU" dirty="0"/>
              </a:p>
              <a:p>
                <a:r>
                  <a:rPr lang="ru-RU" b="1" dirty="0"/>
                  <a:t>Пример-свойство.</a:t>
                </a:r>
                <a:r>
                  <a:rPr lang="ru-RU" dirty="0"/>
                  <a:t> Если в M существует нейтральный элемент e относительно ∗ и ◦</a:t>
                </a:r>
              </a:p>
              <a:p>
                <a:r>
                  <a:rPr lang="ru-RU" dirty="0"/>
                  <a:t>двояко дистрибутивен относительно ∗, тогда элемент e является поглощающим</a:t>
                </a:r>
              </a:p>
              <a:p>
                <a:r>
                  <a:rPr lang="ru-RU" dirty="0"/>
                  <a:t>относительно закона ◦: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39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CAD7D-A99C-918F-B55D-D196EEA8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u="none" dirty="0">
                <a:solidFill>
                  <a:srgbClr val="FF0000"/>
                </a:solidFill>
              </a:rPr>
              <a:t>2.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сложения комплексных чисел.</a:t>
            </a:r>
            <a:endParaRPr lang="ru-RU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56315"/>
              </a:xfrm>
            </p:spPr>
            <p:txBody>
              <a:bodyPr>
                <a:noAutofit/>
              </a:bodyPr>
              <a:lstStyle/>
              <a:p>
                <a:r>
                  <a:rPr lang="ru-RU" dirty="0"/>
                  <a:t>а) </a:t>
                </a:r>
                <a:r>
                  <a:rPr lang="ru-RU" b="1" dirty="0"/>
                  <a:t>Ассоциативность</a:t>
                </a:r>
                <a:r>
                  <a:rPr lang="ru-RU" dirty="0"/>
                  <a:t> сложения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pPr algn="ctr"/>
                <a:r>
                  <a:rPr lang="ru-RU" dirty="0"/>
                  <a:t>□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)) +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ru-RU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ru-RU" b="1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ru-RU" b="1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b="1" dirty="0"/>
                  <a:t>■</a:t>
                </a:r>
                <a:endParaRPr lang="ru-RU" dirty="0"/>
              </a:p>
              <a:p>
                <a:r>
                  <a:rPr lang="ru-RU" dirty="0"/>
                  <a:t>б) </a:t>
                </a:r>
                <a:r>
                  <a:rPr lang="ru-RU" b="1" dirty="0"/>
                  <a:t>Коммутативность</a:t>
                </a:r>
                <a:r>
                  <a:rPr lang="ru-RU" dirty="0"/>
                  <a:t> сложения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333333"/>
                          </a:solidFill>
                        </a:rPr>
                        <m:t>□</m:t>
                      </m:r>
                      <m:r>
                        <a:rPr lang="ru-RU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r>
                  <a:rPr lang="ru-RU" dirty="0"/>
                  <a:t>По свойству коммутативности в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b="1" dirty="0"/>
                  <a:t>■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56315"/>
              </a:xfrm>
              <a:blipFill>
                <a:blip r:embed="rId2"/>
                <a:stretch>
                  <a:fillRect l="-522" t="-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205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9. Два закона композиции. Дистрибутивность.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i="1" dirty="0"/>
                  <a:t>Кольцо (см билет 10), поле (см билет 15) – структуры с двумя законами композиции.</a:t>
                </a:r>
                <a:endParaRPr lang="ru-RU" b="1" dirty="0"/>
              </a:p>
              <a:p>
                <a:endParaRPr lang="ru-RU" b="1" dirty="0"/>
              </a:p>
              <a:p>
                <a:r>
                  <a:rPr lang="ru-RU" b="1" dirty="0"/>
                  <a:t>Внутренний закон композиции </a:t>
                </a:r>
                <a:r>
                  <a:rPr lang="ru-RU" dirty="0"/>
                  <a:t>(см. билет 6)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endParaRPr lang="ru-RU" b="1" dirty="0"/>
              </a:p>
              <a:p>
                <a:r>
                  <a:rPr lang="ru-RU" b="1" dirty="0"/>
                  <a:t>Внешний закон композиции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операция, 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−множество операций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Пример.</a:t>
                </a:r>
                <a:r>
                  <a:rPr lang="en-US" dirty="0"/>
                  <a:t> M –</a:t>
                </a:r>
                <a:r>
                  <a:rPr lang="ru-RU" dirty="0"/>
                  <a:t> множество векторов,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 множество поворотов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58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10. Кольцо. Определение, примеры.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b="1" dirty="0"/>
                  <a:t>Кольцом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+,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называется множество </a:t>
                </a:r>
                <a:r>
                  <a:rPr lang="en-US" dirty="0"/>
                  <a:t>R </a:t>
                </a:r>
                <a:r>
                  <a:rPr lang="ru-RU" dirty="0"/>
                  <a:t>замкнутое относительно двух согласованно заданных на нем бинарных операций, удовлетворяющих следующим требованиям:</a:t>
                </a:r>
              </a:p>
              <a:p>
                <a:r>
                  <a:rPr lang="ru-RU" dirty="0"/>
                  <a:t>1) R - абелева группа относительно «+» (0 - нейтральный элемент);</a:t>
                </a:r>
              </a:p>
              <a:p>
                <a:r>
                  <a:rPr lang="ru-RU" dirty="0"/>
                  <a:t>2) 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- внутренний закон композиции</a:t>
                </a:r>
                <a:r>
                  <a:rPr lang="en-US" dirty="0"/>
                  <a:t>;</a:t>
                </a:r>
                <a:endParaRPr lang="ru-RU" dirty="0"/>
              </a:p>
              <a:p>
                <a:r>
                  <a:rPr lang="en-US" dirty="0"/>
                  <a:t>3) </a:t>
                </a:r>
                <a:r>
                  <a:rPr lang="ru-RU" dirty="0"/>
                  <a:t>Законы + и · согласованы («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двояко дистрибутивен относительно ′′+′′).</a:t>
                </a:r>
              </a:p>
              <a:p>
                <a:r>
                  <a:rPr lang="ru-RU" b="1" dirty="0"/>
                  <a:t>Ассоциативное кольцо</a:t>
                </a:r>
                <a:r>
                  <a:rPr lang="ru-RU" dirty="0"/>
                  <a:t>, если 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- ассоциативный</a:t>
                </a:r>
              </a:p>
              <a:p>
                <a:r>
                  <a:rPr lang="ru-RU" b="1" dirty="0"/>
                  <a:t>Кольцо с единицей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i="0" dirty="0">
                    <a:ea typeface="Cambria Math" panose="02040503050406030204" pitchFamily="18" charset="0"/>
                  </a:rPr>
                  <a:t>нейтральный элемент относительно</a:t>
                </a:r>
                <a:r>
                  <a:rPr lang="en-US" dirty="0"/>
                  <a:t> </a:t>
                </a:r>
                <a:r>
                  <a:rPr lang="ru-RU" dirty="0"/>
                  <a:t>«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dirty="0"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</a:t>
                </a:r>
                <a:endParaRPr lang="en-US" dirty="0"/>
              </a:p>
              <a:p>
                <a:r>
                  <a:rPr lang="ru-RU" b="1" dirty="0"/>
                  <a:t>Коммутативное кольцо</a:t>
                </a:r>
                <a:r>
                  <a:rPr lang="ru-RU" dirty="0"/>
                  <a:t>, если 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- коммутативный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103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10. Кольцо. Определение, примеры.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b="1" dirty="0"/>
                  <a:t>Примеры колец</a:t>
                </a:r>
                <a:r>
                  <a:rPr lang="en-US" b="1" dirty="0"/>
                  <a:t> </a:t>
                </a:r>
                <a:r>
                  <a:rPr lang="en-US" dirty="0"/>
                  <a:t>(</a:t>
                </a:r>
                <a:r>
                  <a:rPr lang="ru-RU" dirty="0"/>
                  <a:t>ассоциативное, коммутативное кольцо с единицей)</a:t>
                </a:r>
              </a:p>
              <a:p>
                <a:r>
                  <a:rPr lang="ru-RU" dirty="0"/>
                  <a:t>а) Тривиальное кольцо (нулевое кольцо)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+,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где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b="0" dirty="0"/>
                  <a:t>Свойства: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−нейтральный и обратный по+и∙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б)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+,  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целые числа</a:t>
                </a:r>
              </a:p>
              <a:p>
                <a:r>
                  <a:rPr lang="ru-RU" dirty="0"/>
                  <a:t>в) Пифагорово кольцо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Свойства: </a:t>
                </a:r>
              </a:p>
              <a:p>
                <a:r>
                  <a:rPr lang="ru-RU" dirty="0"/>
                  <a:t>Абелева группа по сложению (ВЗК ассоциативный, коммутативный, нейтральный элемент 0, обратный элемент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ВЗК по сложению (ассоциативный, коммутативный, нейтральный элемент 1)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г) Кольцо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вычетов по модулю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(</a:t>
                </a:r>
                <a:r>
                  <a:rPr lang="ru-RU" dirty="0"/>
                  <a:t>см билет 15)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≡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∈ {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. . . 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58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E0324-795B-6A60-6DAC-6F2F570C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11. Кольцо многочленов. Операции в этом множестве и их свойства.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916ADA89-AB2A-F2DB-1793-4F5CFDFFC24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8836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Опр. 3.1. </a:t>
                </a:r>
                <a:r>
                  <a:rPr lang="ru-RU" b="1" dirty="0"/>
                  <a:t>Многочленом (полиномом)</a:t>
                </a:r>
                <a:r>
                  <a:rPr lang="ru-RU" dirty="0"/>
                  <a:t> от одной переменной с коэффициентами из кольца R называется формальная бесконечная сумма следующего вида: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… 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… ,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, . . . </m:t>
                    </m:r>
                    <m:r>
                      <m:rPr>
                        <m:nor/>
                      </m:rPr>
                      <a:rPr lang="ru-RU" dirty="0"/>
                      <m:t>∈ </m:t>
                    </m:r>
                    <m:r>
                      <m:rPr>
                        <m:nor/>
                      </m:rPr>
                      <a:rPr lang="ru-RU" dirty="0"/>
                      <m:t>R</m:t>
                    </m:r>
                  </m:oMath>
                </a14:m>
                <a:r>
                  <a:rPr lang="ru-RU" dirty="0"/>
                  <a:t> – </a:t>
                </a:r>
                <a:r>
                  <a:rPr lang="ru-RU" i="1" dirty="0"/>
                  <a:t>коэффициенты </a:t>
                </a:r>
                <a:r>
                  <a:rPr lang="ru-RU" dirty="0"/>
                  <a:t>(отличны от нуля только некоторые), </a:t>
                </a:r>
              </a:p>
              <a:p>
                <a:r>
                  <a:rPr lang="ru-RU" dirty="0"/>
                  <a:t>x</a:t>
                </a:r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i="1" dirty="0"/>
                  <a:t>формальная переменная</a:t>
                </a:r>
                <a:r>
                  <a:rPr lang="ru-RU" dirty="0"/>
                  <a:t>.</a:t>
                </a:r>
              </a:p>
              <a:p>
                <a:r>
                  <a:rPr lang="ru-RU" b="1" dirty="0"/>
                  <a:t>Кольцо многочленов</a:t>
                </a:r>
                <a:r>
                  <a:rPr lang="ru-RU" dirty="0"/>
                  <a:t> - кольцо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, 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множество многочленов.</a:t>
                </a:r>
              </a:p>
              <a:p>
                <a:r>
                  <a:rPr lang="ru-RU" b="1" dirty="0"/>
                  <a:t>Операции</a:t>
                </a:r>
                <a:r>
                  <a:rPr lang="ru-RU" dirty="0"/>
                  <a:t> на множестве многочленов R[x] определяются стандартно и </a:t>
                </a:r>
                <a:r>
                  <a:rPr lang="ru-RU" b="1" dirty="0"/>
                  <a:t>индуцируют</a:t>
                </a:r>
                <a:r>
                  <a:rPr lang="ru-RU" dirty="0"/>
                  <a:t> на нем </a:t>
                </a:r>
                <a:r>
                  <a:rPr lang="ru-RU" b="1" dirty="0"/>
                  <a:t>структуру кольца</a:t>
                </a:r>
                <a:r>
                  <a:rPr lang="ru-RU" dirty="0"/>
                  <a:t>, при этом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sz="1400" dirty="0"/>
                  <a:t>а</a:t>
                </a:r>
                <a:r>
                  <a:rPr lang="en-US" sz="1400" dirty="0"/>
                  <a:t>) </a:t>
                </a:r>
                <a:r>
                  <a:rPr lang="ru-RU" sz="1400" dirty="0"/>
                  <a:t>Ассоциативность сложения</a:t>
                </a:r>
              </a:p>
              <a:p>
                <a:r>
                  <a:rPr lang="ru-RU" sz="1400" dirty="0"/>
                  <a:t>б) Нейтральный по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ru-RU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1400" dirty="0"/>
                  <a:t> по сложению </a:t>
                </a:r>
              </a:p>
              <a:p>
                <a:r>
                  <a:rPr lang="ru-RU" sz="1400" dirty="0"/>
                  <a:t>в) Противоположный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400" dirty="0"/>
                  <a:t> по сложению</a:t>
                </a:r>
                <a:endParaRPr lang="en-US" sz="1400" dirty="0"/>
              </a:p>
              <a:p>
                <a:r>
                  <a:rPr lang="ru-RU" sz="1400" dirty="0"/>
                  <a:t>г) Коммутативность сложения</a:t>
                </a:r>
              </a:p>
              <a:p>
                <a:r>
                  <a:rPr lang="ru-RU" sz="1400" dirty="0"/>
                  <a:t>д) Ассоциативность умножения</a:t>
                </a:r>
              </a:p>
              <a:p>
                <a:r>
                  <a:rPr lang="ru-RU" sz="1400" dirty="0"/>
                  <a:t>е) Нейтральный элемент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ru-RU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1400" dirty="0"/>
                  <a:t> по умножению</a:t>
                </a:r>
              </a:p>
              <a:p>
                <a:r>
                  <a:rPr lang="ru-RU" sz="1400" dirty="0"/>
                  <a:t>ж) Коммутативность умножения</a:t>
                </a:r>
              </a:p>
              <a:p>
                <a:r>
                  <a:rPr lang="ru-RU" dirty="0"/>
                  <a:t>Абелева группа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, +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коммутативный моноид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916ADA89-AB2A-F2DB-1793-4F5CFDFFC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88365"/>
              </a:xfrm>
              <a:blipFill>
                <a:blip r:embed="rId2"/>
                <a:stretch>
                  <a:fillRect l="-522" t="-10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52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3D9EB-3EDF-B69A-93D0-7F0037D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12. Делимость многочленов. Ассоциированность.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E2A3197-0195-8DCA-3919-5DBB4B3C5E1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Опр. 3.2. Говорят, что многочлен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 делится на многочлен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(пишут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/>
                  <a:t>), если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]: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·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Лемма 3.1. Свойства делимости многочленов: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тогда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пусть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тогда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+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Два многочлена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называются </a:t>
                </a:r>
                <a:r>
                  <a:rPr lang="ru-RU" b="1" dirty="0"/>
                  <a:t>ассоциированными</a:t>
                </a:r>
                <a:r>
                  <a:rPr lang="en-US" b="1" dirty="0"/>
                  <a:t> </a:t>
                </a:r>
                <a:r>
                  <a:rPr lang="ru-RU" dirty="0"/>
                  <a:t>(пишут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∼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), если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), где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Лемма 3.2. 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)⋮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и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)⋮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тогда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∼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E2A3197-0195-8DCA-3919-5DBB4B3C5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70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DBDE1-9233-64EB-2E64-945A81AD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13. Степень многочлена. Свойства степеней при выполнении операций с многочленами.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471AA3C-69FE-CB50-FFE0-077391FA43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dirty="0"/>
                  <a:t>Лемма 3.5. 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, причем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/>
                  <a:t>, тогда существуют </a:t>
                </a:r>
                <a:r>
                  <a:rPr lang="ru-RU" b="1" dirty="0"/>
                  <a:t>единственные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, такие что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),  </m:t>
                      </m:r>
                      <m:r>
                        <m:rPr>
                          <m:sty m:val="p"/>
                        </m:rPr>
                        <a:rPr lang="ru-RU" i="1" dirty="0" err="1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) &lt; </m:t>
                      </m:r>
                      <m:r>
                        <m:rPr>
                          <m:sty m:val="p"/>
                        </m:rPr>
                        <a:rPr lang="ru-RU" i="1" dirty="0" err="1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Опр. 3.5. Многочлен r(x) ∈ R[x] называется остатком от деления </a:t>
                </a:r>
                <a:r>
                  <a:rPr lang="ru-RU" dirty="0" err="1"/>
                  <a:t>многочле</a:t>
                </a:r>
                <a:r>
                  <a:rPr lang="ru-RU" dirty="0"/>
                  <a:t>-</a:t>
                </a:r>
              </a:p>
              <a:p>
                <a:r>
                  <a:rPr lang="ru-RU" dirty="0"/>
                  <a:t>на p(x) на многочлен q(x).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471AA3C-69FE-CB50-FFE0-077391FA4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896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DBDE1-9233-64EB-2E64-945A81AD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13. Степень многочлена. Свойства степеней при выполнении операций с многочленами.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471AA3C-69FE-CB50-FFE0-077391FA43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dirty="0"/>
                  <a:t>Опр. 3.4. </a:t>
                </a:r>
                <a:r>
                  <a:rPr lang="ru-RU" b="1" dirty="0"/>
                  <a:t>Степенью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b="1" dirty="0"/>
                  <a:t>многочлена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ru-RU" dirty="0"/>
                  <a:t>называется максимальный номер его ненулевого коэффициента. </a:t>
                </a:r>
                <a:endParaRPr lang="en-US" dirty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 коэффициент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старшим коэффициентом многочлена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Для нулевого многочлена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положим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) = −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l-GR" dirty="0"/>
                  <a:t>.</a:t>
                </a:r>
                <a:endParaRPr lang="ru-RU" dirty="0"/>
              </a:p>
              <a:p>
                <a:endParaRPr lang="el-GR" dirty="0"/>
              </a:p>
              <a:p>
                <a:r>
                  <a:rPr lang="ru-RU" dirty="0"/>
                  <a:t>Лемма 3.3. 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тогда имеют место следующие свойства: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⩽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Лемма 3.4. Свойства степени при делении многочленов: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⇒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⩾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471AA3C-69FE-CB50-FFE0-077391FA4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70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CAD7D-A99C-918F-B55D-D196EEA8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u="none" dirty="0"/>
              <a:t>2. </a:t>
            </a:r>
            <a:r>
              <a:rPr lang="ru-RU" sz="1800" i="0" u="none" strike="noStrike" dirty="0">
                <a:effectLst/>
                <a:latin typeface="Montserrat" panose="00000500000000000000" pitchFamily="2" charset="-52"/>
              </a:rPr>
              <a:t>Свойства сложения комплексных чисел.</a:t>
            </a:r>
            <a:endParaRPr lang="ru-RU" u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dirty="0"/>
                  <a:t>в) Существование </a:t>
                </a:r>
                <a:r>
                  <a:rPr lang="ru-RU" b="1" dirty="0"/>
                  <a:t>нулевого элемента</a:t>
                </a:r>
                <a:r>
                  <a:rPr lang="en-US" dirty="0"/>
                  <a:t>, </a:t>
                </a:r>
                <a:r>
                  <a:rPr lang="ru-RU" dirty="0"/>
                  <a:t>который не изменяет другой при операции сложения. В множестве комплексных чисел таковым является </a:t>
                </a:r>
                <a:r>
                  <a:rPr lang="ru-RU" b="1" dirty="0"/>
                  <a:t>(0, 0)</a:t>
                </a:r>
                <a:r>
                  <a:rPr lang="ru-RU" dirty="0"/>
                  <a:t>. Действительно,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∃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0, 0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):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(0, 0)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  <a:p>
                <a:pPr algn="ctr"/>
                <a:r>
                  <a:rPr lang="ru-RU" dirty="0"/>
                  <a:t>□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)∈ </m:t>
                    </m:r>
                    <m:r>
                      <a:rPr lang="ru-RU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ℂ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: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ru-RU"/>
                      <m:t>⇔</m:t>
                    </m:r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■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07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CAD7D-A99C-918F-B55D-D196EEA8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u="none" dirty="0"/>
              <a:t>2. </a:t>
            </a:r>
            <a:r>
              <a:rPr lang="ru-RU" sz="1800" i="0" u="none" strike="noStrike" dirty="0">
                <a:effectLst/>
                <a:latin typeface="Montserrat" panose="00000500000000000000" pitchFamily="2" charset="-52"/>
              </a:rPr>
              <a:t>Свойства сложения комплексных чисел.</a:t>
            </a:r>
            <a:endParaRPr lang="ru-RU" u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dirty="0"/>
                  <a:t>г) Существование </a:t>
                </a:r>
                <a:r>
                  <a:rPr lang="ru-RU" b="1" dirty="0"/>
                  <a:t>противоположного элемента</a:t>
                </a:r>
                <a:r>
                  <a:rPr lang="ru-RU" dirty="0"/>
                  <a:t>. Противоположным элементом к элементу (a, b) называют такой элемент, который в сумме c (a, b) дает нулевой элемент. Противоположным элементом к (a, b) будем называть элемент </a:t>
                </a:r>
                <a:r>
                  <a:rPr lang="ru-RU" b="1" dirty="0"/>
                  <a:t>(−a, −b).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∃ (−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: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(0, 0)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  <a:p>
                <a:pPr algn="ctr"/>
                <a:r>
                  <a:rPr lang="ru-RU" dirty="0"/>
                  <a:t>□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)∈ </m:t>
                    </m:r>
                    <m:r>
                      <a:rPr lang="ru-RU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ℂ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: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0, 0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=(0, 0)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ru-RU"/>
                      <m:t>⇔</m:t>
                    </m:r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■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Можно заметить, что он получается путем умножения комплексного числа (a, b) на число −1. Это позволяет определить операцию </a:t>
                </a:r>
                <a:r>
                  <a:rPr lang="ru-RU" b="1" dirty="0"/>
                  <a:t>разности</a:t>
                </a:r>
                <a:r>
                  <a:rPr lang="ru-RU" dirty="0"/>
                  <a:t> родственную сложению как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63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6AF5-C766-F860-7C85-8AF3803C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ru-RU" dirty="0">
                <a:solidFill>
                  <a:srgbClr val="FF0000"/>
                </a:solidFill>
              </a:rPr>
              <a:t>Свойства умножения комплексных чисел.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д) </a:t>
                </a:r>
                <a:r>
                  <a:rPr lang="ru-RU" b="1" dirty="0"/>
                  <a:t>Ассоциативность</a:t>
                </a:r>
                <a:r>
                  <a:rPr lang="ru-RU" dirty="0"/>
                  <a:t> умножения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)) ·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· ((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endParaRPr lang="en-US" i="1" dirty="0"/>
              </a:p>
              <a:p>
                <a:pPr algn="ctr"/>
                <a:r>
                  <a:rPr lang="ru-RU" i="1" dirty="0"/>
                  <a:t>□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)·(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))·(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)·((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)·(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ru-RU" dirty="0"/>
                  <a:t>Правую часть преобразуем по коммутативности сложения в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</a:rPr>
                  <a:t>ℝ</a:t>
                </a:r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𝑏𝑑𝑓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𝑏𝑑𝑒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𝑏𝑐𝑓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𝑏𝑑𝑓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𝑏𝑐𝑒</m:t>
                        </m:r>
                      </m:e>
                    </m:d>
                  </m:oMath>
                </a14:m>
                <a:r>
                  <a:rPr lang="ru-RU" i="1" dirty="0"/>
                  <a:t>■</a:t>
                </a:r>
              </a:p>
              <a:p>
                <a:endParaRPr lang="en-US" dirty="0"/>
              </a:p>
              <a:p>
                <a:r>
                  <a:rPr lang="ru-RU" dirty="0"/>
                  <a:t>е) </a:t>
                </a:r>
                <a:r>
                  <a:rPr lang="ru-RU" b="1" dirty="0"/>
                  <a:t>Коммутативность</a:t>
                </a:r>
                <a:r>
                  <a:rPr lang="ru-RU" dirty="0"/>
                  <a:t> умножения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)·(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)·(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333333"/>
                          </a:solidFill>
                        </a:rPr>
                        <m:t>□</m:t>
                      </m:r>
                      <m:r>
                        <a:rPr lang="ru-RU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r>
                  <a:rPr lang="ru-RU" dirty="0"/>
                  <a:t>По свойству коммутативности в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</m:oMath>
                </a14:m>
                <a:r>
                  <a:rPr lang="ru-RU" b="1" dirty="0"/>
                  <a:t>■</a:t>
                </a:r>
                <a:endParaRPr lang="ru-RU" dirty="0"/>
              </a:p>
              <a:p>
                <a:pPr algn="just"/>
                <a:endParaRPr lang="ru-RU" i="1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  <a:blipFill>
                <a:blip r:embed="rId2"/>
                <a:stretch>
                  <a:fillRect l="-522" t="-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27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6AF5-C766-F860-7C85-8AF3803C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ru-RU" dirty="0"/>
              <a:t>Свойства умножения комплексных чисел.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ж) </a:t>
                </a:r>
                <a:r>
                  <a:rPr lang="ru-RU" b="1" dirty="0"/>
                  <a:t>Существование единицы</a:t>
                </a:r>
                <a:r>
                  <a:rPr lang="ru-RU" dirty="0"/>
                  <a:t>. Единичным элементом, единицей, называют такой элемент, который не меняет комплексное число при умножении на него. Единичным элементом множества комплексных чисел является вещественная единица 1 ↔ </a:t>
                </a:r>
                <a:r>
                  <a:rPr lang="ru-RU" b="1" dirty="0"/>
                  <a:t>(1, 0)</a:t>
                </a:r>
                <a:r>
                  <a:rPr lang="ru-RU" dirty="0"/>
                  <a:t>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∃ (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):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r>
                  <a:rPr lang="ru-RU" dirty="0"/>
                  <a:t>□Воспользуемся определением произведения двух чисел.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aα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bβ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aβ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bα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Это равенство эквивалентно системе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aα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bβ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aβ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bα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Эта система имеет единственное решение, если a и b ненулевые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ru-RU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ru-RU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ru-RU" dirty="0" smtClean="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ru-RU" dirty="0" smtClean="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ru-RU" dirty="0" smtClean="0"/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algn="ctr"/>
                <a14:m>
                  <m:oMath xmlns:m="http://schemas.openxmlformats.org/officeDocument/2006/math">
                    <m:r>
                      <a:rPr lang="ru-RU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 smtClean="0"/>
                      <m:t>=(</m:t>
                    </m:r>
                    <m:r>
                      <m:rPr>
                        <m:nor/>
                      </m:rPr>
                      <a:rPr lang="ru-RU" dirty="0" smtClean="0"/>
                      <m:t>1</m:t>
                    </m:r>
                    <m:r>
                      <m:rPr>
                        <m:nor/>
                      </m:rPr>
                      <a:rPr lang="en-US" dirty="0" smtClean="0"/>
                      <m:t>,0</m:t>
                    </m:r>
                    <m:r>
                      <m:rPr>
                        <m:nor/>
                      </m:rPr>
                      <a:rPr lang="en-US" dirty="0" smtClean="0"/>
                      <m:t>)</m:t>
                    </m:r>
                  </m:oMath>
                </a14:m>
                <a:r>
                  <a:rPr lang="ru-RU" dirty="0"/>
                  <a:t> ■</a:t>
                </a:r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  <a:blipFill>
                <a:blip r:embed="rId2"/>
                <a:stretch>
                  <a:fillRect l="-522" t="-983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5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6AF5-C766-F860-7C85-8AF3803C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ru-RU" dirty="0"/>
              <a:t>Свойства умножения комплексных чисел.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ru-RU" dirty="0"/>
                  <a:t>(з) Существование </a:t>
                </a:r>
                <a:r>
                  <a:rPr lang="ru-RU" b="1" dirty="0"/>
                  <a:t>обратного элемента</a:t>
                </a:r>
                <a:r>
                  <a:rPr lang="ru-RU" dirty="0"/>
                  <a:t>. Обратный элемент — это такой, который при умножении на исходное комплексное число дает единицу.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342900" indent="-342900" algn="just">
                  <a:buAutoNum type="arabicParenR"/>
                </a:pPr>
                <a:r>
                  <a:rPr lang="ru-RU" b="1" dirty="0"/>
                  <a:t>Нельзя</a:t>
                </a:r>
                <a:r>
                  <a:rPr lang="ru-RU" dirty="0"/>
                  <a:t> вычислить обратный элемент </a:t>
                </a:r>
                <a:r>
                  <a:rPr lang="ru-RU" b="1" dirty="0"/>
                  <a:t>для нулевого</a:t>
                </a:r>
                <a:r>
                  <a:rPr lang="ru-RU" dirty="0"/>
                  <a:t>. Это следует напрямую из найденного способа нахождения обратного элемента.</a:t>
                </a:r>
                <a:endParaRPr lang="en-US" dirty="0"/>
              </a:p>
              <a:p>
                <a:pPr marL="342900" indent="-342900" algn="just">
                  <a:buAutoNum type="arabicParenR"/>
                </a:pPr>
                <a:r>
                  <a:rPr lang="ru-RU" dirty="0"/>
                  <a:t>Обратный</a:t>
                </a:r>
                <a:r>
                  <a:rPr lang="en-US" dirty="0"/>
                  <a:t> </a:t>
                </a:r>
                <a:r>
                  <a:rPr lang="ru-RU" dirty="0"/>
                  <a:t>элемент </a:t>
                </a:r>
                <a:r>
                  <a:rPr lang="ru-RU" b="1" dirty="0"/>
                  <a:t>определяется единственным образом</a:t>
                </a:r>
                <a:r>
                  <a:rPr lang="ru-RU" dirty="0"/>
                  <a:t>.</a:t>
                </a:r>
              </a:p>
              <a:p>
                <a:pPr algn="just"/>
                <a:r>
                  <a:rPr lang="ru-RU" dirty="0"/>
                  <a:t>□ Найдем обратный элемент.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aα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bβ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aβ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bα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dirty="0" err="1"/>
                  <a:t>Домножим</a:t>
                </a:r>
                <a:r>
                  <a:rPr lang="ru-RU" dirty="0"/>
                  <a:t> первое уравнение на a, а второе на b и сложим их.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Следовательно, вещественная часть обратного комплексного числа равна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Подставляя его во второе равенство для мнимой части, получаем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/>
                  <a:t>■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  <a:blipFill>
                <a:blip r:embed="rId2"/>
                <a:stretch>
                  <a:fillRect l="-522" t="-983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6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085C9-187A-EFD1-683D-E9647446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4. Алгебраическая форма комплексных чисел. Комплексно сопряженное число.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A4DE6A4-5306-2580-C44C-16D86C18DFC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Опр. 3.1. </a:t>
                </a:r>
                <a:r>
                  <a:rPr lang="ru-RU" b="1" dirty="0"/>
                  <a:t>Алгебраической формой</a:t>
                </a:r>
                <a:r>
                  <a:rPr lang="ru-RU" dirty="0"/>
                  <a:t> комплексного числа z = (a, b) ∈ C называется представление его в следующем виде: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𝑖𝑏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где символ i называется мнимой единицей и обладает свойством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m:rPr>
                        <m:nor/>
                      </m:rPr>
                      <a:rPr lang="ru-RU"/>
                      <m:t>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Опр. 3.2. 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m:rPr>
                        <m:nor/>
                      </m:rPr>
                      <a:rPr lang="ru-RU"/>
                      <m:t>ℂ</m:t>
                    </m:r>
                  </m:oMath>
                </a14:m>
                <a:r>
                  <a:rPr lang="ru-RU" dirty="0"/>
                  <a:t>- комплексное число, тогда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≜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вещественной частью числа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𝐼𝑚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≜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мнимой частью числа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числом, </a:t>
                </a:r>
                <a:r>
                  <a:rPr lang="ru-RU" b="1" dirty="0"/>
                  <a:t>комплексно сопряженным</a:t>
                </a:r>
                <a:r>
                  <a:rPr lang="ru-RU" dirty="0"/>
                  <a:t> к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≜ 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̅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ru-RU" i="1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называется нормой комплексного числа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</a:t>
                </a:r>
                <a:r>
                  <a:rPr lang="ru-RU" b="1" dirty="0"/>
                  <a:t>модулем комплексного числа</a:t>
                </a:r>
                <a:r>
                  <a:rPr lang="ru-RU" dirty="0"/>
                  <a:t>.</a:t>
                </a:r>
                <a:endParaRPr lang="en-US" dirty="0"/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A4DE6A4-5306-2580-C44C-16D86C18D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09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46570-7A7F-441C-1850-51D73E4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ru-RU" dirty="0">
                <a:solidFill>
                  <a:srgbClr val="FF0000"/>
                </a:solidFill>
              </a:rPr>
              <a:t>Тригонометрическая форма комплексных чисел. Формула Муавра.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546984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Опр. 3.3. </a:t>
                </a:r>
                <a:r>
                  <a:rPr lang="ru-RU" b="1" dirty="0"/>
                  <a:t>Аргументом</a:t>
                </a:r>
                <a:r>
                  <a:rPr lang="ru-RU" dirty="0"/>
                  <a:t> комплексного числа z (обозначается </a:t>
                </a:r>
                <a:r>
                  <a:rPr lang="ru-RU" dirty="0" err="1"/>
                  <a:t>arg</a:t>
                </a:r>
                <a:r>
                  <a:rPr lang="ru-RU" dirty="0"/>
                  <a:t>(z)) называется направленный угол от оси Re до луча </a:t>
                </a:r>
                <a:r>
                  <a:rPr lang="ru-RU" dirty="0" err="1"/>
                  <a:t>Oz</a:t>
                </a:r>
                <a:r>
                  <a:rPr lang="ru-RU" dirty="0"/>
                  <a:t>, откладываемый против часовой стрелки с величиной, берущейся по модулю 2πk.</a:t>
                </a:r>
              </a:p>
              <a:p>
                <a:endParaRPr lang="ru-RU" dirty="0"/>
              </a:p>
              <a:p>
                <a:r>
                  <a:rPr lang="ru-RU" dirty="0"/>
                  <a:t>Альтернативно паре (a, b) можно использовать пару (ρ, ψ), определяемую следующим образом: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i="1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i="1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RU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dirty="0" smtClean="0"/>
                        <m:t>ρ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ea typeface="Cambria Math" panose="02040503050406030204" pitchFamily="18" charset="0"/>
                </a:endParaRPr>
              </a:p>
              <a:p>
                <a:endParaRPr lang="ru-RU" b="1" dirty="0"/>
              </a:p>
              <a:p>
                <a:r>
                  <a:rPr lang="ru-RU" b="1" dirty="0"/>
                  <a:t>Модуль </a:t>
                </a:r>
                <a:r>
                  <a:rPr lang="ru-RU" dirty="0"/>
                  <a:t>комплексного числа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Опр. 3.4. </a:t>
                </a:r>
                <a:r>
                  <a:rPr lang="ru-RU" b="1" dirty="0"/>
                  <a:t>Тригонометрической формой </a:t>
                </a:r>
                <a:r>
                  <a:rPr lang="ru-RU" dirty="0"/>
                  <a:t>комплексного числа z ∈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ℂ</a:t>
                </a:r>
                <a:r>
                  <a:rPr lang="ru-RU" dirty="0"/>
                  <a:t> называется представление его в следующем виде: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  <a:p>
                <a:endParaRPr lang="ru-RU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546984"/>
              </a:xfrm>
              <a:blipFill>
                <a:blip r:embed="rId2"/>
                <a:stretch>
                  <a:fillRect l="-522" t="-9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612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3683</Words>
  <Application>Microsoft Office PowerPoint</Application>
  <PresentationFormat>Широкоэкранный</PresentationFormat>
  <Paragraphs>326</Paragraphs>
  <Slides>26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Montserrat</vt:lpstr>
      <vt:lpstr>Тема Office</vt:lpstr>
      <vt:lpstr>1. Поле комплексных чисел. Основные понятия.</vt:lpstr>
      <vt:lpstr>2. Свойства сложения комплексных чисел.</vt:lpstr>
      <vt:lpstr>2. Свойства сложения комплексных чисел.</vt:lpstr>
      <vt:lpstr>2. Свойства сложения комплексных чисел.</vt:lpstr>
      <vt:lpstr>3. Свойства умножения комплексных чисел.</vt:lpstr>
      <vt:lpstr>3. Свойства умножения комплексных чисел.</vt:lpstr>
      <vt:lpstr>3. Свойства умножения комплексных чисел.</vt:lpstr>
      <vt:lpstr>4. Алгебраическая форма комплексных чисел. Комплексно сопряженное число.</vt:lpstr>
      <vt:lpstr>5. Тригонометрическая форма комплексных чисел. Формула Муавра.</vt:lpstr>
      <vt:lpstr>5. Тригонометрическая форма комплексных чисел. Формула Муавра.</vt:lpstr>
      <vt:lpstr>5. Тригонометрическая форма комплексных чисел. Формула Муавра.</vt:lpstr>
      <vt:lpstr>6. Внутренний закон композиции. Коммутативность и ассоциативность. Примеры.</vt:lpstr>
      <vt:lpstr>6. Внутренний закон композиции. Коммутативность и ассоциативность. Примеры.</vt:lpstr>
      <vt:lpstr>7. Нейтральный, поглощающий и обратный элементы относительно закона композиции. Примеры.</vt:lpstr>
      <vt:lpstr>7. Нейтральный, поглощающий и обратный элементы относительно закона композиции. Примеры.</vt:lpstr>
      <vt:lpstr>7. Нейтральный, поглощающий и обратный элементы относительно закона композиции. Примеры.</vt:lpstr>
      <vt:lpstr>8. Группа и другие алгебраические структуры с одной операцией. Примеры.</vt:lpstr>
      <vt:lpstr>8. Группа и другие алгебраические структуры с одной операцией. Примеры.</vt:lpstr>
      <vt:lpstr>9. Два закона композиции. Дистрибутивность.</vt:lpstr>
      <vt:lpstr>9. Два закона композиции. Дистрибутивность.</vt:lpstr>
      <vt:lpstr>10. Кольцо. Определение, примеры.</vt:lpstr>
      <vt:lpstr>10. Кольцо. Определение, примеры.</vt:lpstr>
      <vt:lpstr>11. Кольцо многочленов. Операции в этом множестве и их свойства.</vt:lpstr>
      <vt:lpstr>12. Делимость многочленов. Ассоциированность.</vt:lpstr>
      <vt:lpstr>13. Степень многочлена. Свойства степеней при выполнении операций с многочленами.</vt:lpstr>
      <vt:lpstr>13. Степень многочлена. Свойства степеней при выполнении операций с многочленами.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Сакулин Иван Михайлович</dc:creator>
  <cp:lastModifiedBy>Сакулин Иван Михайлович</cp:lastModifiedBy>
  <cp:revision>26</cp:revision>
  <dcterms:created xsi:type="dcterms:W3CDTF">2024-10-17T09:39:49Z</dcterms:created>
  <dcterms:modified xsi:type="dcterms:W3CDTF">2024-10-24T21:27:04Z</dcterms:modified>
</cp:coreProperties>
</file>