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0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 Сложение в R" id="{CEC3B3DC-CADD-4010-8306-9A3616FBA153}">
          <p14:sldIdLst>
            <p14:sldId id="307"/>
            <p14:sldId id="308"/>
          </p14:sldIdLst>
        </p14:section>
        <p14:section name="2. Умножение в R" id="{ACFEB39E-A96C-4649-B729-4BE5965AEE19}">
          <p14:sldIdLst>
            <p14:sldId id="309"/>
            <p14:sldId id="310"/>
          </p14:sldIdLst>
        </p14:section>
        <p14:section name="3. Связь сложения и умножения в R." id="{F69008FD-778B-4AE9-A524-1B24797C7362}">
          <p14:sldIdLst>
            <p14:sldId id="311"/>
            <p14:sldId id="312"/>
            <p14:sldId id="313"/>
          </p14:sldIdLst>
        </p14:section>
        <p14:section name="4. Порядок в R." id="{D29279D9-EC65-4314-B675-0AF267FCFD2F}">
          <p14:sldIdLst>
            <p14:sldId id="314"/>
            <p14:sldId id="315"/>
            <p14:sldId id="316"/>
            <p14:sldId id="317"/>
          </p14:sldIdLst>
        </p14:section>
        <p14:section name="5. Непрерывность R" id="{701B9A19-E145-4693-BE85-80711E2A8178}">
          <p14:sldIdLst>
            <p14:sldId id="318"/>
            <p14:sldId id="319"/>
          </p14:sldIdLst>
        </p14:section>
        <p14:section name="6. Натуральные числа и математическая индукция" id="{FC21313C-AD5C-4DFC-84B7-5972B2A33A67}">
          <p14:sldIdLst>
            <p14:sldId id="290"/>
            <p14:sldId id="291"/>
          </p14:sldIdLst>
        </p14:section>
        <p14:section name="7. Модуль" id="{F0213A2A-0704-40D3-8989-DB9D9925330A}">
          <p14:sldIdLst>
            <p14:sldId id="292"/>
            <p14:sldId id="293"/>
            <p14:sldId id="294"/>
          </p14:sldIdLst>
        </p14:section>
        <p14:section name="8. Ограниченность" id="{DE5F66F7-952B-4878-970C-E7B27C7B7677}">
          <p14:sldIdLst>
            <p14:sldId id="295"/>
            <p14:sldId id="296"/>
            <p14:sldId id="297"/>
            <p14:sldId id="298"/>
            <p14:sldId id="299"/>
          </p14:sldIdLst>
        </p14:section>
        <p14:section name="9. Принцип Архимеда" id="{1AEF6A7C-744F-4163-848B-0086F85927F1}">
          <p14:sldIdLst>
            <p14:sldId id="300"/>
            <p14:sldId id="301"/>
            <p14:sldId id="302"/>
          </p14:sldIdLst>
        </p14:section>
        <p14:section name="10. Предел последовательности" id="{4FBF6FD0-BAB6-4723-A500-11AA04143627}">
          <p14:sldIdLst>
            <p14:sldId id="320"/>
            <p14:sldId id="321"/>
            <p14:sldId id="322"/>
            <p14:sldId id="323"/>
            <p14:sldId id="324"/>
          </p14:sldIdLst>
        </p14:section>
        <p14:section name="11. Арифметические свойства пределов последовательностей в R." id="{8D4BEF8D-B6A8-4799-BA97-1F69862AD24B}">
          <p14:sldIdLst>
            <p14:sldId id="325"/>
            <p14:sldId id="326"/>
            <p14:sldId id="327"/>
          </p14:sldIdLst>
        </p14:section>
        <p14:section name="12. Арифметические свойства пределов последовательностей в расширенном R" id="{181F45DA-846D-46B8-BCA0-9E1934627765}">
          <p14:sldIdLst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F9462-1CE9-48D5-A659-89D0A3531E75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0F574-E0FD-4746-AEF4-F09577C1D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7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90CF4-48E6-4EB4-B260-052F7776A02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31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90CF4-48E6-4EB4-B260-052F7776A02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55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90CF4-48E6-4EB4-B260-052F7776A02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630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90CF4-48E6-4EB4-B260-052F7776A02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710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90CF4-48E6-4EB4-B260-052F7776A02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38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E63BAE85-386A-72A1-CFF0-60F24378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C947-0B0D-400B-B67A-9D87DBCB2F86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C41EFB-6D05-D9D1-E90C-FB13BC19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0B6CCE-6B0F-C248-2C90-45317C1C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7776-1739-4A13-9290-B05AE8185B6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F856680-7865-C22D-A182-81D8668195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99678"/>
            <a:ext cx="10515600" cy="455970"/>
          </a:xfrm>
        </p:spPr>
        <p:txBody>
          <a:bodyPr>
            <a:normAutofit/>
          </a:bodyPr>
          <a:lstStyle>
            <a:lvl1pPr>
              <a:defRPr sz="1800" b="1" u="none">
                <a:solidFill>
                  <a:srgbClr val="FF0000"/>
                </a:solidFill>
                <a:latin typeface="Montserrat" panose="00000500000000000000" pitchFamily="2" charset="-52"/>
              </a:defRPr>
            </a:lvl1pPr>
          </a:lstStyle>
          <a:p>
            <a:r>
              <a:rPr lang="en-US" dirty="0"/>
              <a:t>1. </a:t>
            </a:r>
            <a:r>
              <a:rPr lang="ru-RU" dirty="0"/>
              <a:t>Вопрос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BBCB8928-A971-9146-97EC-32B875868E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3775"/>
            <a:ext cx="10515600" cy="519601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5012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E3432-7FA3-2DC0-8427-C0B3989B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2EBC6B-69DD-3DD4-D040-C34DA6416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F5E966-471F-C86C-96E7-FFEFDB180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2C947-0B0D-400B-B67A-9D87DBCB2F86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0B7B99-2F5D-4908-B16D-0D02CC552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F00948-8112-9A12-F87F-CE974F9F0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0737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C4298E87-20E5-42BF-A6ED-59FB0132BDA3}"/>
              </a:ext>
            </a:extLst>
          </p:cNvPr>
          <p:cNvSpPr/>
          <p:nvPr/>
        </p:nvSpPr>
        <p:spPr>
          <a:xfrm>
            <a:off x="932155" y="3643237"/>
            <a:ext cx="10321030" cy="2038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F93509D-D795-4328-B4E6-36740D6049BC}"/>
              </a:ext>
            </a:extLst>
          </p:cNvPr>
          <p:cNvSpPr/>
          <p:nvPr/>
        </p:nvSpPr>
        <p:spPr>
          <a:xfrm>
            <a:off x="838200" y="1958047"/>
            <a:ext cx="10321030" cy="843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67311CB-F1EF-416A-9F6C-7117F0B501D5}"/>
              </a:ext>
            </a:extLst>
          </p:cNvPr>
          <p:cNvSpPr/>
          <p:nvPr/>
        </p:nvSpPr>
        <p:spPr>
          <a:xfrm>
            <a:off x="838200" y="993774"/>
            <a:ext cx="10321031" cy="843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442C1-9AA4-45D0-A44F-70DFD286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Сложение в </a:t>
            </a:r>
            <a:r>
              <a:rPr lang="en-US" dirty="0"/>
              <a:t>R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608456-E68E-42E2-A753-10C745231E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3775"/>
            <a:ext cx="10321031" cy="843902"/>
          </a:xfrm>
        </p:spPr>
        <p:txBody>
          <a:bodyPr anchor="ctr">
            <a:normAutofit/>
          </a:bodyPr>
          <a:lstStyle/>
          <a:p>
            <a:pPr algn="ctr"/>
            <a:r>
              <a:rPr lang="ru-RU" dirty="0"/>
              <a:t>Множество R называется </a:t>
            </a:r>
            <a:r>
              <a:rPr lang="ru-RU" b="1" dirty="0"/>
              <a:t>множеством вещественных чисел</a:t>
            </a:r>
            <a:r>
              <a:rPr lang="ru-RU" dirty="0"/>
              <a:t>, а его элементы – вещественными числами, если выполнен набор аксиом, называемых аксиомами множества вещественных чисел.</a:t>
            </a:r>
            <a:endParaRPr lang="en-US" dirty="0"/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AFF75316-12C7-4B74-AEAD-88C06BEAA358}"/>
              </a:ext>
            </a:extLst>
          </p:cNvPr>
          <p:cNvSpPr txBox="1">
            <a:spLocks/>
          </p:cNvSpPr>
          <p:nvPr/>
        </p:nvSpPr>
        <p:spPr>
          <a:xfrm>
            <a:off x="838199" y="1958047"/>
            <a:ext cx="10321031" cy="843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Отображение + : R × R → R, называемое </a:t>
            </a:r>
            <a:r>
              <a:rPr lang="ru-RU" b="1" dirty="0"/>
              <a:t>операцией сложения</a:t>
            </a:r>
            <a:r>
              <a:rPr lang="ru-RU" dirty="0"/>
              <a:t>, сопоставляющее каждой упорядоченной паре (x, y) из R × R элемент x + y ∈ R, называемый суммой этих элементов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EF37DFE8-283D-4DB2-86FC-2C2B1F63E108}"/>
              </a:ext>
            </a:extLst>
          </p:cNvPr>
          <p:cNvSpPr txBox="1">
            <a:spLocks/>
          </p:cNvSpPr>
          <p:nvPr/>
        </p:nvSpPr>
        <p:spPr>
          <a:xfrm>
            <a:off x="838199" y="3084336"/>
            <a:ext cx="10321032" cy="344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dirty="0"/>
              <a:t>Аксиомы сложения</a:t>
            </a:r>
            <a:endParaRPr lang="en-US" b="1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CC1A19B7-1483-4AAD-ADBC-6BFF5C7538DA}"/>
              </a:ext>
            </a:extLst>
          </p:cNvPr>
          <p:cNvSpPr txBox="1">
            <a:spLocks/>
          </p:cNvSpPr>
          <p:nvPr/>
        </p:nvSpPr>
        <p:spPr>
          <a:xfrm>
            <a:off x="1207364" y="3643237"/>
            <a:ext cx="10045822" cy="2588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ru-RU" dirty="0"/>
              <a:t>Операция + коммутативна, то есть для любых x, y ∈ R</a:t>
            </a:r>
            <a:r>
              <a:rPr lang="en-US" dirty="0"/>
              <a:t>: x + y = y + x.</a:t>
            </a:r>
          </a:p>
          <a:p>
            <a:pPr marL="342900" indent="-342900">
              <a:buAutoNum type="arabicPeriod"/>
            </a:pPr>
            <a:r>
              <a:rPr lang="ru-RU" dirty="0"/>
              <a:t>Операция + ассоциативна, то есть для любых x, y, z ∈ R</a:t>
            </a:r>
            <a:r>
              <a:rPr lang="en-US" dirty="0"/>
              <a:t>: (x + y) + z = x + (y + z).</a:t>
            </a:r>
          </a:p>
          <a:p>
            <a:pPr marL="342900" indent="-342900">
              <a:buAutoNum type="arabicPeriod"/>
            </a:pPr>
            <a:r>
              <a:rPr lang="ru-RU" dirty="0"/>
              <a:t>Существует нейтральный элемент 0 ∈ R (называемый </a:t>
            </a:r>
            <a:r>
              <a:rPr lang="ru-RU" b="1" dirty="0"/>
              <a:t>нулем</a:t>
            </a:r>
            <a:r>
              <a:rPr lang="ru-RU" dirty="0"/>
              <a:t>), такой, что для</a:t>
            </a:r>
            <a:r>
              <a:rPr lang="en-US" dirty="0"/>
              <a:t> </a:t>
            </a:r>
            <a:r>
              <a:rPr lang="ru-RU" dirty="0"/>
              <a:t>любого x ∈ R</a:t>
            </a:r>
            <a:r>
              <a:rPr lang="en-US" dirty="0"/>
              <a:t>: x + 0 = x.</a:t>
            </a:r>
          </a:p>
          <a:p>
            <a:pPr marL="342900" indent="-342900">
              <a:buAutoNum type="arabicPeriod"/>
            </a:pPr>
            <a:r>
              <a:rPr lang="ru-RU" dirty="0"/>
              <a:t>Для каждого элемента x ∈ R существует противоположный элемент −x такой,</a:t>
            </a:r>
            <a:r>
              <a:rPr lang="en-US" dirty="0"/>
              <a:t> </a:t>
            </a:r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x + (−x) = 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32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870F3-F5C2-44FE-8988-B12B47D2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ru-RU" dirty="0"/>
              <a:t>Порядок в </a:t>
            </a:r>
            <a:r>
              <a:rPr lang="en-US" dirty="0"/>
              <a:t>R.</a:t>
            </a:r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FFFC844-F2B6-4B00-88B0-2488DD976E90}"/>
              </a:ext>
            </a:extLst>
          </p:cNvPr>
          <p:cNvSpPr/>
          <p:nvPr/>
        </p:nvSpPr>
        <p:spPr>
          <a:xfrm>
            <a:off x="838200" y="856171"/>
            <a:ext cx="10321030" cy="3817429"/>
          </a:xfrm>
          <a:prstGeom prst="roundRect">
            <a:avLst>
              <a:gd name="adj" fmla="val 886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7A606B3-E322-4122-8D39-BB6CA37AB231}"/>
              </a:ext>
            </a:extLst>
          </p:cNvPr>
          <p:cNvSpPr txBox="1">
            <a:spLocks/>
          </p:cNvSpPr>
          <p:nvPr/>
        </p:nvSpPr>
        <p:spPr>
          <a:xfrm>
            <a:off x="838200" y="855650"/>
            <a:ext cx="10321030" cy="3817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</a:t>
            </a:r>
            <a:r>
              <a:rPr lang="ru-RU" b="1" dirty="0" err="1"/>
              <a:t>войства</a:t>
            </a:r>
            <a:r>
              <a:rPr lang="ru-RU" b="1" dirty="0"/>
              <a:t> порядка относительно умножения и сложения</a:t>
            </a:r>
          </a:p>
          <a:p>
            <a:pPr algn="ctr"/>
            <a:r>
              <a:rPr lang="en-US" dirty="0"/>
              <a:t>(x &lt; y) ⇒ (x + z) &lt; (y + z),</a:t>
            </a:r>
          </a:p>
          <a:p>
            <a:pPr algn="ctr"/>
            <a:r>
              <a:rPr lang="en-US" dirty="0"/>
              <a:t>(0 &lt; x) ⇒ (−x &lt; 0),</a:t>
            </a:r>
          </a:p>
          <a:p>
            <a:pPr algn="ctr"/>
            <a:r>
              <a:rPr lang="en-US" dirty="0"/>
              <a:t>(x ≤ y) ∧ (z ≤ k) ⇒ (x + z) ≤ (y + k),</a:t>
            </a:r>
          </a:p>
          <a:p>
            <a:pPr algn="ctr"/>
            <a:r>
              <a:rPr lang="en-US" dirty="0"/>
              <a:t>(x &lt; y) ∧ (z ≤ k) ⇒ (x + z) &lt; (y + k),</a:t>
            </a:r>
          </a:p>
          <a:p>
            <a:pPr algn="ctr"/>
            <a:r>
              <a:rPr lang="en-US" dirty="0"/>
              <a:t>(0 &lt; x) ∧ (0 &lt; y) ⇒ (0 &lt; </a:t>
            </a:r>
            <a:r>
              <a:rPr lang="en-US" dirty="0" err="1"/>
              <a:t>xy</a:t>
            </a:r>
            <a:r>
              <a:rPr lang="en-US" dirty="0"/>
              <a:t>),</a:t>
            </a:r>
          </a:p>
          <a:p>
            <a:pPr algn="ctr"/>
            <a:r>
              <a:rPr lang="en-US" dirty="0"/>
              <a:t>(0 &gt; x) ∧ (0 &gt; y) ⇒ (0 &lt; </a:t>
            </a:r>
            <a:r>
              <a:rPr lang="en-US" dirty="0" err="1"/>
              <a:t>xy</a:t>
            </a:r>
            <a:r>
              <a:rPr lang="en-US" dirty="0"/>
              <a:t>),</a:t>
            </a:r>
          </a:p>
          <a:p>
            <a:pPr algn="ctr"/>
            <a:r>
              <a:rPr lang="en-US" dirty="0"/>
              <a:t>(0 &gt; x) ∧ (0 &lt; y) ⇒ (0 &gt; </a:t>
            </a:r>
            <a:r>
              <a:rPr lang="en-US" dirty="0" err="1"/>
              <a:t>xy</a:t>
            </a:r>
            <a:r>
              <a:rPr lang="en-US" dirty="0"/>
              <a:t>),</a:t>
            </a:r>
          </a:p>
          <a:p>
            <a:pPr algn="ctr"/>
            <a:r>
              <a:rPr lang="en-US" dirty="0"/>
              <a:t>(x &lt; y) ∧ (z &gt; 0) ⇒ (</a:t>
            </a:r>
            <a:r>
              <a:rPr lang="en-US" dirty="0" err="1"/>
              <a:t>xz</a:t>
            </a:r>
            <a:r>
              <a:rPr lang="en-US" dirty="0"/>
              <a:t> &lt; </a:t>
            </a:r>
            <a:r>
              <a:rPr lang="en-US" dirty="0" err="1"/>
              <a:t>yz</a:t>
            </a:r>
            <a:r>
              <a:rPr lang="en-US" dirty="0"/>
              <a:t>),</a:t>
            </a:r>
          </a:p>
          <a:p>
            <a:pPr algn="ctr"/>
            <a:r>
              <a:rPr lang="en-US" dirty="0"/>
              <a:t>(x &lt; y) ∧ (z &lt; 0) ⇒ (</a:t>
            </a:r>
            <a:r>
              <a:rPr lang="en-US" dirty="0" err="1"/>
              <a:t>xz</a:t>
            </a:r>
            <a:r>
              <a:rPr lang="en-US" dirty="0"/>
              <a:t> &gt; </a:t>
            </a:r>
            <a:r>
              <a:rPr lang="en-US" dirty="0" err="1"/>
              <a:t>yz</a:t>
            </a:r>
            <a:r>
              <a:rPr lang="en-US" dirty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367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870F3-F5C2-44FE-8988-B12B47D2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ru-RU" dirty="0"/>
              <a:t>Порядок в </a:t>
            </a:r>
            <a:r>
              <a:rPr lang="en-US" dirty="0"/>
              <a:t>R.</a:t>
            </a:r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FFFC844-F2B6-4B00-88B0-2488DD976E90}"/>
              </a:ext>
            </a:extLst>
          </p:cNvPr>
          <p:cNvSpPr/>
          <p:nvPr/>
        </p:nvSpPr>
        <p:spPr>
          <a:xfrm>
            <a:off x="838200" y="856172"/>
            <a:ext cx="10321030" cy="786198"/>
          </a:xfrm>
          <a:prstGeom prst="roundRect">
            <a:avLst>
              <a:gd name="adj" fmla="val 886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7A606B3-E322-4122-8D39-BB6CA37AB231}"/>
              </a:ext>
            </a:extLst>
          </p:cNvPr>
          <p:cNvSpPr txBox="1">
            <a:spLocks/>
          </p:cNvSpPr>
          <p:nvPr/>
        </p:nvSpPr>
        <p:spPr>
          <a:xfrm>
            <a:off x="838200" y="855650"/>
            <a:ext cx="10321030" cy="786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</a:t>
            </a:r>
            <a:r>
              <a:rPr lang="ru-RU" b="1" dirty="0" err="1"/>
              <a:t>войства</a:t>
            </a:r>
            <a:r>
              <a:rPr lang="ru-RU" b="1" dirty="0"/>
              <a:t> порядка относительно умножения и сложения</a:t>
            </a:r>
          </a:p>
          <a:p>
            <a:pPr algn="ctr"/>
            <a:r>
              <a:rPr lang="ru-RU" dirty="0"/>
              <a:t>0 </a:t>
            </a:r>
            <a:r>
              <a:rPr lang="en-US" dirty="0"/>
              <a:t>&lt; 1.</a:t>
            </a:r>
            <a:endParaRPr lang="ru-RU" dirty="0"/>
          </a:p>
        </p:txBody>
      </p:sp>
      <p:sp>
        <p:nvSpPr>
          <p:cNvPr id="5" name="Текст 6">
            <a:extLst>
              <a:ext uri="{FF2B5EF4-FFF2-40B4-BE49-F238E27FC236}">
                <a16:creationId xmlns:a16="http://schemas.microsoft.com/office/drawing/2014/main" id="{8D01648D-9925-43E5-89FF-B4A48B970870}"/>
              </a:ext>
            </a:extLst>
          </p:cNvPr>
          <p:cNvSpPr txBox="1">
            <a:spLocks/>
          </p:cNvSpPr>
          <p:nvPr/>
        </p:nvSpPr>
        <p:spPr>
          <a:xfrm>
            <a:off x="935485" y="1757654"/>
            <a:ext cx="10321029" cy="12903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Согласно аксиоме умножения, 0 </a:t>
            </a:r>
            <a:r>
              <a:rPr lang="es-ES" sz="1800" b="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≠</a:t>
            </a:r>
            <a:r>
              <a:rPr lang="ru-RU" dirty="0"/>
              <a:t> 1. Предположим, что 1 &lt; 0,</a:t>
            </a:r>
            <a:r>
              <a:rPr lang="en-US" dirty="0"/>
              <a:t> </a:t>
            </a:r>
            <a:r>
              <a:rPr lang="ru-RU" dirty="0"/>
              <a:t>тогда, по свойствам неравенств,</a:t>
            </a:r>
            <a:r>
              <a:rPr lang="en-US" dirty="0"/>
              <a:t> (1 &lt; 0) ∧ (1 &lt; 0) ⇒ (1 · 1 &gt; 0) ⇒ (1 &gt; 0).</a:t>
            </a:r>
          </a:p>
          <a:p>
            <a:r>
              <a:rPr lang="ru-RU" b="0" dirty="0"/>
              <a:t>Так как одновременно не может выполняться 1 &lt; 0 и 1 &gt; 0, приходим к противоречию.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3DA7B2-4415-4A59-92DE-B262EF03BE64}"/>
              </a:ext>
            </a:extLst>
          </p:cNvPr>
          <p:cNvSpPr txBox="1"/>
          <p:nvPr/>
        </p:nvSpPr>
        <p:spPr>
          <a:xfrm>
            <a:off x="792331" y="2822694"/>
            <a:ext cx="10412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13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1460529-78AE-41DB-B2C1-23A009073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32" y="5428194"/>
            <a:ext cx="1095375" cy="5143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F919E-42F1-4DA7-8988-EDD54D42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5. Непрерывность </a:t>
            </a:r>
            <a:r>
              <a:rPr lang="en-US" dirty="0"/>
              <a:t>R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6EADE7-89E1-4ED3-B3B4-A1A425855C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699550"/>
            <a:ext cx="10515600" cy="339422"/>
          </a:xfrm>
        </p:spPr>
        <p:txBody>
          <a:bodyPr/>
          <a:lstStyle/>
          <a:p>
            <a:r>
              <a:rPr lang="ru-RU" dirty="0"/>
              <a:t>Аксиома непрерывности(полноты)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9A2E8BA0-99E1-4650-9450-E8D6B46BAA5F}"/>
              </a:ext>
            </a:extLst>
          </p:cNvPr>
          <p:cNvSpPr/>
          <p:nvPr/>
        </p:nvSpPr>
        <p:spPr>
          <a:xfrm>
            <a:off x="838200" y="855647"/>
            <a:ext cx="10321031" cy="843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9E8792AF-3F1D-4898-B8E5-D5F90D13AC3C}"/>
              </a:ext>
            </a:extLst>
          </p:cNvPr>
          <p:cNvSpPr txBox="1">
            <a:spLocks/>
          </p:cNvSpPr>
          <p:nvPr/>
        </p:nvSpPr>
        <p:spPr>
          <a:xfrm>
            <a:off x="838200" y="855648"/>
            <a:ext cx="10321031" cy="843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Множество R называется </a:t>
            </a:r>
            <a:r>
              <a:rPr lang="ru-RU" b="1" dirty="0"/>
              <a:t>множеством вещественных чисел</a:t>
            </a:r>
            <a:r>
              <a:rPr lang="ru-RU" dirty="0"/>
              <a:t>, а его элементы – вещественными числами, если выполнен набор аксиом, называемых аксиомами множества вещественных чисел.</a:t>
            </a:r>
            <a:endParaRPr lang="en-US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702634A-7CF7-4D42-B46B-C29DAF0C9632}"/>
              </a:ext>
            </a:extLst>
          </p:cNvPr>
          <p:cNvSpPr/>
          <p:nvPr/>
        </p:nvSpPr>
        <p:spPr>
          <a:xfrm>
            <a:off x="838200" y="2038973"/>
            <a:ext cx="10321031" cy="843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D7ACDED6-16DF-4134-B3FE-0138E2AE59C7}"/>
              </a:ext>
            </a:extLst>
          </p:cNvPr>
          <p:cNvSpPr txBox="1">
            <a:spLocks/>
          </p:cNvSpPr>
          <p:nvPr/>
        </p:nvSpPr>
        <p:spPr>
          <a:xfrm>
            <a:off x="838200" y="2038974"/>
            <a:ext cx="10321031" cy="843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Пусть X, Y ⊂ R, причем X ≠ ∅ и Y ≠ ∅. Тогда</a:t>
            </a:r>
          </a:p>
          <a:p>
            <a:pPr algn="ctr"/>
            <a:r>
              <a:rPr lang="en-US" dirty="0"/>
              <a:t>(∀x ∈ X ∀y ∈ Y x ≤ y) ⇒ (∃c ∈ R : x ≤ c ≤ y ∀x ∈ X ∀y ∈ Y ).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6919AF4-D1EF-4F46-B21A-67C657201A76}"/>
              </a:ext>
            </a:extLst>
          </p:cNvPr>
          <p:cNvSpPr/>
          <p:nvPr/>
        </p:nvSpPr>
        <p:spPr>
          <a:xfrm>
            <a:off x="838201" y="3188927"/>
            <a:ext cx="10321030" cy="786198"/>
          </a:xfrm>
          <a:prstGeom prst="roundRect">
            <a:avLst>
              <a:gd name="adj" fmla="val 886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06A96EC9-9F9D-4083-AC94-692A715A1B53}"/>
              </a:ext>
            </a:extLst>
          </p:cNvPr>
          <p:cNvSpPr txBox="1">
            <a:spLocks/>
          </p:cNvSpPr>
          <p:nvPr/>
        </p:nvSpPr>
        <p:spPr>
          <a:xfrm>
            <a:off x="838201" y="3188405"/>
            <a:ext cx="10321030" cy="786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Лемма о существовании числа квадрат которого равен 2</a:t>
            </a:r>
          </a:p>
          <a:p>
            <a:pPr algn="ctr"/>
            <a:r>
              <a:rPr lang="pt-BR" dirty="0"/>
              <a:t>∃c ∈ R :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Текст 6">
                <a:extLst>
                  <a:ext uri="{FF2B5EF4-FFF2-40B4-BE49-F238E27FC236}">
                    <a16:creationId xmlns:a16="http://schemas.microsoft.com/office/drawing/2014/main" id="{C850CA32-C5E4-4C1A-A4B5-EFD8A275BA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1354" y="3975124"/>
                <a:ext cx="10321029" cy="276095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800" b="0" kern="1200">
                    <a:solidFill>
                      <a:schemeClr val="tx1"/>
                    </a:solidFill>
                    <a:latin typeface="Montserrat" panose="00000500000000000000" pitchFamily="2" charset="-52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b="0" dirty="0"/>
                  <a:t>Рассмотрим множества</a:t>
                </a:r>
                <a:r>
                  <a:rPr lang="en-US" b="0" dirty="0"/>
                  <a:t>: </a:t>
                </a:r>
                <a:r>
                  <a:rPr lang="es-ES" b="0" dirty="0"/>
                  <a:t>X = {x &gt; 0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b="0" dirty="0"/>
                  <a:t> &lt; 2}, Y = {y &gt; 0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b="0" dirty="0"/>
                  <a:t> &gt; 2}.</a:t>
                </a:r>
              </a:p>
              <a:p>
                <a:r>
                  <a:rPr lang="ru-RU" b="0" dirty="0"/>
                  <a:t>Рассматриваемые множества не пусты. И правда, 1 ∈ X, ведь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b="0" dirty="0"/>
                  <a:t> &lt; 2 и 1 &gt; 0, а 2 ∈ Y ,так как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b="0" dirty="0"/>
                  <a:t> &gt; 2 и 2 &gt; 0. Кроме того, так как при x, y &gt; 0</a:t>
                </a:r>
                <a:r>
                  <a:rPr lang="en-US" dirty="0"/>
                  <a:t>: (x &lt; y) ⇔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),</a:t>
                </a:r>
                <a:r>
                  <a:rPr lang="es-ES" dirty="0"/>
                  <a:t> то </a:t>
                </a:r>
              </a:p>
              <a:p>
                <a:r>
                  <a:rPr lang="es-ES" dirty="0"/>
                  <a:t>∀x ∈ X ∀y ∈ Y x &lt; y.</a:t>
                </a:r>
                <a:r>
                  <a:rPr lang="ru-RU" dirty="0"/>
                  <a:t> Мы попадаем в рамки аксиомы непрерывности.  Отсюда </a:t>
                </a:r>
                <a:r>
                  <a:rPr lang="es-ES" dirty="0"/>
                  <a:t>∃c ∈ R : x ≤ c ≤ y ∀x ∈ X ∀y ∈ Y.</a:t>
                </a:r>
                <a:r>
                  <a:rPr lang="ru-RU" dirty="0"/>
                  <a:t> Покажем, что c не принадлежит X. От противного,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 &lt; 2, то число                больше с и лежит в Х. Тогда</a:t>
                </a:r>
                <a:r>
                  <a:rPr lang="en-US" dirty="0"/>
                  <a:t> </a:t>
                </a:r>
                <a:r>
                  <a:rPr lang="ru-RU" dirty="0"/>
                  <a:t>выполняется:</a:t>
                </a:r>
                <a:endParaRPr lang="ru-RU" b="0" dirty="0"/>
              </a:p>
            </p:txBody>
          </p:sp>
        </mc:Choice>
        <mc:Fallback xmlns="">
          <p:sp>
            <p:nvSpPr>
              <p:cNvPr id="10" name="Текст 6">
                <a:extLst>
                  <a:ext uri="{FF2B5EF4-FFF2-40B4-BE49-F238E27FC236}">
                    <a16:creationId xmlns:a16="http://schemas.microsoft.com/office/drawing/2014/main" id="{C850CA32-C5E4-4C1A-A4B5-EFD8A275B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354" y="3975124"/>
                <a:ext cx="10321029" cy="2760956"/>
              </a:xfrm>
              <a:prstGeom prst="rect">
                <a:avLst/>
              </a:prstGeom>
              <a:blipFill>
                <a:blip r:embed="rId3"/>
                <a:stretch>
                  <a:fillRect l="-532" t="-19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A8B262C-E4D4-42E7-AED9-E07A4FCB9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145" y="5911276"/>
            <a:ext cx="58483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20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F919E-42F1-4DA7-8988-EDD54D42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5. Непрерывность </a:t>
            </a:r>
            <a:r>
              <a:rPr lang="en-US" dirty="0"/>
              <a:t>R</a:t>
            </a:r>
            <a:endParaRPr lang="ru-RU" dirty="0"/>
          </a:p>
        </p:txBody>
      </p:sp>
      <p:sp>
        <p:nvSpPr>
          <p:cNvPr id="10" name="Текст 6">
            <a:extLst>
              <a:ext uri="{FF2B5EF4-FFF2-40B4-BE49-F238E27FC236}">
                <a16:creationId xmlns:a16="http://schemas.microsoft.com/office/drawing/2014/main" id="{C850CA32-C5E4-4C1A-A4B5-EFD8A275BA41}"/>
              </a:ext>
            </a:extLst>
          </p:cNvPr>
          <p:cNvSpPr txBox="1">
            <a:spLocks/>
          </p:cNvSpPr>
          <p:nvPr/>
        </p:nvSpPr>
        <p:spPr>
          <a:xfrm>
            <a:off x="838199" y="855648"/>
            <a:ext cx="10321029" cy="2760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dirty="0"/>
              <a:t>Но это приводит к противоречию, так как полученное неравенство несовместимо с тем, что </a:t>
            </a:r>
            <a:r>
              <a:rPr lang="en-US" b="0" dirty="0"/>
              <a:t>∀x ∈ X </a:t>
            </a:r>
            <a:r>
              <a:rPr lang="en-US" b="0" dirty="0" err="1"/>
              <a:t>x</a:t>
            </a:r>
            <a:r>
              <a:rPr lang="en-US" b="0" dirty="0"/>
              <a:t> ≤ c</a:t>
            </a:r>
            <a:r>
              <a:rPr lang="ru-RU" b="0" dirty="0"/>
              <a:t>. Аналогичным образом показывается, что c /∈ Y , откуда c</a:t>
            </a:r>
          </a:p>
          <a:p>
            <a:r>
              <a:rPr lang="ru-RU" b="0" dirty="0"/>
              <a:t>2 = 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FDBC2F-DF7E-4A07-BB22-A6C38AE43605}"/>
              </a:ext>
            </a:extLst>
          </p:cNvPr>
          <p:cNvSpPr txBox="1"/>
          <p:nvPr/>
        </p:nvSpPr>
        <p:spPr>
          <a:xfrm>
            <a:off x="746461" y="1668530"/>
            <a:ext cx="10412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10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03B92-3BC9-58CB-EADA-AA5284BB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6. Натуральные числа и математическая индукция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735EBEF-1ACE-F646-43F5-8962AB4A6DD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464547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>
                    <a:solidFill>
                      <a:schemeClr val="accent2"/>
                    </a:solidFill>
                  </a:rPr>
                  <a:t>Определение </a:t>
                </a:r>
                <a:r>
                  <a:rPr lang="ru-RU" dirty="0">
                    <a:solidFill>
                      <a:schemeClr val="accent2"/>
                    </a:solidFill>
                  </a:rPr>
                  <a:t>(Понятие индуктивного множества).</a:t>
                </a:r>
              </a:p>
              <a:p>
                <a:r>
                  <a:rPr lang="ru-RU" dirty="0"/>
                  <a:t>Множество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⊂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называется индуктивным, если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ru-RU" b="1" dirty="0">
                    <a:solidFill>
                      <a:schemeClr val="accent6"/>
                    </a:solidFill>
                  </a:rPr>
                  <a:t>Лемма. </a:t>
                </a:r>
                <a:endParaRPr lang="en-US" b="1" dirty="0">
                  <a:solidFill>
                    <a:schemeClr val="accent6"/>
                  </a:solidFill>
                </a:endParaRPr>
              </a:p>
              <a:p>
                <a:r>
                  <a:rPr lang="ru-RU" dirty="0"/>
                  <a:t>Пересечение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pHide m:val="on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400" b="0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ru-RU" sz="2400" b="0" i="1" dirty="0">
                            <a:latin typeface="Cambria Math" panose="02040503050406030204" pitchFamily="18" charset="0"/>
                          </a:rPr>
                          <m:t> ∈ </m:t>
                        </m:r>
                        <m:r>
                          <a:rPr lang="ru-RU" sz="2400" b="0" i="1" dirty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b="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sz="2400" b="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ru-RU" dirty="0"/>
                  <a:t>любого семейства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индуктивных множеств, если оно не пусто, является индуктивным множеством.</a:t>
                </a:r>
                <a:endParaRPr lang="en-US" dirty="0"/>
              </a:p>
              <a:p>
                <a:r>
                  <a:rPr lang="ru-RU" b="1" dirty="0"/>
                  <a:t>Доказательство.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 </m:t>
                          </m:r>
                          <m:nary>
                            <m:naryPr>
                              <m:chr m:val="⋂"/>
                              <m:supHide m:val="on"/>
                              <m:ctrlP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ru-RU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a:rPr lang="ru-RU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ru-RU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ru-RU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ru-RU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справедлив</m:t>
                      </m:r>
                      <m:r>
                        <m:rPr>
                          <m:nor/>
                        </m:rPr>
                        <a:rPr lang="ru-RU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о</m:t>
                      </m:r>
                      <m:r>
                        <m:rPr>
                          <m:nor/>
                        </m:rPr>
                        <a:rPr lang="ru-RU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в силу индуктивности всех множеств семейства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((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)∈</m:t>
                      </m:r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)⇒⇒((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)∈</m:t>
                      </m:r>
                      <m:nary>
                        <m:naryPr>
                          <m:chr m:val="⋂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ru-RU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 </m:t>
                          </m:r>
                          <m:r>
                            <a:rPr lang="ru-RU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ru-RU" b="1"/>
                        <m:t>∎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b="1" dirty="0">
                    <a:solidFill>
                      <a:schemeClr val="accent2"/>
                    </a:solidFill>
                  </a:rPr>
                  <a:t>Определение</a:t>
                </a:r>
                <a:r>
                  <a:rPr lang="en-US" b="1" dirty="0">
                    <a:solidFill>
                      <a:schemeClr val="accent2"/>
                    </a:solidFill>
                  </a:rPr>
                  <a:t> </a:t>
                </a:r>
                <a:r>
                  <a:rPr lang="ru-RU" dirty="0">
                    <a:solidFill>
                      <a:schemeClr val="accent2"/>
                    </a:solidFill>
                  </a:rPr>
                  <a:t>(Понятие множества натуральных чисел).</a:t>
                </a:r>
              </a:p>
              <a:p>
                <a:r>
                  <a:rPr lang="ru-RU" dirty="0"/>
                  <a:t>Множеством натуральных чисел называется пересечение всех индуктивных множеств, содержащих число 1. Обозначается множество натуральных чисел как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ℕ</a:t>
                </a:r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735EBEF-1ACE-F646-43F5-8962AB4A6D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464547"/>
              </a:xfrm>
              <a:blipFill>
                <a:blip r:embed="rId2"/>
                <a:stretch>
                  <a:fillRect l="-522" t="-1004" b="-7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645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AE4D6-505C-88A4-66D5-068F08AF0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43F0E-A103-87EF-5E8D-43045975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6. Натуральные числа и математическая индукция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5B3015CB-B2C0-0925-4198-447DFC92DC9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742927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>
                    <a:solidFill>
                      <a:schemeClr val="accent6"/>
                    </a:solidFill>
                  </a:rPr>
                  <a:t>Теорема </a:t>
                </a:r>
                <a:r>
                  <a:rPr lang="ru-RU" dirty="0">
                    <a:solidFill>
                      <a:schemeClr val="accent6"/>
                    </a:solidFill>
                  </a:rPr>
                  <a:t>(Принцип математической индукции).</a:t>
                </a:r>
              </a:p>
              <a:p>
                <a:r>
                  <a:rPr lang="ru-RU" dirty="0">
                    <a:solidFill>
                      <a:srgbClr val="000000"/>
                    </a:solidFill>
                  </a:rPr>
                  <a:t>Если множество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⊂ 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</a:rPr>
                  <a:t> таково, что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и  ∀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</a:rPr>
                  <a:t>, то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</a:rPr>
                  <a:t>.</a:t>
                </a:r>
              </a:p>
              <a:p>
                <a:r>
                  <a:rPr lang="ru-RU" b="1" dirty="0">
                    <a:solidFill>
                      <a:srgbClr val="000000"/>
                    </a:solidFill>
                  </a:rPr>
                  <a:t>Доказательство. </a:t>
                </a:r>
                <a:r>
                  <a:rPr lang="ru-RU" dirty="0">
                    <a:solidFill>
                      <a:srgbClr val="000000"/>
                    </a:solidFill>
                  </a:rPr>
                  <a:t>Действительно,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</a:rPr>
                  <a:t> – индуктивное множество. Так как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⊂ </m:t>
                    </m:r>
                    <m:r>
                      <a:rPr lang="ru-RU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</a:rPr>
                  <a:t>, а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ru-RU" dirty="0">
                  <a:solidFill>
                    <a:srgbClr val="000000"/>
                  </a:solidFill>
                </a:endParaRPr>
              </a:p>
              <a:p>
                <a:r>
                  <a:rPr lang="ru-RU" dirty="0">
                    <a:solidFill>
                      <a:srgbClr val="000000"/>
                    </a:solidFill>
                  </a:rPr>
                  <a:t>– наименьшее индуктивное множество, то X =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</a:rPr>
                  <a:t>.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ru-RU" b="1" dirty="0">
                    <a:solidFill>
                      <a:schemeClr val="accent6"/>
                    </a:solidFill>
                  </a:rPr>
                  <a:t>Лемма</a:t>
                </a:r>
                <a:r>
                  <a:rPr lang="ru-RU" dirty="0">
                    <a:solidFill>
                      <a:schemeClr val="accent6"/>
                    </a:solidFill>
                  </a:rPr>
                  <a:t> (Неравенство Бернулли). </a:t>
                </a:r>
                <a:endParaRPr lang="en-US" dirty="0">
                  <a:solidFill>
                    <a:schemeClr val="accent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ru-RU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ru-RU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ru-RU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≥ </m:t>
                      </m:r>
                      <m:r>
                        <a:rPr lang="ru-RU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 dirty="0" err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𝑛𝑥</m:t>
                      </m:r>
                      <m:r>
                        <a:rPr lang="ru-RU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&gt;−</m:t>
                      </m:r>
                      <m:r>
                        <a:rPr lang="ru-RU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ru-RU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ru-RU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ru-RU" b="1" dirty="0">
                    <a:solidFill>
                      <a:srgbClr val="000000"/>
                    </a:solidFill>
                  </a:rPr>
                  <a:t>Доказательство</a:t>
                </a:r>
                <a:r>
                  <a:rPr lang="ru-RU" dirty="0">
                    <a:solidFill>
                      <a:srgbClr val="000000"/>
                    </a:solidFill>
                  </a:rPr>
                  <a:t>. 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ru-RU" i="1" dirty="0">
                    <a:solidFill>
                      <a:srgbClr val="000000"/>
                    </a:solidFill>
                  </a:rPr>
                  <a:t>База индукции</a:t>
                </a:r>
                <a:r>
                  <a:rPr lang="ru-RU" dirty="0">
                    <a:solidFill>
                      <a:srgbClr val="000000"/>
                    </a:solidFill>
                  </a:rPr>
                  <a:t>. Пусть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</a:rPr>
                  <a:t>, тогда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≥ 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</a:rPr>
                  <a:t>, что верно при всех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</a:rPr>
                  <a:t>. 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ru-RU" i="1" dirty="0">
                    <a:solidFill>
                      <a:srgbClr val="000000"/>
                    </a:solidFill>
                  </a:rPr>
                  <a:t>Допустим</a:t>
                </a:r>
                <a:r>
                  <a:rPr lang="ru-RU" dirty="0">
                    <a:solidFill>
                      <a:srgbClr val="000000"/>
                    </a:solidFill>
                  </a:rPr>
                  <a:t>, что при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</a:rPr>
                  <a:t> выполнено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ru-RU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ru-RU" i="1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</a:rPr>
                  <a:t>.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ru-RU" i="1" dirty="0">
                    <a:solidFill>
                      <a:srgbClr val="000000"/>
                    </a:solidFill>
                  </a:rPr>
                  <a:t>Покажем</a:t>
                </a:r>
                <a:r>
                  <a:rPr lang="ru-RU" dirty="0">
                    <a:solidFill>
                      <a:srgbClr val="000000"/>
                    </a:solidFill>
                  </a:rPr>
                  <a:t>, что при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</a:rPr>
                  <a:t> выполняется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ru-RU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(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</a:rPr>
                  <a:t>. </a:t>
                </a:r>
              </a:p>
              <a:p>
                <a:r>
                  <a:rPr lang="ru-RU" dirty="0">
                    <a:solidFill>
                      <a:srgbClr val="000000"/>
                    </a:solidFill>
                  </a:rPr>
                  <a:t>Действительно,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ru-RU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ru-RU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ru-RU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ru-RU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ru-RU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d>
                      <m:dPr>
                        <m:ctrlPr>
                          <a:rPr lang="ru-RU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ru-RU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ru-RU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ru-RU" i="1" dirty="0" err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𝑘𝑥</m:t>
                        </m:r>
                      </m:e>
                    </m:d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ru-RU" i="1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ru-RU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(</m:t>
                    </m:r>
                    <m:r>
                      <a:rPr lang="ru-RU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ru-RU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ru-RU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ru-RU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>
                    <a:solidFill>
                      <a:srgbClr val="000000"/>
                    </a:solidFill>
                  </a:rPr>
                  <a:t>. </a:t>
                </a:r>
              </a:p>
              <a:p>
                <a:r>
                  <a:rPr lang="ru-RU" dirty="0">
                    <a:solidFill>
                      <a:srgbClr val="000000"/>
                    </a:solidFill>
                  </a:rPr>
                  <a:t>Так как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</a:rPr>
                  <a:t>, то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ru-RU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</a:rPr>
                  <a:t>, а значит </a:t>
                </a:r>
                <a14:m>
                  <m:oMath xmlns:m="http://schemas.openxmlformats.org/officeDocument/2006/math">
                    <m:r>
                      <a:rPr lang="ru-RU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(</m:t>
                    </m:r>
                    <m:r>
                      <a:rPr lang="ru-RU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ru-RU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ru-RU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ru-RU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(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</a:rPr>
                  <a:t>, откуда и следует требуемое.</a:t>
                </a:r>
                <a:r>
                  <a:rPr lang="ru-RU" b="1" dirty="0"/>
                  <a:t> ∎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5B3015CB-B2C0-0925-4198-447DFC92D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742927"/>
              </a:xfrm>
              <a:blipFill>
                <a:blip r:embed="rId2"/>
                <a:stretch>
                  <a:fillRect l="-522" t="-9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719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1496A-5FDD-5205-65B3-AE3A7A8D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7. Модуль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AD6ACA98-2923-AF41-CF30-6AB5429E9C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1800" b="1" i="0" u="none" strike="noStrike" dirty="0">
                    <a:solidFill>
                      <a:schemeClr val="accent2"/>
                    </a:solidFill>
                    <a:effectLst/>
                  </a:rPr>
                  <a:t>Определение</a:t>
                </a:r>
                <a:r>
                  <a:rPr lang="ru-RU" sz="1800" b="0" i="0" u="none" strike="noStrike" dirty="0">
                    <a:solidFill>
                      <a:schemeClr val="accent2"/>
                    </a:solidFill>
                    <a:effectLst/>
                  </a:rPr>
                  <a:t> (Понятие модуля).</a:t>
                </a:r>
              </a:p>
              <a:p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Модулем вещественного числа x называется число, равное </a:t>
                </a:r>
                <a14:m>
                  <m:oMath xmlns:m="http://schemas.openxmlformats.org/officeDocument/2006/math"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, если оно положительно или равно нулю, и равное </a:t>
                </a:r>
                <a14:m>
                  <m:oMath xmlns:m="http://schemas.openxmlformats.org/officeDocument/2006/math"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, если оно отрицательно. Иными словами,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8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ru-RU" dirty="0">
                                  <a:solidFill>
                                    <a:srgbClr val="000000"/>
                                  </a:solidFill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ru-RU" dirty="0">
                                  <a:solidFill>
                                    <a:srgbClr val="000000"/>
                                  </a:solidFill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ru-RU" dirty="0">
                                  <a:solidFill>
                                    <a:srgbClr val="000000"/>
                                  </a:solidFill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ru-RU" dirty="0">
                                  <a:solidFill>
                                    <a:srgbClr val="000000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 dirty="0">
                                  <a:solidFill>
                                    <a:srgbClr val="000000"/>
                                  </a:solidFill>
                                </a:rPr>
                                <m:t>≥ </m:t>
                              </m:r>
                              <m:r>
                                <m:rPr>
                                  <m:nor/>
                                </m:rPr>
                                <a:rPr lang="ru-RU" dirty="0">
                                  <a:solidFill>
                                    <a:srgbClr val="000000"/>
                                  </a:solidFill>
                                </a:rPr>
                                <m:t>0 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ru-RU" dirty="0">
                                  <a:solidFill>
                                    <a:srgbClr val="000000"/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ru-RU" dirty="0">
                                  <a:solidFill>
                                    <a:srgbClr val="000000"/>
                                  </a:solidFill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ru-RU" dirty="0">
                                  <a:solidFill>
                                    <a:srgbClr val="000000"/>
                                  </a:solidFill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ru-RU" dirty="0">
                                  <a:solidFill>
                                    <a:srgbClr val="000000"/>
                                  </a:solidFill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ru-RU" dirty="0">
                                  <a:solidFill>
                                    <a:srgbClr val="000000"/>
                                  </a:solidFill>
                                </a:rPr>
                                <m:t> &lt; </m:t>
                              </m:r>
                              <m:r>
                                <m:rPr>
                                  <m:nor/>
                                </m:rPr>
                                <a:rPr lang="ru-RU" dirty="0">
                                  <a:solidFill>
                                    <a:srgbClr val="000000"/>
                                  </a:solidFill>
                                </a:rPr>
                                <m:t>0 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ru-RU" sz="1800" b="1" i="0" u="none" strike="noStrike" dirty="0">
                    <a:solidFill>
                      <a:schemeClr val="accent6"/>
                    </a:solidFill>
                    <a:effectLst/>
                  </a:rPr>
                  <a:t>Теорема. </a:t>
                </a:r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Справедливы следующие свойства: </a:t>
                </a:r>
                <a:endParaRPr lang="en-US" sz="18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en-US" sz="1800" b="0" u="none" strike="noStrike" dirty="0">
                    <a:solidFill>
                      <a:srgbClr val="000000"/>
                    </a:solidFill>
                    <a:effectLst/>
                  </a:rPr>
                  <a:t>1. </a:t>
                </a:r>
                <a14:m>
                  <m:oMath xmlns:m="http://schemas.openxmlformats.org/officeDocument/2006/math"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| ≥ 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причем |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| = 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⇔ 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18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ru-RU" i="1" dirty="0">
                    <a:solidFill>
                      <a:srgbClr val="000000"/>
                    </a:solidFill>
                  </a:rPr>
                  <a:t>Доказательство</a:t>
                </a:r>
                <a:r>
                  <a:rPr lang="ru-RU" dirty="0">
                    <a:solidFill>
                      <a:srgbClr val="000000"/>
                    </a:solidFill>
                  </a:rPr>
                  <a:t>. По определению: если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dirty="0">
                        <a:solidFill>
                          <a:srgbClr val="000000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ru-RU" dirty="0">
                        <a:solidFill>
                          <a:srgbClr val="000000"/>
                        </a:solidFill>
                      </a:rPr>
                      <m:t> &lt; </m:t>
                    </m:r>
                    <m:r>
                      <m:rPr>
                        <m:nor/>
                      </m:rPr>
                      <a:rPr lang="ru-RU" dirty="0">
                        <a:solidFill>
                          <a:srgbClr val="000000"/>
                        </a:solidFill>
                      </a:rPr>
                      <m:t>0</m:t>
                    </m:r>
                  </m:oMath>
                </a14:m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,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то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ru-RU" dirty="0">
                        <a:solidFill>
                          <a:srgbClr val="000000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ru-RU" dirty="0">
                        <a:solidFill>
                          <a:srgbClr val="0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0000"/>
                        </a:solidFill>
                      </a:rPr>
                      <m:t>&gt;</m:t>
                    </m:r>
                    <m:r>
                      <m:rPr>
                        <m:nor/>
                      </m:rPr>
                      <a:rPr lang="ru-RU" dirty="0">
                        <a:solidFill>
                          <a:srgbClr val="0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ru-RU" dirty="0">
                        <a:solidFill>
                          <a:srgbClr val="000000"/>
                        </a:solidFill>
                      </a:rPr>
                      <m:t>0</m:t>
                    </m:r>
                  </m:oMath>
                </a14:m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, иначе очевидно.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⇒ 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8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en-US" sz="1800" b="0" u="none" strike="noStrike" dirty="0">
                    <a:solidFill>
                      <a:srgbClr val="000000"/>
                    </a:solidFill>
                    <a:effectLst/>
                  </a:rPr>
                  <a:t>2. </a:t>
                </a:r>
                <a14:m>
                  <m:oMath xmlns:m="http://schemas.openxmlformats.org/officeDocument/2006/math"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| = |−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|. </m:t>
                    </m:r>
                  </m:oMath>
                </a14:m>
                <a:endParaRPr lang="en-US" sz="18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ru-RU" i="1" dirty="0">
                    <a:solidFill>
                      <a:srgbClr val="000000"/>
                    </a:solidFill>
                  </a:rPr>
                  <a:t>Доказательство. </a:t>
                </a:r>
                <a:r>
                  <a:rPr lang="ru-RU" dirty="0">
                    <a:solidFill>
                      <a:srgbClr val="000000"/>
                    </a:solidFill>
                  </a:rPr>
                  <a:t>По определению: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Е</m:t>
                      </m:r>
                      <m:r>
                        <a:rPr lang="ru-RU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сли 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то −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⇒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i="1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Е</m:t>
                      </m:r>
                      <m:r>
                        <a:rPr lang="ru-RU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сли 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то −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⇒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i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AD6ACA98-2923-AF41-CF30-6AB5429E9C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256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5C3FC-958A-84CE-BE1D-638DABE73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B8750-6D10-6E4D-AB48-D8546100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7. Модуль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E542D44-6198-3095-3B0B-34FB3E52974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867750"/>
                <a:ext cx="10515600" cy="5711873"/>
              </a:xfrm>
            </p:spPr>
            <p:txBody>
              <a:bodyPr>
                <a:normAutofit/>
              </a:bodyPr>
              <a:lstStyle/>
              <a:p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</a:rPr>
                  <a:t>3. </a:t>
                </a:r>
                <a14:m>
                  <m:oMath xmlns:m="http://schemas.openxmlformats.org/officeDocument/2006/math"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−|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| ≤ 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≤ |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|. </m:t>
                    </m:r>
                  </m:oMath>
                </a14:m>
                <a:endParaRPr lang="en-US" sz="18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ru-RU" i="1" dirty="0">
                    <a:solidFill>
                      <a:srgbClr val="000000"/>
                    </a:solidFill>
                  </a:rPr>
                  <a:t>Доказательство. </a:t>
                </a:r>
                <a:r>
                  <a:rPr lang="ru-RU" dirty="0">
                    <a:solidFill>
                      <a:srgbClr val="000000"/>
                    </a:solidFill>
                  </a:rPr>
                  <a:t>По определению: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Е</m:t>
                      </m:r>
                      <m:r>
                        <a:rPr lang="ru-RU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сли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≥0,то−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Е</m:t>
                      </m:r>
                      <m:r>
                        <a:rPr lang="ru-RU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сли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&lt;0,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то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&lt;−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8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</a:rPr>
                  <a:t>4.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⇔ 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или 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= −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ru-RU" sz="18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ru-RU" i="1" dirty="0">
                    <a:solidFill>
                      <a:srgbClr val="000000"/>
                    </a:solidFill>
                  </a:rPr>
                  <a:t>Доказательство. </a:t>
                </a:r>
                <a:r>
                  <a:rPr lang="ru-RU" dirty="0">
                    <a:solidFill>
                      <a:srgbClr val="000000"/>
                    </a:solidFill>
                  </a:rPr>
                  <a:t>По определению: 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	</a:t>
                </a:r>
                <a:r>
                  <a:rPr lang="ru-RU" dirty="0">
                    <a:solidFill>
                      <a:srgbClr val="000000"/>
                    </a:solidFill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</a:rPr>
                  <a:t>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:r>
                  <a:rPr lang="ru-RU" dirty="0">
                    <a:solidFill>
                      <a:srgbClr val="000000"/>
                    </a:solidFill>
                  </a:rPr>
                  <a:t>то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.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	</a:t>
                </a:r>
                <a:r>
                  <a:rPr lang="ru-RU" dirty="0">
                    <a:solidFill>
                      <a:srgbClr val="000000"/>
                    </a:solidFill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</a:rPr>
                  <a:t>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:r>
                  <a:rPr lang="ru-RU" dirty="0">
                    <a:solidFill>
                      <a:srgbClr val="000000"/>
                    </a:solidFill>
                  </a:rPr>
                  <a:t>то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.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	</a:t>
                </a:r>
                <a:r>
                  <a:rPr lang="ru-RU" dirty="0">
                    <a:solidFill>
                      <a:srgbClr val="000000"/>
                    </a:solidFill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</a:rPr>
                  <a:t>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:r>
                  <a:rPr lang="ru-RU" dirty="0">
                    <a:solidFill>
                      <a:srgbClr val="000000"/>
                    </a:solidFill>
                  </a:rPr>
                  <a:t>то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=−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.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	</a:t>
                </a:r>
                <a:r>
                  <a:rPr lang="ru-RU" dirty="0">
                    <a:solidFill>
                      <a:srgbClr val="000000"/>
                    </a:solidFill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</a:rPr>
                  <a:t>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:r>
                  <a:rPr lang="ru-RU" dirty="0">
                    <a:solidFill>
                      <a:srgbClr val="000000"/>
                    </a:solidFill>
                  </a:rPr>
                  <a:t>то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.</a:t>
                </a:r>
              </a:p>
              <a:p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</a:rPr>
                  <a:t>5. </a:t>
                </a:r>
                <a14:m>
                  <m:oMath xmlns:m="http://schemas.openxmlformats.org/officeDocument/2006/math"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u="none" strike="noStrike" dirty="0" err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| = |</m:t>
                    </m:r>
                    <m:r>
                      <a: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|. </m:t>
                    </m:r>
                  </m:oMath>
                </a14:m>
                <a:endParaRPr lang="en-US" sz="1800" b="0" u="none" strike="noStrike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ru-RU" i="1" dirty="0">
                    <a:solidFill>
                      <a:srgbClr val="000000"/>
                    </a:solidFill>
                  </a:rPr>
                  <a:t>Доказательство. </a:t>
                </a:r>
                <a:r>
                  <a:rPr lang="ru-RU" dirty="0">
                    <a:solidFill>
                      <a:srgbClr val="000000"/>
                    </a:solidFill>
                  </a:rPr>
                  <a:t>По определению: 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en-US" sz="1800" b="0" u="none" strike="noStrike" dirty="0">
                    <a:solidFill>
                      <a:srgbClr val="000000"/>
                    </a:solidFill>
                    <a:effectLst/>
                  </a:rPr>
                  <a:t>	</a:t>
                </a:r>
                <a:r>
                  <a:rPr lang="ru-RU" dirty="0">
                    <a:solidFill>
                      <a:srgbClr val="000000"/>
                    </a:solidFill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</a:rPr>
                  <a:t>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:r>
                  <a:rPr lang="ru-RU" dirty="0">
                    <a:solidFill>
                      <a:srgbClr val="000000"/>
                    </a:solidFill>
                  </a:rPr>
                  <a:t>то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.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	</a:t>
                </a:r>
                <a:r>
                  <a:rPr lang="ru-RU" dirty="0">
                    <a:solidFill>
                      <a:srgbClr val="000000"/>
                    </a:solidFill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</a:rPr>
                  <a:t>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:r>
                  <a:rPr lang="ru-RU" dirty="0">
                    <a:solidFill>
                      <a:srgbClr val="000000"/>
                    </a:solidFill>
                  </a:rPr>
                  <a:t>то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</a:rPr>
                  <a:t>.</a:t>
                </a:r>
                <a:endParaRPr lang="ru-RU" sz="18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	</a:t>
                </a:r>
                <a:r>
                  <a:rPr lang="ru-RU" dirty="0">
                    <a:solidFill>
                      <a:srgbClr val="000000"/>
                    </a:solidFill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</a:rPr>
                  <a:t>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:r>
                  <a:rPr lang="ru-RU" dirty="0">
                    <a:solidFill>
                      <a:srgbClr val="000000"/>
                    </a:solidFill>
                  </a:rPr>
                  <a:t>то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.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	</a:t>
                </a:r>
                <a:r>
                  <a:rPr lang="ru-RU" dirty="0">
                    <a:solidFill>
                      <a:srgbClr val="000000"/>
                    </a:solidFill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</a:rPr>
                  <a:t>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:r>
                  <a:rPr lang="ru-RU" dirty="0">
                    <a:solidFill>
                      <a:srgbClr val="000000"/>
                    </a:solidFill>
                  </a:rPr>
                  <a:t>то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.</a:t>
                </a:r>
              </a:p>
              <a:p>
                <a:endParaRPr lang="en-US" sz="1800" b="0" u="none" strike="noStrike" dirty="0">
                  <a:solidFill>
                    <a:srgbClr val="0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E542D44-6198-3095-3B0B-34FB3E5297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867750"/>
                <a:ext cx="10515600" cy="5711873"/>
              </a:xfrm>
              <a:blipFill>
                <a:blip r:embed="rId2"/>
                <a:stretch>
                  <a:fillRect l="-522" t="-961" b="-14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32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94C5F-34CC-B0A3-16D8-C12FEF023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FD224-6029-C962-30A0-B9BD6E7A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7. Модуль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C3BBB0F-54ED-840C-FBAC-0812FE46AFF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</a:rPr>
                  <a:t>6.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0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den>
                        </m:f>
                      </m:e>
                    </m:d>
                    <m:r>
                      <a:rPr lang="en-US" b="0" i="0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ru-RU" i="1" dirty="0">
                    <a:solidFill>
                      <a:srgbClr val="000000"/>
                    </a:solidFill>
                  </a:rPr>
                  <a:t>Доказательство. </a:t>
                </a:r>
                <a:r>
                  <a:rPr lang="ru-RU" dirty="0">
                    <a:solidFill>
                      <a:srgbClr val="000000"/>
                    </a:solidFill>
                  </a:rPr>
                  <a:t>По определению аналогично 5 свойству.</a:t>
                </a:r>
              </a:p>
              <a:p>
                <a:endParaRPr lang="ru-RU" sz="18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</a:rPr>
                  <a:t>7.</a:t>
                </a:r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ru-RU" sz="1800" b="1" i="0" u="none" strike="noStrike" dirty="0">
                    <a:solidFill>
                      <a:srgbClr val="000000"/>
                    </a:solidFill>
                    <a:effectLst/>
                  </a:rPr>
                  <a:t>Неравенство треугольника</a:t>
                </a:r>
                <a:r>
                  <a:rPr lang="en-US" sz="1800" b="1" i="0" u="none" strike="noStrike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</a:rPr>
                  <a:t>|x + y| ≤ |x| + |y|. </a:t>
                </a:r>
                <a:endParaRPr lang="ru-RU" sz="18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ru-RU" i="1" dirty="0">
                    <a:solidFill>
                      <a:srgbClr val="000000"/>
                    </a:solidFill>
                  </a:rPr>
                  <a:t>Доказательство. </a:t>
                </a:r>
                <a:r>
                  <a:rPr lang="ru-RU" dirty="0">
                    <a:solidFill>
                      <a:srgbClr val="000000"/>
                    </a:solidFill>
                  </a:rPr>
                  <a:t>С</a:t>
                </a:r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ложить неравенства </a:t>
                </a:r>
                <a14:m>
                  <m:oMath xmlns:m="http://schemas.openxmlformats.org/officeDocument/2006/math"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±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≤ |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| и ± 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≤ |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, верные для любых </a:t>
                </a:r>
                <a14:m>
                  <m:oMath xmlns:m="http://schemas.openxmlformats.org/officeDocument/2006/math"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.</a:t>
                </a:r>
              </a:p>
              <a:p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Тем самым, придем к неравенствам </a:t>
                </a:r>
                <a14:m>
                  <m:oMath xmlns:m="http://schemas.openxmlformats.org/officeDocument/2006/math"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±(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+ 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 ≤ |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| + |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, которые совместно эквивалентны доказываемому.</a:t>
                </a:r>
              </a:p>
              <a:p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</a:rPr>
                  <a:t>8. |x − y| ≥ ||x| − |y||.</a:t>
                </a:r>
                <a:endParaRPr lang="ru-RU" sz="18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ru-RU" i="1" dirty="0">
                    <a:solidFill>
                      <a:srgbClr val="000000"/>
                    </a:solidFill>
                  </a:rPr>
                  <a:t>Доказательство. </a:t>
                </a:r>
                <a:r>
                  <a:rPr lang="ru-RU" dirty="0">
                    <a:solidFill>
                      <a:srgbClr val="000000"/>
                    </a:solidFill>
                  </a:rPr>
                  <a:t>По свойству </a:t>
                </a:r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7</a:t>
                </a:r>
                <a:r>
                  <a:rPr lang="ru-RU" dirty="0">
                    <a:solidFill>
                      <a:srgbClr val="000000"/>
                    </a:solidFill>
                  </a:rPr>
                  <a:t>:</a:t>
                </a:r>
                <a:endParaRPr lang="ru-RU" sz="18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| = |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| ≤ |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| + |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| ⇒ |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| ≥ |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| − |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|.</m:t>
                      </m:r>
                    </m:oMath>
                  </m:oMathPara>
                </a14:m>
                <a:endParaRPr lang="en-US" sz="18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Поменяв числа 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</a:rPr>
                  <a:t>x </a:t>
                </a:r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и 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</a:rPr>
                  <a:t>y </a:t>
                </a:r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местами, получим </a:t>
                </a:r>
                <a14:m>
                  <m:oMath xmlns:m="http://schemas.openxmlformats.org/officeDocument/2006/math"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| ≥ |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| − |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|.</m:t>
                    </m:r>
                  </m:oMath>
                </a14:m>
                <a:endParaRPr lang="ru-RU" sz="18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Совместно полученные неравенства эквивалентны доказываемому.</a:t>
                </a: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C3BBB0F-54ED-840C-FBAC-0812FE46A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20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B1CD77-9F9B-361E-B37D-1DC11858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8. Ограниченность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AD434778-07F3-5EC7-A446-D220DE486F3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835152"/>
                <a:ext cx="10515600" cy="5686943"/>
              </a:xfrm>
            </p:spPr>
            <p:txBody>
              <a:bodyPr>
                <a:normAutofit/>
              </a:bodyPr>
              <a:lstStyle/>
              <a:p>
                <a:r>
                  <a:rPr lang="ru-RU" sz="1800" b="1" i="0" u="none" strike="noStrike" dirty="0">
                    <a:solidFill>
                      <a:schemeClr val="accent2"/>
                    </a:solidFill>
                    <a:effectLst/>
                  </a:rPr>
                  <a:t>Определение</a:t>
                </a:r>
                <a:r>
                  <a:rPr lang="ru-RU" sz="1800" b="0" i="0" u="none" strike="noStrike" dirty="0">
                    <a:solidFill>
                      <a:schemeClr val="accent2"/>
                    </a:solidFill>
                    <a:effectLst/>
                  </a:rPr>
                  <a:t> (Понятие границы множества).</a:t>
                </a:r>
              </a:p>
              <a:p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Множество </a:t>
                </a:r>
                <a14:m>
                  <m:oMath xmlns:m="http://schemas.openxmlformats.org/officeDocument/2006/math"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⊂ </m:t>
                    </m:r>
                    <m:acc>
                      <m:accPr>
                        <m:chr m:val="̅"/>
                        <m:ctrlPr>
                          <a:rPr lang="ru-RU" sz="1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acc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называется ограниченным сверху, если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ru-RU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: ∀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ru-RU" sz="18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≤ 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18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	Найденное число M называется верхней границей для X.</a:t>
                </a:r>
              </a:p>
              <a:p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Множество </a:t>
                </a:r>
                <a14:m>
                  <m:oMath xmlns:m="http://schemas.openxmlformats.org/officeDocument/2006/math"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⊂ </m:t>
                    </m:r>
                    <m:acc>
                      <m:accPr>
                        <m:chr m:val="̅"/>
                        <m:ctrlPr>
                          <a:rPr lang="ru-RU" sz="1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acc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называется ограниченным снизу, если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ru-RU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: ∀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ru-RU" sz="18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≥ 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18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	Найденное число m называется нижней границей для X.</a:t>
                </a:r>
              </a:p>
              <a:p>
                <a:endParaRPr lang="ru-RU" dirty="0">
                  <a:solidFill>
                    <a:srgbClr val="000000"/>
                  </a:solidFill>
                </a:endParaRPr>
              </a:p>
              <a:p>
                <a:r>
                  <a:rPr lang="ru-RU" sz="1800" b="1" i="0" u="none" strike="noStrike" dirty="0">
                    <a:solidFill>
                      <a:schemeClr val="accent2"/>
                    </a:solidFill>
                    <a:effectLst/>
                  </a:rPr>
                  <a:t>Определение</a:t>
                </a:r>
                <a:r>
                  <a:rPr lang="ru-RU" sz="1800" b="0" i="0" u="none" strike="noStrike" dirty="0">
                    <a:solidFill>
                      <a:schemeClr val="accent2"/>
                    </a:solidFill>
                    <a:effectLst/>
                  </a:rPr>
                  <a:t> (Понятие ограниченности множества).</a:t>
                </a:r>
              </a:p>
              <a:p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Множество </a:t>
                </a:r>
                <a14:m>
                  <m:oMath xmlns:m="http://schemas.openxmlformats.org/officeDocument/2006/math"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⊂ </m:t>
                    </m:r>
                    <m:acc>
                      <m:accPr>
                        <m:chr m:val="̅"/>
                        <m:ctrlPr>
                          <a:rPr lang="ru-RU" sz="1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acc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называется ограниченным, если оно ограничено как сверху,</a:t>
                </a:r>
              </a:p>
              <a:p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так и снизу, то есть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ru-RU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: ∀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≤ 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≤ 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18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endParaRPr lang="ru-RU" dirty="0">
                  <a:solidFill>
                    <a:srgbClr val="000000"/>
                  </a:solidFill>
                </a:endParaRPr>
              </a:p>
              <a:p>
                <a:r>
                  <a:rPr lang="ru-RU" sz="1800" b="1" i="0" u="none" strike="noStrike" dirty="0">
                    <a:solidFill>
                      <a:schemeClr val="accent6"/>
                    </a:solidFill>
                    <a:effectLst/>
                  </a:rPr>
                  <a:t>Лемма</a:t>
                </a:r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. Множество X ⊂ R ограничено тогда и только тогда, когда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∈</m:t>
                      </m:r>
                      <m:acc>
                        <m:accPr>
                          <m:chr m:val="̅"/>
                          <m:ctrlPr>
                            <a:rPr lang="ru-RU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</m:acc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≥ 0 : ∀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≤ 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≤ 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ru-RU" sz="18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ru-RU" sz="1800" b="1" i="0" u="none" strike="noStrike" dirty="0">
                    <a:solidFill>
                      <a:srgbClr val="000000"/>
                    </a:solidFill>
                    <a:effectLst/>
                  </a:rPr>
                  <a:t>Доказательство</a:t>
                </a:r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. Необходимость - положить </a:t>
                </a:r>
                <a14:m>
                  <m:oMath xmlns:m="http://schemas.openxmlformats.org/officeDocument/2006/math"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ru-RU" sz="1800" b="0" i="1" u="none" strike="noStrike" dirty="0" err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max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⁡{|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|, |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|}</m:t>
                    </m:r>
                  </m:oMath>
                </a14:m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, достаточность - положить </a:t>
                </a:r>
                <a14:m>
                  <m:oMath xmlns:m="http://schemas.openxmlformats.org/officeDocument/2006/math"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= −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.</a:t>
                </a:r>
                <a:r>
                  <a:rPr lang="ru-RU" b="1" dirty="0"/>
                  <a:t> ∎</a:t>
                </a:r>
                <a:endParaRPr lang="ru-RU" sz="1800" b="0" i="0" u="none" strike="noStrike" dirty="0">
                  <a:solidFill>
                    <a:srgbClr val="0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AD434778-07F3-5EC7-A446-D220DE486F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835152"/>
                <a:ext cx="10515600" cy="5686943"/>
              </a:xfrm>
              <a:blipFill>
                <a:blip r:embed="rId2"/>
                <a:stretch>
                  <a:fillRect l="-522" t="-965" b="-18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43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442C1-9AA4-45D0-A44F-70DFD286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Сложение в </a:t>
            </a:r>
            <a:r>
              <a:rPr lang="en-US" dirty="0"/>
              <a:t>R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F9B78E83-6687-4618-9716-17651BBB8FD0}"/>
              </a:ext>
            </a:extLst>
          </p:cNvPr>
          <p:cNvSpPr/>
          <p:nvPr/>
        </p:nvSpPr>
        <p:spPr>
          <a:xfrm>
            <a:off x="838200" y="994299"/>
            <a:ext cx="10515600" cy="8256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5C9D2F2-49DE-4A26-8BD2-0AA113710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3776"/>
            <a:ext cx="10515600" cy="817270"/>
          </a:xfrm>
        </p:spPr>
        <p:txBody>
          <a:bodyPr anchor="ctr"/>
          <a:lstStyle/>
          <a:p>
            <a:r>
              <a:rPr lang="ru-RU" b="1" dirty="0"/>
              <a:t>Лемма о единственности нуля </a:t>
            </a:r>
          </a:p>
          <a:p>
            <a:pPr algn="ctr"/>
            <a:r>
              <a:rPr lang="ru-RU" dirty="0"/>
              <a:t>В множестве R ноль единственен.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Текст 6">
                <a:extLst>
                  <a:ext uri="{FF2B5EF4-FFF2-40B4-BE49-F238E27FC236}">
                    <a16:creationId xmlns:a16="http://schemas.microsoft.com/office/drawing/2014/main" id="{DA686ED0-EB65-480F-B396-36274D8664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19922"/>
                <a:ext cx="10515600" cy="122415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800" b="0" kern="1200">
                    <a:solidFill>
                      <a:schemeClr val="tx1"/>
                    </a:solidFill>
                    <a:latin typeface="Montserrat" panose="00000500000000000000" pitchFamily="2" charset="-52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нули в </a:t>
                </a:r>
                <a:r>
                  <a:rPr lang="en-US" dirty="0"/>
                  <a:t>R. </a:t>
                </a:r>
                <a:r>
                  <a:rPr lang="ru-RU" dirty="0"/>
                  <a:t>Тогда</a:t>
                </a:r>
                <a:r>
                  <a:rPr lang="en-US" dirty="0"/>
                  <a:t>,</a:t>
                </a:r>
                <a:r>
                  <a:rPr lang="ru-RU" dirty="0"/>
                  <a:t> используя коммутативность сложения и определение нуля имеем</a:t>
                </a:r>
                <a:r>
                  <a:rPr lang="en-US" dirty="0"/>
                  <a:t>:</a:t>
                </a:r>
                <a:endParaRPr lang="ru-RU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b="0" dirty="0"/>
              </a:p>
              <a:p>
                <a:pPr algn="r"/>
                <a:endParaRPr lang="en-US" dirty="0"/>
              </a:p>
            </p:txBody>
          </p:sp>
        </mc:Choice>
        <mc:Fallback xmlns="">
          <p:sp>
            <p:nvSpPr>
              <p:cNvPr id="13" name="Текст 6">
                <a:extLst>
                  <a:ext uri="{FF2B5EF4-FFF2-40B4-BE49-F238E27FC236}">
                    <a16:creationId xmlns:a16="http://schemas.microsoft.com/office/drawing/2014/main" id="{DA686ED0-EB65-480F-B396-36274D866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19922"/>
                <a:ext cx="10515600" cy="1224159"/>
              </a:xfrm>
              <a:prstGeom prst="rect">
                <a:avLst/>
              </a:prstGeom>
              <a:blipFill>
                <a:blip r:embed="rId3"/>
                <a:stretch>
                  <a:fillRect l="-522" t="-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28EAD40D-A609-4933-A358-D5569F3701EE}"/>
              </a:ext>
            </a:extLst>
          </p:cNvPr>
          <p:cNvSpPr/>
          <p:nvPr/>
        </p:nvSpPr>
        <p:spPr>
          <a:xfrm>
            <a:off x="838200" y="2959660"/>
            <a:ext cx="10515600" cy="8256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AAB423E4-FC8B-46B6-B9EE-AAFC1EA71302}"/>
              </a:ext>
            </a:extLst>
          </p:cNvPr>
          <p:cNvSpPr txBox="1">
            <a:spLocks/>
          </p:cNvSpPr>
          <p:nvPr/>
        </p:nvSpPr>
        <p:spPr>
          <a:xfrm>
            <a:off x="838200" y="2959137"/>
            <a:ext cx="10515600" cy="8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Лемма о единственности противоположного элемента </a:t>
            </a:r>
          </a:p>
          <a:p>
            <a:pPr algn="ctr"/>
            <a:r>
              <a:rPr lang="ru-RU" dirty="0"/>
              <a:t>В множестве R каждый элемент имеет единственный противоположный.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Текст 6">
                <a:extLst>
                  <a:ext uri="{FF2B5EF4-FFF2-40B4-BE49-F238E27FC236}">
                    <a16:creationId xmlns:a16="http://schemas.microsoft.com/office/drawing/2014/main" id="{3A92C240-F9B5-4D25-B560-DF8646BA94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785283"/>
                <a:ext cx="10515600" cy="93859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800" b="0" kern="1200">
                    <a:solidFill>
                      <a:schemeClr val="tx1"/>
                    </a:solidFill>
                    <a:latin typeface="Montserrat" panose="00000500000000000000" pitchFamily="2" charset="-52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– противоположные к x ∈ R элементы. Тогда имеем</a:t>
                </a:r>
                <a:r>
                  <a:rPr lang="en-US" dirty="0"/>
                  <a:t>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b="0" dirty="0"/>
              </a:p>
            </p:txBody>
          </p:sp>
        </mc:Choice>
        <mc:Fallback xmlns="">
          <p:sp>
            <p:nvSpPr>
              <p:cNvPr id="17" name="Текст 6">
                <a:extLst>
                  <a:ext uri="{FF2B5EF4-FFF2-40B4-BE49-F238E27FC236}">
                    <a16:creationId xmlns:a16="http://schemas.microsoft.com/office/drawing/2014/main" id="{3A92C240-F9B5-4D25-B560-DF8646BA9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85283"/>
                <a:ext cx="10515600" cy="938595"/>
              </a:xfrm>
              <a:prstGeom prst="rect">
                <a:avLst/>
              </a:prstGeom>
              <a:blipFill>
                <a:blip r:embed="rId4"/>
                <a:stretch>
                  <a:fillRect l="-522" t="-77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00BD533B-334F-41BD-A351-E54CC4DAA495}"/>
              </a:ext>
            </a:extLst>
          </p:cNvPr>
          <p:cNvSpPr/>
          <p:nvPr/>
        </p:nvSpPr>
        <p:spPr>
          <a:xfrm>
            <a:off x="838200" y="4534251"/>
            <a:ext cx="10515600" cy="8256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21" name="Текст 6">
            <a:extLst>
              <a:ext uri="{FF2B5EF4-FFF2-40B4-BE49-F238E27FC236}">
                <a16:creationId xmlns:a16="http://schemas.microsoft.com/office/drawing/2014/main" id="{16B5B672-BA6F-4FF5-AB4C-B880161660FB}"/>
              </a:ext>
            </a:extLst>
          </p:cNvPr>
          <p:cNvSpPr txBox="1">
            <a:spLocks/>
          </p:cNvSpPr>
          <p:nvPr/>
        </p:nvSpPr>
        <p:spPr>
          <a:xfrm>
            <a:off x="838200" y="4533728"/>
            <a:ext cx="10515600" cy="8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Лемма о решении линейного уравнения</a:t>
            </a:r>
          </a:p>
          <a:p>
            <a:pPr algn="ctr"/>
            <a:r>
              <a:rPr lang="ru-RU" dirty="0"/>
              <a:t>В множестве R уравнение x + a = b имеет единственное решение x = b + (−a).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Текст 6">
                <a:extLst>
                  <a:ext uri="{FF2B5EF4-FFF2-40B4-BE49-F238E27FC236}">
                    <a16:creationId xmlns:a16="http://schemas.microsoft.com/office/drawing/2014/main" id="{1009AC57-34FF-4904-AEAB-51B9E0CDB4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460200"/>
                <a:ext cx="10515600" cy="175734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800" b="0" kern="1200">
                    <a:solidFill>
                      <a:schemeClr val="tx1"/>
                    </a:solidFill>
                    <a:latin typeface="Montserrat" panose="00000500000000000000" pitchFamily="2" charset="-52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верно</a:t>
                </a:r>
                <a:r>
                  <a:rPr lang="en-US" dirty="0"/>
                  <a:t>, </a:t>
                </a:r>
                <a:r>
                  <a:rPr lang="ru-RU" dirty="0"/>
                  <a:t>тогда добавив к обеим его частям (-а)</a:t>
                </a:r>
                <a:r>
                  <a:rPr lang="en-US" dirty="0"/>
                  <a:t>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+ (−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+ (−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 ⇔ 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+ (−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 ⇔ 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+ (−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ru-RU" b="0" dirty="0"/>
              </a:p>
              <a:p>
                <a:r>
                  <a:rPr lang="ru-RU" b="0" dirty="0"/>
                  <a:t>Единственность полученного представления следует из единственности противоположного элемента.</a:t>
                </a:r>
              </a:p>
            </p:txBody>
          </p:sp>
        </mc:Choice>
        <mc:Fallback xmlns="">
          <p:sp>
            <p:nvSpPr>
              <p:cNvPr id="22" name="Текст 6">
                <a:extLst>
                  <a:ext uri="{FF2B5EF4-FFF2-40B4-BE49-F238E27FC236}">
                    <a16:creationId xmlns:a16="http://schemas.microsoft.com/office/drawing/2014/main" id="{1009AC57-34FF-4904-AEAB-51B9E0CDB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60200"/>
                <a:ext cx="10515600" cy="1757346"/>
              </a:xfrm>
              <a:prstGeom prst="rect">
                <a:avLst/>
              </a:prstGeom>
              <a:blipFill>
                <a:blip r:embed="rId5"/>
                <a:stretch>
                  <a:fillRect l="-522" t="-34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40AC361-5BA2-4121-9CBB-C1CD3A1EBD7B}"/>
              </a:ext>
            </a:extLst>
          </p:cNvPr>
          <p:cNvSpPr txBox="1"/>
          <p:nvPr/>
        </p:nvSpPr>
        <p:spPr>
          <a:xfrm>
            <a:off x="5259280" y="646941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∎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54A14C-C31A-4C12-8F1B-88088A22A40D}"/>
              </a:ext>
            </a:extLst>
          </p:cNvPr>
          <p:cNvSpPr txBox="1"/>
          <p:nvPr/>
        </p:nvSpPr>
        <p:spPr>
          <a:xfrm>
            <a:off x="5259280" y="414568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∎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9D77D1-DCF6-460A-82BF-7EAE55EB10E4}"/>
              </a:ext>
            </a:extLst>
          </p:cNvPr>
          <p:cNvSpPr txBox="1"/>
          <p:nvPr/>
        </p:nvSpPr>
        <p:spPr>
          <a:xfrm>
            <a:off x="5259280" y="248947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42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8EF2A-ABD9-974D-B511-9708344D3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1F71D-B72C-AEA3-162E-5952490B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8. Ограниченность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5C381C4-29F0-3A7A-7527-94CBF9546FE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b="1" dirty="0">
                    <a:solidFill>
                      <a:schemeClr val="accent2"/>
                    </a:solidFill>
                  </a:rPr>
                  <a:t>Определение </a:t>
                </a:r>
                <a:r>
                  <a:rPr lang="ru-RU" dirty="0">
                    <a:solidFill>
                      <a:schemeClr val="accent2"/>
                    </a:solidFill>
                  </a:rPr>
                  <a:t>(Понятие максимального элемента). </a:t>
                </a:r>
              </a:p>
              <a:p>
                <a:r>
                  <a:rPr lang="ru-RU" dirty="0"/>
                  <a:t>Элемент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ru-RU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⊂ </m:t>
                    </m:r>
                    <m:acc>
                      <m:accPr>
                        <m:chr m:val="̅"/>
                        <m:ctrlPr>
                          <a:rPr lang="ru-RU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acc>
                  </m:oMath>
                </a14:m>
                <a:r>
                  <a:rPr lang="ru-RU" dirty="0"/>
                  <a:t> называется максимальным (наибольшим) элементом множества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, если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. </a:t>
                </a:r>
              </a:p>
              <a:p>
                <a:r>
                  <a:rPr lang="ru-RU" dirty="0"/>
                  <a:t>	Обозначают это так: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ru-RU" i="1" dirty="0" err="1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. </a:t>
                </a:r>
              </a:p>
              <a:p>
                <a:r>
                  <a:rPr lang="ru-RU" dirty="0"/>
                  <a:t>Элемент m ∈ X ⊂ R называется минимальным (наименьшим) элементом множества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, если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≥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. </a:t>
                </a:r>
              </a:p>
              <a:p>
                <a:r>
                  <a:rPr lang="ru-RU" dirty="0"/>
                  <a:t>	Обозначают это так: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ru-RU" i="1" dirty="0" err="1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.</a:t>
                </a:r>
              </a:p>
              <a:p>
                <a:endParaRPr lang="ru-RU" b="1" dirty="0">
                  <a:solidFill>
                    <a:schemeClr val="accent2"/>
                  </a:solidFill>
                </a:endParaRPr>
              </a:p>
              <a:p>
                <a:r>
                  <a:rPr lang="ru-RU" b="1" dirty="0">
                    <a:solidFill>
                      <a:schemeClr val="accent2"/>
                    </a:solidFill>
                  </a:rPr>
                  <a:t>Определение</a:t>
                </a:r>
                <a:r>
                  <a:rPr lang="ru-RU" dirty="0">
                    <a:solidFill>
                      <a:schemeClr val="accent2"/>
                    </a:solidFill>
                  </a:rPr>
                  <a:t> (Понятие точной грани: супремум, инфимум).</a:t>
                </a:r>
              </a:p>
              <a:p>
                <a:r>
                  <a:rPr lang="ru-RU" dirty="0">
                    <a:solidFill>
                      <a:srgbClr val="000000"/>
                    </a:solidFill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⊂ </m:t>
                    </m:r>
                    <m:acc>
                      <m:accPr>
                        <m:chr m:val="̅"/>
                        <m:ctrlPr>
                          <a:rPr lang="ru-RU" sz="1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acc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</a:rPr>
                  <a:t>ограничено сверху и не пусто. Наименьший элемент множества</a:t>
                </a:r>
              </a:p>
              <a:p>
                <a:r>
                  <a:rPr lang="ru-RU" dirty="0">
                    <a:solidFill>
                      <a:srgbClr val="000000"/>
                    </a:solidFill>
                  </a:rPr>
                  <a:t>верхних границ называется </a:t>
                </a:r>
                <a:r>
                  <a:rPr lang="ru-RU" b="1" dirty="0">
                    <a:solidFill>
                      <a:srgbClr val="000000"/>
                    </a:solidFill>
                  </a:rPr>
                  <a:t>супремумом (или точной верхней гранью) </a:t>
                </a:r>
                <a:r>
                  <a:rPr lang="ru-RU" dirty="0">
                    <a:solidFill>
                      <a:srgbClr val="000000"/>
                    </a:solidFill>
                  </a:rPr>
                  <a:t>множества</a:t>
                </a:r>
              </a:p>
              <a:p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</a:rPr>
                  <a:t> и обозначается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𝒔𝒖𝒑</m:t>
                    </m:r>
                    <m:r>
                      <a:rPr lang="ru-RU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ru-RU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</a:rPr>
                  <a:t>.</a:t>
                </a:r>
              </a:p>
              <a:p>
                <a:r>
                  <a:rPr lang="ru-RU" dirty="0">
                    <a:solidFill>
                      <a:srgbClr val="000000"/>
                    </a:solidFill>
                  </a:rPr>
                  <a:t>В свою очередь, наибольший элемент множества нижних границ называется</a:t>
                </a:r>
              </a:p>
              <a:p>
                <a:r>
                  <a:rPr lang="ru-RU" b="1" dirty="0">
                    <a:solidFill>
                      <a:srgbClr val="000000"/>
                    </a:solidFill>
                  </a:rPr>
                  <a:t>инфимумом (или точной нижней гранью) </a:t>
                </a:r>
                <a:r>
                  <a:rPr lang="ru-RU" dirty="0">
                    <a:solidFill>
                      <a:srgbClr val="000000"/>
                    </a:solidFill>
                  </a:rPr>
                  <a:t>множества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</a:rPr>
                  <a:t> и обозначается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𝒊𝒏𝒇</m:t>
                    </m:r>
                    <m:r>
                      <a:rPr lang="ru-RU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ru-RU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</a:rPr>
                  <a:t>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5C381C4-29F0-3A7A-7527-94CBF9546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 r="-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956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F77B8-5018-BB6F-2C26-3A67FB2B9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0238A-C71F-BA0B-5D9E-3FC2BDBD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8. Ограниченность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487DD2D8-B026-949E-2F8F-BF14E364122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1800" b="1" i="0" u="none" strike="noStrike" dirty="0">
                    <a:solidFill>
                      <a:schemeClr val="accent6"/>
                    </a:solidFill>
                    <a:effectLst/>
                  </a:rPr>
                  <a:t>Теорема</a:t>
                </a:r>
                <a:r>
                  <a:rPr lang="ru-RU" sz="1800" b="0" i="0" u="none" strike="noStrike" dirty="0">
                    <a:solidFill>
                      <a:schemeClr val="accent6"/>
                    </a:solidFill>
                    <a:effectLst/>
                  </a:rPr>
                  <a:t> (Принцип точной грани).</a:t>
                </a:r>
              </a:p>
              <a:p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⊂ </m:t>
                    </m:r>
                    <m:acc>
                      <m:accPr>
                        <m:chr m:val="̅"/>
                        <m:ctrlPr>
                          <a:rPr lang="ru-RU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acc>
                  </m:oMath>
                </a14:m>
                <a:r>
                  <a:rPr lang="ru-RU" dirty="0"/>
                  <a:t> </a:t>
                </a:r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, не пусто и ограничено сверху (снизу). Тогда существует единственный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sup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⁡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ru-RU" sz="1800" b="0" i="1" u="none" strike="noStrike" dirty="0" err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inf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⁡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ru-RU" sz="18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ru-RU" sz="1800" b="1" i="0" u="none" strike="noStrike" dirty="0">
                    <a:solidFill>
                      <a:srgbClr val="000000"/>
                    </a:solidFill>
                    <a:effectLst/>
                  </a:rPr>
                  <a:t>Доказательство</a:t>
                </a:r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. Пусть множество X ограничено сверху. Тогда множество его верхних границ B не пусто. В силу определения верхней границы,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8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≤ 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18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Согласно аксиоме непрерывности,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≤ 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≤ 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18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Ясно, что </a:t>
                </a:r>
                <a14:m>
                  <m:oMath xmlns:m="http://schemas.openxmlformats.org/officeDocument/2006/math"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. С другой стороны, в силу неравенства </a:t>
                </a:r>
                <a14:m>
                  <m:oMath xmlns:m="http://schemas.openxmlformats.org/officeDocument/2006/math"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 для всех </a:t>
                </a:r>
                <a14:m>
                  <m:oMath xmlns:m="http://schemas.openxmlformats.org/officeDocument/2006/math"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,</a:t>
                </a:r>
              </a:p>
              <a:p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получается, что </a:t>
                </a:r>
                <a14:m>
                  <m:oMath xmlns:m="http://schemas.openxmlformats.org/officeDocument/2006/math"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ru-RU" sz="1800" b="0" i="1" u="none" strike="noStrike" dirty="0" err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min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⁡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. Тем самым, </a:t>
                </a:r>
                <a14:m>
                  <m:oMath xmlns:m="http://schemas.openxmlformats.org/officeDocument/2006/math"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sup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⁡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. </a:t>
                </a:r>
              </a:p>
              <a:p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Доказательство единственности (!).</a:t>
                </a:r>
              </a:p>
              <a:p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ru-RU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и </m:t>
                    </m:r>
                    <m:sSub>
                      <m:sSubPr>
                        <m:ctrlPr>
                          <a:rPr lang="ru-RU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ru-RU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sup</m:t>
                        </m:r>
                      </m:fName>
                      <m:e>
                        <m: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func>
                    <m:r>
                      <a:rPr lang="en-US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sup</m:t>
                        </m:r>
                      </m:fName>
                      <m:e>
                        <m: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func>
                    <m:r>
                      <a:rPr lang="en-US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18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ru-RU" dirty="0">
                    <a:solidFill>
                      <a:srgbClr val="000000"/>
                    </a:solidFill>
                  </a:rPr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, 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 меньший.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rgbClr val="000000"/>
                    </a:solidFill>
                  </a:rPr>
                  <a:t>, 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rgbClr val="000000"/>
                    </a:solidFill>
                  </a:rPr>
                  <a:t> меньший. Противоречие.</a:t>
                </a:r>
                <a:r>
                  <a:rPr lang="ru-RU" b="1" dirty="0"/>
                  <a:t> </a:t>
                </a:r>
              </a:p>
              <a:p>
                <a:endParaRPr lang="ru-RU" sz="18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Случай, когда множество X ограничено снизу, рассматривается аналогично.</a:t>
                </a:r>
                <a:r>
                  <a:rPr lang="ru-RU" b="1" dirty="0"/>
                  <a:t> ∎</a:t>
                </a:r>
                <a:endParaRPr lang="ru-RU" sz="18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endParaRPr lang="ru-RU" sz="1800" b="0" i="0" u="none" strike="noStrike" dirty="0">
                  <a:solidFill>
                    <a:srgbClr val="0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487DD2D8-B026-949E-2F8F-BF14E36412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953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3C98E-AB7E-2866-0EFA-6E51D2FA9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E08DC-978B-846D-5794-223F7740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8. Ограниченность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F8876A5-8032-FCB4-4F5A-DA82ACA78AB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1800" b="1" i="0" u="none" strike="noStrike" dirty="0">
                    <a:solidFill>
                      <a:schemeClr val="accent6"/>
                    </a:solidFill>
                    <a:effectLst/>
                  </a:rPr>
                  <a:t>Лемма</a:t>
                </a:r>
                <a:r>
                  <a:rPr lang="ru-RU" sz="1800" b="0" i="0" u="none" strike="noStrike" dirty="0">
                    <a:solidFill>
                      <a:schemeClr val="accent6"/>
                    </a:solidFill>
                    <a:effectLst/>
                  </a:rPr>
                  <a:t> (О связи максимума/минимума и супремума/инфимума).</a:t>
                </a:r>
              </a:p>
              <a:p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Пусть существует </a:t>
                </a:r>
                <a:r>
                  <a:rPr lang="ru-RU" sz="1800" b="0" i="0" u="none" strike="noStrike" dirty="0" err="1">
                    <a:solidFill>
                      <a:srgbClr val="000000"/>
                    </a:solidFill>
                    <a:effectLst/>
                  </a:rPr>
                  <a:t>max</a:t>
                </a:r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 X (</a:t>
                </a:r>
                <a:r>
                  <a:rPr lang="ru-RU" sz="1800" b="0" i="0" u="none" strike="noStrike" dirty="0" err="1">
                    <a:solidFill>
                      <a:srgbClr val="000000"/>
                    </a:solidFill>
                    <a:effectLst/>
                  </a:rPr>
                  <a:t>min</a:t>
                </a:r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 X). Тогда sup X = </a:t>
                </a:r>
                <a:r>
                  <a:rPr lang="ru-RU" sz="1800" b="0" i="0" u="none" strike="noStrike" dirty="0" err="1">
                    <a:solidFill>
                      <a:srgbClr val="000000"/>
                    </a:solidFill>
                    <a:effectLst/>
                  </a:rPr>
                  <a:t>max</a:t>
                </a:r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 X (</a:t>
                </a:r>
                <a:r>
                  <a:rPr lang="ru-RU" sz="1800" b="0" i="0" u="none" strike="noStrike" dirty="0" err="1">
                    <a:solidFill>
                      <a:srgbClr val="000000"/>
                    </a:solidFill>
                    <a:effectLst/>
                  </a:rPr>
                  <a:t>inf</a:t>
                </a:r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 X = </a:t>
                </a:r>
                <a:r>
                  <a:rPr lang="ru-RU" sz="1800" b="0" i="0" u="none" strike="noStrike" dirty="0" err="1">
                    <a:solidFill>
                      <a:srgbClr val="000000"/>
                    </a:solidFill>
                    <a:effectLst/>
                  </a:rPr>
                  <a:t>min</a:t>
                </a:r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 X).</a:t>
                </a:r>
              </a:p>
              <a:p>
                <a:r>
                  <a:rPr lang="ru-RU" sz="1800" b="1" i="0" u="none" strike="noStrike" dirty="0">
                    <a:solidFill>
                      <a:srgbClr val="000000"/>
                    </a:solidFill>
                    <a:effectLst/>
                  </a:rPr>
                  <a:t>Доказательство</a:t>
                </a:r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. Рассмотрим первое утверждение. Пусть M = </a:t>
                </a:r>
                <a:r>
                  <a:rPr lang="ru-RU" sz="1800" b="0" i="0" u="none" strike="noStrike" dirty="0" err="1">
                    <a:solidFill>
                      <a:srgbClr val="000000"/>
                    </a:solidFill>
                    <a:effectLst/>
                  </a:rPr>
                  <a:t>max</a:t>
                </a:r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 X, тогда M –верхняя граница множества X. Кроме того, M, очевидно, наименьшая верхняя граница. Значит, M = sup X. Второе утверждение доказывается аналогично.</a:t>
                </a:r>
                <a:r>
                  <a:rPr lang="ru-RU" b="1" dirty="0"/>
                  <a:t> ∎</a:t>
                </a:r>
                <a:endParaRPr lang="ru-RU" sz="18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endParaRPr lang="ru-RU" sz="18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ru-RU" b="1" dirty="0">
                    <a:solidFill>
                      <a:schemeClr val="accent4"/>
                    </a:solidFill>
                  </a:rPr>
                  <a:t>Замечание.</a:t>
                </a:r>
              </a:p>
              <a:p>
                <a:r>
                  <a:rPr lang="ru-RU" dirty="0">
                    <a:solidFill>
                      <a:srgbClr val="000000"/>
                    </a:solidFill>
                  </a:rPr>
                  <a:t>Если множество X не ограничено сверху (снизу), то полагают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sup</m:t>
                        </m:r>
                      </m:fName>
                      <m:e>
                        <m:r>
                          <a:rPr lang="ru-RU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func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+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∞</m:t>
                    </m:r>
                    <m:r>
                      <a:rPr lang="ru-RU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inf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⁡⁡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−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</a:rPr>
                  <a:t>).</a:t>
                </a:r>
              </a:p>
              <a:p>
                <a:r>
                  <a:rPr lang="ru-RU" i="1" dirty="0">
                    <a:solidFill>
                      <a:srgbClr val="000000"/>
                    </a:solidFill>
                  </a:rPr>
                  <a:t>Тем самым, мы приходим к следующему следствию.</a:t>
                </a:r>
              </a:p>
              <a:p>
                <a:r>
                  <a:rPr lang="ru-RU" b="1" dirty="0">
                    <a:solidFill>
                      <a:schemeClr val="accent6"/>
                    </a:solidFill>
                  </a:rPr>
                  <a:t>Следствие.</a:t>
                </a:r>
              </a:p>
              <a:p>
                <a:r>
                  <a:rPr lang="ru-RU" dirty="0">
                    <a:solidFill>
                      <a:srgbClr val="000000"/>
                    </a:solidFill>
                  </a:rPr>
                  <a:t>У любого непустого множества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⊂ </m:t>
                    </m:r>
                    <m:acc>
                      <m:accPr>
                        <m:chr m:val="̅"/>
                        <m:ctrlPr>
                          <a:rPr lang="ru-RU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acc>
                  </m:oMath>
                </a14:m>
                <a:r>
                  <a:rPr lang="ru-RU" dirty="0"/>
                  <a:t> </a:t>
                </a:r>
                <a:r>
                  <a:rPr lang="ru-RU" dirty="0">
                    <a:solidFill>
                      <a:srgbClr val="000000"/>
                    </a:solidFill>
                  </a:rPr>
                  <a:t>существуют супремум и инфимум (может</a:t>
                </a:r>
              </a:p>
              <a:p>
                <a:r>
                  <a:rPr lang="ru-RU" dirty="0">
                    <a:solidFill>
                      <a:srgbClr val="000000"/>
                    </a:solidFill>
                  </a:rPr>
                  <a:t>быть, равные ±∞).</a:t>
                </a: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F8876A5-8032-FCB4-4F5A-DA82ACA78A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965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FAAA7-4ECF-2F32-B8B9-F7984354A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02E74-0563-B550-9536-B42D9321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8. Ограниченность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7C00E3-49A5-C3E8-E4BD-9083703098F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844484"/>
                <a:ext cx="10408920" cy="5640290"/>
              </a:xfrm>
            </p:spPr>
            <p:txBody>
              <a:bodyPr>
                <a:normAutofit/>
              </a:bodyPr>
              <a:lstStyle/>
              <a:p>
                <a:r>
                  <a:rPr lang="ru-RU" sz="1800" b="0" i="0" u="none" strike="noStrike" dirty="0">
                    <a:solidFill>
                      <a:schemeClr val="accent2"/>
                    </a:solidFill>
                    <a:effectLst/>
                    <a:ea typeface="Cambria Math" panose="02040503050406030204" pitchFamily="18" charset="0"/>
                  </a:rPr>
                  <a:t>∂ - ℰ определение </a:t>
                </a:r>
                <a:r>
                  <a:rPr lang="ru-RU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точной грани</a:t>
                </a:r>
                <a:r>
                  <a:rPr lang="ru-RU" sz="1800" b="0" i="0" u="none" strike="noStrike" dirty="0">
                    <a:solidFill>
                      <a:schemeClr val="accent2"/>
                    </a:solidFill>
                    <a:effectLst/>
                    <a:ea typeface="Cambria Math" panose="02040503050406030204" pitchFamily="18" charset="0"/>
                  </a:rPr>
                  <a:t>	</a:t>
                </a:r>
                <a:r>
                  <a:rPr lang="ru-RU" dirty="0">
                    <a:ea typeface="Cambria Math" panose="02040503050406030204" pitchFamily="18" charset="0"/>
                  </a:rPr>
                  <a:t>(</a:t>
                </a:r>
                <a:r>
                  <a:rPr lang="en-US" dirty="0">
                    <a:ea typeface="Cambria Math" panose="02040503050406030204" pitchFamily="18" charset="0"/>
                  </a:rPr>
                  <a:t>B – </a:t>
                </a:r>
                <a:r>
                  <a:rPr lang="ru-RU" dirty="0">
                    <a:ea typeface="Cambria Math" panose="02040503050406030204" pitchFamily="18" charset="0"/>
                  </a:rPr>
                  <a:t>множество верхних (нижних) граней</a:t>
                </a:r>
                <a:r>
                  <a:rPr lang="en-US" dirty="0">
                    <a:ea typeface="Cambria Math" panose="02040503050406030204" pitchFamily="18" charset="0"/>
                  </a:rPr>
                  <a:t>)</a:t>
                </a:r>
                <a:endParaRPr lang="en-US" sz="1800" b="0" i="0" u="none" strike="noStrike" dirty="0">
                  <a:effectLst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] 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func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⇔ </m:t>
                      </m:r>
                      <m:d>
                        <m:dPr>
                          <m:ctrlP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ru-RU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8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inf</m:t>
                          </m:r>
                        </m:fName>
                        <m:e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func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⇔ </m:t>
                      </m:r>
                      <m:d>
                        <m:dPr>
                          <m:ctrlP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ru-RU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accent2"/>
                  </a:solidFill>
                </a:endParaRPr>
              </a:p>
              <a:p>
                <a:r>
                  <a:rPr lang="ru-RU" sz="1800" b="1" i="0" u="none" strike="noStrike" dirty="0">
                    <a:solidFill>
                      <a:schemeClr val="accent6"/>
                    </a:solidFill>
                    <a:effectLst/>
                  </a:rPr>
                  <a:t>Лемма</a:t>
                </a:r>
                <a:r>
                  <a:rPr lang="ru-RU" sz="1800" b="0" i="0" u="none" strike="noStrike" dirty="0">
                    <a:solidFill>
                      <a:schemeClr val="accent6"/>
                    </a:solidFill>
                    <a:effectLst/>
                  </a:rPr>
                  <a:t> (Эквивалентные определения супремума и инфимума).</a:t>
                </a:r>
                <a:endParaRPr lang="ru-RU" sz="18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func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⇔ </m:t>
                      </m:r>
                      <m:d>
                        <m:dPr>
                          <m:ctrlP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≥ </m:t>
                          </m:r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∧ </m:t>
                      </m:r>
                      <m:d>
                        <m:dPr>
                          <m:ctrlP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∀</m:t>
                          </m:r>
                          <m:sSup>
                            <m:sSupPr>
                              <m:ctrlP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&lt; </m:t>
                          </m:r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)(∃</m:t>
                          </m:r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)( </m:t>
                          </m:r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&gt;</m:t>
                          </m:r>
                          <m:sSup>
                            <m:sSup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8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inf</m:t>
                          </m:r>
                        </m:fName>
                        <m:e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func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⇔ </m:t>
                      </m:r>
                      <m:d>
                        <m:dPr>
                          <m:ctrlP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≤ 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 ∧ (∀</m:t>
                      </m:r>
                      <m:sSup>
                        <m:sSupPr>
                          <m:ctrlP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sz="18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)(∃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en-US" sz="18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b="1" dirty="0"/>
                  <a:t>Доказательство</a:t>
                </a:r>
                <a:r>
                  <a:rPr lang="en-US" b="1" dirty="0"/>
                  <a:t> </a:t>
                </a:r>
                <a:r>
                  <a:rPr lang="ru-RU" dirty="0"/>
                  <a:t>для супремума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 ⇔[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.</a:t>
                </a:r>
              </a:p>
              <a:p>
                <a:r>
                  <a:rPr lang="en-US" dirty="0"/>
                  <a:t>1) </a:t>
                </a:r>
                <a:r>
                  <a:rPr lang="ru-RU" dirty="0"/>
                  <a:t>Для непустого множества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ограниченного сверху, рассмотрим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— </a:t>
                </a:r>
                <a:r>
                  <a:rPr lang="ru-RU" dirty="0"/>
                  <a:t>непустое множество верхних граней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По определению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⩾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, ∀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, 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Согласно непрерывности, 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: ∀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⩽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⩽ ∀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По определению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любом случае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иначе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не множество верхних граней, а лишь какое-то его подмножество). Так как </a:t>
                </a:r>
                <a:r>
                  <a:rPr lang="en-US" dirty="0"/>
                  <a:t>c </a:t>
                </a:r>
                <a:r>
                  <a:rPr lang="ru-RU" dirty="0"/>
                  <a:t>является наименьшим элементом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𝑠𝑢𝑝𝑋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2)</a:t>
                </a:r>
                <a:r>
                  <a:rPr lang="ru-RU" dirty="0"/>
                  <a:t> Выберем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∄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тогда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⩽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а это значит, что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но</a:t>
                </a: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наименьший элемент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. </a:t>
                </a:r>
                <a:r>
                  <a:rPr lang="ru-RU" dirty="0"/>
                  <a:t>Противоречие, значит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Вообще говоря, рассуждение верно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  <a:r>
                  <a:rPr lang="ru-RU" b="1" dirty="0"/>
                  <a:t> ∎</a:t>
                </a:r>
                <a:endParaRPr lang="ru-RU" dirty="0">
                  <a:solidFill>
                    <a:srgbClr val="0000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7C00E3-49A5-C3E8-E4BD-908370309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844484"/>
                <a:ext cx="10408920" cy="5640290"/>
              </a:xfrm>
              <a:blipFill>
                <a:blip r:embed="rId2"/>
                <a:stretch>
                  <a:fillRect l="-527" t="-12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158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AFBC5-5BD8-533B-E07C-E6DA104C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ru-RU" dirty="0"/>
              <a:t>Принцип Архимеда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3FAE5EA-AE3C-06F4-D20E-291B0055AF9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1800" b="1" i="0" u="none" strike="noStrike" dirty="0">
                    <a:solidFill>
                      <a:schemeClr val="accent6"/>
                    </a:solidFill>
                    <a:effectLst/>
                  </a:rPr>
                  <a:t>Теорема.</a:t>
                </a:r>
              </a:p>
              <a:p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⊂ 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– непустое ограниченное множество. Тогда </a:t>
                </a:r>
                <a14:m>
                  <m:oMath xmlns:m="http://schemas.openxmlformats.org/officeDocument/2006/math"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∃</m:t>
                    </m:r>
                    <m:func>
                      <m:funcPr>
                        <m:ctrlPr>
                          <a:rPr lang="ru-RU" sz="1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18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sz="1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func>
                  </m:oMath>
                </a14:m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.</a:t>
                </a:r>
                <a:endParaRPr lang="en-US" sz="1800" b="1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ru-RU" sz="1800" b="1" i="0" u="none" strike="noStrike" dirty="0">
                    <a:solidFill>
                      <a:srgbClr val="000000"/>
                    </a:solidFill>
                    <a:effectLst/>
                  </a:rPr>
                  <a:t>Доказательство</a:t>
                </a:r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. Согласно принципу точной грани, существует </a:t>
                </a:r>
                <a14:m>
                  <m:oMath xmlns:m="http://schemas.openxmlformats.org/officeDocument/2006/math"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sup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⁡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&lt; +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.</a:t>
                </a:r>
              </a:p>
              <a:p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Согласно эквивалентному определению супремума, 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пусть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тогда</m:t>
                    </m:r>
                  </m:oMath>
                </a14:m>
                <a:endParaRPr lang="ru-RU" sz="18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≤ 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18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что означает, что </a:t>
                </a:r>
                <a14:m>
                  <m:oMath xmlns:m="http://schemas.openxmlformats.org/officeDocument/2006/math"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ru-RU" sz="1800" b="0" i="1" u="none" strike="noStrike" dirty="0" err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max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⁡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. Действительно, во-первых </a:t>
                </a:r>
                <a14:m>
                  <m:oMath xmlns:m="http://schemas.openxmlformats.org/officeDocument/2006/math"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. Во-вторых, так</a:t>
                </a:r>
              </a:p>
              <a:p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как любые натуральные числа, большие </a:t>
                </a:r>
                <a14:m>
                  <m:oMath xmlns:m="http://schemas.openxmlformats.org/officeDocument/2006/math"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, не меньше </a:t>
                </a:r>
                <a14:m>
                  <m:oMath xmlns:m="http://schemas.openxmlformats.org/officeDocument/2006/math"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+ 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, а по установленному</a:t>
                </a:r>
              </a:p>
              <a:p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неравенству (левая часть)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func>
                        <m:funcPr>
                          <m:ctrlP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func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18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получаем, что </a:t>
                </a:r>
                <a14:m>
                  <m:oMath xmlns:m="http://schemas.openxmlformats.org/officeDocument/2006/math"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 – верхняя грань для </a:t>
                </a:r>
                <a14:m>
                  <m:oMath xmlns:m="http://schemas.openxmlformats.org/officeDocument/2006/math"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. Эти два наблюдения устанавливают требуемое.</a:t>
                </a:r>
                <a:r>
                  <a:rPr lang="ru-RU" b="1" dirty="0"/>
                  <a:t> ∎</a:t>
                </a:r>
                <a:endParaRPr lang="ru-RU" sz="18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ru-RU" b="1" dirty="0">
                    <a:solidFill>
                      <a:schemeClr val="accent6"/>
                    </a:solidFill>
                  </a:rPr>
                  <a:t>Следствие.</a:t>
                </a:r>
                <a:r>
                  <a:rPr lang="en-US" b="1" dirty="0">
                    <a:solidFill>
                      <a:schemeClr val="accent6"/>
                    </a:solidFill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</a:rPr>
                  <a:t>Множество натуральных чисел </a:t>
                </a:r>
                <a:r>
                  <a:rPr lang="ru-RU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ℕ</a:t>
                </a:r>
                <a:r>
                  <a:rPr lang="ru-RU" dirty="0">
                    <a:solidFill>
                      <a:srgbClr val="000000"/>
                    </a:solidFill>
                  </a:rPr>
                  <a:t> не ограничено сверху.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ru-RU" sz="1800" b="1" i="0" u="none" strike="noStrike" dirty="0">
                    <a:solidFill>
                      <a:srgbClr val="000000"/>
                    </a:solidFill>
                    <a:effectLst/>
                  </a:rPr>
                  <a:t>Доказательство</a:t>
                </a:r>
                <a:r>
                  <a:rPr lang="en-US" sz="1800" b="1" i="0" u="none" strike="noStrike" dirty="0">
                    <a:solidFill>
                      <a:srgbClr val="000000"/>
                    </a:solidFill>
                    <a:effectLst/>
                  </a:rPr>
                  <a:t>. </a:t>
                </a:r>
                <a:r>
                  <a:rPr lang="ru-RU" dirty="0">
                    <a:solidFill>
                      <a:srgbClr val="000000"/>
                    </a:solidFill>
                  </a:rPr>
                  <a:t>Если ограничено, то </a:t>
                </a:r>
                <a14:m>
                  <m:oMath xmlns:m="http://schemas.openxmlformats.org/officeDocument/2006/math"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∃</m:t>
                    </m:r>
                    <m:func>
                      <m:funcPr>
                        <m:ctrlPr>
                          <a:rPr lang="ru-RU" sz="1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18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sz="1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func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 </a:t>
                </a:r>
                <a:r>
                  <a:rPr lang="ru-RU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по свойству индуктивности ℕ</a:t>
                </a:r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⇒ 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ru-RU" dirty="0">
                        <a:solidFill>
                          <a:srgbClr val="000000"/>
                        </a:solidFill>
                        <a:ea typeface="Cambria Math" panose="02040503050406030204" pitchFamily="18" charset="0"/>
                      </a:rPr>
                      <m:t>ℕ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0000"/>
                        </a:solidFill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m:rPr>
                            <m:nor/>
                          </m:rPr>
                          <a:rPr lang="ru-RU" dirty="0">
                            <a:solidFill>
                              <a:srgbClr val="000000"/>
                            </a:solidFill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func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b="1" dirty="0"/>
                  <a:t> ∎</a:t>
                </a:r>
                <a:endParaRPr lang="ru-RU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3FAE5EA-AE3C-06F4-D20E-291B0055AF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 b="-19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066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CEAA0-391B-94E3-0E31-5D2C8AFC9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BE7DB-3A95-8B37-DCCE-E2043A6C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ru-RU" dirty="0"/>
              <a:t>Принцип Архимеда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2A51BA4-52D9-23F1-9808-C9777CE2F1C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705605"/>
              </a:xfrm>
            </p:spPr>
            <p:txBody>
              <a:bodyPr>
                <a:normAutofit/>
              </a:bodyPr>
              <a:lstStyle/>
              <a:p>
                <a:r>
                  <a:rPr lang="ru-RU" sz="1800" b="1" i="0" u="none" strike="noStrike" dirty="0">
                    <a:solidFill>
                      <a:schemeClr val="accent6"/>
                    </a:solidFill>
                    <a:effectLst/>
                  </a:rPr>
                  <a:t>Теорема</a:t>
                </a:r>
                <a:r>
                  <a:rPr lang="ru-RU" sz="1800" b="0" i="0" u="none" strike="noStrike" dirty="0">
                    <a:solidFill>
                      <a:schemeClr val="accent6"/>
                    </a:solidFill>
                    <a:effectLst/>
                  </a:rPr>
                  <a:t> (Принцип Архимеда).</a:t>
                </a:r>
              </a:p>
              <a:p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&gt; 0</m:t>
                    </m:r>
                  </m:oMath>
                </a14:m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. Для любого </a:t>
                </a:r>
                <a14:m>
                  <m:oMath xmlns:m="http://schemas.openxmlformats.org/officeDocument/2006/math"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существует единственное целое </a:t>
                </a:r>
                <a14:m>
                  <m:oMath xmlns:m="http://schemas.openxmlformats.org/officeDocument/2006/math"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такое, что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− 1)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≤ 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ru-RU" sz="18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18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ru-RU" sz="1800" b="1" i="0" u="none" strike="noStrike" dirty="0">
                    <a:solidFill>
                      <a:srgbClr val="000000"/>
                    </a:solidFill>
                    <a:effectLst/>
                  </a:rPr>
                  <a:t>Доказательство</a:t>
                </a:r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. Пусть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={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𝑙𝑥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18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Это множество не пусто, так как множество </a:t>
                </a:r>
                <a14:m>
                  <m:oMath xmlns:m="http://schemas.openxmlformats.org/officeDocument/2006/math"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 не ограничено сверху. Кроме того, T</a:t>
                </a:r>
              </a:p>
              <a:p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ограничено снизу. Тогда, по доказанному, существует </a:t>
                </a:r>
                <a14:m>
                  <m:oMath xmlns:m="http://schemas.openxmlformats.org/officeDocument/2006/math"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ru-RU" sz="1800" b="0" i="1" u="none" strike="noStrike" dirty="0" err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min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⁡</m:t>
                    </m:r>
                    <m:r>
                      <a:rPr lang="ru-RU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. Значит,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− 1 ≤</m:t>
                      </m:r>
                      <m:r>
                        <a:rPr lang="ru-RU" sz="18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𝑦𝑥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18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</a:rPr>
                  <a:t>и, в силу положительности x, мы получаем требуемое.</a:t>
                </a:r>
                <a:r>
                  <a:rPr lang="ru-RU" b="1" dirty="0"/>
                  <a:t> </a:t>
                </a:r>
                <a:endParaRPr lang="en-US" b="1" dirty="0"/>
              </a:p>
              <a:p>
                <a:r>
                  <a:rPr lang="ru-RU" dirty="0"/>
                  <a:t>Единственность (!) – от противного, рассмотрим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и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вычтем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≤0&lt;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(противоречие)</m:t>
                    </m:r>
                  </m:oMath>
                </a14:m>
                <a:r>
                  <a:rPr lang="ru-RU" b="1" dirty="0"/>
                  <a:t>∎</a:t>
                </a:r>
                <a:endParaRPr lang="en-US" sz="18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endParaRPr lang="ru-RU" dirty="0">
                  <a:solidFill>
                    <a:srgbClr val="000000"/>
                  </a:solidFill>
                </a:endParaRPr>
              </a:p>
              <a:p>
                <a:r>
                  <a:rPr lang="ru-RU" b="1" dirty="0">
                    <a:solidFill>
                      <a:schemeClr val="accent6"/>
                    </a:solidFill>
                  </a:rPr>
                  <a:t>Следствие</a:t>
                </a:r>
                <a:r>
                  <a:rPr lang="ru-RU" dirty="0">
                    <a:solidFill>
                      <a:srgbClr val="000000"/>
                    </a:solidFill>
                  </a:rPr>
                  <a:t>.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</a:rPr>
                  <a:t>Для любого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&gt; 0 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</a:rPr>
                  <a:t>существует натуральное число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</a:rPr>
                  <a:t> такое, что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 &lt;</m:t>
                    </m:r>
                    <m:f>
                      <m:fPr>
                        <m:ctrlPr>
                          <a:rPr lang="ru-RU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 </m:t>
                    </m:r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</a:rPr>
                  <a:t>.</a:t>
                </a:r>
              </a:p>
              <a:p>
                <a:r>
                  <a:rPr lang="ru-RU" b="1" dirty="0">
                    <a:solidFill>
                      <a:srgbClr val="000000"/>
                    </a:solidFill>
                  </a:rPr>
                  <a:t>Доказательство</a:t>
                </a:r>
                <a:r>
                  <a:rPr lang="ru-RU" dirty="0">
                    <a:solidFill>
                      <a:srgbClr val="000000"/>
                    </a:solidFill>
                  </a:rPr>
                  <a:t>. Достаточно положить в принципе Архимеда y = 1, x = ε.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&lt;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ru-RU" dirty="0">
                          <a:solidFill>
                            <a:srgbClr val="000000"/>
                          </a:solidFill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0&lt;</m:t>
                      </m:r>
                      <m:f>
                        <m:fPr>
                          <m:ctrlPr>
                            <a:rPr lang="ru-RU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ru-RU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ru-RU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b="1" dirty="0"/>
                        <m:t>∎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endParaRPr lang="en-US" dirty="0">
                  <a:solidFill>
                    <a:srgbClr val="000000"/>
                  </a:solidFill>
                </a:endParaRPr>
              </a:p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2A51BA4-52D9-23F1-9808-C9777CE2F1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705605"/>
              </a:xfrm>
              <a:blipFill>
                <a:blip r:embed="rId2"/>
                <a:stretch>
                  <a:fillRect l="-522" t="-9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312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CE43F-FFC4-4E04-318F-E659B2DEB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5DF3F-839D-6C13-E51B-987DB41E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ru-RU" dirty="0"/>
              <a:t>Принцип Архимеда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92909B1B-DDB6-21DE-251B-58FFB934570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5"/>
                <a:ext cx="10515600" cy="5257736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>
                    <a:solidFill>
                      <a:schemeClr val="accent6"/>
                    </a:solidFill>
                  </a:rPr>
                  <a:t>Следствие</a:t>
                </a:r>
                <a:r>
                  <a:rPr lang="en-US" dirty="0">
                    <a:solidFill>
                      <a:schemeClr val="accent6"/>
                    </a:solidFill>
                  </a:rPr>
                  <a:t> (</a:t>
                </a:r>
                <a:r>
                  <a:rPr lang="ru-RU" dirty="0">
                    <a:solidFill>
                      <a:schemeClr val="accent6"/>
                    </a:solidFill>
                  </a:rPr>
                  <a:t>признак нуля</a:t>
                </a:r>
                <a:r>
                  <a:rPr lang="en-US" dirty="0">
                    <a:solidFill>
                      <a:schemeClr val="accent6"/>
                    </a:solidFill>
                  </a:rPr>
                  <a:t>)</a:t>
                </a:r>
                <a:r>
                  <a:rPr lang="ru-RU" dirty="0">
                    <a:solidFill>
                      <a:schemeClr val="accent6"/>
                    </a:solidFill>
                  </a:rPr>
                  <a:t>.</a:t>
                </a:r>
              </a:p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ru-RU" dirty="0"/>
                  <a:t>. Если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&gt; 0</m:t>
                    </m:r>
                  </m:oMath>
                </a14:m>
                <a:r>
                  <a:rPr lang="ru-RU" dirty="0"/>
                  <a:t> выполняется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0 ≤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ru-RU" dirty="0"/>
                  <a:t>, то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b="1" dirty="0"/>
                  <a:t>Доказательство</a:t>
                </a:r>
                <a:r>
                  <a:rPr lang="ru-RU" dirty="0"/>
                  <a:t>. От противного, пусть x &gt; 0. Тогда, по предыдущему следствию</a:t>
                </a:r>
                <a:r>
                  <a:rPr lang="en-US" dirty="0"/>
                  <a:t> </a:t>
                </a:r>
                <a:r>
                  <a:rPr lang="ru-RU" dirty="0"/>
                  <a:t>найдется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такое, что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ru-RU" i="1" dirty="0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. Но тогда, положив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ru-RU" dirty="0"/>
                  <a:t>, получим, что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ru-RU" dirty="0"/>
                  <a:t>, что</a:t>
                </a:r>
                <a:r>
                  <a:rPr lang="en-US" dirty="0"/>
                  <a:t> </a:t>
                </a:r>
                <a:r>
                  <a:rPr lang="ru-RU" dirty="0"/>
                  <a:t>противоречит условию.</a:t>
                </a:r>
                <a:r>
                  <a:rPr lang="ru-RU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b="1" dirty="0"/>
                      <m:t>∎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endParaRPr lang="en-US" dirty="0"/>
              </a:p>
              <a:p>
                <a:r>
                  <a:rPr lang="ru-RU" b="1" dirty="0">
                    <a:solidFill>
                      <a:schemeClr val="accent6"/>
                    </a:solidFill>
                  </a:rPr>
                  <a:t>Следствие.</a:t>
                </a:r>
              </a:p>
              <a:p>
                <a:r>
                  <a:rPr lang="ru-RU" dirty="0"/>
                  <a:t>Для любого числа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ru-RU" dirty="0"/>
                  <a:t>существует единственное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такое, что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b="1" dirty="0"/>
                  <a:t>Доказательство</a:t>
                </a:r>
                <a:r>
                  <a:rPr lang="ru-RU" dirty="0"/>
                  <a:t>. Это сразу следует из принципа Архимеда, если положить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1.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ru-RU" b="1" dirty="0">
                    <a:solidFill>
                      <a:schemeClr val="accent2"/>
                    </a:solidFill>
                  </a:rPr>
                  <a:t>Определение.</a:t>
                </a:r>
              </a:p>
              <a:p>
                <a:r>
                  <a:rPr lang="ru-RU" dirty="0"/>
                  <a:t>Указанное в следствии число k называется целой частью числа x и обозначается</a:t>
                </a:r>
              </a:p>
              <a:p>
                <a:r>
                  <a:rPr lang="ru-RU" dirty="0"/>
                  <a:t>[x]. Величина {x} = x − [x] называется дробной частью числа x.</a:t>
                </a:r>
                <a:endParaRPr lang="en-US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92909B1B-DDB6-21DE-251B-58FFB93457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5"/>
                <a:ext cx="10515600" cy="5257736"/>
              </a:xfrm>
              <a:blipFill>
                <a:blip r:embed="rId2"/>
                <a:stretch>
                  <a:fillRect l="-522" t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76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C5867-10EE-4F79-B21D-D2B58FE0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10. Предел последовательности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95E8B5-F9CB-4D98-9C40-292BE94565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855647"/>
            <a:ext cx="10321031" cy="86662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A2D75296-B50F-4012-8C64-3CF7B5202823}"/>
              </a:ext>
            </a:extLst>
          </p:cNvPr>
          <p:cNvSpPr/>
          <p:nvPr/>
        </p:nvSpPr>
        <p:spPr>
          <a:xfrm>
            <a:off x="816746" y="855647"/>
            <a:ext cx="10342485" cy="86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Montserrat" panose="00000500000000000000" pitchFamily="2" charset="-52"/>
              </a:rPr>
              <a:t>Функция f : N → R называется </a:t>
            </a:r>
            <a:r>
              <a:rPr lang="ru-RU" b="1" dirty="0">
                <a:solidFill>
                  <a:schemeClr val="tx1"/>
                </a:solidFill>
                <a:latin typeface="Montserrat" panose="00000500000000000000" pitchFamily="2" charset="-52"/>
              </a:rPr>
              <a:t>последовательностью</a:t>
            </a:r>
            <a:r>
              <a:rPr lang="ru-RU" dirty="0">
                <a:solidFill>
                  <a:schemeClr val="tx1"/>
                </a:solidFill>
                <a:latin typeface="Montserrat" panose="00000500000000000000" pitchFamily="2" charset="-52"/>
              </a:rPr>
              <a:t>.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489AFE5-242E-4F1E-9FA8-47A9F0EE2E93}"/>
              </a:ext>
            </a:extLst>
          </p:cNvPr>
          <p:cNvSpPr/>
          <p:nvPr/>
        </p:nvSpPr>
        <p:spPr>
          <a:xfrm>
            <a:off x="838200" y="2091600"/>
            <a:ext cx="10321031" cy="843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Montserrat" panose="00000500000000000000" pitchFamily="2" charset="-52"/>
              </a:rPr>
              <a:t>Число A ∈ R называется </a:t>
            </a:r>
            <a:r>
              <a:rPr lang="ru-RU" b="1" dirty="0">
                <a:solidFill>
                  <a:schemeClr val="tx1"/>
                </a:solidFill>
                <a:latin typeface="Montserrat" panose="00000500000000000000" pitchFamily="2" charset="-52"/>
              </a:rPr>
              <a:t>пределом последовательности</a:t>
            </a:r>
            <a:r>
              <a:rPr lang="ru-RU" dirty="0">
                <a:solidFill>
                  <a:schemeClr val="tx1"/>
                </a:solidFill>
                <a:latin typeface="Montserrat" panose="00000500000000000000" pitchFamily="2" charset="-52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Montserrat" panose="00000500000000000000" pitchFamily="2" charset="-52"/>
              </a:rPr>
              <a:t>x</a:t>
            </a:r>
            <a:r>
              <a:rPr lang="ru-RU" sz="1000" dirty="0" err="1">
                <a:solidFill>
                  <a:schemeClr val="tx1"/>
                </a:solidFill>
                <a:latin typeface="Montserrat" panose="00000500000000000000" pitchFamily="2" charset="-52"/>
              </a:rPr>
              <a:t>n</a:t>
            </a:r>
            <a:r>
              <a:rPr lang="ru-RU" dirty="0">
                <a:solidFill>
                  <a:schemeClr val="tx1"/>
                </a:solidFill>
                <a:latin typeface="Montserrat" panose="00000500000000000000" pitchFamily="2" charset="-52"/>
              </a:rPr>
              <a:t>, если</a:t>
            </a:r>
            <a:r>
              <a:rPr lang="en-US" dirty="0">
                <a:solidFill>
                  <a:schemeClr val="tx1"/>
                </a:solidFill>
                <a:latin typeface="Montserrat" panose="00000500000000000000" pitchFamily="2" charset="-52"/>
              </a:rPr>
              <a:t> 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Montserrat" panose="00000500000000000000" pitchFamily="2" charset="-52"/>
              </a:rPr>
              <a:t>∀ε &gt; 0 ∃n</a:t>
            </a:r>
            <a:r>
              <a:rPr lang="pt-BR" sz="1000" dirty="0">
                <a:solidFill>
                  <a:schemeClr val="tx1"/>
                </a:solidFill>
                <a:latin typeface="Montserrat" panose="00000500000000000000" pitchFamily="2" charset="-52"/>
              </a:rPr>
              <a:t>0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-52"/>
              </a:rPr>
              <a:t> = n</a:t>
            </a:r>
            <a:r>
              <a:rPr lang="pt-BR" sz="1000" dirty="0">
                <a:solidFill>
                  <a:schemeClr val="tx1"/>
                </a:solidFill>
                <a:latin typeface="Montserrat" panose="00000500000000000000" pitchFamily="2" charset="-52"/>
              </a:rPr>
              <a:t>0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-52"/>
              </a:rPr>
              <a:t>(ε) ∈ N : ∀n &gt; n</a:t>
            </a:r>
            <a:r>
              <a:rPr lang="pt-BR" sz="1000" dirty="0">
                <a:solidFill>
                  <a:schemeClr val="tx1"/>
                </a:solidFill>
                <a:latin typeface="Montserrat" panose="00000500000000000000" pitchFamily="2" charset="-52"/>
              </a:rPr>
              <a:t>0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-52"/>
              </a:rPr>
              <a:t> |x</a:t>
            </a:r>
            <a:r>
              <a:rPr lang="pt-BR" sz="1000" dirty="0">
                <a:solidFill>
                  <a:schemeClr val="tx1"/>
                </a:solidFill>
                <a:latin typeface="Montserrat" panose="00000500000000000000" pitchFamily="2" charset="-52"/>
              </a:rPr>
              <a:t>n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-52"/>
              </a:rPr>
              <a:t> − A| &lt; ε.</a:t>
            </a:r>
            <a:endParaRPr lang="ru-RU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E3B3DF9-1FC9-4C6F-BF7A-1AFCD2FCD9B8}"/>
              </a:ext>
            </a:extLst>
          </p:cNvPr>
          <p:cNvSpPr/>
          <p:nvPr/>
        </p:nvSpPr>
        <p:spPr>
          <a:xfrm>
            <a:off x="838200" y="3304834"/>
            <a:ext cx="10321031" cy="843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Montserrat" panose="00000500000000000000" pitchFamily="2" charset="-52"/>
              </a:rPr>
              <a:t>Число A ∈ R называется </a:t>
            </a:r>
            <a:r>
              <a:rPr lang="ru-RU" b="1" dirty="0">
                <a:solidFill>
                  <a:schemeClr val="tx1"/>
                </a:solidFill>
                <a:latin typeface="Montserrat" panose="00000500000000000000" pitchFamily="2" charset="-52"/>
              </a:rPr>
              <a:t>пределом последовательности</a:t>
            </a:r>
            <a:r>
              <a:rPr lang="ru-RU" dirty="0">
                <a:solidFill>
                  <a:schemeClr val="tx1"/>
                </a:solidFill>
                <a:latin typeface="Montserrat" panose="00000500000000000000" pitchFamily="2" charset="-52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Montserrat" panose="00000500000000000000" pitchFamily="2" charset="-52"/>
              </a:rPr>
              <a:t>x</a:t>
            </a:r>
            <a:r>
              <a:rPr lang="ru-RU" sz="1000" dirty="0" err="1">
                <a:solidFill>
                  <a:schemeClr val="tx1"/>
                </a:solidFill>
                <a:latin typeface="Montserrat" panose="00000500000000000000" pitchFamily="2" charset="-52"/>
              </a:rPr>
              <a:t>n</a:t>
            </a:r>
            <a:r>
              <a:rPr lang="ru-RU" dirty="0">
                <a:solidFill>
                  <a:schemeClr val="tx1"/>
                </a:solidFill>
                <a:latin typeface="Montserrat" panose="00000500000000000000" pitchFamily="2" charset="-52"/>
              </a:rPr>
              <a:t>, если</a:t>
            </a:r>
            <a:r>
              <a:rPr lang="en-US" dirty="0">
                <a:solidFill>
                  <a:schemeClr val="tx1"/>
                </a:solidFill>
                <a:latin typeface="Montserrat" panose="00000500000000000000" pitchFamily="2" charset="-52"/>
              </a:rPr>
              <a:t> 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Montserrat" panose="00000500000000000000" pitchFamily="2" charset="-52"/>
              </a:rPr>
              <a:t>∀U(A) ∃n</a:t>
            </a:r>
            <a:r>
              <a:rPr lang="pt-BR" sz="1000" dirty="0">
                <a:solidFill>
                  <a:schemeClr val="tx1"/>
                </a:solidFill>
                <a:latin typeface="Montserrat" panose="00000500000000000000" pitchFamily="2" charset="-52"/>
              </a:rPr>
              <a:t>0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-52"/>
              </a:rPr>
              <a:t> = n</a:t>
            </a:r>
            <a:r>
              <a:rPr lang="pt-BR" sz="1000" dirty="0">
                <a:solidFill>
                  <a:schemeClr val="tx1"/>
                </a:solidFill>
                <a:latin typeface="Montserrat" panose="00000500000000000000" pitchFamily="2" charset="-52"/>
              </a:rPr>
              <a:t>0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-52"/>
              </a:rPr>
              <a:t>(ε) ∈ N : ∀n &gt; n</a:t>
            </a:r>
            <a:r>
              <a:rPr lang="pt-BR" sz="1000" dirty="0">
                <a:solidFill>
                  <a:schemeClr val="tx1"/>
                </a:solidFill>
                <a:latin typeface="Montserrat" panose="00000500000000000000" pitchFamily="2" charset="-52"/>
              </a:rPr>
              <a:t>0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-52"/>
              </a:rPr>
              <a:t> x</a:t>
            </a:r>
            <a:r>
              <a:rPr lang="pt-BR" sz="1000" dirty="0">
                <a:solidFill>
                  <a:schemeClr val="tx1"/>
                </a:solidFill>
                <a:latin typeface="Montserrat" panose="00000500000000000000" pitchFamily="2" charset="-52"/>
              </a:rPr>
              <a:t>n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-52"/>
              </a:rPr>
              <a:t> ∈ U(A).</a:t>
            </a:r>
            <a:endParaRPr lang="ru-RU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178A05A-12C0-4D55-A337-E16859661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526" y="4586024"/>
            <a:ext cx="8695205" cy="8439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F85B37-DFB7-4786-A6D0-41893F0D143A}"/>
              </a:ext>
            </a:extLst>
          </p:cNvPr>
          <p:cNvSpPr txBox="1"/>
          <p:nvPr/>
        </p:nvSpPr>
        <p:spPr>
          <a:xfrm>
            <a:off x="746464" y="1722268"/>
            <a:ext cx="10412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Montserrat" panose="00000500000000000000" pitchFamily="2" charset="-52"/>
              </a:rPr>
              <a:t>Предел через неравенства</a:t>
            </a:r>
            <a:endParaRPr lang="en-US" dirty="0">
              <a:latin typeface="Montserrat" panose="00000500000000000000" pitchFamily="2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E93989-D7D1-49A4-BAB3-8A2D55AF7AE8}"/>
              </a:ext>
            </a:extLst>
          </p:cNvPr>
          <p:cNvSpPr txBox="1"/>
          <p:nvPr/>
        </p:nvSpPr>
        <p:spPr>
          <a:xfrm>
            <a:off x="941033" y="2935503"/>
            <a:ext cx="10412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Montserrat" panose="00000500000000000000" pitchFamily="2" charset="-52"/>
              </a:rPr>
              <a:t>Предел через окрестности</a:t>
            </a:r>
            <a:endParaRPr lang="en-US" dirty="0">
              <a:latin typeface="Montserrat" panose="00000500000000000000" pitchFamily="2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7F8D4E-8477-48EA-B692-5B9D3698471F}"/>
              </a:ext>
            </a:extLst>
          </p:cNvPr>
          <p:cNvSpPr txBox="1"/>
          <p:nvPr/>
        </p:nvSpPr>
        <p:spPr>
          <a:xfrm>
            <a:off x="816746" y="4217600"/>
            <a:ext cx="10412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Montserrat" panose="00000500000000000000" pitchFamily="2" charset="-52"/>
              </a:rPr>
              <a:t>Предел через 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-52"/>
              </a:rPr>
              <a:t>ε</a:t>
            </a:r>
            <a:r>
              <a:rPr lang="ru-RU" dirty="0">
                <a:latin typeface="Montserrat" panose="00000500000000000000" pitchFamily="2" charset="-52"/>
              </a:rPr>
              <a:t>-окрестности </a:t>
            </a:r>
            <a:endParaRPr lang="en-US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03685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C5867-10EE-4F79-B21D-D2B58FE0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10. Предел последовательности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4A5868E0-52A9-489C-872C-9F6733C6D106}"/>
              </a:ext>
            </a:extLst>
          </p:cNvPr>
          <p:cNvSpPr/>
          <p:nvPr/>
        </p:nvSpPr>
        <p:spPr>
          <a:xfrm>
            <a:off x="838201" y="1040526"/>
            <a:ext cx="10321030" cy="786198"/>
          </a:xfrm>
          <a:prstGeom prst="roundRect">
            <a:avLst>
              <a:gd name="adj" fmla="val 886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13" name="Текст 6">
            <a:extLst>
              <a:ext uri="{FF2B5EF4-FFF2-40B4-BE49-F238E27FC236}">
                <a16:creationId xmlns:a16="http://schemas.microsoft.com/office/drawing/2014/main" id="{27B78021-7225-4F65-A876-24CA5A2DCC01}"/>
              </a:ext>
            </a:extLst>
          </p:cNvPr>
          <p:cNvSpPr txBox="1">
            <a:spLocks/>
          </p:cNvSpPr>
          <p:nvPr/>
        </p:nvSpPr>
        <p:spPr>
          <a:xfrm>
            <a:off x="838201" y="1040004"/>
            <a:ext cx="10321030" cy="786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Лемма о эквивалентности определений пределов</a:t>
            </a:r>
          </a:p>
          <a:p>
            <a:pPr algn="ctr"/>
            <a:r>
              <a:rPr lang="ru-RU" dirty="0"/>
              <a:t>Определения предела через неравенства и окрестности эквивалентны</a:t>
            </a:r>
            <a:endParaRPr lang="pt-BR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20BC84-57F5-41A4-B02F-4B42B0FCD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1079"/>
            <a:ext cx="10321030" cy="228876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04BE45-E377-4CD6-A97A-E00FE9782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299842"/>
            <a:ext cx="10321029" cy="118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84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7DC4D34-A1FF-44C3-A580-E5D8BF59272E}"/>
              </a:ext>
            </a:extLst>
          </p:cNvPr>
          <p:cNvSpPr/>
          <p:nvPr/>
        </p:nvSpPr>
        <p:spPr>
          <a:xfrm>
            <a:off x="838200" y="994299"/>
            <a:ext cx="10515600" cy="86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C5867-10EE-4F79-B21D-D2B58FE0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10. Предел последовательности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3A7804-0C6E-4336-831A-7B13BDB33D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3775"/>
            <a:ext cx="10515600" cy="888291"/>
          </a:xfrm>
        </p:spPr>
        <p:txBody>
          <a:bodyPr/>
          <a:lstStyle/>
          <a:p>
            <a:r>
              <a:rPr lang="ru-RU" b="1" dirty="0"/>
              <a:t>Утверждение о том, что число не является пределом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Montserrat" panose="00000500000000000000" pitchFamily="2" charset="-52"/>
              </a:rPr>
              <a:t>∃ε &gt; 0 ∀n</a:t>
            </a:r>
            <a:r>
              <a:rPr lang="pt-BR" sz="1000" dirty="0">
                <a:solidFill>
                  <a:schemeClr val="tx1"/>
                </a:solidFill>
                <a:latin typeface="Montserrat" panose="00000500000000000000" pitchFamily="2" charset="-52"/>
              </a:rPr>
              <a:t>0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-52"/>
              </a:rPr>
              <a:t> = n</a:t>
            </a:r>
            <a:r>
              <a:rPr lang="pt-BR" sz="1000" dirty="0">
                <a:solidFill>
                  <a:schemeClr val="tx1"/>
                </a:solidFill>
                <a:latin typeface="Montserrat" panose="00000500000000000000" pitchFamily="2" charset="-52"/>
              </a:rPr>
              <a:t>0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-52"/>
              </a:rPr>
              <a:t>(ε) ∈ N : </a:t>
            </a:r>
            <a:r>
              <a:rPr lang="pt-BR" sz="1800" b="0" kern="1200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+mn-ea"/>
                <a:cs typeface="+mn-cs"/>
              </a:rPr>
              <a:t>∃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-52"/>
              </a:rPr>
              <a:t>n &gt; n</a:t>
            </a:r>
            <a:r>
              <a:rPr lang="pt-BR" sz="1000" dirty="0">
                <a:solidFill>
                  <a:schemeClr val="tx1"/>
                </a:solidFill>
                <a:latin typeface="Montserrat" panose="00000500000000000000" pitchFamily="2" charset="-52"/>
              </a:rPr>
              <a:t>0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-52"/>
              </a:rPr>
              <a:t> |x</a:t>
            </a:r>
            <a:r>
              <a:rPr lang="pt-BR" sz="1000" dirty="0">
                <a:solidFill>
                  <a:schemeClr val="tx1"/>
                </a:solidFill>
                <a:latin typeface="Montserrat" panose="00000500000000000000" pitchFamily="2" charset="-52"/>
              </a:rPr>
              <a:t>n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-52"/>
              </a:rPr>
              <a:t> − A| </a:t>
            </a:r>
            <a:r>
              <a:rPr lang="en-US" dirty="0"/>
              <a:t>&gt;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-52"/>
              </a:rPr>
              <a:t> ε.</a:t>
            </a:r>
            <a:endParaRPr lang="ru-RU" dirty="0">
              <a:solidFill>
                <a:schemeClr val="tx1"/>
              </a:solidFill>
              <a:latin typeface="Montserrat" panose="00000500000000000000" pitchFamily="2" charset="-52"/>
            </a:endParaRPr>
          </a:p>
          <a:p>
            <a:pPr algn="ctr"/>
            <a:endParaRPr lang="ru-RU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75AE7F-1FBD-42C1-B459-20A18FC3B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0193"/>
            <a:ext cx="10538900" cy="281139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BC92DCF-0FCB-4134-838A-2B04603C3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59822"/>
            <a:ext cx="10538900" cy="14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4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7465F-4634-4141-8A30-5EC273C4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Умножение в </a:t>
            </a:r>
            <a:r>
              <a:rPr lang="en-US" dirty="0"/>
              <a:t>R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120063-AEC9-4872-8929-EFD66DB94C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2155" y="3136361"/>
            <a:ext cx="10515600" cy="346013"/>
          </a:xfrm>
        </p:spPr>
        <p:txBody>
          <a:bodyPr/>
          <a:lstStyle/>
          <a:p>
            <a:pPr algn="ctr"/>
            <a:r>
              <a:rPr lang="ru-RU" b="1" dirty="0"/>
              <a:t>Аксиомы умножения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DFE5B51-7EE1-46C7-BB95-01993AC184EA}"/>
              </a:ext>
            </a:extLst>
          </p:cNvPr>
          <p:cNvSpPr/>
          <p:nvPr/>
        </p:nvSpPr>
        <p:spPr>
          <a:xfrm>
            <a:off x="838200" y="993774"/>
            <a:ext cx="10321031" cy="843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7C9A2E80-54D2-474C-A1A2-9F034EF169C7}"/>
              </a:ext>
            </a:extLst>
          </p:cNvPr>
          <p:cNvSpPr txBox="1">
            <a:spLocks/>
          </p:cNvSpPr>
          <p:nvPr/>
        </p:nvSpPr>
        <p:spPr>
          <a:xfrm>
            <a:off x="838200" y="993775"/>
            <a:ext cx="10321031" cy="843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Множество R называется </a:t>
            </a:r>
            <a:r>
              <a:rPr lang="ru-RU" b="1" dirty="0"/>
              <a:t>множеством вещественных чисел</a:t>
            </a:r>
            <a:r>
              <a:rPr lang="ru-RU" dirty="0"/>
              <a:t>, а его элементы – вещественными числами, если выполнен набор аксиом, называемых аксиомами множества вещественных чисел.</a:t>
            </a:r>
            <a:endParaRPr lang="en-US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4F2FDF1-1F77-4B2A-8497-1D30D3939315}"/>
              </a:ext>
            </a:extLst>
          </p:cNvPr>
          <p:cNvSpPr/>
          <p:nvPr/>
        </p:nvSpPr>
        <p:spPr>
          <a:xfrm>
            <a:off x="838200" y="2131596"/>
            <a:ext cx="10321031" cy="843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49F936E1-B88F-4F8B-BE39-52B7001E44FD}"/>
              </a:ext>
            </a:extLst>
          </p:cNvPr>
          <p:cNvSpPr txBox="1">
            <a:spLocks/>
          </p:cNvSpPr>
          <p:nvPr/>
        </p:nvSpPr>
        <p:spPr>
          <a:xfrm>
            <a:off x="838200" y="2131597"/>
            <a:ext cx="10321031" cy="843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отображение · : R×R → R, называемое </a:t>
            </a:r>
            <a:r>
              <a:rPr lang="ru-RU" b="1" dirty="0"/>
              <a:t>операцией умножения</a:t>
            </a:r>
            <a:r>
              <a:rPr lang="ru-RU" dirty="0"/>
              <a:t>, сопоставляющее каждой упорядоченной паре (x, y) из R × R элемент x · y ∈ R, называемый произведением элементов x и y</a:t>
            </a:r>
            <a:endParaRPr lang="en-US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B4C00B2-A006-4E48-BEE7-E009399983E9}"/>
              </a:ext>
            </a:extLst>
          </p:cNvPr>
          <p:cNvSpPr/>
          <p:nvPr/>
        </p:nvSpPr>
        <p:spPr>
          <a:xfrm>
            <a:off x="932155" y="3643237"/>
            <a:ext cx="10321030" cy="2038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Текст 2">
                <a:extLst>
                  <a:ext uri="{FF2B5EF4-FFF2-40B4-BE49-F238E27FC236}">
                    <a16:creationId xmlns:a16="http://schemas.microsoft.com/office/drawing/2014/main" id="{8F0BCA48-C369-46EA-89DC-1E2812AA30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7364" y="3643237"/>
                <a:ext cx="10045822" cy="258888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800" b="0" kern="1200">
                    <a:solidFill>
                      <a:schemeClr val="tx1"/>
                    </a:solidFill>
                    <a:latin typeface="Montserrat" panose="00000500000000000000" pitchFamily="2" charset="-52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AutoNum type="arabicPeriod"/>
                </a:pPr>
                <a:r>
                  <a:rPr lang="ru-RU" dirty="0"/>
                  <a:t>Операция · коммутативна, то есть для любых x, y ∈ R</a:t>
                </a:r>
                <a:r>
                  <a:rPr lang="en-US" dirty="0"/>
                  <a:t>: </a:t>
                </a:r>
                <a:r>
                  <a:rPr lang="ru-RU" dirty="0"/>
                  <a:t>x · y = y · x.</a:t>
                </a:r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ru-RU" dirty="0"/>
                  <a:t>Операция · ассоциативна, то есть для любых x, y, z ∈ R</a:t>
                </a:r>
                <a:r>
                  <a:rPr lang="en-US" dirty="0"/>
                  <a:t>: (x · y) · z = x · (y · z).</a:t>
                </a:r>
              </a:p>
              <a:p>
                <a:pPr marL="342900" indent="-342900">
                  <a:buAutoNum type="arabicPeriod"/>
                </a:pPr>
                <a:r>
                  <a:rPr lang="ru-RU" dirty="0"/>
                  <a:t>Существует нейтральный элемент 1 ∈ R </a:t>
                </a:r>
                <a:r>
                  <a:rPr lang="en-US" dirty="0"/>
                  <a:t> </a:t>
                </a:r>
                <a:r>
                  <a:rPr lang="ru-RU" dirty="0"/>
                  <a:t>\</a:t>
                </a:r>
                <a:r>
                  <a:rPr lang="en-US" dirty="0"/>
                  <a:t>  </a:t>
                </a:r>
                <a:r>
                  <a:rPr lang="ru-RU" dirty="0"/>
                  <a:t>{0} (называемый единицей), такой,</a:t>
                </a:r>
                <a:r>
                  <a:rPr lang="en-US" dirty="0"/>
                  <a:t> </a:t>
                </a:r>
                <a:r>
                  <a:rPr lang="ru-RU" dirty="0"/>
                  <a:t>что для любого x ∈ R</a:t>
                </a:r>
                <a:r>
                  <a:rPr lang="en-US" dirty="0"/>
                  <a:t>: x · 1 = x.</a:t>
                </a:r>
              </a:p>
              <a:p>
                <a:pPr marL="342900" indent="-342900">
                  <a:buAutoNum type="arabicPeriod"/>
                </a:pPr>
                <a:r>
                  <a:rPr lang="ru-RU" dirty="0"/>
                  <a:t>Для каждого элемента x ∈ R</a:t>
                </a:r>
                <a:r>
                  <a:rPr lang="en-US" dirty="0"/>
                  <a:t>  </a:t>
                </a:r>
                <a:r>
                  <a:rPr lang="ru-RU" dirty="0"/>
                  <a:t>\ </a:t>
                </a:r>
                <a:r>
                  <a:rPr lang="en-US" dirty="0"/>
                  <a:t> </a:t>
                </a:r>
                <a:r>
                  <a:rPr lang="ru-RU" dirty="0"/>
                  <a:t>{0} существует обратный элемент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ru-RU" dirty="0"/>
                  <a:t> такой, что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·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Текст 2">
                <a:extLst>
                  <a:ext uri="{FF2B5EF4-FFF2-40B4-BE49-F238E27FC236}">
                    <a16:creationId xmlns:a16="http://schemas.microsoft.com/office/drawing/2014/main" id="{8F0BCA48-C369-46EA-89DC-1E2812AA3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364" y="3643237"/>
                <a:ext cx="10045822" cy="2588887"/>
              </a:xfrm>
              <a:prstGeom prst="rect">
                <a:avLst/>
              </a:prstGeom>
              <a:blipFill>
                <a:blip r:embed="rId2"/>
                <a:stretch>
                  <a:fillRect l="-546" t="-2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7117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C5867-10EE-4F79-B21D-D2B58FE0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10. Предел последовательности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EE5B8BE-70A5-4909-968C-842A48EA3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010" y="855648"/>
            <a:ext cx="8313800" cy="484497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590C52-224F-441D-A2F2-B813B736A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010" y="5630085"/>
            <a:ext cx="7869916" cy="92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5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C5867-10EE-4F79-B21D-D2B58FE0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10. Предел последовательности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BC9780-8F97-4027-BCFF-F08EA5BB7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704" y="987872"/>
            <a:ext cx="8030592" cy="224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68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1AC14C-08F4-4750-B786-6237AEFA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922"/>
            <a:ext cx="10515600" cy="455970"/>
          </a:xfrm>
        </p:spPr>
        <p:txBody>
          <a:bodyPr/>
          <a:lstStyle/>
          <a:p>
            <a:r>
              <a:rPr lang="ru-RU" dirty="0"/>
              <a:t>11. Арифметические свойства</a:t>
            </a:r>
            <a:r>
              <a:rPr lang="en-US" dirty="0"/>
              <a:t> </a:t>
            </a:r>
            <a:r>
              <a:rPr lang="ru-RU" dirty="0"/>
              <a:t>пределов последовательностей в </a:t>
            </a:r>
            <a:r>
              <a:rPr lang="en-US" dirty="0"/>
              <a:t>R.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652F9B-60EC-45B1-B838-9374B9A65C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7641AD-AD06-4EA7-8435-15DFE5738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45" y="993775"/>
            <a:ext cx="10329909" cy="513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48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1AC14C-08F4-4750-B786-6237AEFA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922"/>
            <a:ext cx="10515600" cy="455970"/>
          </a:xfrm>
        </p:spPr>
        <p:txBody>
          <a:bodyPr/>
          <a:lstStyle/>
          <a:p>
            <a:r>
              <a:rPr lang="ru-RU" dirty="0"/>
              <a:t>11. Арифметические свойства</a:t>
            </a:r>
            <a:r>
              <a:rPr lang="en-US" dirty="0"/>
              <a:t> </a:t>
            </a:r>
            <a:r>
              <a:rPr lang="ru-RU" dirty="0"/>
              <a:t>пределов последовательностей в </a:t>
            </a:r>
            <a:r>
              <a:rPr lang="en-US" dirty="0"/>
              <a:t>R.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0D673AC-EB37-41FF-A244-079634464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590" y="837892"/>
            <a:ext cx="66865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58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1AC14C-08F4-4750-B786-6237AEFA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922"/>
            <a:ext cx="10515600" cy="455970"/>
          </a:xfrm>
        </p:spPr>
        <p:txBody>
          <a:bodyPr/>
          <a:lstStyle/>
          <a:p>
            <a:r>
              <a:rPr lang="ru-RU" dirty="0"/>
              <a:t>11. Арифметические свойства</a:t>
            </a:r>
            <a:r>
              <a:rPr lang="en-US" dirty="0"/>
              <a:t> </a:t>
            </a:r>
            <a:r>
              <a:rPr lang="ru-RU" dirty="0"/>
              <a:t>пределов последовательностей в </a:t>
            </a:r>
            <a:r>
              <a:rPr lang="en-US" dirty="0"/>
              <a:t>R.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0C0758-E45F-4A63-A068-609CCF6DF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3" y="739020"/>
            <a:ext cx="5825292" cy="452326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C188C0D-53A9-45D5-A2F6-CEF377678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715" y="3956991"/>
            <a:ext cx="5550564" cy="223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85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CCD13-4561-4832-AB75-23E8846F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12. Арифметические свойства пределов последовательностей в расширенном R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27A9E0-528C-487D-B7E3-D57758DE9E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218" y="1225049"/>
            <a:ext cx="8587563" cy="4407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574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442C1-9AA4-45D0-A44F-70DFD286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Умножение в </a:t>
            </a:r>
            <a:r>
              <a:rPr lang="en-US" dirty="0"/>
              <a:t>R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F9B78E83-6687-4618-9716-17651BBB8FD0}"/>
              </a:ext>
            </a:extLst>
          </p:cNvPr>
          <p:cNvSpPr/>
          <p:nvPr/>
        </p:nvSpPr>
        <p:spPr>
          <a:xfrm>
            <a:off x="838200" y="994299"/>
            <a:ext cx="10515600" cy="8256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5C9D2F2-49DE-4A26-8BD2-0AA113710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3776"/>
            <a:ext cx="10515600" cy="817270"/>
          </a:xfrm>
        </p:spPr>
        <p:txBody>
          <a:bodyPr anchor="ctr"/>
          <a:lstStyle/>
          <a:p>
            <a:r>
              <a:rPr lang="ru-RU" b="1" dirty="0"/>
              <a:t>Лемма о единственности единицы </a:t>
            </a:r>
          </a:p>
          <a:p>
            <a:pPr algn="ctr"/>
            <a:r>
              <a:rPr lang="ru-RU" dirty="0"/>
              <a:t>В множестве R единица единственна.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Текст 6">
                <a:extLst>
                  <a:ext uri="{FF2B5EF4-FFF2-40B4-BE49-F238E27FC236}">
                    <a16:creationId xmlns:a16="http://schemas.microsoft.com/office/drawing/2014/main" id="{DA686ED0-EB65-480F-B396-36274D8664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19922"/>
                <a:ext cx="10515600" cy="122415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800" b="0" kern="1200">
                    <a:solidFill>
                      <a:schemeClr val="tx1"/>
                    </a:solidFill>
                    <a:latin typeface="Montserrat" panose="00000500000000000000" pitchFamily="2" charset="-52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нули в </a:t>
                </a:r>
                <a:r>
                  <a:rPr lang="en-US" dirty="0"/>
                  <a:t>R. </a:t>
                </a:r>
                <a:r>
                  <a:rPr lang="ru-RU" dirty="0"/>
                  <a:t>Тогда</a:t>
                </a:r>
                <a:r>
                  <a:rPr lang="en-US" dirty="0"/>
                  <a:t>,</a:t>
                </a:r>
                <a:r>
                  <a:rPr lang="ru-RU" dirty="0"/>
                  <a:t> используя коммутативность умножения и определение единицы имеем</a:t>
                </a:r>
                <a:r>
                  <a:rPr lang="en-US" dirty="0"/>
                  <a:t>:</a:t>
                </a:r>
                <a:endParaRPr lang="ru-RU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ru-R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/>
                        <m:t>·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ru-R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/>
                        <m:t>·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b="0" dirty="0"/>
              </a:p>
              <a:p>
                <a:pPr algn="r"/>
                <a:endParaRPr lang="en-US" dirty="0"/>
              </a:p>
            </p:txBody>
          </p:sp>
        </mc:Choice>
        <mc:Fallback xmlns="">
          <p:sp>
            <p:nvSpPr>
              <p:cNvPr id="13" name="Текст 6">
                <a:extLst>
                  <a:ext uri="{FF2B5EF4-FFF2-40B4-BE49-F238E27FC236}">
                    <a16:creationId xmlns:a16="http://schemas.microsoft.com/office/drawing/2014/main" id="{DA686ED0-EB65-480F-B396-36274D866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19922"/>
                <a:ext cx="10515600" cy="1224159"/>
              </a:xfrm>
              <a:prstGeom prst="rect">
                <a:avLst/>
              </a:prstGeom>
              <a:blipFill>
                <a:blip r:embed="rId3"/>
                <a:stretch>
                  <a:fillRect l="-522" t="-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28EAD40D-A609-4933-A358-D5569F3701EE}"/>
              </a:ext>
            </a:extLst>
          </p:cNvPr>
          <p:cNvSpPr/>
          <p:nvPr/>
        </p:nvSpPr>
        <p:spPr>
          <a:xfrm>
            <a:off x="838200" y="2959660"/>
            <a:ext cx="10515600" cy="8256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AAB423E4-FC8B-46B6-B9EE-AAFC1EA71302}"/>
              </a:ext>
            </a:extLst>
          </p:cNvPr>
          <p:cNvSpPr txBox="1">
            <a:spLocks/>
          </p:cNvSpPr>
          <p:nvPr/>
        </p:nvSpPr>
        <p:spPr>
          <a:xfrm>
            <a:off x="838200" y="2959137"/>
            <a:ext cx="10515600" cy="8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Лемма о единственности обратного элемента </a:t>
            </a:r>
          </a:p>
          <a:p>
            <a:pPr algn="ctr"/>
            <a:r>
              <a:rPr lang="ru-RU" dirty="0"/>
              <a:t>В множестве R \ </a:t>
            </a:r>
            <a:r>
              <a:rPr lang="en-US" dirty="0"/>
              <a:t>{</a:t>
            </a:r>
            <a:r>
              <a:rPr lang="ru-RU" dirty="0"/>
              <a:t>0</a:t>
            </a:r>
            <a:r>
              <a:rPr lang="en-US" dirty="0"/>
              <a:t>}</a:t>
            </a:r>
            <a:r>
              <a:rPr lang="ru-RU" dirty="0"/>
              <a:t> каждый элемент имеет единственный обратный.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Текст 6">
                <a:extLst>
                  <a:ext uri="{FF2B5EF4-FFF2-40B4-BE49-F238E27FC236}">
                    <a16:creationId xmlns:a16="http://schemas.microsoft.com/office/drawing/2014/main" id="{3A92C240-F9B5-4D25-B560-DF8646BA94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785283"/>
                <a:ext cx="10515600" cy="93859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800" b="0" kern="1200">
                    <a:solidFill>
                      <a:schemeClr val="tx1"/>
                    </a:solidFill>
                    <a:latin typeface="Montserrat" panose="00000500000000000000" pitchFamily="2" charset="-52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– обратные к x ∈ R \</a:t>
                </a:r>
                <a:r>
                  <a:rPr lang="en-US" dirty="0"/>
                  <a:t> {0} </a:t>
                </a:r>
                <a:r>
                  <a:rPr lang="ru-RU" dirty="0"/>
                  <a:t>элементы. Тогда имеем</a:t>
                </a:r>
                <a:r>
                  <a:rPr lang="en-US" dirty="0"/>
                  <a:t>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/>
                        <m:t>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/>
                        <m:t>·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/>
                            <m:t>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/>
                            <m:t>·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/>
                        <m:t>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/>
                        <m:t>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/>
                        <m:t>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1=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b="0" dirty="0"/>
              </a:p>
            </p:txBody>
          </p:sp>
        </mc:Choice>
        <mc:Fallback xmlns="">
          <p:sp>
            <p:nvSpPr>
              <p:cNvPr id="17" name="Текст 6">
                <a:extLst>
                  <a:ext uri="{FF2B5EF4-FFF2-40B4-BE49-F238E27FC236}">
                    <a16:creationId xmlns:a16="http://schemas.microsoft.com/office/drawing/2014/main" id="{3A92C240-F9B5-4D25-B560-DF8646BA9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85283"/>
                <a:ext cx="10515600" cy="938595"/>
              </a:xfrm>
              <a:prstGeom prst="rect">
                <a:avLst/>
              </a:prstGeom>
              <a:blipFill>
                <a:blip r:embed="rId4"/>
                <a:stretch>
                  <a:fillRect l="-522" t="-77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00BD533B-334F-41BD-A351-E54CC4DAA495}"/>
              </a:ext>
            </a:extLst>
          </p:cNvPr>
          <p:cNvSpPr/>
          <p:nvPr/>
        </p:nvSpPr>
        <p:spPr>
          <a:xfrm>
            <a:off x="838200" y="4534251"/>
            <a:ext cx="10515600" cy="8256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Текст 6">
                <a:extLst>
                  <a:ext uri="{FF2B5EF4-FFF2-40B4-BE49-F238E27FC236}">
                    <a16:creationId xmlns:a16="http://schemas.microsoft.com/office/drawing/2014/main" id="{16B5B672-BA6F-4FF5-AB4C-B880161660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533728"/>
                <a:ext cx="10515600" cy="81727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800" b="0" kern="1200">
                    <a:solidFill>
                      <a:schemeClr val="tx1"/>
                    </a:solidFill>
                    <a:latin typeface="Montserrat" panose="00000500000000000000" pitchFamily="2" charset="-52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b="1" dirty="0"/>
                  <a:t>Лемма о решении линейного уравнения</a:t>
                </a:r>
              </a:p>
              <a:p>
                <a:pPr algn="ctr"/>
                <a:r>
                  <a:rPr lang="ru-RU" dirty="0"/>
                  <a:t>В множестве R уравнение a · x = b при a ≠ 0 имеет единственное решение</a:t>
                </a:r>
                <a:r>
                  <a:rPr lang="en-US" dirty="0"/>
                  <a:t> x = b 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</a:rPr>
                  <a:t>·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+mn-ea"/>
                    <a:cs typeface="+mn-cs"/>
                  </a:rPr>
                  <a:t> 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</a:rPr>
                  <a:t>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8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1" name="Текст 6">
                <a:extLst>
                  <a:ext uri="{FF2B5EF4-FFF2-40B4-BE49-F238E27FC236}">
                    <a16:creationId xmlns:a16="http://schemas.microsoft.com/office/drawing/2014/main" id="{16B5B672-BA6F-4FF5-AB4C-B88016166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3728"/>
                <a:ext cx="10515600" cy="817270"/>
              </a:xfrm>
              <a:prstGeom prst="rect">
                <a:avLst/>
              </a:prstGeom>
              <a:blipFill>
                <a:blip r:embed="rId5"/>
                <a:stretch>
                  <a:fillRect l="-522" t="-746" b="-52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Текст 6">
                <a:extLst>
                  <a:ext uri="{FF2B5EF4-FFF2-40B4-BE49-F238E27FC236}">
                    <a16:creationId xmlns:a16="http://schemas.microsoft.com/office/drawing/2014/main" id="{1009AC57-34FF-4904-AEAB-51B9E0CDB4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460200"/>
                <a:ext cx="10515600" cy="175734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800" b="0" kern="1200">
                    <a:solidFill>
                      <a:schemeClr val="tx1"/>
                    </a:solidFill>
                    <a:latin typeface="Montserrat" panose="00000500000000000000" pitchFamily="2" charset="-52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/>
                      <m:t>·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верно</a:t>
                </a:r>
                <a:r>
                  <a:rPr lang="en-US" dirty="0"/>
                  <a:t>, </a:t>
                </a:r>
                <a:r>
                  <a:rPr lang="ru-RU" dirty="0"/>
                  <a:t>тогда умножив обе его части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/>
                        <m:t>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/>
                        <m:t>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/>
                        <m:t>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 ⇔ 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/>
                        <m:t>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/>
                        <m:t>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 ⇔ 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/>
                        <m:t>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b="0" dirty="0"/>
              </a:p>
              <a:p>
                <a:r>
                  <a:rPr lang="ru-RU" b="0" dirty="0"/>
                  <a:t>Единственность полученного представления следует из единственности </a:t>
                </a:r>
                <a:r>
                  <a:rPr lang="ru-RU" dirty="0"/>
                  <a:t>обратного</a:t>
                </a:r>
                <a:r>
                  <a:rPr lang="ru-RU" b="0" dirty="0"/>
                  <a:t> элемента.</a:t>
                </a:r>
              </a:p>
            </p:txBody>
          </p:sp>
        </mc:Choice>
        <mc:Fallback xmlns="">
          <p:sp>
            <p:nvSpPr>
              <p:cNvPr id="22" name="Текст 6">
                <a:extLst>
                  <a:ext uri="{FF2B5EF4-FFF2-40B4-BE49-F238E27FC236}">
                    <a16:creationId xmlns:a16="http://schemas.microsoft.com/office/drawing/2014/main" id="{1009AC57-34FF-4904-AEAB-51B9E0CDB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60200"/>
                <a:ext cx="10515600" cy="1757346"/>
              </a:xfrm>
              <a:prstGeom prst="rect">
                <a:avLst/>
              </a:prstGeom>
              <a:blipFill>
                <a:blip r:embed="rId6"/>
                <a:stretch>
                  <a:fillRect l="-522" t="-34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40AC361-5BA2-4121-9CBB-C1CD3A1EBD7B}"/>
              </a:ext>
            </a:extLst>
          </p:cNvPr>
          <p:cNvSpPr txBox="1"/>
          <p:nvPr/>
        </p:nvSpPr>
        <p:spPr>
          <a:xfrm>
            <a:off x="5259280" y="646941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∎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54A14C-C31A-4C12-8F1B-88088A22A40D}"/>
              </a:ext>
            </a:extLst>
          </p:cNvPr>
          <p:cNvSpPr txBox="1"/>
          <p:nvPr/>
        </p:nvSpPr>
        <p:spPr>
          <a:xfrm>
            <a:off x="5259280" y="414568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∎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9D77D1-DCF6-460A-82BF-7EAE55EB10E4}"/>
              </a:ext>
            </a:extLst>
          </p:cNvPr>
          <p:cNvSpPr txBox="1"/>
          <p:nvPr/>
        </p:nvSpPr>
        <p:spPr>
          <a:xfrm>
            <a:off x="5259280" y="248947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9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24C02E-B581-4AEB-B0D2-36D0535C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ru-RU" dirty="0"/>
              <a:t>Связь сложения и умножения в </a:t>
            </a:r>
            <a:r>
              <a:rPr lang="en-US" dirty="0"/>
              <a:t>R.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870D1AA-47AE-448C-BB8D-17EC066F2E08}"/>
              </a:ext>
            </a:extLst>
          </p:cNvPr>
          <p:cNvSpPr/>
          <p:nvPr/>
        </p:nvSpPr>
        <p:spPr>
          <a:xfrm>
            <a:off x="838200" y="993774"/>
            <a:ext cx="10321031" cy="843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CC0807D1-440C-43F5-AA2E-5C4D1D6C78FB}"/>
              </a:ext>
            </a:extLst>
          </p:cNvPr>
          <p:cNvSpPr txBox="1">
            <a:spLocks/>
          </p:cNvSpPr>
          <p:nvPr/>
        </p:nvSpPr>
        <p:spPr>
          <a:xfrm>
            <a:off x="838200" y="993775"/>
            <a:ext cx="10321031" cy="843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Множество R называется </a:t>
            </a:r>
            <a:r>
              <a:rPr lang="ru-RU" b="1" dirty="0"/>
              <a:t>множеством вещественных чисел</a:t>
            </a:r>
            <a:r>
              <a:rPr lang="ru-RU" dirty="0"/>
              <a:t>, а его элементы – вещественными числами, если выполнен набор аксиом, называемых аксиомами множества вещественных чисел.</a:t>
            </a:r>
            <a:endParaRPr lang="en-US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6CD78555-7353-4B5F-8270-FFBB80528CD0}"/>
              </a:ext>
            </a:extLst>
          </p:cNvPr>
          <p:cNvSpPr/>
          <p:nvPr/>
        </p:nvSpPr>
        <p:spPr>
          <a:xfrm>
            <a:off x="838199" y="2130641"/>
            <a:ext cx="10321031" cy="1298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DFFB9759-25A1-4F13-8D79-B7D8394C8ADB}"/>
              </a:ext>
            </a:extLst>
          </p:cNvPr>
          <p:cNvSpPr txBox="1">
            <a:spLocks/>
          </p:cNvSpPr>
          <p:nvPr/>
        </p:nvSpPr>
        <p:spPr>
          <a:xfrm>
            <a:off x="838199" y="2130118"/>
            <a:ext cx="10321031" cy="1298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Связь сложения и умножения</a:t>
            </a:r>
          </a:p>
          <a:p>
            <a:pPr algn="ctr"/>
            <a:r>
              <a:rPr lang="ru-RU" dirty="0"/>
              <a:t>Умножение дистрибутивно по отношению к сложению, то есть ∀x, y, z, ∈ R</a:t>
            </a:r>
            <a:r>
              <a:rPr lang="en-US" dirty="0"/>
              <a:t>:</a:t>
            </a:r>
          </a:p>
          <a:p>
            <a:pPr algn="ctr"/>
            <a:r>
              <a:rPr lang="pl-PL" dirty="0"/>
              <a:t>(x + y) · z = x · z + y · z.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75B80702-625C-429C-BA3B-A1F0A54BB5A9}"/>
              </a:ext>
            </a:extLst>
          </p:cNvPr>
          <p:cNvSpPr/>
          <p:nvPr/>
        </p:nvSpPr>
        <p:spPr>
          <a:xfrm>
            <a:off x="838199" y="3721964"/>
            <a:ext cx="10321030" cy="8256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13" name="Текст 6">
            <a:extLst>
              <a:ext uri="{FF2B5EF4-FFF2-40B4-BE49-F238E27FC236}">
                <a16:creationId xmlns:a16="http://schemas.microsoft.com/office/drawing/2014/main" id="{6DD3E1F1-CA6D-434E-970C-4E5A3F8BD530}"/>
              </a:ext>
            </a:extLst>
          </p:cNvPr>
          <p:cNvSpPr txBox="1">
            <a:spLocks/>
          </p:cNvSpPr>
          <p:nvPr/>
        </p:nvSpPr>
        <p:spPr>
          <a:xfrm>
            <a:off x="838199" y="3721441"/>
            <a:ext cx="10321030" cy="8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Лемма об умножении на ноль</a:t>
            </a:r>
          </a:p>
          <a:p>
            <a:pPr algn="ctr"/>
            <a:r>
              <a:rPr lang="ru-RU" dirty="0"/>
              <a:t>Для любого x ∈ R выполняется</a:t>
            </a:r>
            <a:r>
              <a:rPr lang="en-US" dirty="0"/>
              <a:t>: x · 0 = 0.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Текст 6">
                <a:extLst>
                  <a:ext uri="{FF2B5EF4-FFF2-40B4-BE49-F238E27FC236}">
                    <a16:creationId xmlns:a16="http://schemas.microsoft.com/office/drawing/2014/main" id="{F98864E7-9507-4B00-8262-30E80B278E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703470"/>
                <a:ext cx="10321029" cy="175734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800" b="0" kern="1200">
                    <a:solidFill>
                      <a:schemeClr val="tx1"/>
                    </a:solidFill>
                    <a:latin typeface="Montserrat" panose="00000500000000000000" pitchFamily="2" charset="-52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· 0 =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·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+ 0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⇔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· 0 =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· 0 +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· 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 · 0 + (−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 · 0) = 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 · 0 + 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 · 0 + (−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 · 0)) ⇔ 0 =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 · 0</m:t>
                      </m:r>
                    </m:oMath>
                  </m:oMathPara>
                </a14:m>
                <a:endParaRPr lang="ru-RU" b="0" dirty="0"/>
              </a:p>
            </p:txBody>
          </p:sp>
        </mc:Choice>
        <mc:Fallback xmlns="">
          <p:sp>
            <p:nvSpPr>
              <p:cNvPr id="14" name="Текст 6">
                <a:extLst>
                  <a:ext uri="{FF2B5EF4-FFF2-40B4-BE49-F238E27FC236}">
                    <a16:creationId xmlns:a16="http://schemas.microsoft.com/office/drawing/2014/main" id="{F98864E7-9507-4B00-8262-30E80B278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03470"/>
                <a:ext cx="10321029" cy="17573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A56A492-46C6-4F27-BB7C-E19A15247FAB}"/>
              </a:ext>
            </a:extLst>
          </p:cNvPr>
          <p:cNvSpPr txBox="1"/>
          <p:nvPr/>
        </p:nvSpPr>
        <p:spPr>
          <a:xfrm>
            <a:off x="5259280" y="516166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8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74F12-4096-4FFF-8968-4D8EA4EDE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Связь сложения и умножения в </a:t>
            </a:r>
            <a:r>
              <a:rPr lang="en-US" dirty="0"/>
              <a:t>R.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27C5810-C318-44E9-AE3E-F503A9E92CE7}"/>
              </a:ext>
            </a:extLst>
          </p:cNvPr>
          <p:cNvSpPr/>
          <p:nvPr/>
        </p:nvSpPr>
        <p:spPr>
          <a:xfrm>
            <a:off x="838199" y="881109"/>
            <a:ext cx="10321030" cy="8256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6" name="Текст 6">
            <a:extLst>
              <a:ext uri="{FF2B5EF4-FFF2-40B4-BE49-F238E27FC236}">
                <a16:creationId xmlns:a16="http://schemas.microsoft.com/office/drawing/2014/main" id="{915F353B-B915-4054-B565-8CEB8D669DDE}"/>
              </a:ext>
            </a:extLst>
          </p:cNvPr>
          <p:cNvSpPr txBox="1">
            <a:spLocks/>
          </p:cNvSpPr>
          <p:nvPr/>
        </p:nvSpPr>
        <p:spPr>
          <a:xfrm>
            <a:off x="838199" y="880586"/>
            <a:ext cx="10321030" cy="8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</a:t>
            </a:r>
            <a:r>
              <a:rPr lang="ru-RU" b="1" dirty="0" err="1"/>
              <a:t>ледствие</a:t>
            </a:r>
            <a:endParaRPr lang="ru-RU" b="1" dirty="0"/>
          </a:p>
          <a:p>
            <a:pPr algn="ctr"/>
            <a:r>
              <a:rPr lang="es-ES" dirty="0"/>
              <a:t>(x · y = 0) ⇔ (x = 0) ∨ (y = 0).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7F44C6E-2355-474B-A91F-187FF12A5F5F}"/>
              </a:ext>
            </a:extLst>
          </p:cNvPr>
          <p:cNvSpPr txBox="1">
            <a:spLocks/>
          </p:cNvSpPr>
          <p:nvPr/>
        </p:nvSpPr>
        <p:spPr>
          <a:xfrm>
            <a:off x="838200" y="1862615"/>
            <a:ext cx="10321029" cy="942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Если и x, и y равны нулю, то утверждение следует из предыдущей леммы. Если хотя бы одно из чисел x, y не равно нулю, то утверждение следует из предыдущей леммы и третьей леммы из следствий аксиом умножения.</a:t>
            </a:r>
            <a:endParaRPr lang="ru-RU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A313B-C140-4059-AE67-D54C013B893C}"/>
              </a:ext>
            </a:extLst>
          </p:cNvPr>
          <p:cNvSpPr txBox="1"/>
          <p:nvPr/>
        </p:nvSpPr>
        <p:spPr>
          <a:xfrm>
            <a:off x="5259280" y="25427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∎</a:t>
            </a:r>
            <a:endParaRPr lang="en-US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56D0EC9-432F-428D-A575-46BB6F9390A1}"/>
              </a:ext>
            </a:extLst>
          </p:cNvPr>
          <p:cNvSpPr/>
          <p:nvPr/>
        </p:nvSpPr>
        <p:spPr>
          <a:xfrm>
            <a:off x="838199" y="3072670"/>
            <a:ext cx="10321030" cy="8256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10" name="Текст 6">
            <a:extLst>
              <a:ext uri="{FF2B5EF4-FFF2-40B4-BE49-F238E27FC236}">
                <a16:creationId xmlns:a16="http://schemas.microsoft.com/office/drawing/2014/main" id="{816EC403-BCBB-4E2F-89D6-782B0DC0FB32}"/>
              </a:ext>
            </a:extLst>
          </p:cNvPr>
          <p:cNvSpPr txBox="1">
            <a:spLocks/>
          </p:cNvSpPr>
          <p:nvPr/>
        </p:nvSpPr>
        <p:spPr>
          <a:xfrm>
            <a:off x="838199" y="3072147"/>
            <a:ext cx="10321030" cy="8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Лемма о противоположном элементе</a:t>
            </a:r>
          </a:p>
          <a:p>
            <a:pPr algn="ctr"/>
            <a:r>
              <a:rPr lang="ru-RU" dirty="0"/>
              <a:t>Для любого x ∈ R выполняется</a:t>
            </a:r>
            <a:r>
              <a:rPr lang="en-US" dirty="0"/>
              <a:t>: −x = (−1) · x.</a:t>
            </a:r>
            <a:endParaRPr lang="ru-RU" dirty="0"/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id="{CCAA55AC-D63A-4DDE-919A-9BE25DB6E4C7}"/>
              </a:ext>
            </a:extLst>
          </p:cNvPr>
          <p:cNvSpPr txBox="1">
            <a:spLocks/>
          </p:cNvSpPr>
          <p:nvPr/>
        </p:nvSpPr>
        <p:spPr>
          <a:xfrm>
            <a:off x="838199" y="4049479"/>
            <a:ext cx="10321029" cy="942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Так как </a:t>
            </a:r>
            <a:r>
              <a:rPr lang="en-US" dirty="0"/>
              <a:t>x + (−1) · x = (1 + (−1)) · x = 0 · x = 0,</a:t>
            </a:r>
            <a:r>
              <a:rPr lang="ru-RU" dirty="0"/>
              <a:t> то, в силу единственности противоположного элемента, −x = (−1) · x.</a:t>
            </a:r>
            <a:endParaRPr lang="ru-RU" b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8519AA-863C-4F72-A420-63CBC7CD76E4}"/>
              </a:ext>
            </a:extLst>
          </p:cNvPr>
          <p:cNvSpPr txBox="1"/>
          <p:nvPr/>
        </p:nvSpPr>
        <p:spPr>
          <a:xfrm>
            <a:off x="941033" y="4458914"/>
            <a:ext cx="10412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∎</a:t>
            </a:r>
            <a:endParaRPr lang="en-US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94760FC-8117-4AE1-A7A7-DCD9BA5DC684}"/>
              </a:ext>
            </a:extLst>
          </p:cNvPr>
          <p:cNvSpPr/>
          <p:nvPr/>
        </p:nvSpPr>
        <p:spPr>
          <a:xfrm>
            <a:off x="838199" y="4976055"/>
            <a:ext cx="10321030" cy="8256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14" name="Текст 6">
            <a:extLst>
              <a:ext uri="{FF2B5EF4-FFF2-40B4-BE49-F238E27FC236}">
                <a16:creationId xmlns:a16="http://schemas.microsoft.com/office/drawing/2014/main" id="{E0F16334-5D57-465F-B00C-92792A48DEB6}"/>
              </a:ext>
            </a:extLst>
          </p:cNvPr>
          <p:cNvSpPr txBox="1">
            <a:spLocks/>
          </p:cNvSpPr>
          <p:nvPr/>
        </p:nvSpPr>
        <p:spPr>
          <a:xfrm>
            <a:off x="838199" y="4975532"/>
            <a:ext cx="10321030" cy="8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</a:t>
            </a:r>
            <a:r>
              <a:rPr lang="ru-RU" b="1" dirty="0" err="1"/>
              <a:t>ледствие</a:t>
            </a:r>
            <a:endParaRPr lang="ru-RU" b="1" dirty="0"/>
          </a:p>
          <a:p>
            <a:pPr algn="ctr"/>
            <a:r>
              <a:rPr lang="ru-RU" dirty="0"/>
              <a:t>Для любого x ∈ R выполняется</a:t>
            </a:r>
            <a:r>
              <a:rPr lang="en-US" dirty="0"/>
              <a:t>: (−1) · (−x) = x.</a:t>
            </a:r>
            <a:endParaRPr lang="ru-RU" dirty="0"/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68636ABD-A5D1-48E2-8B9F-2C6CBB1D3C6B}"/>
              </a:ext>
            </a:extLst>
          </p:cNvPr>
          <p:cNvSpPr txBox="1">
            <a:spLocks/>
          </p:cNvSpPr>
          <p:nvPr/>
        </p:nvSpPr>
        <p:spPr>
          <a:xfrm>
            <a:off x="838199" y="5903710"/>
            <a:ext cx="10321029" cy="942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dirty="0"/>
              <a:t>Прямо следует из предыдущей леммы.</a:t>
            </a:r>
          </a:p>
          <a:p>
            <a:endParaRPr lang="ru-RU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619B1D-D805-4F09-AD05-34C2F988C0B5}"/>
              </a:ext>
            </a:extLst>
          </p:cNvPr>
          <p:cNvSpPr txBox="1"/>
          <p:nvPr/>
        </p:nvSpPr>
        <p:spPr>
          <a:xfrm>
            <a:off x="941033" y="6073253"/>
            <a:ext cx="10412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6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74F12-4096-4FFF-8968-4D8EA4EDE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Связь сложения и умножения в </a:t>
            </a:r>
            <a:r>
              <a:rPr lang="en-US" dirty="0"/>
              <a:t>R.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27C5810-C318-44E9-AE3E-F503A9E92CE7}"/>
              </a:ext>
            </a:extLst>
          </p:cNvPr>
          <p:cNvSpPr/>
          <p:nvPr/>
        </p:nvSpPr>
        <p:spPr>
          <a:xfrm>
            <a:off x="838199" y="881109"/>
            <a:ext cx="10321030" cy="8256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6" name="Текст 6">
            <a:extLst>
              <a:ext uri="{FF2B5EF4-FFF2-40B4-BE49-F238E27FC236}">
                <a16:creationId xmlns:a16="http://schemas.microsoft.com/office/drawing/2014/main" id="{915F353B-B915-4054-B565-8CEB8D669DDE}"/>
              </a:ext>
            </a:extLst>
          </p:cNvPr>
          <p:cNvSpPr txBox="1">
            <a:spLocks/>
          </p:cNvSpPr>
          <p:nvPr/>
        </p:nvSpPr>
        <p:spPr>
          <a:xfrm>
            <a:off x="838199" y="880586"/>
            <a:ext cx="10321030" cy="8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</a:t>
            </a:r>
            <a:r>
              <a:rPr lang="ru-RU" b="1" dirty="0" err="1"/>
              <a:t>ледствие</a:t>
            </a:r>
            <a:endParaRPr lang="ru-RU" b="1" dirty="0"/>
          </a:p>
          <a:p>
            <a:pPr algn="ctr"/>
            <a:r>
              <a:rPr lang="ru-RU" dirty="0"/>
              <a:t>Для любого x ∈ R выполняется </a:t>
            </a:r>
            <a:r>
              <a:rPr lang="en-US" dirty="0"/>
              <a:t>(−x) · (−x) = x · x.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7F44C6E-2355-474B-A91F-187FF12A5F5F}"/>
              </a:ext>
            </a:extLst>
          </p:cNvPr>
          <p:cNvSpPr txBox="1">
            <a:spLocks/>
          </p:cNvSpPr>
          <p:nvPr/>
        </p:nvSpPr>
        <p:spPr>
          <a:xfrm>
            <a:off x="838200" y="1862616"/>
            <a:ext cx="10321029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(−x) · (−x) = (−1) · x · (−x) = x · (−1) · (−x) = x · x.</a:t>
            </a:r>
            <a:endParaRPr lang="ru-RU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A313B-C140-4059-AE67-D54C013B893C}"/>
              </a:ext>
            </a:extLst>
          </p:cNvPr>
          <p:cNvSpPr txBox="1"/>
          <p:nvPr/>
        </p:nvSpPr>
        <p:spPr>
          <a:xfrm>
            <a:off x="5259280" y="202224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5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46A1B-6B74-4AC9-AD47-E7511025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 Порядок в </a:t>
            </a:r>
            <a:r>
              <a:rPr lang="en-US" dirty="0"/>
              <a:t>R.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8D9E5C-08CA-439C-AF20-445124198F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666864"/>
            <a:ext cx="10321031" cy="367808"/>
          </a:xfrm>
        </p:spPr>
        <p:txBody>
          <a:bodyPr/>
          <a:lstStyle/>
          <a:p>
            <a:pPr algn="ctr"/>
            <a:r>
              <a:rPr lang="ru-RU" b="1" dirty="0"/>
              <a:t>Аксиомы порядка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7C7855B-5B79-4C24-A152-571F60BB6D28}"/>
              </a:ext>
            </a:extLst>
          </p:cNvPr>
          <p:cNvSpPr/>
          <p:nvPr/>
        </p:nvSpPr>
        <p:spPr>
          <a:xfrm>
            <a:off x="838200" y="855647"/>
            <a:ext cx="10321031" cy="843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C69B57DC-17CA-4EB7-9418-183D0B0A3367}"/>
              </a:ext>
            </a:extLst>
          </p:cNvPr>
          <p:cNvSpPr txBox="1">
            <a:spLocks/>
          </p:cNvSpPr>
          <p:nvPr/>
        </p:nvSpPr>
        <p:spPr>
          <a:xfrm>
            <a:off x="838200" y="855648"/>
            <a:ext cx="10321031" cy="843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Множество R называется </a:t>
            </a:r>
            <a:r>
              <a:rPr lang="ru-RU" b="1" dirty="0"/>
              <a:t>множеством вещественных чисел</a:t>
            </a:r>
            <a:r>
              <a:rPr lang="ru-RU" dirty="0"/>
              <a:t>, а его элементы – вещественными числами, если выполнен набор аксиом, называемых аксиомами множества вещественных чисел.</a:t>
            </a:r>
            <a:endParaRPr lang="en-US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DB956C7-5F3C-466D-9FDB-6CD087AD26D2}"/>
              </a:ext>
            </a:extLst>
          </p:cNvPr>
          <p:cNvSpPr/>
          <p:nvPr/>
        </p:nvSpPr>
        <p:spPr>
          <a:xfrm>
            <a:off x="838200" y="1802463"/>
            <a:ext cx="10321031" cy="843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5438651-9E76-495B-960A-20793E314575}"/>
              </a:ext>
            </a:extLst>
          </p:cNvPr>
          <p:cNvSpPr txBox="1">
            <a:spLocks/>
          </p:cNvSpPr>
          <p:nvPr/>
        </p:nvSpPr>
        <p:spPr>
          <a:xfrm>
            <a:off x="838200" y="1802464"/>
            <a:ext cx="10321031" cy="843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Между элементами R введено </a:t>
            </a:r>
            <a:r>
              <a:rPr lang="ru-RU" b="1" dirty="0"/>
              <a:t>отношение порядка </a:t>
            </a:r>
            <a:r>
              <a:rPr lang="ru-RU" dirty="0"/>
              <a:t>≤, то есть для элементов x, y ∈ R установлено: справедливо x ≤ y, или нет.</a:t>
            </a:r>
            <a:endParaRPr lang="en-US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8ED1E43-0EC9-477E-850E-77B147194084}"/>
              </a:ext>
            </a:extLst>
          </p:cNvPr>
          <p:cNvSpPr/>
          <p:nvPr/>
        </p:nvSpPr>
        <p:spPr>
          <a:xfrm>
            <a:off x="935485" y="2956370"/>
            <a:ext cx="10321030" cy="1623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32A06F25-53C8-497D-BC61-72A599A09D06}"/>
              </a:ext>
            </a:extLst>
          </p:cNvPr>
          <p:cNvSpPr txBox="1">
            <a:spLocks/>
          </p:cNvSpPr>
          <p:nvPr/>
        </p:nvSpPr>
        <p:spPr>
          <a:xfrm>
            <a:off x="1210693" y="3055170"/>
            <a:ext cx="10045822" cy="25888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ru-RU" dirty="0"/>
              <a:t>Отношение ≤ рефлексивно, то есть</a:t>
            </a:r>
            <a:r>
              <a:rPr lang="en-US" dirty="0"/>
              <a:t>: ∀x ∈ R x ≤ x.</a:t>
            </a:r>
          </a:p>
          <a:p>
            <a:pPr marL="342900" indent="-342900">
              <a:buAutoNum type="arabicPeriod"/>
            </a:pPr>
            <a:r>
              <a:rPr lang="ru-RU" dirty="0"/>
              <a:t>Отношение ≤ антисимметрично, то есть</a:t>
            </a:r>
            <a:r>
              <a:rPr lang="en-US" dirty="0"/>
              <a:t>: </a:t>
            </a:r>
            <a:r>
              <a:rPr lang="es-ES" dirty="0"/>
              <a:t>(x ≤ y) ∧ (y ≤ x) ⇒ (x = y).</a:t>
            </a:r>
            <a:endParaRPr lang="en-US" dirty="0"/>
          </a:p>
          <a:p>
            <a:pPr marL="342900" indent="-342900">
              <a:buAutoNum type="arabicPeriod"/>
            </a:pPr>
            <a:r>
              <a:rPr lang="ru-RU" dirty="0"/>
              <a:t>Отношение ≤ транзитивно, то есть</a:t>
            </a:r>
            <a:r>
              <a:rPr lang="en-US" dirty="0"/>
              <a:t>: (x ≤ y) ∧ (y ≤ z) ⇒ (x ≤ z)</a:t>
            </a:r>
          </a:p>
          <a:p>
            <a:pPr marL="342900" indent="-342900">
              <a:buAutoNum type="arabicPeriod"/>
            </a:pPr>
            <a:r>
              <a:rPr lang="ru-RU" dirty="0"/>
              <a:t>Для любых двух элементов x, y ∈ R выполнено либо x ≤ y, либо y ≤ x</a:t>
            </a:r>
            <a:r>
              <a:rPr lang="en-US" dirty="0"/>
              <a:t>.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CE86DDA1-8438-44FC-8B5D-528D8AFBC9CA}"/>
              </a:ext>
            </a:extLst>
          </p:cNvPr>
          <p:cNvSpPr/>
          <p:nvPr/>
        </p:nvSpPr>
        <p:spPr>
          <a:xfrm>
            <a:off x="1032770" y="5097597"/>
            <a:ext cx="10321030" cy="904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B81335E8-118B-4EF5-B1C5-30E73ECF07D8}"/>
              </a:ext>
            </a:extLst>
          </p:cNvPr>
          <p:cNvSpPr txBox="1">
            <a:spLocks/>
          </p:cNvSpPr>
          <p:nvPr/>
        </p:nvSpPr>
        <p:spPr>
          <a:xfrm>
            <a:off x="1485901" y="5163878"/>
            <a:ext cx="10045822" cy="25888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Если x, y, z ∈ R, то</a:t>
            </a:r>
            <a:r>
              <a:rPr lang="ru-RU" dirty="0"/>
              <a:t> </a:t>
            </a:r>
            <a:r>
              <a:rPr lang="pl-PL" dirty="0"/>
              <a:t>(x ≤ y) ⇒ (x + z ≤ y + z).</a:t>
            </a:r>
            <a:endParaRPr lang="ru-RU" dirty="0"/>
          </a:p>
          <a:p>
            <a:r>
              <a:rPr lang="es-ES" dirty="0"/>
              <a:t>Если x, y ∈ R, то</a:t>
            </a:r>
            <a:r>
              <a:rPr lang="ru-RU" dirty="0"/>
              <a:t> </a:t>
            </a:r>
            <a:r>
              <a:rPr lang="es-ES" dirty="0"/>
              <a:t>(0 ≤ x) ∧ (0 ≤ y) ⇒ (0 ≤ x · y).</a:t>
            </a:r>
            <a:endParaRPr lang="en-US" dirty="0"/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F717A08D-17CD-4B81-B8E2-72E308681CE4}"/>
              </a:ext>
            </a:extLst>
          </p:cNvPr>
          <p:cNvSpPr txBox="1">
            <a:spLocks/>
          </p:cNvSpPr>
          <p:nvPr/>
        </p:nvSpPr>
        <p:spPr>
          <a:xfrm>
            <a:off x="838199" y="4633475"/>
            <a:ext cx="10321031" cy="367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dirty="0"/>
              <a:t>Связь аксиом порядка и аксиом умножения и сложения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27382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870F3-F5C2-44FE-8988-B12B47D2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ru-RU" dirty="0"/>
              <a:t>Порядок в </a:t>
            </a:r>
            <a:r>
              <a:rPr lang="en-US" dirty="0"/>
              <a:t>R.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669995-0BA6-4EF1-BFB7-2B2BB7C005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Для начала договоримся об общепринятых обозначениях. Отношение x ≤ y на практике часто записывают как y ≥ x. При этом условие, что x ≤ y и x ≠ y записывают</a:t>
            </a:r>
            <a:r>
              <a:rPr lang="en-US" dirty="0"/>
              <a:t> </a:t>
            </a:r>
            <a:r>
              <a:rPr lang="ru-RU" dirty="0"/>
              <a:t>как x &lt; y или как y &gt; x. Неравенства ≥ и ≤ называют нестрогими, а неравенства &lt;и &gt; – строгими. Отсюда сразу вытекает нижеуказанное следствие.</a:t>
            </a:r>
            <a:endParaRPr lang="en-US" dirty="0"/>
          </a:p>
          <a:p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FFFC844-F2B6-4B00-88B0-2488DD976E90}"/>
              </a:ext>
            </a:extLst>
          </p:cNvPr>
          <p:cNvSpPr/>
          <p:nvPr/>
        </p:nvSpPr>
        <p:spPr>
          <a:xfrm>
            <a:off x="838199" y="2088473"/>
            <a:ext cx="10321030" cy="8256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7A606B3-E322-4122-8D39-BB6CA37AB231}"/>
              </a:ext>
            </a:extLst>
          </p:cNvPr>
          <p:cNvSpPr txBox="1">
            <a:spLocks/>
          </p:cNvSpPr>
          <p:nvPr/>
        </p:nvSpPr>
        <p:spPr>
          <a:xfrm>
            <a:off x="838199" y="2087950"/>
            <a:ext cx="10321030" cy="8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</a:t>
            </a:r>
            <a:r>
              <a:rPr lang="ru-RU" b="1" dirty="0" err="1"/>
              <a:t>ледствие</a:t>
            </a:r>
            <a:endParaRPr lang="ru-RU" b="1" dirty="0"/>
          </a:p>
          <a:p>
            <a:pPr algn="ctr"/>
            <a:r>
              <a:rPr lang="ru-RU" dirty="0"/>
              <a:t>Для любых x, y ∈ R всегда имеет место ровно одно из соотношений:</a:t>
            </a:r>
            <a:r>
              <a:rPr lang="en-US" dirty="0"/>
              <a:t> </a:t>
            </a:r>
            <a:r>
              <a:rPr lang="es-ES" dirty="0"/>
              <a:t>x &lt; y, x = y, x &gt; y.</a:t>
            </a:r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6657236-7ECA-4AF4-B985-658D9ED78B88}"/>
              </a:ext>
            </a:extLst>
          </p:cNvPr>
          <p:cNvSpPr/>
          <p:nvPr/>
        </p:nvSpPr>
        <p:spPr>
          <a:xfrm>
            <a:off x="838199" y="3056134"/>
            <a:ext cx="10321030" cy="15069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4822BCD6-9863-4B54-B450-8B8C056075B1}"/>
              </a:ext>
            </a:extLst>
          </p:cNvPr>
          <p:cNvSpPr txBox="1">
            <a:spLocks/>
          </p:cNvSpPr>
          <p:nvPr/>
        </p:nvSpPr>
        <p:spPr>
          <a:xfrm>
            <a:off x="838199" y="3056134"/>
            <a:ext cx="10321030" cy="150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Лемма о транзитивности </a:t>
            </a:r>
            <a:r>
              <a:rPr lang="en-US" b="1" dirty="0"/>
              <a:t>&lt;.</a:t>
            </a:r>
            <a:endParaRPr lang="ru-RU" b="1" dirty="0"/>
          </a:p>
          <a:p>
            <a:r>
              <a:rPr lang="ru-RU" dirty="0"/>
              <a:t>Для любых чисел x, y, z ∈ R выполняется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(x &lt; y) ∧ (y ≤ z) ⇒ (x &lt; z),</a:t>
            </a:r>
          </a:p>
          <a:p>
            <a:pPr algn="ctr"/>
            <a:r>
              <a:rPr lang="en-US" dirty="0"/>
              <a:t>(x ≤ y) ∧ (y &lt; z) ⇒ (x &lt; z).</a:t>
            </a:r>
            <a:endParaRPr lang="ru-RU" dirty="0"/>
          </a:p>
        </p:txBody>
      </p:sp>
      <p:sp>
        <p:nvSpPr>
          <p:cNvPr id="10" name="Текст 6">
            <a:extLst>
              <a:ext uri="{FF2B5EF4-FFF2-40B4-BE49-F238E27FC236}">
                <a16:creationId xmlns:a16="http://schemas.microsoft.com/office/drawing/2014/main" id="{7B237647-179B-4450-9142-AC281111B259}"/>
              </a:ext>
            </a:extLst>
          </p:cNvPr>
          <p:cNvSpPr txBox="1">
            <a:spLocks/>
          </p:cNvSpPr>
          <p:nvPr/>
        </p:nvSpPr>
        <p:spPr>
          <a:xfrm>
            <a:off x="838199" y="4582134"/>
            <a:ext cx="10321029" cy="21205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Докажем первое утверждение. Из свойства транзитивности для</a:t>
            </a:r>
            <a:r>
              <a:rPr lang="en-US" dirty="0"/>
              <a:t> </a:t>
            </a:r>
            <a:r>
              <a:rPr lang="ru-RU" dirty="0"/>
              <a:t>отношения порядка получаем, что</a:t>
            </a:r>
            <a:r>
              <a:rPr lang="en-US" dirty="0"/>
              <a:t>: (x &lt; y) ∧ (y ≤ z) ⇒ (x ≤ z).</a:t>
            </a:r>
          </a:p>
          <a:p>
            <a:r>
              <a:rPr lang="ru-RU" b="0" dirty="0"/>
              <a:t>Покажем, что x ≠ z. От противного, если x = z, то</a:t>
            </a:r>
            <a:r>
              <a:rPr lang="en-US" b="0" dirty="0"/>
              <a:t>:</a:t>
            </a:r>
          </a:p>
          <a:p>
            <a:r>
              <a:rPr lang="es-ES" b="0" dirty="0"/>
              <a:t>(x &lt; y) ∧ (y ≤ z) ⇔ (z &lt; y) ∧ (y ≤ z) ⇔</a:t>
            </a:r>
          </a:p>
          <a:p>
            <a:r>
              <a:rPr lang="es-ES" b="0" dirty="0"/>
              <a:t>⇔ (z ≤ y) ∧ (y ≤ z) ∧ (z ≠ y) ⇔ (z = y) ∧ (z ≠ y).</a:t>
            </a:r>
          </a:p>
          <a:p>
            <a:r>
              <a:rPr lang="ru-RU" b="0" dirty="0"/>
              <a:t>Второе утверждение доказывается аналогичным образом.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46003F-347F-4760-A98F-BA9B21074FA6}"/>
              </a:ext>
            </a:extLst>
          </p:cNvPr>
          <p:cNvSpPr txBox="1"/>
          <p:nvPr/>
        </p:nvSpPr>
        <p:spPr>
          <a:xfrm>
            <a:off x="746461" y="6497546"/>
            <a:ext cx="10412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091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БОЙЦЕВ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EFF7F3"/>
      </a:accent1>
      <a:accent2>
        <a:srgbClr val="1BA567"/>
      </a:accent2>
      <a:accent3>
        <a:srgbClr val="FCFDFE"/>
      </a:accent3>
      <a:accent4>
        <a:srgbClr val="006EB8"/>
      </a:accent4>
      <a:accent5>
        <a:srgbClr val="F8F1EA"/>
      </a:accent5>
      <a:accent6>
        <a:srgbClr val="973F05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2721</TotalTime>
  <Words>4692</Words>
  <Application>Microsoft Office PowerPoint</Application>
  <PresentationFormat>Широкоэкранный</PresentationFormat>
  <Paragraphs>337</Paragraphs>
  <Slides>35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Montserrat</vt:lpstr>
      <vt:lpstr>Тема Office</vt:lpstr>
      <vt:lpstr>1. Сложение в R</vt:lpstr>
      <vt:lpstr>1. Сложение в R</vt:lpstr>
      <vt:lpstr>2. Умножение в R</vt:lpstr>
      <vt:lpstr>2. Умножение в R</vt:lpstr>
      <vt:lpstr>3. Связь сложения и умножения в R.</vt:lpstr>
      <vt:lpstr>3. Связь сложения и умножения в R.</vt:lpstr>
      <vt:lpstr>3. Связь сложения и умножения в R.</vt:lpstr>
      <vt:lpstr>4. Порядок в R.</vt:lpstr>
      <vt:lpstr>4. Порядок в R.</vt:lpstr>
      <vt:lpstr>4. Порядок в R.</vt:lpstr>
      <vt:lpstr>4. Порядок в R.</vt:lpstr>
      <vt:lpstr>5. Непрерывность R</vt:lpstr>
      <vt:lpstr>5. Непрерывность R</vt:lpstr>
      <vt:lpstr>6. Натуральные числа и математическая индукция</vt:lpstr>
      <vt:lpstr>6. Натуральные числа и математическая индукция</vt:lpstr>
      <vt:lpstr>7. Модуль</vt:lpstr>
      <vt:lpstr>7. Модуль</vt:lpstr>
      <vt:lpstr>7. Модуль</vt:lpstr>
      <vt:lpstr>8. Ограниченность</vt:lpstr>
      <vt:lpstr>8. Ограниченность</vt:lpstr>
      <vt:lpstr>8. Ограниченность</vt:lpstr>
      <vt:lpstr>8. Ограниченность</vt:lpstr>
      <vt:lpstr>8. Ограниченность</vt:lpstr>
      <vt:lpstr>9. Принцип Архимеда</vt:lpstr>
      <vt:lpstr>9. Принцип Архимеда</vt:lpstr>
      <vt:lpstr>9. Принцип Архимеда</vt:lpstr>
      <vt:lpstr>10. Предел последовательности</vt:lpstr>
      <vt:lpstr>10. Предел последовательности</vt:lpstr>
      <vt:lpstr>10. Предел последовательности</vt:lpstr>
      <vt:lpstr>10. Предел последовательности</vt:lpstr>
      <vt:lpstr>10. Предел последовательности</vt:lpstr>
      <vt:lpstr>11. Арифметические свойства пределов последовательностей в R.</vt:lpstr>
      <vt:lpstr>11. Арифметические свойства пределов последовательностей в R.</vt:lpstr>
      <vt:lpstr>11. Арифметические свойства пределов последовательностей в R.</vt:lpstr>
      <vt:lpstr>12. Арифметические свойства пределов последовательностей в расширенном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27. СЛАУ. Метод обратной матрицы.</dc:title>
  <dc:creator>Сакулин Иван Михайлович</dc:creator>
  <cp:lastModifiedBy>Сакулин Иван Михайлович</cp:lastModifiedBy>
  <cp:revision>141</cp:revision>
  <dcterms:created xsi:type="dcterms:W3CDTF">2024-10-17T09:39:49Z</dcterms:created>
  <dcterms:modified xsi:type="dcterms:W3CDTF">2024-11-12T10:51:43Z</dcterms:modified>
</cp:coreProperties>
</file>