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81" r:id="rId25"/>
    <p:sldId id="304" r:id="rId26"/>
    <p:sldId id="305" r:id="rId27"/>
    <p:sldId id="303" r:id="rId28"/>
    <p:sldId id="306" r:id="rId29"/>
    <p:sldId id="287" r:id="rId30"/>
    <p:sldId id="283" r:id="rId31"/>
    <p:sldId id="284" r:id="rId32"/>
    <p:sldId id="285" r:id="rId33"/>
    <p:sldId id="286" r:id="rId34"/>
    <p:sldId id="278" r:id="rId35"/>
    <p:sldId id="277" r:id="rId36"/>
    <p:sldId id="282" r:id="rId37"/>
    <p:sldId id="280" r:id="rId38"/>
    <p:sldId id="279" r:id="rId39"/>
    <p:sldId id="275" r:id="rId40"/>
    <p:sldId id="276" r:id="rId41"/>
    <p:sldId id="271" r:id="rId42"/>
    <p:sldId id="272" r:id="rId43"/>
    <p:sldId id="273" r:id="rId44"/>
    <p:sldId id="274" r:id="rId45"/>
    <p:sldId id="268" r:id="rId46"/>
    <p:sldId id="269" r:id="rId47"/>
    <p:sldId id="270" r:id="rId48"/>
    <p:sldId id="257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 Поле комплексных чисел. Основные понятия." id="{9BAF7385-DBE4-4419-8687-007C32027DC1}">
          <p14:sldIdLst>
            <p14:sldId id="288"/>
          </p14:sldIdLst>
        </p14:section>
        <p14:section name="2. Свойства сложения комплексных чисел." id="{0B76DF87-242B-4EE2-8D32-E1D9D8EAE409}">
          <p14:sldIdLst>
            <p14:sldId id="258"/>
            <p14:sldId id="260"/>
            <p14:sldId id="261"/>
          </p14:sldIdLst>
        </p14:section>
        <p14:section name="3. Свойства умножения комплексных чисел." id="{AD66F8CC-3748-48D5-B188-8F1E4C1FFC13}">
          <p14:sldIdLst>
            <p14:sldId id="262"/>
            <p14:sldId id="263"/>
            <p14:sldId id="264"/>
          </p14:sldIdLst>
        </p14:section>
        <p14:section name="4. Алгебраическая форма комплексных чисел. Комплексно сопряженное число." id="{02B97868-F12B-44B3-B20A-79A57FECE8D4}">
          <p14:sldIdLst>
            <p14:sldId id="265"/>
          </p14:sldIdLst>
        </p14:section>
        <p14:section name="5. Тригонометрическая форма комплексных чисел. Формула Муавра." id="{1F783C85-95DA-4482-A08B-505F4FBA66EB}">
          <p14:sldIdLst>
            <p14:sldId id="266"/>
            <p14:sldId id="267"/>
            <p14:sldId id="289"/>
          </p14:sldIdLst>
        </p14:section>
        <p14:section name="6. Внутренний закон композиции. Коммутативность и ассоциативность. Примеры." id="{22852E07-D65E-471D-A44D-96E0A291523A}">
          <p14:sldIdLst>
            <p14:sldId id="290"/>
            <p14:sldId id="291"/>
          </p14:sldIdLst>
        </p14:section>
        <p14:section name="7. Нейтральный, поглощающий и обратный элементы относительно закона композиции. Примеры." id="{43CA9DDD-3D3C-4CF9-89E8-0AA4914E2765}">
          <p14:sldIdLst>
            <p14:sldId id="292"/>
            <p14:sldId id="293"/>
            <p14:sldId id="294"/>
          </p14:sldIdLst>
        </p14:section>
        <p14:section name="8. Группа и другие алгебраические структуры с одной операцией. Примеры." id="{C7372D89-6408-47C6-A8E3-C8165ACEE442}">
          <p14:sldIdLst>
            <p14:sldId id="295"/>
            <p14:sldId id="296"/>
          </p14:sldIdLst>
        </p14:section>
        <p14:section name="9. Два закона композиции. Дистрибутивность." id="{5B6E2E03-E507-449A-BEB8-6AF2B8208691}">
          <p14:sldIdLst>
            <p14:sldId id="297"/>
            <p14:sldId id="298"/>
          </p14:sldIdLst>
        </p14:section>
        <p14:section name="10. Кольцо. Определение, примеры." id="{85A83E0D-986F-4500-BD43-338792FCEDB7}">
          <p14:sldIdLst>
            <p14:sldId id="299"/>
            <p14:sldId id="300"/>
          </p14:sldIdLst>
        </p14:section>
        <p14:section name="11. Кольцо многочленов. Операции в этом множестве и их свойства." id="{DD4ABB23-6F1A-4CE2-8D16-1DCD943DD63A}">
          <p14:sldIdLst>
            <p14:sldId id="301"/>
          </p14:sldIdLst>
        </p14:section>
        <p14:section name="12. Делимость многочленов. Ассоциированность." id="{84DC0129-4A60-44A6-8229-37B5BA66637A}">
          <p14:sldIdLst>
            <p14:sldId id="281"/>
            <p14:sldId id="304"/>
            <p14:sldId id="305"/>
          </p14:sldIdLst>
        </p14:section>
        <p14:section name="13. Степень многочлена. Свойства степеней при выполнении операций с многочленами." id="{FC89038D-B161-45AE-B684-505D06CC408B}">
          <p14:sldIdLst>
            <p14:sldId id="303"/>
          </p14:sldIdLst>
        </p14:section>
        <p14:section name="14. Корень многочлена. Теорема Безу." id="{FC8F6DF8-803B-4F75-8709-463C7D8AD18F}">
          <p14:sldIdLst>
            <p14:sldId id="306"/>
          </p14:sldIdLst>
        </p14:section>
        <p14:section name="15. Делимость в кольце. Поле." id="{0508738A-A89D-4729-8273-CE2932F74C98}">
          <p14:sldIdLst>
            <p14:sldId id="287"/>
          </p14:sldIdLst>
        </p14:section>
        <p14:section name="16. Матрица. Определение, виды матриц." id="{61DF1406-3DC3-4B15-B5D2-FD181755DC9D}">
          <p14:sldIdLst>
            <p14:sldId id="283"/>
          </p14:sldIdLst>
        </p14:section>
        <p14:section name="17. Действия с матрицами: сложение и умножение на скаляр. Свойства операций." id="{3E46E044-745C-4961-8BAA-3F5421D60028}">
          <p14:sldIdLst>
            <p14:sldId id="284"/>
          </p14:sldIdLst>
        </p14:section>
        <p14:section name="18. Действия с матрицами: умножение матриц. Свойства операции." id="{94670B3D-A7E7-49FE-B45C-4D142696DDA5}">
          <p14:sldIdLst>
            <p14:sldId id="285"/>
          </p14:sldIdLst>
        </p14:section>
        <p14:section name="19. Действия с матрицами: транспонирование. Свойства операции." id="{E0665AFB-CC06-4D24-8734-5A7B650950EB}">
          <p14:sldIdLst>
            <p14:sldId id="286"/>
          </p14:sldIdLst>
        </p14:section>
        <p14:section name="20. Определитель матрицы. Нахождение определителя матриц до 3-го порядка (вкл.)." id="{B81AF8CB-B77B-450F-B41F-224E759486BF}">
          <p14:sldIdLst>
            <p14:sldId id="278"/>
            <p14:sldId id="277"/>
            <p14:sldId id="282"/>
          </p14:sldIdLst>
        </p14:section>
        <p14:section name="21. Свойства определителя при транспонировании, умножении матриц. Линейность по строкам." id="{F91613F4-DDD9-43FF-8117-D35A5114E7BE}">
          <p14:sldIdLst>
            <p14:sldId id="280"/>
          </p14:sldIdLst>
        </p14:section>
        <p14:section name="22. Свойства определителя при вынесении множителя. Перестановка, равенство и пропорциональность строк." id="{15615E0E-4796-4802-AFA3-01BC1DBFA292}">
          <p14:sldIdLst>
            <p14:sldId id="279"/>
          </p14:sldIdLst>
        </p14:section>
        <p14:section name="23. Минор и алгебраическое дополнение. Определитель треугольной матрицы." id="{846FAEFC-3213-454D-AA50-73DC2ADA1D48}">
          <p14:sldIdLst>
            <p14:sldId id="275"/>
            <p14:sldId id="276"/>
          </p14:sldIdLst>
        </p14:section>
        <p14:section name="24. Обратная матрица. Критерий обратимости" id="{46867AF0-41CA-49FD-8751-7824D55D4771}">
          <p14:sldIdLst>
            <p14:sldId id="271"/>
            <p14:sldId id="272"/>
            <p14:sldId id="273"/>
            <p14:sldId id="274"/>
          </p14:sldIdLst>
        </p14:section>
        <p14:section name="25. СЛАУ. Метод Крамера" id="{A37646A6-38FD-4ED0-9549-5DBAFDBD6D50}">
          <p14:sldIdLst>
            <p14:sldId id="268"/>
            <p14:sldId id="269"/>
          </p14:sldIdLst>
        </p14:section>
        <p14:section name="26. СЛАУ. Метод Гаусса" id="{A131041C-CAD0-4F78-8AF6-202D5627A4ED}">
          <p14:sldIdLst>
            <p14:sldId id="270"/>
          </p14:sldIdLst>
        </p14:section>
        <p14:section name="27. СЛАУ. Метод обратной матрицы." id="{4A503C12-5F2B-4D18-BBEC-7F3D515B62C4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3BAE85-386A-72A1-CFF0-60F24378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947-0B0D-400B-B67A-9D87DBCB2F86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C41EFB-6D05-D9D1-E90C-FB13BC19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0B6CCE-6B0F-C248-2C90-45317C1C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F856680-7865-C22D-A182-81D866819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9678"/>
            <a:ext cx="10515600" cy="455970"/>
          </a:xfrm>
        </p:spPr>
        <p:txBody>
          <a:bodyPr>
            <a:normAutofit/>
          </a:bodyPr>
          <a:lstStyle>
            <a:lvl1pPr>
              <a:defRPr sz="1800" b="1" u="none">
                <a:latin typeface="Montserrat" panose="00000500000000000000" pitchFamily="2" charset="-52"/>
              </a:defRPr>
            </a:lvl1pPr>
          </a:lstStyle>
          <a:p>
            <a:r>
              <a:rPr lang="en-US" dirty="0"/>
              <a:t>1. </a:t>
            </a:r>
            <a:r>
              <a:rPr lang="ru-RU" dirty="0"/>
              <a:t>Вопрос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BBCB8928-A971-9146-97EC-32B875868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3775"/>
            <a:ext cx="10515600" cy="519601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latin typeface="Montserrat" panose="00000500000000000000" pitchFamily="2" charset="-52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01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3432-7FA3-2DC0-8427-C0B3989B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2EBC6B-69DD-3DD4-D040-C34DA641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5E966-471F-C86C-96E7-FFEFDB180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2C947-0B0D-400B-B67A-9D87DBCB2F86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B7B99-2F5D-4908-B16D-0D02CC552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F00948-8112-9A12-F87F-CE974F9F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7776-1739-4A13-9290-B05AE818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berdov.com/works/matrix/opredelitel-matrici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1. </a:t>
            </a:r>
            <a:r>
              <a:rPr lang="ru-RU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Поле комплексных чисел. Основные понятия.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latin typeface="Montserrat" panose="00000500000000000000" pitchFamily="2" charset="-52"/>
                  </a:rPr>
                  <a:t>Комплексным числом </a:t>
                </a:r>
                <a:r>
                  <a:rPr lang="ru-RU" dirty="0">
                    <a:latin typeface="Montserrat" panose="00000500000000000000" pitchFamily="2" charset="-52"/>
                  </a:rPr>
                  <a:t>называется элемент z декартова произведения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 ×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−действительная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−мнимая часть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>
                    <a:latin typeface="Montserrat" panose="00000500000000000000" pitchFamily="2" charset="-52"/>
                  </a:rPr>
                  <a:t>снабженного двумя операциями, индуцированными из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•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Для </a:t>
                </a:r>
                <a:r>
                  <a:rPr lang="ru-RU" b="1" dirty="0">
                    <a:latin typeface="Montserrat" panose="00000500000000000000" pitchFamily="2" charset="-52"/>
                  </a:rPr>
                  <a:t>множества комплексных чисел </a:t>
                </a:r>
                <a:r>
                  <a:rPr lang="ru-RU" dirty="0">
                    <a:latin typeface="Montserrat" panose="00000500000000000000" pitchFamily="2" charset="-52"/>
                  </a:rPr>
                  <a:t>имеется специальное обозначение: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/>
                        <m:t>ℂ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{(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m:rPr>
                          <m:nor/>
                        </m:rPr>
                        <a:rPr lang="ru-RU"/>
                        <m:t>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} 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 Для всех комплексных чисел выполняется свойство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latin typeface="Montserrat" panose="00000500000000000000" pitchFamily="2" charset="-52"/>
                </a:endParaRPr>
              </a:p>
              <a:p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 err="1">
                    <a:latin typeface="Montserrat" panose="00000500000000000000" pitchFamily="2" charset="-52"/>
                  </a:rPr>
                  <a:t>NtB</a:t>
                </a:r>
                <a:r>
                  <a:rPr lang="ru-RU" dirty="0">
                    <a:latin typeface="Montserrat" panose="00000500000000000000" pitchFamily="2" charset="-52"/>
                  </a:rPr>
                  <a:t>  Множество вещественных чисел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b="1" dirty="0">
                    <a:latin typeface="Montserrat" panose="00000500000000000000" pitchFamily="2" charset="-52"/>
                  </a:rPr>
                  <a:t> вложено в 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b="1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(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 ⊂ ℂ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</a:rPr>
                  <a:t>)</a:t>
                </a:r>
                <a:r>
                  <a:rPr lang="ru-RU" dirty="0">
                    <a:solidFill>
                      <a:srgbClr val="202122"/>
                    </a:solidFill>
                    <a:latin typeface="Montserrat" panose="00000500000000000000" pitchFamily="2" charset="-52"/>
                  </a:rPr>
                  <a:t>.</a:t>
                </a:r>
                <a:endParaRPr lang="ru-RU" dirty="0">
                  <a:latin typeface="Montserrat" panose="00000500000000000000" pitchFamily="2" charset="-52"/>
                </a:endParaRPr>
              </a:p>
              <a:p>
                <a:r>
                  <a:rPr lang="ru-RU" dirty="0">
                    <a:latin typeface="Montserrat" panose="00000500000000000000" pitchFamily="2" charset="-52"/>
                  </a:rPr>
                  <a:t>Комплексное число вида</a:t>
                </a:r>
                <a:r>
                  <a:rPr lang="en-US" dirty="0">
                    <a:latin typeface="Montserrat" panose="00000500000000000000" pitchFamily="2" charset="-52"/>
                  </a:rPr>
                  <a:t> </a:t>
                </a:r>
                <a:r>
                  <a:rPr lang="ru-RU" dirty="0">
                    <a:latin typeface="Montserrat" panose="00000500000000000000" pitchFamily="2" charset="-52"/>
                  </a:rPr>
                  <a:t>(a, 0)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>
                    <a:latin typeface="Montserrat" panose="00000500000000000000" pitchFamily="2" charset="-52"/>
                  </a:rPr>
                  <a:t> однозначно соответствует числу a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  <a:r>
                  <a:rPr lang="ru-RU" dirty="0">
                    <a:latin typeface="Montserrat" panose="00000500000000000000" pitchFamily="2" charset="-52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m:rPr>
                          <m:nor/>
                        </m:rPr>
                        <a:rPr lang="ru-RU"/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 smtClean="0">
                          <a:latin typeface="Montserrat" panose="00000500000000000000" pitchFamily="2" charset="-52"/>
                        </a:rPr>
                        <m:t>∈ 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m:t>ℝ</m:t>
                      </m:r>
                    </m:oMath>
                  </m:oMathPara>
                </a14:m>
                <a:endParaRPr lang="en-US" dirty="0">
                  <a:latin typeface="Montserrat" panose="00000500000000000000" pitchFamily="2" charset="-52"/>
                </a:endParaRPr>
              </a:p>
              <a:p>
                <a:endParaRPr lang="en-US" dirty="0">
                  <a:latin typeface="Montserrat" panose="00000500000000000000" pitchFamily="2" charset="-52"/>
                </a:endParaRPr>
              </a:p>
              <a:p>
                <a:r>
                  <a:rPr lang="ru-RU" b="1" dirty="0">
                    <a:latin typeface="Montserrat" panose="00000500000000000000" pitchFamily="2" charset="-52"/>
                  </a:rPr>
                  <a:t>Полем</a:t>
                </a:r>
                <a:r>
                  <a:rPr lang="ru-RU" dirty="0">
                    <a:latin typeface="Montserrat" panose="00000500000000000000" pitchFamily="2" charset="-52"/>
                  </a:rPr>
                  <a:t> называется множество вместе с введенными на нем операциями, которые обладают свойствами: ассоциативности, коммутативности, наличия нейтрального и противоположного элементов, а также дистрибутивностью.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33061"/>
                <a:ext cx="10778412" cy="5632311"/>
              </a:xfrm>
              <a:prstGeom prst="rect">
                <a:avLst/>
              </a:prstGeom>
              <a:blipFill>
                <a:blip r:embed="rId2"/>
                <a:stretch>
                  <a:fillRect l="-509" t="-649" b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2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Лемма</a:t>
                </a:r>
                <a:r>
                  <a:rPr lang="ru-RU" dirty="0"/>
                  <a:t> Имеют место свойства: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1∙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 </a:t>
                </a:r>
                <a:r>
                  <a:rPr lang="ru-RU" dirty="0"/>
                  <a:t>прямой проверкой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Раскрываем скобки</a:t>
                </a:r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1400" dirty="0"/>
                  <a:t>Группируем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400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ru-RU" sz="1400" dirty="0"/>
                  <a:t>)</a:t>
                </a:r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algn="ctr"/>
                <a:r>
                  <a:rPr lang="en-US" sz="1400" dirty="0"/>
                  <a:t>Cos </a:t>
                </a:r>
                <a:r>
                  <a:rPr lang="ru-RU" sz="1400" dirty="0"/>
                  <a:t>и </a:t>
                </a:r>
                <a:r>
                  <a:rPr lang="en-US" sz="1400" dirty="0"/>
                  <a:t>sin </a:t>
                </a:r>
                <a:r>
                  <a:rPr lang="ru-RU" sz="1400" dirty="0"/>
                  <a:t>суммы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dirty="0"/>
                  <a:t>■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08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Теорема</a:t>
                </a:r>
                <a:r>
                  <a:rPr lang="ru-RU" dirty="0"/>
                  <a:t> (</a:t>
                </a:r>
                <a:r>
                  <a:rPr lang="ru-RU" i="1" dirty="0"/>
                  <a:t>Формула Муавра</a:t>
                </a:r>
                <a:r>
                  <a:rPr lang="ru-RU" dirty="0"/>
                  <a:t>) Пусть z ∈ C и n ∈ N, тогда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Доказательство проводится индукцией по n.</a:t>
                </a:r>
              </a:p>
              <a:p>
                <a:r>
                  <a:rPr lang="ru-RU" dirty="0"/>
                  <a:t>База индукции: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Предположение, пусть </a:t>
                </a:r>
                <a:r>
                  <a:rPr lang="en-US" dirty="0"/>
                  <a:t>n=k: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Переход индукции, пусть </a:t>
                </a:r>
                <a:r>
                  <a:rPr lang="en-US" dirty="0"/>
                  <a:t>n=k+1: </a:t>
                </a:r>
                <a:endParaRPr lang="ru-RU" dirty="0"/>
              </a:p>
              <a:p>
                <a:r>
                  <a:rPr lang="ru-RU" dirty="0"/>
                  <a:t>(по Лемме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произведения тригонометрических форм)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■</a:t>
                </a:r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9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Внутренним законом композиции</a:t>
                </a:r>
                <a:r>
                  <a:rPr lang="ru-RU" dirty="0"/>
                  <a:t> на множестве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называется</a:t>
                </a:r>
              </a:p>
              <a:p>
                <a:r>
                  <a:rPr lang="ru-RU" dirty="0"/>
                  <a:t>отображение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декартова произведения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Значение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называется композицией элементов x и y относительно этого закона.</a:t>
                </a:r>
              </a:p>
              <a:p>
                <a:r>
                  <a:rPr lang="ru-RU" b="1" dirty="0"/>
                  <a:t>Примеры</a:t>
                </a:r>
                <a:r>
                  <a:rPr lang="ru-RU" i="1" dirty="0"/>
                  <a:t>:</a:t>
                </a:r>
              </a:p>
              <a:p>
                <a:r>
                  <a:rPr lang="ru-RU" dirty="0"/>
                  <a:t>(а) </a:t>
                </a:r>
                <a:r>
                  <a:rPr lang="ru-RU" i="1" dirty="0"/>
                  <a:t>Сложение</a:t>
                </a:r>
                <a:r>
                  <a:rPr lang="ru-RU" dirty="0"/>
                  <a:t> ′+′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(б) </a:t>
                </a:r>
                <a:r>
                  <a:rPr lang="ru-RU" i="1" dirty="0"/>
                  <a:t>Умножение</a:t>
                </a:r>
                <a:r>
                  <a:rPr lang="ru-RU" dirty="0"/>
                  <a:t> ′×′ - закон композиции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ru-RU" dirty="0"/>
                  <a:t>;</a:t>
                </a:r>
              </a:p>
              <a:p>
                <a:r>
                  <a:rPr lang="ru-RU" dirty="0"/>
                  <a:t>(в) </a:t>
                </a:r>
                <a:r>
                  <a:rPr lang="ru-RU" i="1" dirty="0"/>
                  <a:t>Пересечение</a:t>
                </a:r>
                <a:r>
                  <a:rPr lang="ru-RU" dirty="0"/>
                  <a:t> ′∩′ - закон композиции на подмножествах M.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75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3718-D086-C3AF-0C46-46BDD67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6. Внутренний закон композиции. Коммутативность и ассоциативность.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Закон композиции называется </a:t>
                </a:r>
                <a:r>
                  <a:rPr lang="ru-RU" b="1" dirty="0"/>
                  <a:t>ассоциативным</a:t>
                </a:r>
                <a:r>
                  <a:rPr lang="ru-RU" dirty="0"/>
                  <a:t>, если для любых</a:t>
                </a:r>
              </a:p>
              <a:p>
                <a:r>
                  <a:rPr lang="ru-RU" dirty="0"/>
                  <a:t>трех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следующее свойство: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 без ассоциативности: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Закон композиции называется </a:t>
                </a:r>
                <a:r>
                  <a:rPr lang="ru-RU" b="1" dirty="0"/>
                  <a:t>коммутативным</a:t>
                </a:r>
                <a:r>
                  <a:rPr lang="ru-RU" dirty="0"/>
                  <a:t>, если для любой</a:t>
                </a:r>
              </a:p>
              <a:p>
                <a:r>
                  <a:rPr lang="ru-RU" dirty="0"/>
                  <a:t>пары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свойство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</a:t>
                </a:r>
                <a:r>
                  <a:rPr lang="ru-RU" dirty="0"/>
                  <a:t>: Композиция функций не является коммутативной операцией на</a:t>
                </a:r>
              </a:p>
              <a:p>
                <a:r>
                  <a:rPr lang="ru-RU" dirty="0"/>
                  <a:t>множестве функций: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4127A1A-251E-B20B-9CD3-5C6C8D67B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01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Нейтральным элементом </a:t>
                </a:r>
                <a:r>
                  <a:rPr lang="ru-RU" dirty="0"/>
                  <a:t>относительно закона 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называется 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такой что: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Нейтральным элементом относительно закона ∩ является само</a:t>
                </a:r>
              </a:p>
              <a:p>
                <a:r>
                  <a:rPr lang="ru-RU" dirty="0"/>
                  <a:t>множество M. </a:t>
                </a:r>
              </a:p>
              <a:p>
                <a:r>
                  <a:rPr lang="ru-RU" dirty="0"/>
                  <a:t>Нейтральным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1.</a:t>
                </a:r>
              </a:p>
              <a:p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Нейтральный элемент, если существует, является единственным нейтральным элементом в M.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 </a:t>
                </a:r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 - два нейтральных элемента в M,</a:t>
                </a:r>
              </a:p>
              <a:p>
                <a:r>
                  <a:rPr lang="ru-RU" dirty="0"/>
                  <a:t>Причем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Противоречие.</a:t>
                </a:r>
                <a:r>
                  <a:rPr lang="en-US" dirty="0"/>
                  <a:t>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32381"/>
              </a:xfrm>
              <a:blipFill>
                <a:blip r:embed="rId2"/>
                <a:stretch>
                  <a:fillRect l="-522" t="-1029" b="-1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6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обратным</a:t>
                </a:r>
                <a:r>
                  <a:rPr lang="ru-RU" dirty="0"/>
                  <a:t> к элементу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/>
                  <a:t> относительно внутреннего закона композиции с нейтральным элементом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Пример. </a:t>
                </a:r>
                <a:r>
                  <a:rPr lang="ru-RU" dirty="0"/>
                  <a:t>Обратным элементом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относительно сложения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</a:t>
                </a:r>
                <a:endParaRPr lang="ru-RU" b="1" dirty="0"/>
              </a:p>
              <a:p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Обратный элемент к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если существует, является единственным.</a:t>
                </a:r>
              </a:p>
              <a:p>
                <a:endParaRPr lang="ru-RU" dirty="0"/>
              </a:p>
              <a:p>
                <a:r>
                  <a:rPr lang="ru-RU" dirty="0"/>
                  <a:t>Доказательство.</a:t>
                </a:r>
              </a:p>
              <a:p>
                <a:r>
                  <a:rPr lang="ru-RU" dirty="0"/>
                  <a:t>Действительно, пусть y и z - обратные элементы к x, тогда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i="1" dirty="0"/>
                  <a:t>Обратите внимание, что для доказательства единственности обратного элемента мы предположили наличие свойства </a:t>
                </a:r>
                <a:r>
                  <a:rPr lang="ru-RU" i="1" u="sng" dirty="0"/>
                  <a:t>ассоциативности</a:t>
                </a:r>
                <a:r>
                  <a:rPr lang="ru-RU" i="1" dirty="0"/>
                  <a:t>.</a:t>
                </a:r>
                <a:r>
                  <a:rPr lang="en-US" i="1" dirty="0"/>
                  <a:t>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0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DDBED-026A-8D82-DD99-BED108D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678"/>
            <a:ext cx="10515600" cy="455970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7. Нейтральный, поглощающий и обратный элементы относительно закона композиции.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Элемент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поглощающим</a:t>
                </a:r>
                <a:r>
                  <a:rPr lang="ru-RU" dirty="0"/>
                  <a:t> относительно закона</a:t>
                </a:r>
              </a:p>
              <a:p>
                <a:r>
                  <a:rPr lang="ru-RU" dirty="0"/>
                  <a:t>композиции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, если имеет место следующее свойство: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Примеры</a:t>
                </a:r>
                <a:r>
                  <a:rPr lang="ru-RU" dirty="0"/>
                  <a:t>. Поглощающим элементом относительно закона ∩ является пустое</a:t>
                </a:r>
              </a:p>
              <a:p>
                <a:r>
                  <a:rPr lang="ru-RU" dirty="0"/>
                  <a:t>множество ∅.</a:t>
                </a:r>
              </a:p>
              <a:p>
                <a:r>
                  <a:rPr lang="ru-RU" dirty="0"/>
                  <a:t>Поглощающим элементом относительно умножения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/>
                  <a:t> является 0.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A4E6BC5-AAC2-9A34-D22A-7CDBF9F8B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9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Алгебраическая структура </a:t>
                </a:r>
                <a:r>
                  <a:rPr lang="en-US" dirty="0"/>
                  <a:t>-</a:t>
                </a:r>
                <a:r>
                  <a:rPr lang="ru-RU" b="1" dirty="0"/>
                  <a:t> </a:t>
                </a:r>
                <a:r>
                  <a:rPr lang="ru-RU" dirty="0"/>
                  <a:t>множество M с заданным на нем одним или несколькими законами композиции.</a:t>
                </a:r>
              </a:p>
              <a:p>
                <a:r>
                  <a:rPr lang="ru-RU" b="1" dirty="0"/>
                  <a:t>Магма (группоид) </a:t>
                </a:r>
                <a:r>
                  <a:rPr lang="ru-RU" dirty="0"/>
                  <a:t>– множество, на котором введена бинарная операция, являющаяся внутренним законом композиции.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Магма, но не полугруппа: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i="1" dirty="0"/>
                  <a:t>  – не ассоциативна</a:t>
                </a:r>
              </a:p>
              <a:p>
                <a:endParaRPr lang="ru-RU" i="1" dirty="0"/>
              </a:p>
              <a:p>
                <a:r>
                  <a:rPr lang="ru-RU" b="1" dirty="0"/>
                  <a:t>Полугруппа </a:t>
                </a:r>
                <a:r>
                  <a:rPr lang="ru-RU" dirty="0"/>
                  <a:t>– </a:t>
                </a:r>
                <a:r>
                  <a:rPr lang="ru-RU" i="1" dirty="0"/>
                  <a:t>магма</a:t>
                </a:r>
                <a:r>
                  <a:rPr lang="ru-RU" dirty="0"/>
                  <a:t>, в котором ВЗК – ассоциативный.</a:t>
                </a:r>
                <a:endParaRPr lang="ru-RU" i="1" dirty="0"/>
              </a:p>
              <a:p>
                <a:r>
                  <a:rPr lang="ru-RU" i="1" dirty="0"/>
                  <a:t>	</a:t>
                </a:r>
                <a:r>
                  <a:rPr lang="en-US" i="1" dirty="0"/>
                  <a:t>a) </a:t>
                </a:r>
                <a:r>
                  <a:rPr lang="ru-RU" i="1" dirty="0"/>
                  <a:t>ассоциативность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Полугруппа, но не моноид: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ru-RU" i="1" dirty="0"/>
                  <a:t> – нет нейтрального 0</a:t>
                </a:r>
              </a:p>
              <a:p>
                <a:endParaRPr lang="ru-RU" i="1" dirty="0"/>
              </a:p>
              <a:p>
                <a:r>
                  <a:rPr lang="ru-RU" b="1" dirty="0"/>
                  <a:t>Моноид </a:t>
                </a:r>
                <a:r>
                  <a:rPr lang="ru-RU" dirty="0"/>
                  <a:t>– </a:t>
                </a:r>
                <a:r>
                  <a:rPr lang="ru-RU" i="1" dirty="0"/>
                  <a:t>полугруппа</a:t>
                </a:r>
                <a:r>
                  <a:rPr lang="ru-RU" dirty="0"/>
                  <a:t> с нейтральным элементом.</a:t>
                </a:r>
                <a:endParaRPr lang="ru-RU" i="1" dirty="0"/>
              </a:p>
              <a:p>
                <a:r>
                  <a:rPr lang="ru-RU" i="1" dirty="0"/>
                  <a:t>	а) ассоциативность</a:t>
                </a:r>
              </a:p>
              <a:p>
                <a:r>
                  <a:rPr lang="ru-RU" i="1" dirty="0"/>
                  <a:t>	б) с нейтральным элементом</a:t>
                </a:r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Моноид, но не группа: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∙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 нет обратного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192422"/>
              </a:xfrm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FEDDC38-D398-B601-61DF-0514B3C04AA4}"/>
              </a:ext>
            </a:extLst>
          </p:cNvPr>
          <p:cNvSpPr txBox="1"/>
          <p:nvPr/>
        </p:nvSpPr>
        <p:spPr>
          <a:xfrm>
            <a:off x="838200" y="6273656"/>
            <a:ext cx="486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Montserrat" panose="00000500000000000000" pitchFamily="2" charset="-52"/>
              </a:rPr>
              <a:t>*</a:t>
            </a:r>
            <a:r>
              <a:rPr lang="ru-RU" b="1" i="1" dirty="0">
                <a:latin typeface="Montserrat" panose="00000500000000000000" pitchFamily="2" charset="-52"/>
              </a:rPr>
              <a:t>ВЗК</a:t>
            </a:r>
            <a:r>
              <a:rPr lang="ru-RU" i="1" dirty="0">
                <a:latin typeface="Montserrat" panose="00000500000000000000" pitchFamily="2" charset="-52"/>
              </a:rPr>
              <a:t> – внутренний закон композиции</a:t>
            </a:r>
          </a:p>
        </p:txBody>
      </p:sp>
    </p:spTree>
    <p:extLst>
      <p:ext uri="{BB962C8B-B14F-4D97-AF65-F5344CB8AC3E}">
        <p14:creationId xmlns:p14="http://schemas.microsoft.com/office/powerpoint/2010/main" val="171745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F8A-DC4A-3D58-99EE-B51B10C0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8. Группа и другие алгебраические структуры с одной операцией.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</p:spPr>
            <p:txBody>
              <a:bodyPr>
                <a:noAutofit/>
              </a:bodyPr>
              <a:lstStyle/>
              <a:p>
                <a:r>
                  <a:rPr lang="ru-RU" b="1" dirty="0"/>
                  <a:t>Группа </a:t>
                </a:r>
                <a:r>
                  <a:rPr lang="ru-RU" dirty="0"/>
                  <a:t>– </a:t>
                </a:r>
                <a:r>
                  <a:rPr lang="ru-RU" i="1" dirty="0"/>
                  <a:t>моноид</a:t>
                </a:r>
                <a:r>
                  <a:rPr lang="ru-RU" dirty="0"/>
                  <a:t> с обратным элементом</a:t>
                </a:r>
              </a:p>
              <a:p>
                <a:r>
                  <a:rPr lang="ru-RU" b="1" dirty="0"/>
                  <a:t>	</a:t>
                </a:r>
                <a:r>
                  <a:rPr lang="ru-RU" i="1" dirty="0"/>
                  <a:t>а) ассоциативность</a:t>
                </a:r>
                <a:r>
                  <a:rPr lang="en-US" i="1" dirty="0"/>
                  <a:t>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б) с нейтральным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i="1" dirty="0"/>
              </a:p>
              <a:p>
                <a:r>
                  <a:rPr lang="ru-RU" i="1" dirty="0"/>
                  <a:t>	в</a:t>
                </a:r>
                <a:r>
                  <a:rPr lang="en-US" i="1" dirty="0"/>
                  <a:t>) </a:t>
                </a:r>
                <a:r>
                  <a:rPr lang="ru-RU" i="1" dirty="0"/>
                  <a:t>с обратным элементом</a:t>
                </a:r>
                <a:r>
                  <a:rPr lang="en-US" i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b="1" dirty="0"/>
              </a:p>
              <a:p>
                <a:r>
                  <a:rPr lang="ru-RU" dirty="0"/>
                  <a:t>Пример. </a:t>
                </a:r>
                <a:r>
                  <a:rPr lang="ru-RU" i="1" dirty="0"/>
                  <a:t>Некоммутативная группа: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𝑀𝑎𝑡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- умножение квадратных матриц</a:t>
                </a:r>
              </a:p>
              <a:p>
                <a:r>
                  <a:rPr lang="ru-RU" sz="1400" dirty="0"/>
                  <a:t>Пример. </a:t>
                </a:r>
                <a:r>
                  <a:rPr lang="ru-RU" sz="1400" i="1" dirty="0"/>
                  <a:t>Группа симметрий правильных n-угольников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400" i="1" dirty="0"/>
                  <a:t>. Это - группа преобразований, которые переводят правильный n-угольник в себя.</a:t>
                </a:r>
              </a:p>
              <a:p>
                <a:r>
                  <a:rPr lang="ru-RU" sz="1400" dirty="0"/>
                  <a:t>Пример. Группа перестановок некоторого множества из n элементов. Учитывая порядок этих элементов мы получаем последовательности чисел-индексов элементов вида (1, 2, . . . n). Множество операций по перестановке данных индексов образует, как нетрудно проверить, группу. Эта группа называется симметрической группой порядка n. Такую группу обозначают, как правило, </a:t>
                </a:r>
                <a:r>
                  <a:rPr lang="ru-RU" sz="1400" dirty="0" err="1"/>
                  <a:t>Sn</a:t>
                </a:r>
                <a:r>
                  <a:rPr lang="ru-RU" sz="1400" dirty="0"/>
                  <a:t>.</a:t>
                </a:r>
                <a:endParaRPr lang="ru-RU" dirty="0"/>
              </a:p>
              <a:p>
                <a:endParaRPr lang="ru-RU" b="1" dirty="0"/>
              </a:p>
              <a:p>
                <a:r>
                  <a:rPr lang="ru-RU" b="1" dirty="0"/>
                  <a:t>Абелева группа </a:t>
                </a:r>
                <a:r>
                  <a:rPr lang="ru-RU" dirty="0"/>
                  <a:t>– </a:t>
                </a:r>
                <a:r>
                  <a:rPr lang="ru-RU" i="1" dirty="0"/>
                  <a:t>группа</a:t>
                </a:r>
                <a:r>
                  <a:rPr lang="ru-RU" dirty="0"/>
                  <a:t> с коммутативностью</a:t>
                </a:r>
              </a:p>
              <a:p>
                <a:r>
                  <a:rPr lang="ru-RU" i="1" dirty="0"/>
                  <a:t>	+ г</a:t>
                </a:r>
                <a:r>
                  <a:rPr lang="en-US" i="1" dirty="0"/>
                  <a:t>) </a:t>
                </a:r>
                <a:r>
                  <a:rPr lang="ru-RU" i="1" dirty="0"/>
                  <a:t>коммутативность			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</a:t>
                </a:r>
                <a:r>
                  <a:rPr lang="ru-RU" dirty="0"/>
                  <a:t>Сложение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+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25D7FD0-78AE-D0A4-2090-B0F4EDC99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4987147"/>
              </a:xfrm>
              <a:blipFill>
                <a:blip r:embed="rId2"/>
                <a:stretch>
                  <a:fillRect l="-522" t="-1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2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9. Два закона композиции. Дистрибутивность.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dirty="0"/>
                  <a:t>Закон композиции </a:t>
                </a:r>
                <a:r>
                  <a:rPr lang="ru-RU" b="1" dirty="0"/>
                  <a:t>◦</a:t>
                </a:r>
                <a:r>
                  <a:rPr lang="ru-RU" dirty="0"/>
                  <a:t> называется </a:t>
                </a:r>
                <a:r>
                  <a:rPr lang="ru-RU" b="1" dirty="0"/>
                  <a:t>дистрибутивным слева (справа) </a:t>
                </a:r>
                <a:r>
                  <a:rPr lang="ru-RU" i="1" dirty="0"/>
                  <a:t>относительно</a:t>
                </a:r>
                <a:r>
                  <a:rPr lang="ru-RU" dirty="0"/>
                  <a:t> закона ∗, если для любых элементов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имеет место равенство</a:t>
                </a:r>
              </a:p>
              <a:p>
                <a:pPr algn="ctr"/>
                <a:r>
                  <a:rPr lang="ru-RU" dirty="0"/>
                  <a:t>Слева: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◦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pPr algn="ctr"/>
                <a:r>
                  <a:rPr lang="ru-RU" dirty="0"/>
                  <a:t>Справа: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∗ 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◦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Закон </a:t>
                </a:r>
                <a:r>
                  <a:rPr lang="ru-RU" b="1" dirty="0"/>
                  <a:t>двояко дистрибутивный</a:t>
                </a:r>
                <a:r>
                  <a:rPr lang="ru-RU" dirty="0"/>
                  <a:t>, если он дистрибутивен и слева и справа.</a:t>
                </a:r>
              </a:p>
              <a:p>
                <a:endParaRPr lang="ru-RU" dirty="0"/>
              </a:p>
              <a:p>
                <a:r>
                  <a:rPr lang="ru-RU" b="1" dirty="0"/>
                  <a:t>Пример-свойство.</a:t>
                </a:r>
                <a:r>
                  <a:rPr lang="ru-RU" dirty="0"/>
                  <a:t> Если в M существует нейтральный элемент e относительно ∗ и ◦</a:t>
                </a:r>
              </a:p>
              <a:p>
                <a:r>
                  <a:rPr lang="ru-RU" dirty="0"/>
                  <a:t>двояко дистрибутивен относительно ∗, тогда элемент e является поглощающим</a:t>
                </a:r>
              </a:p>
              <a:p>
                <a:r>
                  <a:rPr lang="ru-RU" dirty="0"/>
                  <a:t>относительно закона ◦: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∗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◦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39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а)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ru-RU" b="1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ru-RU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r>
                  <a:rPr lang="ru-RU" dirty="0"/>
                  <a:t>б)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сложения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56315"/>
              </a:xfrm>
              <a:blipFill>
                <a:blip r:embed="rId2"/>
                <a:stretch>
                  <a:fillRect l="-522" t="-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0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9. Два закона композиции. Дистрибутивность.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i="1" dirty="0"/>
                  <a:t>Кольцо (см билет 10), поле (см билет 15) – структуры с двумя законами композиции.</a:t>
                </a:r>
                <a:endParaRPr lang="ru-RU" b="1" dirty="0"/>
              </a:p>
              <a:p>
                <a:endParaRPr lang="ru-RU" b="1" dirty="0"/>
              </a:p>
              <a:p>
                <a:r>
                  <a:rPr lang="ru-RU" b="1" dirty="0"/>
                  <a:t>Внутренний закон композиции </a:t>
                </a:r>
                <a:r>
                  <a:rPr lang="ru-RU" dirty="0"/>
                  <a:t>(см. билет 6)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endParaRPr lang="ru-RU" b="1" dirty="0"/>
              </a:p>
              <a:p>
                <a:r>
                  <a:rPr lang="ru-RU" sz="1800" b="1" i="0" u="none" strike="noStrike" baseline="0" dirty="0">
                    <a:solidFill>
                      <a:srgbClr val="1F2021"/>
                    </a:solidFill>
                  </a:rPr>
                  <a:t>Внешним законом композиции </a:t>
                </a:r>
                <a:r>
                  <a:rPr lang="ru-RU" sz="1800" b="0" i="0" u="none" strike="noStrike" baseline="0" dirty="0">
                    <a:solidFill>
                      <a:srgbClr val="1F2021"/>
                    </a:solidFill>
                  </a:rPr>
                  <a:t>элементов множества Ω, называемых множеством операторов закона, и элементов множества M называется отображение множества Ω × M в M.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b="0" i="1" dirty="0">
                    <a:ea typeface="Cambria Math" panose="02040503050406030204" pitchFamily="18" charset="0"/>
                  </a:rPr>
                  <a:t>.</a:t>
                </a:r>
                <a:endParaRPr lang="en-US" b="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операция, 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−множество операций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Пример.</a:t>
                </a:r>
                <a:r>
                  <a:rPr lang="en-US" dirty="0"/>
                  <a:t> M –</a:t>
                </a:r>
                <a:r>
                  <a:rPr lang="ru-RU" dirty="0"/>
                  <a:t> множество векторов,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множество поворотов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8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10. Кольцо. Определение,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Кольцом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+,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называется множество </a:t>
                </a:r>
                <a:r>
                  <a:rPr lang="en-US" dirty="0"/>
                  <a:t>R </a:t>
                </a:r>
                <a:r>
                  <a:rPr lang="ru-RU" dirty="0"/>
                  <a:t>замкнутое относительно двух согласованно заданных на нем бинарных операций, удовлетворяющих следующим требованиям:</a:t>
                </a:r>
              </a:p>
              <a:p>
                <a:r>
                  <a:rPr lang="ru-RU" dirty="0"/>
                  <a:t>1) R - абелева группа относительно «+» (0 - нейтральный элемент);</a:t>
                </a:r>
              </a:p>
              <a:p>
                <a:r>
                  <a:rPr lang="ru-RU" dirty="0"/>
                  <a:t>2)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внутренний закон композиции</a:t>
                </a:r>
                <a:r>
                  <a:rPr lang="en-US" dirty="0"/>
                  <a:t>;</a:t>
                </a:r>
                <a:endParaRPr lang="ru-RU" dirty="0"/>
              </a:p>
              <a:p>
                <a:r>
                  <a:rPr lang="en-US" dirty="0"/>
                  <a:t>3) </a:t>
                </a:r>
                <a:r>
                  <a:rPr lang="ru-RU" dirty="0"/>
                  <a:t>Законы + и · согласованы («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двояко дистрибутивен относительно ′′+′′).</a:t>
                </a:r>
              </a:p>
              <a:p>
                <a:r>
                  <a:rPr lang="ru-RU" b="1" dirty="0"/>
                  <a:t>Ассоциативное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ассоциативный</a:t>
                </a:r>
              </a:p>
              <a:p>
                <a:r>
                  <a:rPr lang="ru-RU" b="1" dirty="0"/>
                  <a:t>Кольцо с единицей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нейтральный элемент относительно</a:t>
                </a:r>
                <a:r>
                  <a:rPr lang="en-US" dirty="0"/>
                  <a:t> </a:t>
                </a:r>
                <a:r>
                  <a:rPr lang="ru-RU" dirty="0"/>
                  <a:t>«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dirty="0"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</a:t>
                </a:r>
                <a:endParaRPr lang="en-US" dirty="0"/>
              </a:p>
              <a:p>
                <a:r>
                  <a:rPr lang="ru-RU" b="1" dirty="0"/>
                  <a:t>Коммутативное кольцо</a:t>
                </a:r>
                <a:r>
                  <a:rPr lang="ru-RU" dirty="0"/>
                  <a:t>, если «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ru-RU" b="1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ru-RU" dirty="0"/>
                  <a:t>» - коммутативный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0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8802-6403-3D9C-0751-473DAF57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10. Кольцо. Определение, примеры.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Примеры колец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ассоциативное, коммутативное кольцо с единицей)</a:t>
                </a:r>
              </a:p>
              <a:p>
                <a:r>
                  <a:rPr lang="ru-RU" dirty="0"/>
                  <a:t>а) Тривиальное кольцо (нулевое кольцо)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+,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 = 1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b="0" dirty="0"/>
                  <a:t>Свойства: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−нейтральный и обратный по+и∙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б)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+,  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целые числа</a:t>
                </a:r>
              </a:p>
              <a:p>
                <a:r>
                  <a:rPr lang="ru-RU" dirty="0"/>
                  <a:t>в) Пифагорово кольцо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Свойства: </a:t>
                </a:r>
              </a:p>
              <a:p>
                <a:r>
                  <a:rPr lang="ru-RU" dirty="0"/>
                  <a:t>Абелева группа по сложению (ВЗК ассоциативный, коммутативный, нейтральный элемент 0, обратный элемент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ВЗК по сложению (ассоциативный, коммутативный, нейтральный элемент 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г) Кольцо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вычетов по модулю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(</a:t>
                </a:r>
                <a:r>
                  <a:rPr lang="ru-RU" dirty="0"/>
                  <a:t>см билет 15)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≡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{0, 1, . . . 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− 1}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5048A34-E10B-035C-B68B-C75C64D8B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58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0324-795B-6A60-6DAC-6F2F570C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11. Кольцо многочленов. Операции в этом множестве и их свойства.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Многочленом (полиномом)</a:t>
                </a:r>
                <a:r>
                  <a:rPr lang="ru-RU" dirty="0"/>
                  <a:t> от одной переменной с коэффициентами из кольца R называется формальная бесконечная сумма следующего вида: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… 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dirty="0"/>
                      <m:t>, . . . ∈ </m:t>
                    </m:r>
                    <m:r>
                      <m:rPr>
                        <m:nor/>
                      </m:rPr>
                      <a:rPr lang="ru-RU" dirty="0"/>
                      <m:t>R</m:t>
                    </m:r>
                  </m:oMath>
                </a14:m>
                <a:r>
                  <a:rPr lang="ru-RU" dirty="0"/>
                  <a:t> – </a:t>
                </a:r>
                <a:r>
                  <a:rPr lang="ru-RU" i="1" dirty="0"/>
                  <a:t>коэффициенты </a:t>
                </a:r>
                <a:r>
                  <a:rPr lang="ru-RU" dirty="0"/>
                  <a:t>(отличны от нуля только некоторые), </a:t>
                </a:r>
              </a:p>
              <a:p>
                <a:r>
                  <a:rPr lang="ru-RU" dirty="0"/>
                  <a:t>x</a:t>
                </a:r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i="1" dirty="0"/>
                  <a:t>формальная переменная</a:t>
                </a:r>
                <a:r>
                  <a:rPr lang="ru-RU" dirty="0"/>
                  <a:t>.</a:t>
                </a:r>
              </a:p>
              <a:p>
                <a:r>
                  <a:rPr lang="ru-RU" b="1" dirty="0"/>
                  <a:t>Кольцо многочленов</a:t>
                </a:r>
                <a:r>
                  <a:rPr lang="ru-RU" dirty="0"/>
                  <a:t> - кольцо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, 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множество многочленов.</a:t>
                </a:r>
              </a:p>
              <a:p>
                <a:r>
                  <a:rPr lang="ru-RU" b="1" dirty="0"/>
                  <a:t>Операции</a:t>
                </a:r>
                <a:r>
                  <a:rPr lang="ru-RU" dirty="0"/>
                  <a:t> на множестве многочленов R[x] определяются стандартно и </a:t>
                </a:r>
                <a:r>
                  <a:rPr lang="ru-RU" b="1" dirty="0"/>
                  <a:t>индуцируют</a:t>
                </a:r>
                <a:r>
                  <a:rPr lang="ru-RU" dirty="0"/>
                  <a:t> на нем </a:t>
                </a:r>
                <a:r>
                  <a:rPr lang="ru-RU" b="1" dirty="0"/>
                  <a:t>структуру кольца</a:t>
                </a:r>
                <a:r>
                  <a:rPr lang="ru-RU" dirty="0"/>
                  <a:t>, при этом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0, 1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sz="1400" dirty="0"/>
                  <a:t>а</a:t>
                </a:r>
                <a:r>
                  <a:rPr lang="en-US" sz="1400" dirty="0"/>
                  <a:t>) </a:t>
                </a:r>
                <a:r>
                  <a:rPr lang="ru-RU" sz="1400" dirty="0"/>
                  <a:t>Ассоциативность сложения</a:t>
                </a:r>
              </a:p>
              <a:p>
                <a:r>
                  <a:rPr lang="ru-RU" sz="1400" dirty="0"/>
                  <a:t>б) Нейтральный по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sz="1400" dirty="0"/>
                  <a:t> по сложению </a:t>
                </a:r>
              </a:p>
              <a:p>
                <a:r>
                  <a:rPr lang="ru-RU" sz="1400" dirty="0"/>
                  <a:t>в) Противоположный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/>
                  <a:t> по сложению</a:t>
                </a:r>
                <a:endParaRPr lang="en-US" sz="1400" dirty="0"/>
              </a:p>
              <a:p>
                <a:r>
                  <a:rPr lang="ru-RU" sz="1400" dirty="0"/>
                  <a:t>г) Коммутативность сложения</a:t>
                </a:r>
              </a:p>
              <a:p>
                <a:r>
                  <a:rPr lang="ru-RU" sz="1400" dirty="0"/>
                  <a:t>д) Ассоциативность умножения</a:t>
                </a:r>
              </a:p>
              <a:p>
                <a:r>
                  <a:rPr lang="ru-RU" sz="1400" dirty="0"/>
                  <a:t>е) Нейтральный элемент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ru-RU" sz="1400" dirty="0"/>
                  <a:t> по умножению</a:t>
                </a:r>
              </a:p>
              <a:p>
                <a:r>
                  <a:rPr lang="ru-RU" sz="1400" dirty="0"/>
                  <a:t>ж) Коммутативность умножения</a:t>
                </a:r>
              </a:p>
              <a:p>
                <a:r>
                  <a:rPr lang="ru-RU" dirty="0"/>
                  <a:t>Абелева группа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, 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коммутативный моноид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916ADA89-AB2A-F2DB-1793-4F5CFDFFC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388365"/>
              </a:xfrm>
              <a:blipFill>
                <a:blip r:embed="rId2"/>
                <a:stretch>
                  <a:fillRect l="-522" t="-10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2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D9EB-3EDF-B69A-93D0-7F0037D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Говорят, что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делится на многочлен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]: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Свойства делимости многочленов: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q(x),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a(x), </a:t>
                </a:r>
                <a:r>
                  <a:rPr lang="ru-RU" dirty="0"/>
                  <a:t>что </a:t>
                </a:r>
                <a:r>
                  <a:rPr lang="en-US" dirty="0"/>
                  <a:t>p(x) = q(x)*a(x), </a:t>
                </a:r>
                <a:r>
                  <a:rPr lang="ru-RU" dirty="0"/>
                  <a:t>а также так как </a:t>
                </a:r>
                <a:r>
                  <a:rPr lang="en-US" dirty="0"/>
                  <a:t>q(x)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r(x),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b(x), </a:t>
                </a:r>
                <a:r>
                  <a:rPr lang="ru-RU" dirty="0"/>
                  <a:t>что </a:t>
                </a:r>
                <a:r>
                  <a:rPr lang="en-US" dirty="0"/>
                  <a:t>q(x) = r(x)*b(x), </a:t>
                </a:r>
                <a:r>
                  <a:rPr lang="ru-RU" dirty="0"/>
                  <a:t>таким образом получаем что </a:t>
                </a:r>
                <a:r>
                  <a:rPr lang="en-US" dirty="0"/>
                  <a:t>p</a:t>
                </a:r>
                <a:r>
                  <a:rPr lang="ru-RU" dirty="0"/>
                  <a:t>(</a:t>
                </a:r>
                <a:r>
                  <a:rPr lang="en-US" dirty="0"/>
                  <a:t>x) = (a(x)*b(x)) * r(x), </a:t>
                </a:r>
                <a:r>
                  <a:rPr lang="ru-RU" dirty="0"/>
                  <a:t>т.е.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⋮</m:t>
                    </m:r>
                  </m:oMath>
                </a14:m>
                <a:r>
                  <a:rPr lang="en-US" dirty="0"/>
                  <a:t> r(x) </a:t>
                </a:r>
                <a:r>
                  <a:rPr lang="ru-RU" dirty="0"/>
                  <a:t>по определению.■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пусть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тогда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Доказательство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Так как </a:t>
                </a:r>
                <a:r>
                  <a:rPr lang="en-US" dirty="0"/>
                  <a:t>p(x)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g(x),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c(x), </a:t>
                </a:r>
                <a:r>
                  <a:rPr lang="ru-RU" dirty="0"/>
                  <a:t>что </a:t>
                </a:r>
                <a:r>
                  <a:rPr lang="en-US" dirty="0"/>
                  <a:t>p(x) = g(x)*c(x), </a:t>
                </a:r>
                <a:r>
                  <a:rPr lang="ru-RU" dirty="0"/>
                  <a:t>а также так как </a:t>
                </a:r>
                <a:r>
                  <a:rPr lang="en-US" dirty="0"/>
                  <a:t>q(x)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g(x), </a:t>
                </a:r>
                <a:r>
                  <a:rPr lang="ru-RU" dirty="0"/>
                  <a:t>то  существует такой </a:t>
                </a:r>
                <a:r>
                  <a:rPr lang="en-US" dirty="0"/>
                  <a:t>d(x), </a:t>
                </a:r>
                <a:r>
                  <a:rPr lang="ru-RU" dirty="0"/>
                  <a:t>что </a:t>
                </a:r>
                <a:r>
                  <a:rPr lang="en-US" dirty="0"/>
                  <a:t>q(x) = g(x)*d(x), </a:t>
                </a:r>
                <a:r>
                  <a:rPr lang="ru-RU" dirty="0"/>
                  <a:t>таким образом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(a(x)p(x) + b(x)q(x)) = (a(x)c(x)g(x) + b(x)d(x)g(x)) = g(x)(a(x)c(x) + b(x)d(x)), a </a:t>
                </a:r>
                <a:r>
                  <a:rPr lang="ru-RU" dirty="0"/>
                  <a:t>это как не трудно заметить делится на </a:t>
                </a:r>
                <a:r>
                  <a:rPr lang="en-US" dirty="0"/>
                  <a:t>g(x)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■</a:t>
                </a:r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E2A3197-0195-8DCA-3919-5DBB4B3C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7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612EF-5A29-4207-907A-6CBF3EC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821415-ED57-45A9-8D37-060E139F5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/>
              <a:t>Теорема </a:t>
            </a:r>
            <a:r>
              <a:rPr lang="ru-RU" dirty="0"/>
              <a:t>о делении с остатком.</a:t>
            </a:r>
          </a:p>
          <a:p>
            <a:r>
              <a:rPr lang="ru-RU" dirty="0"/>
              <a:t>Пусть </a:t>
            </a:r>
            <a:r>
              <a:rPr lang="en-US" dirty="0"/>
              <a:t>f(x), g(x) ∈ R[x], g(x) ≠ 0. </a:t>
            </a:r>
            <a:r>
              <a:rPr lang="ru-RU" dirty="0"/>
              <a:t>Тогда существует и при том единственные </a:t>
            </a:r>
            <a:r>
              <a:rPr lang="en-US" dirty="0"/>
              <a:t>q(x),r(x) ∈ R[x]: f(x) = q(x)g(x) + r(x), deg r(x) &lt; deg q(x)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E70DB9-E392-43BE-877E-26F15E46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409"/>
            <a:ext cx="8913181" cy="45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7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612EF-5A29-4207-907A-6CBF3EC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12. Делимость многочленов. </a:t>
            </a:r>
            <a:r>
              <a:rPr lang="ru-RU" dirty="0" err="1">
                <a:solidFill>
                  <a:srgbClr val="FF0000"/>
                </a:solidFill>
              </a:rPr>
              <a:t>Ассоциированность</a:t>
            </a:r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Два многочлена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называются </a:t>
                </a:r>
                <a:r>
                  <a:rPr lang="ru-RU" b="1" dirty="0"/>
                  <a:t>ассоциированными</a:t>
                </a:r>
                <a:r>
                  <a:rPr lang="en-US" b="1" dirty="0"/>
                  <a:t> </a:t>
                </a:r>
                <a:r>
                  <a:rPr lang="ru-RU" dirty="0"/>
                  <a:t>(пишут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), если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), где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и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)⋮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∼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8821415-ED57-45A9-8D37-060E139F5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76EC15-8DD3-4615-BAF6-FE93FD5F9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0" y="993775"/>
            <a:ext cx="10821880" cy="3392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21BE4D-637B-411E-8E11-02EE01705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69452"/>
            <a:ext cx="80581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2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4778DF-8ED3-486C-BCD2-8B168246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44" y="4022554"/>
            <a:ext cx="1076325" cy="428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8ED0F-8251-44E6-97DB-1AB42C9D5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41" y="3402366"/>
            <a:ext cx="5048250" cy="8001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DBDE1-9233-64EB-2E64-945A81AD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13. Степень многочлена. Свойства степеней при выполнении операций с многочленами.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Степенью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b="1" dirty="0"/>
                  <a:t>многочлена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dirty="0"/>
                  <a:t>называется максимальный номер его ненулевого коэффициента. </a:t>
                </a:r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 коэффициент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старшим коэффициентом многочлена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Для нулевого многочлена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положим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 = −∞</m:t>
                    </m:r>
                  </m:oMath>
                </a14:m>
                <a:r>
                  <a:rPr lang="el-GR" dirty="0"/>
                  <a:t>.</a:t>
                </a:r>
              </a:p>
              <a:p>
                <a:r>
                  <a:rPr lang="ru-RU" b="1" dirty="0"/>
                  <a:t>Лемма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тогда имеют место следующие свойства: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⩽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deg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Доказательство:</a:t>
                </a:r>
              </a:p>
              <a:p>
                <a:r>
                  <a:rPr lang="ru-RU" dirty="0"/>
                  <a:t>Пусть					        Тогда при перемножении максимальную </a:t>
                </a:r>
              </a:p>
              <a:p>
                <a:endParaRPr lang="ru-RU" dirty="0"/>
              </a:p>
              <a:p>
                <a:r>
                  <a:rPr lang="ru-RU" dirty="0"/>
                  <a:t>Степень будет иметь 		  и так как в поле нет делителей нуля, то </a:t>
                </a:r>
                <a:r>
                  <a:rPr lang="en-US" dirty="0"/>
                  <a:t>	      , </a:t>
                </a:r>
                <a:r>
                  <a:rPr lang="ru-RU" dirty="0"/>
                  <a:t>а значит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Второе свойство очевидно.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+mn-ea"/>
                    <a:ea typeface="+mn-ea"/>
                    <a:cs typeface="+mn-cs"/>
                  </a:rPr>
                  <a:t> ■</a:t>
                </a:r>
                <a:endParaRPr lang="ru-RU" dirty="0"/>
              </a:p>
              <a:p>
                <a:r>
                  <a:rPr lang="ru-RU" b="1" dirty="0"/>
                  <a:t>Лемма </a:t>
                </a:r>
                <a:r>
                  <a:rPr lang="ru-RU" dirty="0"/>
                  <a:t>Свойства степени при делении многочленов: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≠ 0 ⇒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⩾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71AA3C-69FE-CB50-FFE0-077391FA4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522" t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E9FCB0-FD81-4AC6-B280-3A290E43D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536" y="4106986"/>
            <a:ext cx="1209675" cy="2952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243927-8C96-400D-9841-EC6431A93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06" y="5311951"/>
            <a:ext cx="6446993" cy="11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2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E80587-076C-4E45-B0B9-27AE4342A3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73" y="1242066"/>
            <a:ext cx="194561" cy="3303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C135-0BE6-45FC-AA5E-B4C9B98F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14.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 Корень многочлена. Теорема Безу.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80ED63-4796-4B52-8CF1-026FF2438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/>
              <a:t>Корнем многочлена </a:t>
            </a:r>
            <a:r>
              <a:rPr lang="ru-RU" dirty="0"/>
              <a:t>p(x) ∈ R[x] кратности m называется число </a:t>
            </a:r>
            <a:r>
              <a:rPr lang="ru-RU" dirty="0" err="1"/>
              <a:t>xo</a:t>
            </a:r>
            <a:r>
              <a:rPr lang="ru-RU" dirty="0"/>
              <a:t> ∈ R такое, что: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⋮ 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dirty="0"/>
              <a:t>, p(x) 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(Безу)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Остаток от деления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/>
              <a:t>∈ R[x]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 (x – x</a:t>
            </a:r>
            <a:r>
              <a:rPr lang="ru-RU" sz="1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равен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1E8A5C-EB63-4958-BE63-F1EB533C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2625"/>
            <a:ext cx="10858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65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25AFF-17B8-4945-ABC1-8CFA2B71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 </a:t>
            </a:r>
            <a:r>
              <a:rPr lang="ru-RU" dirty="0">
                <a:solidFill>
                  <a:srgbClr val="FF0000"/>
                </a:solidFill>
              </a:rPr>
              <a:t>Делимость в кольце. Поле.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3CFC8C3-8885-419F-809D-EC4A353C5F1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753254"/>
              </a:xfrm>
            </p:spPr>
            <p:txBody>
              <a:bodyPr/>
              <a:lstStyle/>
              <a:p>
                <a:r>
                  <a:rPr lang="ru-RU" b="1" dirty="0"/>
                  <a:t>Делителем нуля</a:t>
                </a:r>
                <a:r>
                  <a:rPr lang="ru-RU" dirty="0"/>
                  <a:t> в кольце </a:t>
                </a:r>
                <a:r>
                  <a:rPr lang="en-US" dirty="0"/>
                  <a:t>&lt;R,+,*&gt; </a:t>
                </a:r>
                <a:r>
                  <a:rPr lang="ru-RU" dirty="0"/>
                  <a:t>называется всякий элемент х ≠ 0, такой что</a:t>
                </a:r>
                <a:r>
                  <a:rPr lang="en-US" dirty="0"/>
                  <a:t> </a:t>
                </a:r>
                <a:r>
                  <a:rPr lang="ru-RU" dirty="0"/>
                  <a:t>существует </a:t>
                </a:r>
                <a:r>
                  <a:rPr lang="en-US" dirty="0"/>
                  <a:t>y ∈ R: x</a:t>
                </a:r>
                <a:r>
                  <a:rPr lang="ru-RU" dirty="0"/>
                  <a:t>*</a:t>
                </a:r>
                <a:r>
                  <a:rPr lang="en-US" dirty="0"/>
                  <a:t>y = 0</a:t>
                </a: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Кольцом вычетов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по модулю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∈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называется такое кольцо &lt;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, +, *&gt; что: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Z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= {0, 1,…,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-1} – остатки от деления на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, а операции выполняются по модулю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m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.</a:t>
                </a:r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2 * 3 mod 6 = 0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в кольце вычетов по модулю 6, т.е. 2 и 3 – делители нуля.</a:t>
                </a: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Областью целостности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называется коммутативное кольцо с единицей в котором отсутствуют делители нуля.</a:t>
                </a:r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Пример.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1800" i="1" dirty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= {0, 1,…,</m:t>
                    </m:r>
                    <m:r>
                      <a:rPr lang="en-US" sz="1800" i="1" dirty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ru-RU" sz="1800" i="1" dirty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– область целостности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,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если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p –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простое.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</a:p>
              <a:p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Элемент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z ≠ 0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кольца </a:t>
                </a:r>
                <a:r>
                  <a:rPr lang="en-US" dirty="0"/>
                  <a:t>&lt;R,+,*&gt; 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называется </a:t>
                </a:r>
                <a:r>
                  <a:rPr lang="ru-RU" b="1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нильпотентом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, если существует </a:t>
                </a:r>
                <a:r>
                  <a:rPr lang="en-US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n ∈ 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.</a:t>
                </a:r>
              </a:p>
              <a:p>
                <a:r>
                  <a:rPr lang="ru-RU" b="1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Лемма</a:t>
                </a:r>
                <a:r>
                  <a:rPr lang="ru-RU" dirty="0">
                    <a:solidFill>
                      <a:srgbClr val="202122"/>
                    </a:solidFill>
                    <a:ea typeface="Calibri" panose="020F0502020204030204" pitchFamily="34" charset="0"/>
                    <a:cs typeface="Cambria Math" panose="02040503050406030204" pitchFamily="18" charset="0"/>
                  </a:rPr>
                  <a:t> Нильпотент является делителем нуля.</a:t>
                </a:r>
              </a:p>
              <a:p>
                <a:endParaRPr lang="en-US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endParaRPr lang="ru-RU" sz="1800" dirty="0">
                  <a:solidFill>
                    <a:srgbClr val="202122"/>
                  </a:solidFill>
                  <a:effectLst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Обратимым элементом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кольца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&lt;R,+,*&gt;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называется элемент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u ∈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R </a:t>
                </a:r>
                <a:r>
                  <a:rPr lang="ru-RU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такой что существует </a:t>
                </a:r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Montserrat" panose="00000500000000000000" pitchFamily="2" charset="-52"/>
                    <a:ea typeface="+mn-ea"/>
                    <a:cs typeface="+mn-cs"/>
                  </a:rPr>
                  <a:t>v ∈ R: vu = 1</a:t>
                </a:r>
              </a:p>
              <a:p>
                <a:r>
                  <a:rPr lang="ru-RU" sz="1800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Полем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называется ненулевое коммутативное кольцо с единицей, в котором каждый ненулевой элемент обратим.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63CFC8C3-8885-419F-809D-EC4A353C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753254"/>
              </a:xfrm>
              <a:blipFill>
                <a:blip r:embed="rId2"/>
                <a:stretch>
                  <a:fillRect l="-522" t="-953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DA9D27-2766-4C4F-BC1C-4893548C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9419"/>
            <a:ext cx="76009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в) Существование </a:t>
                </a:r>
                <a:r>
                  <a:rPr lang="ru-RU" b="1" dirty="0"/>
                  <a:t>нулевого элемента</a:t>
                </a:r>
                <a:r>
                  <a:rPr lang="en-US" dirty="0"/>
                  <a:t>, </a:t>
                </a:r>
                <a:r>
                  <a:rPr lang="ru-RU" dirty="0"/>
                  <a:t>который не изменяет другой при операции сложения. В множестве комплексных чисел таковым является </a:t>
                </a:r>
                <a:r>
                  <a:rPr lang="ru-RU" b="1" dirty="0"/>
                  <a:t>(0, 0)</a:t>
                </a:r>
                <a:r>
                  <a:rPr lang="ru-RU" dirty="0"/>
                  <a:t>. Действительно,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0, 0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(0, 0)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7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FD618-F38D-4CC3-A83A-886833B4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42" y="1225761"/>
            <a:ext cx="3235351" cy="15263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F69BD-DDA3-4B6B-9CEE-77406026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16.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Матрица. Определение, виды матриц.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85BCD49-2833-4F6B-BCA8-07C81DF2AD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b="1" dirty="0"/>
                  <a:t>Матрицей</a:t>
                </a:r>
                <a:r>
                  <a:rPr lang="ru-RU" dirty="0"/>
                  <a:t> с коэффициентами из поля K называется прямоугольная</a:t>
                </a:r>
                <a:r>
                  <a:rPr lang="en-US" dirty="0"/>
                  <a:t> </a:t>
                </a:r>
                <a:r>
                  <a:rPr lang="ru-RU" dirty="0"/>
                  <a:t>таблица следующего вида: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где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∈ K называются коэффициентами матрицы. Упорядоченную совокупность элементов с фиксированным первым индексом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называют строкой</a:t>
                </a:r>
                <a:r>
                  <a:rPr lang="en-US" dirty="0"/>
                  <a:t> </a:t>
                </a:r>
                <a:r>
                  <a:rPr lang="ru-RU" dirty="0"/>
                  <a:t>матрицы c номером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 Упорядоченную совокупность элементов с фиксированным вторым индексом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называют столбцом матрицы с номером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Таким образом, у представленной выше матрицы имеется m строк и</a:t>
                </a:r>
                <a:r>
                  <a:rPr lang="en-US" dirty="0"/>
                  <a:t> </a:t>
                </a:r>
                <a:r>
                  <a:rPr lang="ru-RU" dirty="0"/>
                  <a:t>n столбцов. Матрица называется </a:t>
                </a:r>
                <a:r>
                  <a:rPr lang="ru-RU" b="1" dirty="0"/>
                  <a:t>квадратной</a:t>
                </a:r>
                <a:r>
                  <a:rPr lang="ru-RU" dirty="0"/>
                  <a:t>, если число ее строк равно числу</a:t>
                </a:r>
                <a:r>
                  <a:rPr lang="en-US" dirty="0"/>
                  <a:t> </a:t>
                </a:r>
                <a:r>
                  <a:rPr lang="ru-RU" dirty="0"/>
                  <a:t>столбцов.</a:t>
                </a:r>
                <a:endParaRPr lang="en-US" dirty="0"/>
              </a:p>
              <a:p>
                <a:r>
                  <a:rPr lang="ru-RU" dirty="0"/>
                  <a:t>Матрица состоящая из одной строки называется </a:t>
                </a:r>
                <a:r>
                  <a:rPr lang="ru-RU" b="1" dirty="0"/>
                  <a:t>матрицей-строкой </a:t>
                </a:r>
                <a:r>
                  <a:rPr lang="ru-RU" dirty="0"/>
                  <a:t>или </a:t>
                </a:r>
                <a:r>
                  <a:rPr lang="ru-RU" b="1" dirty="0"/>
                  <a:t>строчной матрицей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Матрица состоящая из одного столбца называется </a:t>
                </a:r>
                <a:r>
                  <a:rPr lang="ru-RU" b="1" dirty="0"/>
                  <a:t>матрицей-столбцом </a:t>
                </a:r>
                <a:r>
                  <a:rPr lang="ru-RU" dirty="0"/>
                  <a:t>или </a:t>
                </a:r>
                <a:r>
                  <a:rPr lang="ru-RU" b="1" dirty="0" err="1"/>
                  <a:t>столбцовой</a:t>
                </a:r>
                <a:r>
                  <a:rPr lang="ru-RU" b="1" dirty="0"/>
                  <a:t> матрицей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Квадратная матрица называется </a:t>
                </a:r>
                <a:r>
                  <a:rPr lang="ru-RU" b="1" dirty="0"/>
                  <a:t>диагональной</a:t>
                </a:r>
                <a:r>
                  <a:rPr lang="ru-RU" dirty="0"/>
                  <a:t> если все её элементы стоящие не на главной диагонали равны нулю.</a:t>
                </a:r>
              </a:p>
              <a:p>
                <a:r>
                  <a:rPr lang="ru-RU" dirty="0"/>
                  <a:t>Квадратная матрица называется </a:t>
                </a:r>
                <a:r>
                  <a:rPr lang="ru-RU" b="1" dirty="0" err="1"/>
                  <a:t>верхнетреугольной</a:t>
                </a:r>
                <a:r>
                  <a:rPr lang="ru-RU" b="1" dirty="0"/>
                  <a:t>(</a:t>
                </a:r>
                <a:r>
                  <a:rPr lang="ru-RU" b="1" dirty="0" err="1"/>
                  <a:t>нижнетреугольной</a:t>
                </a:r>
                <a:r>
                  <a:rPr lang="ru-RU" b="1" dirty="0"/>
                  <a:t>)</a:t>
                </a:r>
                <a:r>
                  <a:rPr lang="ru-RU" dirty="0"/>
                  <a:t> если все её элементы ниже(выше) главной диагонали равны нулю.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85BCD49-2833-4F6B-BCA8-07C81DF2A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  <a:blipFill>
                <a:blip r:embed="rId3"/>
                <a:stretch>
                  <a:fillRect l="-522" t="-135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08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B7ED7-7D13-4E5D-AD34-6B49E693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17.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Действия с матрицами: сложение и умножение на скаляр. Свойства операций.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0FA33A-FFE3-4DB1-B8B9-4B8EE24D6DF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Сложение</a:t>
                </a:r>
                <a:r>
                  <a:rPr lang="en-US" dirty="0"/>
                  <a:t>: A + B =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Сложение матриц индуцирует </a:t>
                </a:r>
              </a:p>
              <a:p>
                <a:r>
                  <a:rPr lang="ru-RU" dirty="0"/>
                  <a:t>свойства абелевой группы</a:t>
                </a:r>
                <a:endParaRPr lang="en-US" dirty="0"/>
              </a:p>
              <a:p>
                <a:endParaRPr lang="ru-RU" dirty="0"/>
              </a:p>
              <a:p>
                <a:r>
                  <a:rPr lang="ru-RU" b="1" dirty="0"/>
                  <a:t>Умножение на скаляр</a:t>
                </a:r>
                <a:r>
                  <a:rPr lang="en-US" dirty="0"/>
                  <a:t>: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· </a:t>
                </a:r>
                <a:r>
                  <a:rPr lang="en-US" dirty="0"/>
                  <a:t>A =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/>
                          <m:t>λ</m:t>
                        </m:r>
                        <m:r>
                          <m:rPr>
                            <m:nor/>
                          </m:rPr>
                          <a:rPr lang="en-US"/>
                          <m:t> 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ru-RU" dirty="0"/>
                  <a:t>Умножение матрицы на скаляр является </a:t>
                </a:r>
              </a:p>
              <a:p>
                <a:r>
                  <a:rPr lang="ru-RU" dirty="0"/>
                  <a:t>Внешним законом композиции относительно множества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𝑀𝑎𝑡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Свойства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∈ K.</a:t>
                </a:r>
              </a:p>
              <a:p>
                <a:r>
                  <a:rPr lang="en-US" dirty="0"/>
                  <a:t>2)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lang="en-US" sz="18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</a:t>
                </a:r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· </a:t>
                </a:r>
                <a:r>
                  <a:rPr lang="en-US" dirty="0"/>
                  <a:t>A = A, 1 ∈ K</a:t>
                </a:r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0FA33A-FFE3-4DB1-B8B9-4B8EE24D6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1885E3-18B9-4924-84C7-B35F99AD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43" y="993775"/>
            <a:ext cx="4791075" cy="1123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A7B35F-BF64-4210-AB15-C926521B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4055"/>
            <a:ext cx="3686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5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56013-200E-40C3-9254-45F13572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18.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Действия с матрицами: умножение матриц. Свойства операции.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4D65F14-EED7-4EAE-9EEC-49A54243DD3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202122"/>
                    </a:solidFill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C = A · B 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b="1" dirty="0"/>
                  <a:t>Важно!</a:t>
                </a:r>
                <a:r>
                  <a:rPr lang="ru-RU" dirty="0"/>
                  <a:t> Перемножать можно только матрицы у которых </a:t>
                </a:r>
              </a:p>
              <a:p>
                <a:r>
                  <a:rPr lang="ru-RU" dirty="0"/>
                  <a:t>число столбцов первого сомножителя равно числу строк</a:t>
                </a:r>
              </a:p>
              <a:p>
                <a:r>
                  <a:rPr lang="ru-RU" dirty="0"/>
                  <a:t>второго сомножителя.</a:t>
                </a:r>
                <a:endParaRPr lang="en-US" dirty="0"/>
              </a:p>
              <a:p>
                <a:r>
                  <a:rPr lang="ru-RU" dirty="0"/>
                  <a:t>Свойства операции</a:t>
                </a:r>
                <a:r>
                  <a:rPr lang="en-US" dirty="0"/>
                  <a:t>:</a:t>
                </a:r>
                <a:endParaRPr lang="ru-RU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общем случае </a:t>
                </a:r>
                <a:r>
                  <a:rPr lang="en-US" dirty="0"/>
                  <a:t>AB ≠ BA,</a:t>
                </a:r>
                <a:r>
                  <a:rPr lang="ru-RU" dirty="0"/>
                  <a:t> если </a:t>
                </a:r>
                <a:r>
                  <a:rPr lang="en-US" dirty="0"/>
                  <a:t>AB = BA, </a:t>
                </a:r>
                <a:r>
                  <a:rPr lang="ru-RU" dirty="0"/>
                  <a:t>то такие матрицы называют </a:t>
                </a:r>
                <a:r>
                  <a:rPr lang="ru-RU" b="1" dirty="0"/>
                  <a:t>коммутативными</a:t>
                </a:r>
                <a:endParaRPr lang="en-US" b="1" dirty="0"/>
              </a:p>
              <a:p>
                <a:r>
                  <a:rPr lang="ru-RU" dirty="0"/>
                  <a:t>Можем заметить, что</a:t>
                </a:r>
                <a:r>
                  <a:rPr lang="en-US" dirty="0"/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𝑀𝑎𝑡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+, *&gt; - </a:t>
                </a:r>
                <a:r>
                  <a:rPr lang="ru-RU" b="1" dirty="0"/>
                  <a:t>кольцо</a:t>
                </a:r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54D65F14-EED7-4EAE-9EEC-49A54243D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864225"/>
              </a:xfrm>
              <a:blipFill>
                <a:blip r:embed="rId2"/>
                <a:stretch>
                  <a:fillRect l="-522" t="-769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E27DE-17FA-4436-BBC3-30EC38119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5" y="993775"/>
            <a:ext cx="3324225" cy="1447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9294DD-189F-4012-8FD1-7D631384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72389"/>
            <a:ext cx="4791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9751A-A0C2-43A0-93AD-499829F9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19. Действия с матрицами: транспонирование. Свойства операции.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428019-FE69-432F-9CB1-C8858817B94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ru-RU" b="1" dirty="0"/>
                  <a:t>Транспонированной</a:t>
                </a:r>
                <a:r>
                  <a:rPr lang="ru-RU" dirty="0"/>
                  <a:t> к матрице А называется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Т</m:t>
                        </m:r>
                      </m:sup>
                    </m:sSup>
                  </m:oMath>
                </a14:m>
                <a:r>
                  <a:rPr lang="ru-RU" dirty="0"/>
                  <a:t>, полученная из А заменой всех столбцов на строки.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Свойства транспонирования</a:t>
                </a:r>
                <a:r>
                  <a:rPr lang="en-US" dirty="0"/>
                  <a:t>: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DF428019-FE69-432F-9CB1-C8858817B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D0A09-A8A7-4D32-A00D-2E38841E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9816"/>
            <a:ext cx="8629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0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1155532" cy="455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sz="2000" u="non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32D4-CEF4-4A85-B005-75DC414D03C1}"/>
              </a:ext>
            </a:extLst>
          </p:cNvPr>
          <p:cNvSpPr txBox="1"/>
          <p:nvPr/>
        </p:nvSpPr>
        <p:spPr>
          <a:xfrm>
            <a:off x="838199" y="945446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Определителем</a:t>
            </a:r>
            <a:r>
              <a:rPr lang="ru-RU" dirty="0">
                <a:latin typeface="Montserrat" panose="00000500000000000000" pitchFamily="2" charset="-52"/>
              </a:rPr>
              <a:t> квадратной матрицы A называется число |A|, которое ставится ей в соответствие следующим образом: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B8592A-32EE-4D5D-8B29-6BA10CE1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40" y="3564523"/>
            <a:ext cx="5181600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DC909-F3D4-4325-9654-0030A80A71BA}"/>
              </a:ext>
            </a:extLst>
          </p:cNvPr>
          <p:cNvSpPr txBox="1"/>
          <p:nvPr/>
        </p:nvSpPr>
        <p:spPr>
          <a:xfrm>
            <a:off x="786235" y="4494282"/>
            <a:ext cx="10619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Общий вид разложения по столбцу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/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строке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матрицы размером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n * n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F1D208-6471-4C21-A25F-CBDCB8D15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4" y="1549986"/>
            <a:ext cx="7581900" cy="2085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EB31E9-3B01-47B4-B0D4-6B10860B97C3}"/>
              </a:ext>
            </a:extLst>
          </p:cNvPr>
          <p:cNvSpPr txBox="1"/>
          <p:nvPr/>
        </p:nvSpPr>
        <p:spPr>
          <a:xfrm>
            <a:off x="6064119" y="3940284"/>
            <a:ext cx="5522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,где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M</a:t>
            </a:r>
            <a:r>
              <a:rPr lang="en-US" baseline="-25000" dirty="0">
                <a:latin typeface="Montserrat" panose="00000500000000000000" pitchFamily="2" charset="-52"/>
                <a:cs typeface="Times New Roman" panose="02020603050405020304" pitchFamily="18" charset="0"/>
              </a:rPr>
              <a:t>k</a:t>
            </a:r>
            <a:r>
              <a:rPr lang="ru-RU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dirty="0">
                <a:latin typeface="Montserrat" panose="00000500000000000000" pitchFamily="2" charset="-52"/>
              </a:rPr>
              <a:t> – дополнительный минор,</a:t>
            </a:r>
          </a:p>
          <a:p>
            <a:r>
              <a:rPr lang="ru-RU" dirty="0">
                <a:latin typeface="Montserrat" panose="00000500000000000000" pitchFamily="2" charset="-52"/>
              </a:rPr>
              <a:t>            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А</a:t>
            </a:r>
            <a:r>
              <a:rPr lang="en-US" sz="1800" baseline="-250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ij</a:t>
            </a:r>
            <a:r>
              <a:rPr lang="en-US" dirty="0">
                <a:latin typeface="Montserrat" panose="00000500000000000000" pitchFamily="2" charset="-52"/>
              </a:rPr>
              <a:t> – </a:t>
            </a:r>
            <a:r>
              <a:rPr lang="ru-RU" dirty="0">
                <a:latin typeface="Montserrat" panose="00000500000000000000" pitchFamily="2" charset="-52"/>
              </a:rPr>
              <a:t>алгебраическое дополнение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7869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1475128" cy="45596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u="non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32D4-CEF4-4A85-B005-75DC414D03C1}"/>
              </a:ext>
            </a:extLst>
          </p:cNvPr>
          <p:cNvSpPr txBox="1"/>
          <p:nvPr/>
        </p:nvSpPr>
        <p:spPr>
          <a:xfrm>
            <a:off x="870079" y="5471988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u="sng" dirty="0">
                <a:solidFill>
                  <a:srgbClr val="0563C1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Здесь</a:t>
            </a:r>
            <a:r>
              <a:rPr lang="ru-RU" dirty="0">
                <a:latin typeface="Montserrat" panose="00000500000000000000" pitchFamily="2" charset="-52"/>
              </a:rPr>
              <a:t> можно поподробнее почитать про определители</a:t>
            </a:r>
            <a:br>
              <a:rPr lang="ru-RU" dirty="0">
                <a:latin typeface="Montserrat" panose="00000500000000000000" pitchFamily="2" charset="-52"/>
              </a:rPr>
            </a:br>
            <a:r>
              <a:rPr lang="ru-RU" dirty="0">
                <a:latin typeface="Montserrat" panose="00000500000000000000" pitchFamily="2" charset="-52"/>
              </a:rPr>
              <a:t>(За рамками курса по </a:t>
            </a:r>
            <a:r>
              <a:rPr lang="ru-RU" dirty="0" err="1">
                <a:latin typeface="Montserrat" panose="00000500000000000000" pitchFamily="2" charset="-52"/>
              </a:rPr>
              <a:t>ЛинАлу</a:t>
            </a:r>
            <a:r>
              <a:rPr lang="ru-RU" dirty="0">
                <a:latin typeface="Montserrat" panose="00000500000000000000" pitchFamily="2" charset="-52"/>
              </a:rPr>
              <a:t>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C420CCE-E659-48C5-A445-CB892555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32" y="815813"/>
            <a:ext cx="7106336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1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572B4-97C3-46A1-AA25-F9A2FD5B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ru-RU" dirty="0">
                <a:solidFill>
                  <a:srgbClr val="FF0000"/>
                </a:solidFill>
              </a:rPr>
              <a:t>.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Определитель матрицы. Нахождение определителя матриц до 3-го порядка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(вкл.).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42E5B9-EA48-41AC-A09D-FAC070AA3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Свойства определителя, которые я </a:t>
            </a:r>
            <a:r>
              <a:rPr lang="ru-RU" dirty="0" err="1"/>
              <a:t>ваще</a:t>
            </a:r>
            <a:r>
              <a:rPr lang="ru-RU" dirty="0"/>
              <a:t> хуй знает в какой билет пихать поэтому будут тут</a:t>
            </a:r>
            <a:r>
              <a:rPr lang="en-US" dirty="0"/>
              <a:t>: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Если все элементы какой-либо строки или столбца квадратной матрицы равны нулю, то ее определитель равен нулю. </a:t>
            </a:r>
          </a:p>
          <a:p>
            <a:pPr marL="342900" indent="-342900">
              <a:buAutoNum type="arabicParenR"/>
            </a:pPr>
            <a:r>
              <a:rPr lang="ru-RU" dirty="0"/>
              <a:t>Если квадратная матрица имеет две одинаковые строки (или два одинаковых столбца), то ее определитель равен нулю. </a:t>
            </a:r>
          </a:p>
          <a:p>
            <a:pPr marL="342900" indent="-342900">
              <a:buAutoNum type="arabicParenR"/>
            </a:pPr>
            <a:r>
              <a:rPr lang="ru-RU" dirty="0"/>
              <a:t>Определитель квадратной матрицы A n-го порядка не изменится, если к элементам одной его строки прибавить соответственные элементы другой строки, умноженные на одно и то же произвольное число. Аналогичное свойство имеет место для столбцов. 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554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414AB5-1E2D-41D0-92A0-292C3473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78" y="3886613"/>
            <a:ext cx="4762447" cy="2771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1E7D6C-13BD-4974-9354-6AB43B6C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18" y="2689346"/>
            <a:ext cx="7564931" cy="5644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 fontScale="9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FF0000"/>
                </a:solidFill>
              </a:rPr>
              <a:t>21.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определителя при транспонировании, умножении матриц. Линейность по строкам.</a:t>
            </a:r>
            <a:endParaRPr lang="ru-RU" sz="1800" i="0" u="none" strike="noStrike" dirty="0">
              <a:solidFill>
                <a:srgbClr val="FF0000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853159"/>
            <a:ext cx="10778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1)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При транспонировании определитель матрицы не меняется.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Другими словами, определитель транспонированной матрицы равен определителю исходной матрицы( Доказывается по определению детерминанта через перестановки)</a:t>
            </a:r>
          </a:p>
          <a:p>
            <a:pPr algn="l"/>
            <a:r>
              <a:rPr lang="ru-RU" b="1" dirty="0">
                <a:latin typeface="Montserrat" panose="00000500000000000000" pitchFamily="2" charset="-52"/>
              </a:rPr>
              <a:t>2)</a:t>
            </a:r>
            <a:r>
              <a:rPr lang="ru-RU" dirty="0">
                <a:latin typeface="Montserrat" panose="00000500000000000000" pitchFamily="2" charset="-52"/>
              </a:rPr>
              <a:t> Определитель произведения матриц равен произведению определителей.</a:t>
            </a: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(доказывается перемножением матриц под знаком определителя)</a:t>
            </a:r>
          </a:p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3) Линейность по строкам </a:t>
            </a:r>
            <a:r>
              <a:rPr lang="ru-RU" sz="1800" i="0" u="none" strike="noStrike" baseline="0" dirty="0">
                <a:latin typeface="Montserrat" panose="00000500000000000000" pitchFamily="2" charset="-52"/>
              </a:rPr>
              <a:t>Если все элементы k-й строки квадратной матрицы A n-го порядка представлены в виде суммы двух слагаемых:</a:t>
            </a:r>
          </a:p>
          <a:p>
            <a:pPr algn="l"/>
            <a:endParaRPr lang="ru-RU" sz="1800" i="0" u="none" strike="noStrike" baseline="0" dirty="0">
              <a:latin typeface="Montserrat" panose="00000500000000000000" pitchFamily="2" charset="-52"/>
            </a:endParaRPr>
          </a:p>
          <a:p>
            <a:pPr algn="l"/>
            <a:r>
              <a:rPr lang="ru-RU" sz="1800" i="0" u="none" strike="noStrike" baseline="0" dirty="0">
                <a:latin typeface="Montserrat" panose="00000500000000000000" pitchFamily="2" charset="-52"/>
              </a:rPr>
              <a:t>то определитель матрицы A равен сумме определителей двух матриц, у которых все элементы, за исключением стоящих в k-й строке, те же, что у матрицы A, а элементами их k-х строк являются соответственно первые и вторые слагаемые в правых частях равенств, то есть</a:t>
            </a:r>
            <a:r>
              <a:rPr lang="en-US" sz="180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9AAC81-61AA-4716-944C-14FF713DEBEC}"/>
              </a:ext>
            </a:extLst>
          </p:cNvPr>
          <p:cNvSpPr txBox="1"/>
          <p:nvPr/>
        </p:nvSpPr>
        <p:spPr>
          <a:xfrm>
            <a:off x="7204125" y="6174990"/>
            <a:ext cx="486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Аналогичное свойство выполняется для столбцов</a:t>
            </a:r>
          </a:p>
        </p:txBody>
      </p:sp>
    </p:spTree>
    <p:extLst>
      <p:ext uri="{BB962C8B-B14F-4D97-AF65-F5344CB8AC3E}">
        <p14:creationId xmlns:p14="http://schemas.microsoft.com/office/powerpoint/2010/main" val="1327949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22. </a:t>
            </a:r>
            <a:r>
              <a:rPr lang="ru-RU" sz="20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определителя при вынесении множителя. Перестановка, равенство и пропорциональность строк.</a:t>
            </a:r>
            <a:endParaRPr lang="ru-RU" sz="2000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853159"/>
                <a:ext cx="10778412" cy="3760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1) Если в квадратной матрице поменять местами две строки</a:t>
                </a: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(или два столбца), оставив остальные на своих местах, то определитель полученной матрицы будет равен определителю исходной матрицы с противоположным знаком. Короче: при перемене местами двух строк (или двух столбцов) определитель меняет знак.</a:t>
                </a:r>
              </a:p>
              <a:p>
                <a:pPr algn="l"/>
                <a:r>
                  <a:rPr lang="ru-RU" dirty="0">
                    <a:latin typeface="Montserrat" panose="00000500000000000000" pitchFamily="2" charset="-52"/>
                  </a:rPr>
                  <a:t>2) Если все элементы какой-либо одной строки (или одного столбца) квадратной матрицы умножить на одно и то же число, то ее определитель также умножится на это число.</a:t>
                </a: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3) Если квадратная матрица A имеет две пропорциональные строки (или два пропорциональных столбца), то ее определитель равен нулю.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en-US" dirty="0">
                    <a:latin typeface="Montserrat" panose="00000500000000000000" pitchFamily="2" charset="-52"/>
                  </a:rPr>
                  <a:t>4) </a:t>
                </a:r>
                <a:r>
                  <a:rPr lang="ru-RU" dirty="0">
                    <a:latin typeface="Montserrat" panose="00000500000000000000" pitchFamily="2" charset="-52"/>
                  </a:rPr>
                  <a:t>Умножение квадратной матрицы на число λ влечет умножение</a:t>
                </a:r>
              </a:p>
              <a:p>
                <a:r>
                  <a:rPr lang="ru-RU" dirty="0">
                    <a:latin typeface="Montserrat" panose="00000500000000000000" pitchFamily="2" charset="-52"/>
                  </a:rPr>
                  <a:t>определителя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>
                            <a:latin typeface="Montserrat" panose="00000500000000000000" pitchFamily="2" charset="-52"/>
                          </a:rPr>
                          <m:t>λ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Montserrat" panose="00000500000000000000" pitchFamily="2" charset="-52"/>
                  </a:rPr>
                  <a:t>, где n — порядок квадратной матрицы.</a:t>
                </a:r>
                <a:endParaRPr lang="ru-RU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3159"/>
                <a:ext cx="10778412" cy="3760132"/>
              </a:xfrm>
              <a:prstGeom prst="rect">
                <a:avLst/>
              </a:prstGeom>
              <a:blipFill>
                <a:blip r:embed="rId2"/>
                <a:stretch>
                  <a:fillRect l="-509" t="-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25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7DADD9-08D7-4036-88C6-24548C8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06" y="4873698"/>
            <a:ext cx="5181600" cy="11144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23. Минор и алгебраическое дополнение. Определитель треугольной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/>
              <p:nvPr/>
            </p:nvSpPr>
            <p:spPr>
              <a:xfrm>
                <a:off x="838200" y="853159"/>
                <a:ext cx="10778412" cy="5950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Минором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M порядка k ⩽ n называется определитель, полученный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из исходной матрицы посредством вычеркивания одной или нескольких строк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и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столбцов. 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В общем случае индексы вычеркиваемых строк и столбцов могут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не совпадать, но общее количество вычеркиваемых строк и столбцов совпадает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всегда.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Дополнительным минором </a:t>
                </a:r>
                <a:r>
                  <a:rPr lang="ru-RU" sz="1800" b="0" i="0" u="none" strike="noStrike" baseline="0" dirty="0" err="1">
                    <a:latin typeface="Montserrat" panose="00000500000000000000" pitchFamily="2" charset="-52"/>
                  </a:rPr>
                  <a:t>M</a:t>
                </a:r>
                <a:r>
                  <a:rPr lang="ru-RU" baseline="-25000" dirty="0" err="1"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к элементу </a:t>
                </a:r>
                <a:r>
                  <a:rPr lang="ru-RU" sz="1800" b="0" i="0" u="none" strike="noStrike" baseline="0" dirty="0" err="1">
                    <a:latin typeface="Montserrat" panose="00000500000000000000" pitchFamily="2" charset="-52"/>
                  </a:rPr>
                  <a:t>a</a:t>
                </a:r>
                <a:r>
                  <a:rPr lang="ru-RU" sz="1800" baseline="-25000" dirty="0" err="1"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 называется минор,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полученный вычеркиванием i-ой строки и j-го столбца.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r>
                  <a:rPr lang="ru-RU" sz="1800" b="1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Алгебраическим дополнением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А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ij</a:t>
                </a:r>
                <a:r>
                  <a:rPr lang="en-US" sz="1800" baseline="-250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элемента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a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ij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матрицы </a:t>
                </a:r>
                <a:r>
                  <a:rPr lang="en-US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n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-го порядка называется ее дополнительный минор, взятый со знаком, определяемым по формуле:</a:t>
                </a:r>
                <a:endParaRPr lang="en-US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</m:t>
                          </m:r>
                          <m: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sSub>
                        <m:sSubPr>
                          <m:ctrl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 ∗ </m:t>
                          </m:r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 i="1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ru-RU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Понятие алгебраического дополнения позволяет обобщить </a:t>
                </a:r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формулу разложения по строке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, приведенную в предыдущей лекции. Действительно,</a:t>
                </a:r>
                <a:r>
                  <a:rPr lang="en-US" sz="1800" b="0" i="0" u="none" strike="noStrike" baseline="0" dirty="0">
                    <a:latin typeface="Montserrat" panose="00000500000000000000" pitchFamily="2" charset="-52"/>
                  </a:rPr>
                  <a:t> 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определитель матрицы 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n-го порядка равен произведению элементов произвольной k-ой строки, умноженных на соответствующие алгебраические дополнения.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  <a:p>
                <a:pPr algn="l"/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Формулу разложения по строке, в силу свойства сохранения определителя при транспонировании, можно также перенести на разложение по </a:t>
                </a:r>
                <a:r>
                  <a:rPr lang="ru-RU" sz="1800" b="1" i="0" u="none" strike="noStrike" baseline="0" dirty="0">
                    <a:latin typeface="Montserrat" panose="00000500000000000000" pitchFamily="2" charset="-52"/>
                  </a:rPr>
                  <a:t>произвольному столбцу</a:t>
                </a:r>
                <a:r>
                  <a:rPr lang="ru-RU" sz="1800" b="0" i="0" u="none" strike="noStrike" baseline="0" dirty="0">
                    <a:latin typeface="Montserrat" panose="00000500000000000000" pitchFamily="2" charset="-52"/>
                  </a:rPr>
                  <a:t>.</a:t>
                </a:r>
                <a:endParaRPr lang="en-US" sz="1800" b="0" i="0" u="none" strike="noStrike" baseline="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6A344D-6A98-537F-65DA-E813D9F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53159"/>
                <a:ext cx="10778412" cy="5950283"/>
              </a:xfrm>
              <a:prstGeom prst="rect">
                <a:avLst/>
              </a:prstGeom>
              <a:blipFill>
                <a:blip r:embed="rId3"/>
                <a:stretch>
                  <a:fillRect l="-509" t="-717" r="-339" b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4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CAD7D-A99C-918F-B55D-D196EEA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none" dirty="0">
                <a:solidFill>
                  <a:srgbClr val="FF0000"/>
                </a:solidFill>
              </a:rPr>
              <a:t>2. </a:t>
            </a:r>
            <a:r>
              <a:rPr lang="ru-RU" sz="1800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Свойства сложения комплексных чисел.</a:t>
            </a:r>
            <a:endParaRPr lang="ru-RU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dirty="0"/>
                  <a:t>г) Существование </a:t>
                </a:r>
                <a:r>
                  <a:rPr lang="ru-RU" b="1" dirty="0"/>
                  <a:t>противоположного элемента</a:t>
                </a:r>
                <a:r>
                  <a:rPr lang="ru-RU" dirty="0"/>
                  <a:t>. Противоположным элементом к элементу (a, b) называют такой элемент, который в сумме c (a, b) дает нулевой элемент. Противоположным элементом к (a, b) будем называть элемент </a:t>
                </a:r>
                <a:r>
                  <a:rPr lang="ru-RU" b="1" dirty="0"/>
                  <a:t>(−a, −b).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∃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: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(0, 0)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  <a:p>
                <a:pPr algn="ctr"/>
                <a:r>
                  <a:rPr lang="ru-RU" dirty="0"/>
                  <a:t>□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)∈ </m:t>
                    </m:r>
                    <m:r>
                      <a:rPr lang="ru-RU" b="0" i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0, 0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=(0, 0)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ru-RU"/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■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Можно заметить, что он получается путем умножения комплексного числа (a, b) на число −1. Это позволяет определить операцию </a:t>
                </a:r>
                <a:r>
                  <a:rPr lang="ru-RU" b="1" dirty="0"/>
                  <a:t>разности</a:t>
                </a:r>
                <a:r>
                  <a:rPr lang="ru-RU" dirty="0"/>
                  <a:t> родственную сложению как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+ (−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6C78725-96B0-4BA5-B6AB-C5438A19E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0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34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23. Минор и алгебраическое дополнение. Определитель треугольной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Montserrat" panose="00000500000000000000" pitchFamily="2" charset="-52"/>
              </a:rPr>
              <a:t>Лемма.</a:t>
            </a:r>
            <a:r>
              <a:rPr lang="ru-RU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Определитель </a:t>
            </a:r>
            <a:r>
              <a:rPr lang="ru-RU" sz="1800" b="0" i="0" u="none" strike="noStrike" baseline="0" dirty="0" err="1">
                <a:latin typeface="Montserrat" panose="00000500000000000000" pitchFamily="2" charset="-52"/>
              </a:rPr>
              <a:t>верхнетреугольной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 матрицы равен произведению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диагональных элементов.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Доказательство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Воспользуемся разложением по первому столбцу</a:t>
            </a:r>
            <a:r>
              <a:rPr lang="en-US" dirty="0">
                <a:latin typeface="Montserrat" panose="00000500000000000000" pitchFamily="2" charset="-52"/>
              </a:rPr>
              <a:t>. </a:t>
            </a:r>
            <a:r>
              <a:rPr lang="ru-RU" dirty="0">
                <a:latin typeface="Montserrat" panose="00000500000000000000" pitchFamily="2" charset="-52"/>
              </a:rPr>
              <a:t>Очевидно что все слагаемые кроме одного будут нулевыми.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Откуда, итеративно продолжая процесс приходим к тому, что определитель </a:t>
            </a:r>
            <a:r>
              <a:rPr lang="ru-RU" dirty="0" err="1">
                <a:latin typeface="Montserrat" panose="00000500000000000000" pitchFamily="2" charset="-52"/>
              </a:rPr>
              <a:t>верхнетреугольной</a:t>
            </a:r>
            <a:r>
              <a:rPr lang="ru-RU" dirty="0">
                <a:latin typeface="Montserrat" panose="00000500000000000000" pitchFamily="2" charset="-52"/>
              </a:rPr>
              <a:t> матрицы равен произведению диагональных элементов. </a:t>
            </a:r>
            <a:r>
              <a:rPr lang="ru-RU" dirty="0"/>
              <a:t>■</a:t>
            </a:r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CD4B9-D470-4506-B264-8C7F11EA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92" y="1579392"/>
            <a:ext cx="5334000" cy="12763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2478B0-CD6F-46E0-8777-16384D28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91" y="3373455"/>
            <a:ext cx="2886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7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0ABAF4-FDE4-4398-8628-0238B546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451" y="3030905"/>
            <a:ext cx="1969149" cy="7961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Обратной матрицей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B к матрице A того же порядка называется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которая в произведении с матрицей A дает единичную.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ctr"/>
            <a:r>
              <a:rPr lang="en-US" sz="1800" b="0" i="0" u="none" strike="noStrike" baseline="0" dirty="0">
                <a:latin typeface="Montserrat" panose="00000500000000000000" pitchFamily="2" charset="-52"/>
              </a:rPr>
              <a:t>AB = E = BA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для которой существует обратная, называется </a:t>
            </a:r>
            <a:r>
              <a:rPr lang="ru-RU" sz="1800" b="1" i="0" u="none" strike="noStrike" baseline="0" dirty="0">
                <a:latin typeface="Montserrat" panose="00000500000000000000" pitchFamily="2" charset="-52"/>
              </a:rPr>
              <a:t>обратимой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.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Обратная матрица обычно обозначается </a:t>
            </a:r>
            <a:r>
              <a:rPr lang="en-US" sz="18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aseline="300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.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r>
              <a:rPr lang="ru-RU" sz="1800" b="1" i="0" u="none" strike="noStrike" baseline="0" dirty="0">
                <a:latin typeface="Montserrat" panose="00000500000000000000" pitchFamily="2" charset="-52"/>
              </a:rPr>
              <a:t>Теорема</a:t>
            </a:r>
            <a:r>
              <a:rPr lang="en-US" sz="1800" b="1" i="0" u="none" strike="noStrike" baseline="0" dirty="0">
                <a:latin typeface="Montserrat" panose="00000500000000000000" pitchFamily="2" charset="-52"/>
              </a:rPr>
              <a:t>.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Квадратная матрица имеет обратную матрицу, и при том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единственную, тогда и только тогда, когда ее определитель не равен нулю.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Причем обратную матрицу можно вычислить по формуле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                           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где </a:t>
            </a:r>
            <a:r>
              <a:rPr lang="en-US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aseline="30000" dirty="0"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 - присоединенная матрица — </a:t>
            </a:r>
            <a:endParaRPr lang="en-US" sz="1800" b="0" i="0" u="none" strike="noStrike" baseline="0" dirty="0">
              <a:latin typeface="Montserrat" panose="00000500000000000000" pitchFamily="2" charset="-52"/>
            </a:endParaRPr>
          </a:p>
          <a:p>
            <a:pPr algn="l"/>
            <a:endParaRPr lang="en-US" dirty="0">
              <a:latin typeface="Montserrat" panose="00000500000000000000" pitchFamily="2" charset="-52"/>
            </a:endParaRP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матрица, составленная из алгебраических</a:t>
            </a:r>
            <a:r>
              <a:rPr lang="en-US" dirty="0">
                <a:latin typeface="Montserrat" panose="00000500000000000000" pitchFamily="2" charset="-52"/>
              </a:rPr>
              <a:t>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дополнений соответствующих элементов транспонированной матрицы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 A.</a:t>
            </a:r>
          </a:p>
          <a:p>
            <a:pPr algn="l"/>
            <a:endParaRPr lang="en-US" dirty="0">
              <a:latin typeface="Montserrat" panose="00000500000000000000" pitchFamily="2" charset="-52"/>
            </a:endParaRPr>
          </a:p>
          <a:p>
            <a:pPr algn="l"/>
            <a:r>
              <a:rPr lang="ru-RU" dirty="0">
                <a:latin typeface="Montserrat" panose="00000500000000000000" pitchFamily="2" charset="-52"/>
              </a:rPr>
              <a:t>Доказательство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Для доказательства докажем вспомогательные леммы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  <a:p>
            <a:pPr algn="l"/>
            <a:endParaRPr lang="en-US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8461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0088FF-F85C-4B43-87B9-67CC970B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8" y="1507134"/>
            <a:ext cx="5145554" cy="5132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5522F6-E00E-473F-AFCA-8404C6F03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20" y="1533763"/>
            <a:ext cx="5727872" cy="5068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01D7D7-3A14-4DC7-A0A1-CD6F1B71B4C3}"/>
              </a:ext>
            </a:extLst>
          </p:cNvPr>
          <p:cNvSpPr txBox="1"/>
          <p:nvPr/>
        </p:nvSpPr>
        <p:spPr>
          <a:xfrm>
            <a:off x="400008" y="963493"/>
            <a:ext cx="1139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Montserrat" panose="00000500000000000000" pitchFamily="2" charset="-52"/>
              </a:rPr>
              <a:t>Достаточность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 </a:t>
            </a:r>
            <a:r>
              <a:rPr lang="ru-RU" sz="1800" b="0" i="0" u="none" strike="noStrike" baseline="0" dirty="0">
                <a:latin typeface="Montserrat" panose="00000500000000000000" pitchFamily="2" charset="-52"/>
              </a:rPr>
              <a:t>				   Единственность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453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7E36A7-551F-4019-8DA6-A9B844A0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9" y="1335791"/>
            <a:ext cx="5610966" cy="5162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5B2BC5-8353-4174-B335-A7AD71623627}"/>
              </a:ext>
            </a:extLst>
          </p:cNvPr>
          <p:cNvSpPr txBox="1"/>
          <p:nvPr/>
        </p:nvSpPr>
        <p:spPr>
          <a:xfrm>
            <a:off x="236459" y="8501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Необходимость</a:t>
            </a:r>
            <a:r>
              <a:rPr lang="en-US" sz="1800" b="0" i="0" u="none" strike="noStrike" baseline="0" dirty="0">
                <a:latin typeface="Montserrat" panose="00000500000000000000" pitchFamily="2" charset="-52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64D7-CA23-422D-BAF7-60E540518939}"/>
              </a:ext>
            </a:extLst>
          </p:cNvPr>
          <p:cNvSpPr txBox="1"/>
          <p:nvPr/>
        </p:nvSpPr>
        <p:spPr>
          <a:xfrm>
            <a:off x="5847425" y="2762811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Таким образом получаем что согласно Лемме 3 матрица обратима только тогда когда ее определитель не равен нулю</a:t>
            </a:r>
            <a:r>
              <a:rPr lang="en-US" dirty="0">
                <a:latin typeface="Montserrat" panose="00000500000000000000" pitchFamily="2" charset="-52"/>
              </a:rPr>
              <a:t>,</a:t>
            </a:r>
            <a:r>
              <a:rPr lang="ru-RU" dirty="0">
                <a:latin typeface="Montserrat" panose="00000500000000000000" pitchFamily="2" charset="-52"/>
              </a:rPr>
              <a:t> а согласно лемме 1 обратная матрица существует только если изначальная матрица квадратная. При этом согласно лемме 2 обратная матрица если существует, то единственна. Теорема доказана.</a:t>
            </a:r>
            <a:r>
              <a:rPr lang="ru-RU" dirty="0"/>
              <a:t> ■</a:t>
            </a:r>
          </a:p>
          <a:p>
            <a:pPr algn="l"/>
            <a:endParaRPr lang="en-US" sz="1800" b="0" i="0" u="none" strike="noStrike" baseline="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25722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24. Обратная матрица. Критерий обратимости.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E64D7-CA23-422D-BAF7-60E540518939}"/>
              </a:ext>
            </a:extLst>
          </p:cNvPr>
          <p:cNvSpPr txBox="1"/>
          <p:nvPr/>
        </p:nvSpPr>
        <p:spPr>
          <a:xfrm>
            <a:off x="838200" y="1120676"/>
            <a:ext cx="107294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0" i="0" u="none" strike="noStrike" baseline="0" dirty="0">
                <a:latin typeface="Montserrat" panose="00000500000000000000" pitchFamily="2" charset="-52"/>
              </a:rPr>
              <a:t>Метод Гаусса для вычисления обратной матрицы.</a:t>
            </a:r>
          </a:p>
          <a:p>
            <a:pPr algn="l"/>
            <a:endParaRPr lang="ru-RU" dirty="0">
              <a:latin typeface="Montserrat" panose="00000500000000000000" pitchFamily="2" charset="-52"/>
            </a:endParaRPr>
          </a:p>
          <a:p>
            <a:pPr algn="l"/>
            <a:endParaRPr lang="ru-RU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707609-B43E-47A2-B118-84F4E23C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8" y="1788747"/>
            <a:ext cx="10813416" cy="272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Крамера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ABBF2-BF74-4E6C-90AF-6CEA69CEC2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5563" y="3241385"/>
            <a:ext cx="6948386" cy="1687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883CA-BD4C-4252-B4E3-FB8BF12DC274}"/>
              </a:ext>
            </a:extLst>
          </p:cNvPr>
          <p:cNvSpPr txBox="1"/>
          <p:nvPr/>
        </p:nvSpPr>
        <p:spPr>
          <a:xfrm>
            <a:off x="2632248" y="4744586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5282593"/>
            <a:ext cx="10161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Крамера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заключается в вычислении определителя матрицы A и определителей, полученных из матрицы A подстановкой столбца b в эту матрицу.</a:t>
            </a:r>
          </a:p>
          <a:p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3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Крамера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E76E9F-746D-47F9-BCFC-F45CA62F3B5C}"/>
                  </a:ext>
                </a:extLst>
              </p:cNvPr>
              <p:cNvSpPr txBox="1"/>
              <p:nvPr/>
            </p:nvSpPr>
            <p:spPr>
              <a:xfrm>
                <a:off x="838200" y="1039067"/>
                <a:ext cx="10161233" cy="1424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  <a:tabLst>
                    <a:tab pos="228600" algn="l"/>
                    <a:tab pos="4160520" algn="l"/>
                    <a:tab pos="4160520" algn="l"/>
                  </a:tabLs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СЛАУ имеет единственный набор решений, который можно найти по формулам:</a:t>
                </a:r>
              </a:p>
              <a:p>
                <a:pPr>
                  <a:spcAft>
                    <a:spcPts val="800"/>
                  </a:spcAft>
                  <a:tabLst>
                    <a:tab pos="228600" algn="l"/>
                    <a:tab pos="4160520" algn="l"/>
                    <a:tab pos="4160520" algn="l"/>
                  </a:tabLst>
                </a:pP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18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 …,</m:t>
                        </m:r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 i="1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∆</m:t>
                        </m:r>
                      </m:den>
                    </m:f>
                  </m:oMath>
                </a14:m>
                <a:r>
                  <a:rPr lang="ru-RU" sz="1800" i="1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, где ∆</a:t>
                </a:r>
                <a:r>
                  <a:rPr lang="en-US" sz="1800" baseline="-250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en-US" sz="1800" baseline="-250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- определитель матрицы полученный заменой столбца </a:t>
                </a:r>
                <a:r>
                  <a:rPr lang="en-US" sz="1800" dirty="0" err="1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ru-RU" sz="1800" dirty="0">
                    <a:solidFill>
                      <a:srgbClr val="202122"/>
                    </a:solidFill>
                    <a:effectLst/>
                    <a:latin typeface="Montserrat" panose="00000500000000000000" pitchFamily="2" charset="-52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на столбец свободных членов в матрице СЛАУ, ∆ - определитель изначальной матрицы СЛАУ.</a:t>
                </a:r>
                <a:endParaRPr lang="ru-RU" sz="1800" dirty="0">
                  <a:solidFill>
                    <a:srgbClr val="202122"/>
                  </a:solidFill>
                  <a:effectLst/>
                  <a:latin typeface="Montserrat" panose="00000500000000000000" pitchFamily="2" charset="-52"/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E76E9F-746D-47F9-BCFC-F45CA62F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9067"/>
                <a:ext cx="10161233" cy="1424685"/>
              </a:xfrm>
              <a:prstGeom prst="rect">
                <a:avLst/>
              </a:prstGeom>
              <a:blipFill>
                <a:blip r:embed="rId2"/>
                <a:stretch>
                  <a:fillRect l="-540" t="-1709" b="-5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0D4CC4-EAA2-4BEB-A9B8-08F87F279982}"/>
              </a:ext>
            </a:extLst>
          </p:cNvPr>
          <p:cNvSpPr txBox="1"/>
          <p:nvPr/>
        </p:nvSpPr>
        <p:spPr>
          <a:xfrm>
            <a:off x="838199" y="2463752"/>
            <a:ext cx="1045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Решение СЛАУ возможно найти при помощи метода Крамера при условии, что определитель матрицы коэффициентов не равен нулю, и система не вырождена.</a:t>
            </a:r>
          </a:p>
        </p:txBody>
      </p:sp>
    </p:spTree>
    <p:extLst>
      <p:ext uri="{BB962C8B-B14F-4D97-AF65-F5344CB8AC3E}">
        <p14:creationId xmlns:p14="http://schemas.microsoft.com/office/powerpoint/2010/main" val="390236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Гаусса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ABBF2-BF74-4E6C-90AF-6CEA69CEC2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5562" y="2964385"/>
            <a:ext cx="6948386" cy="1687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5001609"/>
            <a:ext cx="10161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Гаусса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заключается в том, чтобы элементарными преобразованиями привести расширенную матрицу системы к </a:t>
            </a:r>
            <a:r>
              <a:rPr lang="ru-RU" sz="18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верхнетреугольному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виду и затем, используя метод подстановки найти решение. Метод Гаусса применим для решения СЛАУ если определитель матрицы коэффициентов не равен нулю и система не вырождена.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3D4F1-5FF3-88D8-7EC6-EC4355BF7498}"/>
              </a:ext>
            </a:extLst>
          </p:cNvPr>
          <p:cNvSpPr txBox="1"/>
          <p:nvPr/>
        </p:nvSpPr>
        <p:spPr>
          <a:xfrm>
            <a:off x="2632247" y="4407210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6652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440F-E5E6-4660-0AE7-1BF1AF08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844"/>
            <a:ext cx="10451841" cy="4559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27</a:t>
            </a:r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Montserrat" panose="00000500000000000000" pitchFamily="2" charset="-52"/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СЛАУ. Метод обратной матрицы.</a:t>
            </a:r>
            <a:endParaRPr lang="ru-RU" sz="2000" b="1" u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344D-6A98-537F-65DA-E813D9F28182}"/>
              </a:ext>
            </a:extLst>
          </p:cNvPr>
          <p:cNvSpPr txBox="1"/>
          <p:nvPr/>
        </p:nvSpPr>
        <p:spPr>
          <a:xfrm>
            <a:off x="838200" y="933061"/>
            <a:ext cx="107784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anose="00000500000000000000" pitchFamily="2" charset="-52"/>
              </a:rPr>
              <a:t>Системой Линейных Алгебраических Уравнений </a:t>
            </a:r>
            <a:r>
              <a:rPr lang="ru-RU" dirty="0">
                <a:latin typeface="Montserrat" panose="00000500000000000000" pitchFamily="2" charset="-52"/>
              </a:rPr>
              <a:t>называется система вида</a:t>
            </a:r>
            <a:r>
              <a:rPr lang="en-US" dirty="0">
                <a:latin typeface="Montserrat" panose="00000500000000000000" pitchFamily="2" charset="-52"/>
              </a:rPr>
              <a:t>:</a:t>
            </a: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endParaRPr lang="en-US" dirty="0">
              <a:latin typeface="Montserrat" panose="00000500000000000000" pitchFamily="2" charset="-52"/>
            </a:endParaRPr>
          </a:p>
          <a:p>
            <a:r>
              <a:rPr lang="ru-RU" dirty="0">
                <a:latin typeface="Montserrat" panose="00000500000000000000" pitchFamily="2" charset="-52"/>
              </a:rPr>
              <a:t>                                                         ,</a:t>
            </a:r>
          </a:p>
          <a:p>
            <a:r>
              <a:rPr lang="ru-RU" dirty="0">
                <a:latin typeface="Montserrat" panose="00000500000000000000" pitchFamily="2" charset="-52"/>
              </a:rPr>
              <a:t>где </a:t>
            </a:r>
            <a:r>
              <a:rPr lang="en-US" dirty="0">
                <a:latin typeface="Montserrat" panose="00000500000000000000" pitchFamily="2" charset="-52"/>
              </a:rPr>
              <a:t>{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US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системы,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– неизвестны</a:t>
            </a:r>
            <a:r>
              <a:rPr lang="ru-RU" dirty="0"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е, 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b</a:t>
            </a:r>
            <a:r>
              <a:rPr lang="ru-RU" sz="1800" baseline="-25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..., </a:t>
            </a:r>
            <a:r>
              <a:rPr lang="ru-RU" sz="18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800" baseline="-25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- свободные члены.</a:t>
            </a:r>
            <a:endParaRPr lang="en-US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904BDC-06C5-4E17-BF8C-F10E2C1F6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291498"/>
            <a:ext cx="3543300" cy="13144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4ABBF2-BF74-4E6C-90AF-6CEA69CEC2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5562" y="2964385"/>
            <a:ext cx="6948386" cy="1687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883CA-BD4C-4252-B4E3-FB8BF12DC274}"/>
              </a:ext>
            </a:extLst>
          </p:cNvPr>
          <p:cNvSpPr txBox="1"/>
          <p:nvPr/>
        </p:nvSpPr>
        <p:spPr>
          <a:xfrm>
            <a:off x="2632247" y="4407210"/>
            <a:ext cx="5775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СЛАУ записанная в матричном виде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76E9F-746D-47F9-BCFC-F45CA62F3B5C}"/>
              </a:ext>
            </a:extLst>
          </p:cNvPr>
          <p:cNvSpPr txBox="1"/>
          <p:nvPr/>
        </p:nvSpPr>
        <p:spPr>
          <a:xfrm>
            <a:off x="838200" y="4776542"/>
            <a:ext cx="1016123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28600" algn="l"/>
                <a:tab pos="4160520" algn="l"/>
                <a:tab pos="4160520" algn="l"/>
              </a:tabLst>
            </a:pPr>
            <a:r>
              <a:rPr lang="ru-RU" sz="1800" b="1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Метод обратной матрицы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, заключается в </a:t>
            </a:r>
            <a:r>
              <a:rPr lang="ru-RU" sz="1800" dirty="0" err="1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домножении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обоих частей матричного уравнения 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AX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= 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B </a:t>
            </a:r>
            <a:r>
              <a:rPr lang="ru-RU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на матрицу обратную А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: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A *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 ⇔ E *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 ⇔ X = A</a:t>
            </a:r>
            <a:r>
              <a:rPr lang="en-US" sz="1800" baseline="300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-1</a:t>
            </a:r>
            <a:r>
              <a:rPr lang="en-US" sz="1800" dirty="0">
                <a:solidFill>
                  <a:srgbClr val="202122"/>
                </a:solidFill>
                <a:effectLst/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* B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>
              <a:spcAft>
                <a:spcPts val="800"/>
              </a:spcAft>
              <a:tabLst>
                <a:tab pos="228600" algn="l"/>
                <a:tab pos="4160520" algn="l"/>
                <a:tab pos="4160520" algn="l"/>
              </a:tabLst>
            </a:pP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Решение СЛАУ можно найти при помощи метода обратной матрицы</a:t>
            </a:r>
            <a:r>
              <a:rPr lang="en-US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Montserrat" panose="00000500000000000000" pitchFamily="2" charset="-52"/>
                <a:ea typeface="Calibri" panose="020F0502020204030204" pitchFamily="34" charset="0"/>
                <a:cs typeface="Cambria Math" panose="02040503050406030204" pitchFamily="18" charset="0"/>
              </a:rPr>
              <a:t>только если определитель матрицы коэффициентов не равен нулю и система не вырождена.</a:t>
            </a:r>
            <a:endParaRPr lang="ru-RU" sz="1800" dirty="0">
              <a:solidFill>
                <a:srgbClr val="202122"/>
              </a:solidFill>
              <a:effectLst/>
              <a:latin typeface="Montserrat" panose="00000500000000000000" pitchFamily="2" charset="-52"/>
              <a:ea typeface="Calibri" panose="020F0502020204030204" pitchFamily="34" charset="0"/>
              <a:cs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д) </a:t>
                </a:r>
                <a:r>
                  <a:rPr lang="ru-RU" b="1" dirty="0"/>
                  <a:t>Ассоциативность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pPr algn="ctr"/>
                <a:r>
                  <a:rPr lang="ru-RU" i="1" dirty="0"/>
                  <a:t>□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)·(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ru-RU" dirty="0"/>
                  <a:t>Правую часть преобразуем по коммутативности сложения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</a:rPr>
                  <a:t>ℝ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𝑏𝑐𝑒</m:t>
                        </m:r>
                      </m:e>
                    </m:d>
                  </m:oMath>
                </a14:m>
                <a:r>
                  <a:rPr lang="ru-RU" i="1" dirty="0"/>
                  <a:t>■</a:t>
                </a:r>
              </a:p>
              <a:p>
                <a:endParaRPr lang="en-US" dirty="0"/>
              </a:p>
              <a:p>
                <a:r>
                  <a:rPr lang="ru-RU" dirty="0"/>
                  <a:t>е) </a:t>
                </a:r>
                <a:r>
                  <a:rPr lang="ru-RU" b="1" dirty="0"/>
                  <a:t>Коммутативность</a:t>
                </a:r>
                <a:r>
                  <a:rPr lang="ru-RU" dirty="0"/>
                  <a:t> умножения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)·(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333333"/>
                          </a:solidFill>
                        </a:rPr>
                        <m:t>□</m:t>
                      </m:r>
                      <m:r>
                        <a:rPr lang="ru-RU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1" dirty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r>
                  <a:rPr lang="ru-RU" dirty="0"/>
                  <a:t>По свойству коммутативности в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ℝ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𝑏𝑐</m:t>
                        </m:r>
                      </m:e>
                    </m:d>
                  </m:oMath>
                </a14:m>
                <a:r>
                  <a:rPr lang="ru-RU" b="1" dirty="0"/>
                  <a:t>■</a:t>
                </a:r>
                <a:endParaRPr lang="ru-RU" dirty="0"/>
              </a:p>
              <a:p>
                <a:pPr algn="just"/>
                <a:endParaRPr lang="ru-RU" i="1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2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ж) </a:t>
                </a:r>
                <a:r>
                  <a:rPr lang="ru-RU" b="1" dirty="0"/>
                  <a:t>Существование единицы</a:t>
                </a:r>
                <a:r>
                  <a:rPr lang="ru-RU" dirty="0"/>
                  <a:t>. Единичным элементом, единицей, называют такой элемент, который не меняет комплексное число при умножении на него. Единичным элементом множества комплексных чисел является вещественная единица 1 ↔ </a:t>
                </a:r>
                <a:r>
                  <a:rPr lang="ru-RU" b="1" dirty="0"/>
                  <a:t>(1, 0)</a:t>
                </a:r>
                <a:r>
                  <a:rPr lang="ru-RU" dirty="0"/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∃ (1, 0):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(1, 0)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□Воспользуемся определением произведения двух чисел.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aβ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bα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ru-RU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Это равенство эквивалентно системе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m:rPr>
                                  <m:sty m:val="p"/>
                                </m:rPr>
                                <a:rPr lang="ru-RU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Эта система имеет единственное решение, если a и b ненулевые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/>
                                <m:t> =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ru-RU" i="0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ru-RU" dirty="0" smtClean="0"/>
                      <m:t>=(1</m:t>
                    </m:r>
                    <m:r>
                      <m:rPr>
                        <m:nor/>
                      </m:rPr>
                      <a:rPr lang="en-US" dirty="0" smtClean="0"/>
                      <m:t>,0)</m:t>
                    </m:r>
                  </m:oMath>
                </a14:m>
                <a:r>
                  <a:rPr lang="ru-RU" dirty="0"/>
                  <a:t> ■</a:t>
                </a: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D6AF5-C766-F860-7C85-8AF3803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ru-RU" dirty="0">
                <a:solidFill>
                  <a:srgbClr val="FF0000"/>
                </a:solidFill>
              </a:rPr>
              <a:t>Свойства умножения комплексных чисел.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ru-RU" dirty="0"/>
                  <a:t>(з) Существование </a:t>
                </a:r>
                <a:r>
                  <a:rPr lang="ru-RU" b="1" dirty="0"/>
                  <a:t>обратного элемента</a:t>
                </a:r>
                <a:r>
                  <a:rPr lang="ru-RU" dirty="0"/>
                  <a:t>. Обратный элемент — это такой, который при умножении на исходное комплексное число дает единицу.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342900" indent="-342900" algn="just">
                  <a:buAutoNum type="arabicParenR"/>
                </a:pPr>
                <a:r>
                  <a:rPr lang="ru-RU" b="1" dirty="0"/>
                  <a:t>Нельзя</a:t>
                </a:r>
                <a:r>
                  <a:rPr lang="ru-RU" dirty="0"/>
                  <a:t> вычислить обратный элемент </a:t>
                </a:r>
                <a:r>
                  <a:rPr lang="ru-RU" b="1" dirty="0"/>
                  <a:t>для нулевого</a:t>
                </a:r>
                <a:r>
                  <a:rPr lang="ru-RU" dirty="0"/>
                  <a:t>. Это следует напрямую из найденного способа нахождения обратного элемента.</a:t>
                </a:r>
                <a:endParaRPr lang="en-US" dirty="0"/>
              </a:p>
              <a:p>
                <a:pPr marL="342900" indent="-342900" algn="just">
                  <a:buAutoNum type="arabicParenR"/>
                </a:pPr>
                <a:r>
                  <a:rPr lang="ru-RU" dirty="0"/>
                  <a:t>Обратный</a:t>
                </a:r>
                <a:r>
                  <a:rPr lang="en-US" dirty="0"/>
                  <a:t> </a:t>
                </a:r>
                <a:r>
                  <a:rPr lang="ru-RU" dirty="0"/>
                  <a:t>элемент </a:t>
                </a:r>
                <a:r>
                  <a:rPr lang="ru-RU" b="1" dirty="0"/>
                  <a:t>определяется единственным образом</a:t>
                </a:r>
                <a:r>
                  <a:rPr lang="ru-RU" dirty="0"/>
                  <a:t>.</a:t>
                </a:r>
              </a:p>
              <a:p>
                <a:pPr algn="just"/>
                <a:r>
                  <a:rPr lang="ru-RU" dirty="0"/>
                  <a:t>□ Найдем обратный элемент.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·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(1, 0)</m:t>
                      </m:r>
                    </m:oMath>
                  </m:oMathPara>
                </a14:m>
                <a:endParaRPr lang="ru-RU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1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aβ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bα</m:t>
                              </m:r>
                              <m:r>
                                <m:rPr>
                                  <m:nor/>
                                </m:rPr>
                                <a:rPr lang="ru-RU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dirty="0" err="1"/>
                  <a:t>Домножим</a:t>
                </a:r>
                <a:r>
                  <a:rPr lang="ru-RU" dirty="0"/>
                  <a:t> первое уравнение на a, а второе на b и сложим их.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Следовательно, вещественная часть обратного комплексного числа равна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Подставляя его во второе равенство для мнимой части, получаем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■</a:t>
                </a: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3C0CB043-4F0D-9103-43D3-E094CD8CA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4"/>
                <a:ext cx="10515600" cy="5584307"/>
              </a:xfrm>
              <a:blipFill>
                <a:blip r:embed="rId2"/>
                <a:stretch>
                  <a:fillRect l="-522" t="-98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085C9-187A-EFD1-683D-E964744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4. Алгебраическая форма комплексных чисел. Комплексно сопряженное число.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Алгебраической формой</a:t>
                </a:r>
                <a:r>
                  <a:rPr lang="ru-RU" dirty="0"/>
                  <a:t> комплексного числа z = (a, b) ∈ C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где символ i называется мнимой единицей и обладает свойством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 −1 ∈</m:t>
                    </m:r>
                    <m:r>
                      <m:rPr>
                        <m:nor/>
                      </m:rPr>
                      <a:rPr lang="ru-RU"/>
                      <m:t>ℝ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m:rPr>
                        <m:nor/>
                      </m:rPr>
                      <a:rPr lang="ru-RU"/>
                      <m:t>ℂ</m:t>
                    </m:r>
                  </m:oMath>
                </a14:m>
                <a:r>
                  <a:rPr lang="ru-RU" dirty="0"/>
                  <a:t>- комплексное число, тогда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вещественной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≜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мнимой частью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числом, </a:t>
                </a:r>
                <a:r>
                  <a:rPr lang="ru-RU" b="1" dirty="0"/>
                  <a:t>комплексно сопряженным</a:t>
                </a:r>
                <a:r>
                  <a:rPr lang="ru-RU" dirty="0"/>
                  <a:t> к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≜ </m:t>
                    </m:r>
                    <m:r>
                      <a:rPr lang="ru-RU" i="1" dirty="0" err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нормой комплексного числа z;</a:t>
                </a:r>
              </a:p>
              <a:p>
                <a:r>
                  <a:rPr lang="ru-RU" dirty="0"/>
                  <a:t>•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называется </a:t>
                </a:r>
                <a:r>
                  <a:rPr lang="ru-RU" b="1" dirty="0"/>
                  <a:t>модулем комплексного числа</a:t>
                </a:r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A4DE6A4-5306-2580-C44C-16D86C18D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522" t="-1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9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46570-7A7F-441C-1850-51D73E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ru-RU" dirty="0">
                <a:solidFill>
                  <a:srgbClr val="FF0000"/>
                </a:solidFill>
              </a:rPr>
              <a:t>Тригонометрическая форма комплексных чисел. Формула Муавра.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Аргументом</a:t>
                </a:r>
                <a:r>
                  <a:rPr lang="ru-RU" dirty="0"/>
                  <a:t> комплексного числа z (обозначается </a:t>
                </a:r>
                <a:r>
                  <a:rPr lang="ru-RU" dirty="0" err="1"/>
                  <a:t>arg</a:t>
                </a:r>
                <a:r>
                  <a:rPr lang="ru-RU" dirty="0"/>
                  <a:t>(z)) называется направленный угол от оси Re до луча </a:t>
                </a:r>
                <a:r>
                  <a:rPr lang="ru-RU" dirty="0" err="1"/>
                  <a:t>Oz</a:t>
                </a:r>
                <a:r>
                  <a:rPr lang="ru-RU" dirty="0"/>
                  <a:t>, откладываемый против часовой стрелки с величиной, берущейся по модулю 2πk.</a:t>
                </a:r>
              </a:p>
              <a:p>
                <a:endParaRPr lang="ru-RU" dirty="0"/>
              </a:p>
              <a:p>
                <a:r>
                  <a:rPr lang="ru-RU" dirty="0"/>
                  <a:t>Альтернативно паре (a, b) можно использовать пару (ρ, ψ), определяемую следующим образом: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ru-RU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dirty="0" smtClean="0"/>
                        <m:t>ρ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endParaRPr lang="ru-RU" b="1" dirty="0"/>
              </a:p>
              <a:p>
                <a:r>
                  <a:rPr lang="ru-RU" b="1" dirty="0"/>
                  <a:t>Модуль </a:t>
                </a:r>
                <a:r>
                  <a:rPr lang="ru-RU" dirty="0"/>
                  <a:t>комплексного числа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Тригонометрической формой </a:t>
                </a:r>
                <a:r>
                  <a:rPr lang="ru-RU" dirty="0"/>
                  <a:t>комплексного числа z ∈ </a:t>
                </a:r>
                <a:r>
                  <a:rPr lang="ru-RU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ℂ</a:t>
                </a:r>
                <a:r>
                  <a:rPr lang="ru-RU" dirty="0"/>
                  <a:t> называется представление его в следующем виде: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ru-RU" i="1" dirty="0" err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5689BD6-CCB5-5424-36C5-D0ECDCD71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38200" y="993775"/>
                <a:ext cx="10515600" cy="5546984"/>
              </a:xfrm>
              <a:blipFill>
                <a:blip r:embed="rId2"/>
                <a:stretch>
                  <a:fillRect l="-522" t="-989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12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5842</Words>
  <Application>Microsoft Office PowerPoint</Application>
  <PresentationFormat>Широкоэкранный</PresentationFormat>
  <Paragraphs>506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Montserrat</vt:lpstr>
      <vt:lpstr>Тема Office</vt:lpstr>
      <vt:lpstr>1. Поле комплексных чисел. Основные понятия.</vt:lpstr>
      <vt:lpstr>2. Свойства сложения комплексных чисел.</vt:lpstr>
      <vt:lpstr>2. Свойства сложения комплексных чисел.</vt:lpstr>
      <vt:lpstr>2. Свойства сложения комплексных чисел.</vt:lpstr>
      <vt:lpstr>3. Свойства умножения комплексных чисел.</vt:lpstr>
      <vt:lpstr>3. Свойства умножения комплексных чисел.</vt:lpstr>
      <vt:lpstr>3. Свойства умножения комплексных чисел.</vt:lpstr>
      <vt:lpstr>4. Алгебраическая форма комплексных чисел. Комплексно сопряженное число.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5. Тригонометрическая форма комплексных чисел. Формула Муавра.</vt:lpstr>
      <vt:lpstr>6. Внутренний закон композиции. Коммутативность и ассоциативность. Примеры.</vt:lpstr>
      <vt:lpstr>6. Внутренний закон композиции. Коммутативность и ассоциативность.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7. Нейтральный, поглощающий и обратный элементы относительно закона композиции. Примеры.</vt:lpstr>
      <vt:lpstr>8. Группа и другие алгебраические структуры с одной операцией. Примеры.</vt:lpstr>
      <vt:lpstr>8. Группа и другие алгебраические структуры с одной операцией. Примеры.</vt:lpstr>
      <vt:lpstr>9. Два закона композиции. Дистрибутивность.</vt:lpstr>
      <vt:lpstr>9. Два закона композиции. Дистрибутивность.</vt:lpstr>
      <vt:lpstr>10. Кольцо. Определение, примеры.</vt:lpstr>
      <vt:lpstr>10. Кольцо. Определение, примеры.</vt:lpstr>
      <vt:lpstr>11. Кольцо многочленов. Операции в этом множестве и их свойства.</vt:lpstr>
      <vt:lpstr>12. Делимость многочленов. Ассоциированность.</vt:lpstr>
      <vt:lpstr>12. Делимость многочленов. Ассоциированность.</vt:lpstr>
      <vt:lpstr>12. Делимость многочленов. Ассоциированность.</vt:lpstr>
      <vt:lpstr>13. Степень многочлена. Свойства степеней при выполнении операций с многочленами.</vt:lpstr>
      <vt:lpstr>14. Корень многочлена. Теорема Безу.</vt:lpstr>
      <vt:lpstr>15. Делимость в кольце. Поле.</vt:lpstr>
      <vt:lpstr>16. Матрица. Определение, виды матриц.</vt:lpstr>
      <vt:lpstr>17. Действия с матрицами: сложение и умножение на скаляр. Свойства операций.</vt:lpstr>
      <vt:lpstr>18. Действия с матрицами: умножение матриц. Свойства операции.</vt:lpstr>
      <vt:lpstr>19. Действия с матрицами: транспонирование. Свойства операции.</vt:lpstr>
      <vt:lpstr>20. Определитель матрицы. Нахождение определителя матриц до 3-го порядка (вкл.).</vt:lpstr>
      <vt:lpstr>20. Определитель матрицы. Нахождение определителя матриц до 3-го порядка (вкл.).</vt:lpstr>
      <vt:lpstr>20. Определитель матрицы. Нахождение определителя матриц до 3-го порядка (вкл.).</vt:lpstr>
      <vt:lpstr>21. Свойства определителя при транспонировании, умножении матриц. Линейность по строкам.</vt:lpstr>
      <vt:lpstr>22. Свойства определителя при вынесении множителя. Перестановка, равенство и пропорциональность строк.</vt:lpstr>
      <vt:lpstr>23. Минор и алгебраическое дополнение. Определитель треугольной матрицы.</vt:lpstr>
      <vt:lpstr>23. Минор и алгебраическое дополнение. Определитель треугольной матрицы.</vt:lpstr>
      <vt:lpstr>24. Обратная матрица. Критерий обратимости.</vt:lpstr>
      <vt:lpstr>24. Обратная матрица. Критерий обратимости.</vt:lpstr>
      <vt:lpstr>24. Обратная матрица. Критерий обратимости.</vt:lpstr>
      <vt:lpstr>24. Обратная матрица. Критерий обратимости.</vt:lpstr>
      <vt:lpstr>25. СЛАУ. Метод Крамера.</vt:lpstr>
      <vt:lpstr>25. СЛАУ. Метод Крамера.</vt:lpstr>
      <vt:lpstr>25. СЛАУ. Метод Гаусса.</vt:lpstr>
      <vt:lpstr>27. СЛАУ. Метод обратной матрицы.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27. СЛАУ. Метод обратной матрицы.</dc:title>
  <dc:creator>Сакулин Иван Михайлович</dc:creator>
  <cp:lastModifiedBy>Сакулин Иван Михайлович</cp:lastModifiedBy>
  <cp:revision>68</cp:revision>
  <dcterms:created xsi:type="dcterms:W3CDTF">2024-10-17T09:39:49Z</dcterms:created>
  <dcterms:modified xsi:type="dcterms:W3CDTF">2024-10-25T19:45:30Z</dcterms:modified>
</cp:coreProperties>
</file>