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98" r:id="rId3"/>
    <p:sldId id="299" r:id="rId4"/>
    <p:sldId id="300" r:id="rId5"/>
    <p:sldId id="341" r:id="rId6"/>
    <p:sldId id="353" r:id="rId7"/>
    <p:sldId id="303" r:id="rId8"/>
    <p:sldId id="306" r:id="rId9"/>
    <p:sldId id="308" r:id="rId10"/>
    <p:sldId id="307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66003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000" autoAdjust="0"/>
    <p:restoredTop sz="94624" autoAdjust="0"/>
  </p:normalViewPr>
  <p:slideViewPr>
    <p:cSldViewPr snapToGrid="0">
      <p:cViewPr>
        <p:scale>
          <a:sx n="64" d="100"/>
          <a:sy n="64" d="100"/>
        </p:scale>
        <p:origin x="-336" y="-12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44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9C5DC-2D31-404B-BEC7-22F10775A04B}" type="datetimeFigureOut">
              <a:rPr lang="fr-FR" smtClean="0"/>
              <a:pPr/>
              <a:t>13/01/2022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0F6A06-C30F-4F46-BF5A-82F3CD5010F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355A-0CD3-4558-AD09-E6F3E8A6E2B4}" type="datetimeFigureOut">
              <a:rPr lang="fr-FR" smtClean="0"/>
              <a:pPr/>
              <a:t>13/01/2022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2571-E84D-492B-9EAA-9B84FEBED0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738240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355A-0CD3-4558-AD09-E6F3E8A6E2B4}" type="datetimeFigureOut">
              <a:rPr lang="fr-FR" smtClean="0"/>
              <a:pPr/>
              <a:t>13/01/2022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2571-E84D-492B-9EAA-9B84FEBED0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555171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355A-0CD3-4558-AD09-E6F3E8A6E2B4}" type="datetimeFigureOut">
              <a:rPr lang="fr-FR" smtClean="0"/>
              <a:pPr/>
              <a:t>13/01/2022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2571-E84D-492B-9EAA-9B84FEBED0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942141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355A-0CD3-4558-AD09-E6F3E8A6E2B4}" type="datetimeFigureOut">
              <a:rPr lang="fr-FR" smtClean="0"/>
              <a:pPr/>
              <a:t>13/01/2022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2571-E84D-492B-9EAA-9B84FEBED0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437627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355A-0CD3-4558-AD09-E6F3E8A6E2B4}" type="datetimeFigureOut">
              <a:rPr lang="fr-FR" smtClean="0"/>
              <a:pPr/>
              <a:t>13/01/2022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2571-E84D-492B-9EAA-9B84FEBED0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477749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355A-0CD3-4558-AD09-E6F3E8A6E2B4}" type="datetimeFigureOut">
              <a:rPr lang="fr-FR" smtClean="0"/>
              <a:pPr/>
              <a:t>13/01/2022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2571-E84D-492B-9EAA-9B84FEBED0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786287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355A-0CD3-4558-AD09-E6F3E8A6E2B4}" type="datetimeFigureOut">
              <a:rPr lang="fr-FR" smtClean="0"/>
              <a:pPr/>
              <a:t>13/01/2022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2571-E84D-492B-9EAA-9B84FEBED0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227230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355A-0CD3-4558-AD09-E6F3E8A6E2B4}" type="datetimeFigureOut">
              <a:rPr lang="fr-FR" smtClean="0"/>
              <a:pPr/>
              <a:t>13/01/2022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2571-E84D-492B-9EAA-9B84FEBED0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756744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355A-0CD3-4558-AD09-E6F3E8A6E2B4}" type="datetimeFigureOut">
              <a:rPr lang="fr-FR" smtClean="0"/>
              <a:pPr/>
              <a:t>13/01/2022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2571-E84D-492B-9EAA-9B84FEBED0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840685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355A-0CD3-4558-AD09-E6F3E8A6E2B4}" type="datetimeFigureOut">
              <a:rPr lang="fr-FR" smtClean="0"/>
              <a:pPr/>
              <a:t>13/01/2022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2571-E84D-492B-9EAA-9B84FEBED0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097804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355A-0CD3-4558-AD09-E6F3E8A6E2B4}" type="datetimeFigureOut">
              <a:rPr lang="fr-FR" smtClean="0"/>
              <a:pPr/>
              <a:t>13/01/2022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2571-E84D-492B-9EAA-9B84FEBED0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186617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9355A-0CD3-4558-AD09-E6F3E8A6E2B4}" type="datetimeFigureOut">
              <a:rPr lang="fr-FR" smtClean="0"/>
              <a:pPr/>
              <a:t>13/01/2022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E2571-E84D-492B-9EAA-9B84FEBED0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264866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14910" y="1481560"/>
            <a:ext cx="9839325" cy="2395960"/>
          </a:xfrm>
          <a:solidFill>
            <a:srgbClr val="660033"/>
          </a:solidFill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600" b="1" dirty="0" smtClean="0">
                <a:solidFill>
                  <a:schemeClr val="bg1"/>
                </a:solidFill>
              </a:rPr>
              <a:t>TD de la synchronisation des processus par sémaphores </a:t>
            </a:r>
            <a:br>
              <a:rPr lang="fr-FR" sz="4600" b="1" dirty="0" smtClean="0">
                <a:solidFill>
                  <a:schemeClr val="bg1"/>
                </a:solidFill>
              </a:rPr>
            </a:br>
            <a:endParaRPr lang="fr-FR" sz="4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5673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ctrTitle"/>
          </p:nvPr>
        </p:nvSpPr>
        <p:spPr>
          <a:xfrm>
            <a:off x="1381125" y="-44970"/>
            <a:ext cx="9839325" cy="554639"/>
          </a:xfrm>
          <a:solidFill>
            <a:srgbClr val="660033"/>
          </a:solidFill>
        </p:spPr>
        <p:txBody>
          <a:bodyPr>
            <a:noAutofit/>
          </a:bodyPr>
          <a:lstStyle/>
          <a:p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3200" b="1" dirty="0" smtClean="0">
                <a:solidFill>
                  <a:schemeClr val="bg1"/>
                </a:solidFill>
              </a:rPr>
              <a:t>Solution de l’exercice  </a:t>
            </a:r>
            <a:endParaRPr lang="fr-FR" sz="3200" b="1" dirty="0">
              <a:solidFill>
                <a:schemeClr val="bg1"/>
              </a:solidFill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9733" y="2612658"/>
            <a:ext cx="3712329" cy="4162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1084290" y="3151446"/>
            <a:ext cx="354767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 err="1" smtClean="0"/>
              <a:t>pièce_A</a:t>
            </a:r>
            <a:r>
              <a:rPr lang="fr-FR" sz="2000" dirty="0" smtClean="0"/>
              <a:t>  A;</a:t>
            </a:r>
          </a:p>
          <a:p>
            <a:r>
              <a:rPr lang="fr-FR" sz="2000" dirty="0" smtClean="0"/>
              <a:t>Entier i </a:t>
            </a:r>
            <a:r>
              <a:rPr lang="fr-FR" sz="2000" dirty="0" err="1" smtClean="0"/>
              <a:t>init</a:t>
            </a:r>
            <a:r>
              <a:rPr lang="fr-FR" sz="2000" dirty="0" smtClean="0"/>
              <a:t>(0);</a:t>
            </a:r>
          </a:p>
          <a:p>
            <a:r>
              <a:rPr lang="fr-FR" sz="2000" dirty="0" smtClean="0"/>
              <a:t> Début </a:t>
            </a:r>
          </a:p>
          <a:p>
            <a:r>
              <a:rPr lang="fr-FR" sz="2000" dirty="0" smtClean="0"/>
              <a:t>    Répéter  </a:t>
            </a:r>
          </a:p>
          <a:p>
            <a:r>
              <a:rPr lang="fr-FR" sz="2000" dirty="0" smtClean="0"/>
              <a:t>       &lt;Produire </a:t>
            </a:r>
            <a:r>
              <a:rPr lang="fr-FR" sz="2000" dirty="0" err="1" smtClean="0"/>
              <a:t>pièce_A</a:t>
            </a:r>
            <a:r>
              <a:rPr lang="fr-FR" sz="2000" dirty="0" smtClean="0"/>
              <a:t>(A);&gt;</a:t>
            </a:r>
          </a:p>
          <a:p>
            <a:r>
              <a:rPr lang="fr-FR" sz="2000" dirty="0" smtClean="0"/>
              <a:t>          P(vide1) ; </a:t>
            </a:r>
            <a:r>
              <a:rPr lang="fr-FR" sz="1400" dirty="0" smtClean="0">
                <a:solidFill>
                  <a:schemeClr val="accent1">
                    <a:lumMod val="50000"/>
                  </a:schemeClr>
                </a:solidFill>
              </a:rPr>
              <a:t>/*Demander dépôt */ </a:t>
            </a:r>
          </a:p>
          <a:p>
            <a:r>
              <a:rPr lang="fr-FR" sz="2000" dirty="0" smtClean="0"/>
              <a:t>          Bac1[i] := A; </a:t>
            </a:r>
            <a:r>
              <a:rPr lang="fr-FR" sz="1400" dirty="0" smtClean="0">
                <a:solidFill>
                  <a:schemeClr val="accent1">
                    <a:lumMod val="50000"/>
                  </a:schemeClr>
                </a:solidFill>
              </a:rPr>
              <a:t>/* Déposer pièce */ </a:t>
            </a:r>
          </a:p>
          <a:p>
            <a:r>
              <a:rPr lang="fr-FR" sz="2000" dirty="0" smtClean="0"/>
              <a:t>          V(plein1) ; </a:t>
            </a:r>
            <a:r>
              <a:rPr lang="fr-FR" sz="1400" dirty="0" smtClean="0">
                <a:solidFill>
                  <a:schemeClr val="accent1">
                    <a:lumMod val="50000"/>
                  </a:schemeClr>
                </a:solidFill>
              </a:rPr>
              <a:t>/* Signaler dépôt */ </a:t>
            </a:r>
          </a:p>
          <a:p>
            <a:r>
              <a:rPr lang="fr-FR" sz="2000" dirty="0" smtClean="0"/>
              <a:t>           i := i + 1 </a:t>
            </a:r>
            <a:r>
              <a:rPr lang="fr-FR" sz="2000" dirty="0" err="1" smtClean="0"/>
              <a:t>mod</a:t>
            </a:r>
            <a:r>
              <a:rPr lang="fr-FR" sz="2000" dirty="0" smtClean="0"/>
              <a:t> </a:t>
            </a:r>
            <a:r>
              <a:rPr lang="fr-FR" sz="2000" dirty="0" smtClean="0"/>
              <a:t>m;</a:t>
            </a:r>
            <a:endParaRPr lang="fr-FR" sz="2000" dirty="0" smtClean="0"/>
          </a:p>
          <a:p>
            <a:r>
              <a:rPr lang="fr-FR" sz="2000" dirty="0" smtClean="0"/>
              <a:t>    Jusqu'à fin; </a:t>
            </a:r>
          </a:p>
          <a:p>
            <a:r>
              <a:rPr lang="fr-FR" sz="2000" dirty="0" smtClean="0"/>
              <a:t>Fin de P1  </a:t>
            </a:r>
            <a:endParaRPr lang="fr-FR" sz="2000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69658" y="2608287"/>
            <a:ext cx="3649398" cy="416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/>
          <p:cNvSpPr/>
          <p:nvPr/>
        </p:nvSpPr>
        <p:spPr>
          <a:xfrm>
            <a:off x="4699418" y="3108975"/>
            <a:ext cx="354767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 err="1" smtClean="0"/>
              <a:t>pièce_B</a:t>
            </a:r>
            <a:r>
              <a:rPr lang="fr-FR" sz="2000" dirty="0" smtClean="0"/>
              <a:t>  B;</a:t>
            </a:r>
          </a:p>
          <a:p>
            <a:r>
              <a:rPr lang="fr-FR" sz="2000" dirty="0" smtClean="0"/>
              <a:t>Entier i </a:t>
            </a:r>
            <a:r>
              <a:rPr lang="fr-FR" sz="2000" dirty="0" err="1" smtClean="0"/>
              <a:t>init</a:t>
            </a:r>
            <a:r>
              <a:rPr lang="fr-FR" sz="2000" dirty="0" smtClean="0"/>
              <a:t>(0);</a:t>
            </a:r>
          </a:p>
          <a:p>
            <a:r>
              <a:rPr lang="fr-FR" sz="2000" dirty="0" smtClean="0"/>
              <a:t> Début </a:t>
            </a:r>
          </a:p>
          <a:p>
            <a:r>
              <a:rPr lang="fr-FR" sz="2000" dirty="0" smtClean="0"/>
              <a:t>    Répéter  </a:t>
            </a:r>
          </a:p>
          <a:p>
            <a:r>
              <a:rPr lang="fr-FR" sz="2000" dirty="0" smtClean="0"/>
              <a:t>       &lt;Produire </a:t>
            </a:r>
            <a:r>
              <a:rPr lang="fr-FR" sz="2000" dirty="0" err="1" smtClean="0"/>
              <a:t>pièce_B</a:t>
            </a:r>
            <a:r>
              <a:rPr lang="fr-FR" sz="2000" dirty="0" smtClean="0"/>
              <a:t>(B);&gt;</a:t>
            </a:r>
          </a:p>
          <a:p>
            <a:r>
              <a:rPr lang="fr-FR" sz="2000" dirty="0" smtClean="0"/>
              <a:t>          P(vide2) ; </a:t>
            </a:r>
            <a:r>
              <a:rPr lang="fr-FR" sz="1400" dirty="0" smtClean="0">
                <a:solidFill>
                  <a:schemeClr val="accent1">
                    <a:lumMod val="50000"/>
                  </a:schemeClr>
                </a:solidFill>
              </a:rPr>
              <a:t>/*Demander dépôt */ </a:t>
            </a:r>
          </a:p>
          <a:p>
            <a:r>
              <a:rPr lang="fr-FR" sz="2000" dirty="0" smtClean="0"/>
              <a:t>          Bac2[i] := </a:t>
            </a:r>
            <a:r>
              <a:rPr lang="fr-FR" sz="2000" dirty="0" smtClean="0"/>
              <a:t>B; </a:t>
            </a:r>
            <a:r>
              <a:rPr lang="fr-FR" sz="1400" dirty="0" smtClean="0">
                <a:solidFill>
                  <a:schemeClr val="accent1">
                    <a:lumMod val="50000"/>
                  </a:schemeClr>
                </a:solidFill>
              </a:rPr>
              <a:t>/* Déposer pièce */ </a:t>
            </a:r>
          </a:p>
          <a:p>
            <a:r>
              <a:rPr lang="fr-FR" sz="2000" dirty="0" smtClean="0"/>
              <a:t>          V(plein2) ; </a:t>
            </a:r>
            <a:r>
              <a:rPr lang="fr-FR" sz="1400" dirty="0" smtClean="0">
                <a:solidFill>
                  <a:schemeClr val="accent1">
                    <a:lumMod val="50000"/>
                  </a:schemeClr>
                </a:solidFill>
              </a:rPr>
              <a:t>/* Signaler dépôt */ </a:t>
            </a:r>
          </a:p>
          <a:p>
            <a:r>
              <a:rPr lang="fr-FR" sz="2000" dirty="0" smtClean="0"/>
              <a:t>           i := i + 1 </a:t>
            </a:r>
            <a:r>
              <a:rPr lang="fr-FR" sz="2000" dirty="0" err="1" smtClean="0"/>
              <a:t>mod</a:t>
            </a:r>
            <a:r>
              <a:rPr lang="fr-FR" sz="2000" dirty="0" smtClean="0"/>
              <a:t> </a:t>
            </a:r>
            <a:r>
              <a:rPr lang="fr-FR" sz="2000" dirty="0" smtClean="0"/>
              <a:t>m;</a:t>
            </a:r>
            <a:endParaRPr lang="fr-FR" sz="2000" dirty="0" smtClean="0"/>
          </a:p>
          <a:p>
            <a:r>
              <a:rPr lang="fr-FR" sz="2000" dirty="0" smtClean="0"/>
              <a:t>    Jusqu'à fin; </a:t>
            </a:r>
          </a:p>
          <a:p>
            <a:r>
              <a:rPr lang="fr-FR" sz="2000" dirty="0" smtClean="0"/>
              <a:t>Fin de P2  </a:t>
            </a:r>
            <a:endParaRPr lang="fr-FR" sz="2000" dirty="0"/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01276" y="509667"/>
            <a:ext cx="3720836" cy="626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Rectangle 15"/>
          <p:cNvSpPr/>
          <p:nvPr/>
        </p:nvSpPr>
        <p:spPr>
          <a:xfrm>
            <a:off x="8404487" y="937912"/>
            <a:ext cx="3572654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fr-FR" sz="2000" dirty="0" err="1" smtClean="0"/>
              <a:t>Pièce_A</a:t>
            </a:r>
            <a:r>
              <a:rPr lang="fr-FR" sz="2000" dirty="0" smtClean="0"/>
              <a:t> A;</a:t>
            </a:r>
          </a:p>
          <a:p>
            <a:pPr>
              <a:lnSpc>
                <a:spcPts val="2400"/>
              </a:lnSpc>
            </a:pPr>
            <a:r>
              <a:rPr lang="fr-FR" sz="2000" dirty="0" err="1" smtClean="0"/>
              <a:t>pièce_B</a:t>
            </a:r>
            <a:r>
              <a:rPr lang="fr-FR" sz="2000" dirty="0" smtClean="0"/>
              <a:t>  B;</a:t>
            </a:r>
          </a:p>
          <a:p>
            <a:pPr>
              <a:lnSpc>
                <a:spcPts val="2400"/>
              </a:lnSpc>
            </a:pPr>
            <a:r>
              <a:rPr lang="fr-FR" sz="2000" dirty="0" smtClean="0"/>
              <a:t>Début </a:t>
            </a:r>
          </a:p>
          <a:p>
            <a:pPr>
              <a:lnSpc>
                <a:spcPts val="2400"/>
              </a:lnSpc>
            </a:pPr>
            <a:r>
              <a:rPr lang="fr-FR" sz="2000" dirty="0" smtClean="0"/>
              <a:t>    Répéter  </a:t>
            </a:r>
          </a:p>
          <a:p>
            <a:pPr>
              <a:lnSpc>
                <a:spcPts val="2400"/>
              </a:lnSpc>
            </a:pPr>
            <a:r>
              <a:rPr lang="fr-FR" sz="2000" dirty="0" smtClean="0"/>
              <a:t>          P(plein1)</a:t>
            </a:r>
            <a:r>
              <a:rPr lang="fr-FR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FR" sz="1400" dirty="0" smtClean="0">
                <a:solidFill>
                  <a:schemeClr val="accent1">
                    <a:lumMod val="50000"/>
                  </a:schemeClr>
                </a:solidFill>
              </a:rPr>
              <a:t>/*Demander retrait*/</a:t>
            </a:r>
          </a:p>
          <a:p>
            <a:pPr>
              <a:lnSpc>
                <a:spcPts val="2400"/>
              </a:lnSpc>
            </a:pPr>
            <a:r>
              <a:rPr lang="fr-FR" sz="1400" dirty="0" smtClean="0">
                <a:solidFill>
                  <a:schemeClr val="accent1">
                    <a:lumMod val="50000"/>
                  </a:schemeClr>
                </a:solidFill>
              </a:rPr>
              <a:t>              </a:t>
            </a:r>
            <a:r>
              <a:rPr lang="fr-FR" sz="2000" b="1" dirty="0" smtClean="0"/>
              <a:t>P(mutex1) </a:t>
            </a:r>
          </a:p>
          <a:p>
            <a:pPr>
              <a:lnSpc>
                <a:spcPts val="2400"/>
              </a:lnSpc>
            </a:pPr>
            <a:r>
              <a:rPr lang="fr-FR" sz="2000" dirty="0" smtClean="0"/>
              <a:t>                A := Bac1[i] </a:t>
            </a:r>
            <a:endParaRPr lang="fr-FR" sz="1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ts val="2400"/>
              </a:lnSpc>
            </a:pPr>
            <a:r>
              <a:rPr lang="fr-FR" sz="2000" dirty="0" smtClean="0"/>
              <a:t>               </a:t>
            </a:r>
            <a:r>
              <a:rPr lang="fr-FR" sz="2000" dirty="0" smtClean="0"/>
              <a:t>  </a:t>
            </a:r>
            <a:r>
              <a:rPr lang="fr-FR" sz="2000" dirty="0" smtClean="0"/>
              <a:t>i := i + 1 </a:t>
            </a:r>
            <a:r>
              <a:rPr lang="fr-FR" sz="2000" dirty="0" err="1" smtClean="0"/>
              <a:t>mod</a:t>
            </a:r>
            <a:r>
              <a:rPr lang="fr-FR" sz="2000" dirty="0" smtClean="0"/>
              <a:t> m ;</a:t>
            </a:r>
            <a:endParaRPr lang="fr-FR" sz="2000" dirty="0" smtClean="0"/>
          </a:p>
          <a:p>
            <a:pPr>
              <a:lnSpc>
                <a:spcPts val="2400"/>
              </a:lnSpc>
            </a:pPr>
            <a:r>
              <a:rPr lang="fr-FR" sz="2000" dirty="0" smtClean="0"/>
              <a:t>           </a:t>
            </a:r>
            <a:r>
              <a:rPr lang="fr-FR" sz="2000" b="1" dirty="0" smtClean="0"/>
              <a:t>V(mutex1)</a:t>
            </a:r>
          </a:p>
          <a:p>
            <a:pPr>
              <a:lnSpc>
                <a:spcPts val="2400"/>
              </a:lnSpc>
            </a:pPr>
            <a:r>
              <a:rPr lang="fr-FR" sz="2000" dirty="0" smtClean="0"/>
              <a:t>           V(vide1) ; </a:t>
            </a:r>
            <a:r>
              <a:rPr lang="fr-FR" sz="1400" dirty="0" smtClean="0">
                <a:solidFill>
                  <a:schemeClr val="accent1">
                    <a:lumMod val="50000"/>
                  </a:schemeClr>
                </a:solidFill>
              </a:rPr>
              <a:t>/*Signaler retrait */</a:t>
            </a:r>
            <a:endParaRPr lang="fr-FR" sz="1400" dirty="0" smtClean="0"/>
          </a:p>
          <a:p>
            <a:pPr>
              <a:lnSpc>
                <a:spcPts val="2400"/>
              </a:lnSpc>
            </a:pPr>
            <a:r>
              <a:rPr lang="fr-FR" sz="2000" dirty="0" smtClean="0"/>
              <a:t>           P(plein2) </a:t>
            </a:r>
            <a:r>
              <a:rPr lang="fr-FR" sz="1400" dirty="0" smtClean="0">
                <a:solidFill>
                  <a:schemeClr val="accent1">
                    <a:lumMod val="50000"/>
                  </a:schemeClr>
                </a:solidFill>
              </a:rPr>
              <a:t>/*Demander retrait */</a:t>
            </a:r>
          </a:p>
          <a:p>
            <a:pPr>
              <a:lnSpc>
                <a:spcPts val="2400"/>
              </a:lnSpc>
            </a:pPr>
            <a:r>
              <a:rPr lang="fr-FR" sz="2000" dirty="0" smtClean="0">
                <a:solidFill>
                  <a:schemeClr val="accent1">
                    <a:lumMod val="50000"/>
                  </a:schemeClr>
                </a:solidFill>
              </a:rPr>
              <a:t>           </a:t>
            </a:r>
            <a:r>
              <a:rPr lang="fr-FR" sz="2000" b="1" dirty="0" smtClean="0"/>
              <a:t>P(mutex2)</a:t>
            </a:r>
          </a:p>
          <a:p>
            <a:pPr>
              <a:lnSpc>
                <a:spcPts val="2400"/>
              </a:lnSpc>
            </a:pPr>
            <a:r>
              <a:rPr lang="fr-FR" sz="2000" dirty="0" smtClean="0"/>
              <a:t>                B := Bac2[j] </a:t>
            </a:r>
            <a:endParaRPr lang="fr-FR" sz="1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ts val="2400"/>
              </a:lnSpc>
            </a:pPr>
            <a:r>
              <a:rPr lang="fr-FR" sz="2000" dirty="0" smtClean="0"/>
              <a:t>                 j := j + 1 </a:t>
            </a:r>
            <a:r>
              <a:rPr lang="fr-FR" sz="2000" dirty="0" err="1" smtClean="0"/>
              <a:t>mod</a:t>
            </a:r>
            <a:r>
              <a:rPr lang="fr-FR" sz="2000" dirty="0" smtClean="0"/>
              <a:t> </a:t>
            </a:r>
            <a:r>
              <a:rPr lang="fr-FR" sz="2000" dirty="0" smtClean="0"/>
              <a:t>m;</a:t>
            </a:r>
            <a:endParaRPr lang="fr-FR" sz="2000" dirty="0" smtClean="0"/>
          </a:p>
          <a:p>
            <a:pPr>
              <a:lnSpc>
                <a:spcPts val="2400"/>
              </a:lnSpc>
            </a:pPr>
            <a:r>
              <a:rPr lang="fr-FR" sz="2000" dirty="0" smtClean="0"/>
              <a:t>            </a:t>
            </a:r>
            <a:r>
              <a:rPr lang="fr-FR" sz="2000" b="1" dirty="0" smtClean="0"/>
              <a:t>V(mutex2)</a:t>
            </a:r>
          </a:p>
          <a:p>
            <a:pPr>
              <a:lnSpc>
                <a:spcPts val="2400"/>
              </a:lnSpc>
            </a:pPr>
            <a:r>
              <a:rPr lang="fr-FR" sz="2000" dirty="0" smtClean="0"/>
              <a:t>         </a:t>
            </a:r>
            <a:r>
              <a:rPr lang="fr-FR" sz="2000" dirty="0" smtClean="0"/>
              <a:t>   </a:t>
            </a:r>
            <a:r>
              <a:rPr lang="fr-FR" sz="2000" dirty="0" smtClean="0"/>
              <a:t>V(vide2) ; </a:t>
            </a:r>
            <a:r>
              <a:rPr lang="fr-FR" sz="1400" dirty="0" smtClean="0">
                <a:solidFill>
                  <a:schemeClr val="accent1">
                    <a:lumMod val="50000"/>
                  </a:schemeClr>
                </a:solidFill>
              </a:rPr>
              <a:t>/* Libérer la case */</a:t>
            </a:r>
            <a:endParaRPr lang="fr-FR" sz="1400" dirty="0" smtClean="0"/>
          </a:p>
          <a:p>
            <a:pPr>
              <a:lnSpc>
                <a:spcPts val="2400"/>
              </a:lnSpc>
            </a:pPr>
            <a:r>
              <a:rPr lang="fr-FR" sz="2000" dirty="0" smtClean="0"/>
              <a:t>          &lt; Assembler (A,B) &gt;</a:t>
            </a:r>
          </a:p>
          <a:p>
            <a:pPr>
              <a:lnSpc>
                <a:spcPts val="2400"/>
              </a:lnSpc>
            </a:pPr>
            <a:r>
              <a:rPr lang="fr-FR" sz="2000" dirty="0" smtClean="0"/>
              <a:t>    Jusqu'à fin; </a:t>
            </a:r>
          </a:p>
          <a:p>
            <a:pPr>
              <a:lnSpc>
                <a:spcPts val="2400"/>
              </a:lnSpc>
            </a:pPr>
            <a:r>
              <a:rPr lang="fr-FR" sz="2000" dirty="0" smtClean="0"/>
              <a:t>Fin de P3 </a:t>
            </a:r>
            <a:endParaRPr lang="fr-FR" sz="2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10298244" y="539646"/>
            <a:ext cx="92939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b="1" dirty="0" smtClean="0"/>
              <a:t>et  P4</a:t>
            </a:r>
            <a:endParaRPr lang="fr-FR" sz="2500" b="1" dirty="0"/>
          </a:p>
        </p:txBody>
      </p:sp>
      <p:sp>
        <p:nvSpPr>
          <p:cNvPr id="14" name="Rectangle 13"/>
          <p:cNvSpPr/>
          <p:nvPr/>
        </p:nvSpPr>
        <p:spPr>
          <a:xfrm>
            <a:off x="704538" y="868710"/>
            <a:ext cx="7315200" cy="2067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fr-FR" sz="2000" dirty="0" smtClean="0"/>
              <a:t> Bac1 tableau[0..m-1] de </a:t>
            </a:r>
            <a:r>
              <a:rPr lang="fr-FR" sz="2000" dirty="0" err="1" smtClean="0"/>
              <a:t>pièce_A</a:t>
            </a:r>
            <a:r>
              <a:rPr lang="fr-FR" sz="2000" dirty="0" smtClean="0"/>
              <a:t>;   Bac2 tableau[0..</a:t>
            </a:r>
            <a:r>
              <a:rPr lang="fr-FR" sz="2000" dirty="0" smtClean="0"/>
              <a:t>m-1] </a:t>
            </a:r>
            <a:r>
              <a:rPr lang="fr-FR" sz="2000" dirty="0" smtClean="0"/>
              <a:t>de </a:t>
            </a:r>
            <a:r>
              <a:rPr lang="fr-FR" sz="2000" dirty="0" err="1" smtClean="0"/>
              <a:t>pièce_B</a:t>
            </a:r>
            <a:r>
              <a:rPr lang="fr-FR" sz="2000" dirty="0" smtClean="0"/>
              <a:t>;</a:t>
            </a:r>
          </a:p>
          <a:p>
            <a:pPr>
              <a:lnSpc>
                <a:spcPts val="2600"/>
              </a:lnSpc>
            </a:pPr>
            <a:r>
              <a:rPr lang="fr-FR" sz="2000" dirty="0" smtClean="0"/>
              <a:t> Sémaphore plein1, plein2 </a:t>
            </a:r>
            <a:r>
              <a:rPr lang="fr-FR" sz="2000" dirty="0" err="1" smtClean="0"/>
              <a:t>init</a:t>
            </a:r>
            <a:r>
              <a:rPr lang="fr-FR" sz="2000" dirty="0" smtClean="0"/>
              <a:t>(0); </a:t>
            </a:r>
          </a:p>
          <a:p>
            <a:pPr>
              <a:lnSpc>
                <a:spcPts val="2600"/>
              </a:lnSpc>
            </a:pPr>
            <a:r>
              <a:rPr lang="fr-FR" sz="2000" dirty="0" smtClean="0"/>
              <a:t> Sémaphore vide1,vide2 </a:t>
            </a:r>
            <a:r>
              <a:rPr lang="fr-FR" sz="2000" dirty="0" err="1" smtClean="0"/>
              <a:t>init</a:t>
            </a:r>
            <a:r>
              <a:rPr lang="fr-FR" sz="2000" dirty="0" smtClean="0"/>
              <a:t>(m); </a:t>
            </a:r>
          </a:p>
          <a:p>
            <a:pPr>
              <a:lnSpc>
                <a:spcPts val="2600"/>
              </a:lnSpc>
            </a:pPr>
            <a:r>
              <a:rPr lang="fr-FR" sz="2000" b="1" dirty="0" smtClean="0"/>
              <a:t> Entier </a:t>
            </a:r>
            <a:r>
              <a:rPr lang="fr-FR" sz="2000" b="1" dirty="0" err="1" smtClean="0"/>
              <a:t>i,j</a:t>
            </a:r>
            <a:r>
              <a:rPr lang="fr-FR" sz="2000" b="1" dirty="0" smtClean="0"/>
              <a:t> </a:t>
            </a:r>
            <a:r>
              <a:rPr lang="fr-FR" sz="2000" b="1" dirty="0" err="1" smtClean="0"/>
              <a:t>init</a:t>
            </a:r>
            <a:r>
              <a:rPr lang="fr-FR" sz="2000" b="1" dirty="0" smtClean="0"/>
              <a:t>(0);   /* Variables partagées entre P3 et P4 */ </a:t>
            </a:r>
          </a:p>
          <a:p>
            <a:pPr>
              <a:lnSpc>
                <a:spcPts val="2600"/>
              </a:lnSpc>
            </a:pPr>
            <a:r>
              <a:rPr lang="fr-FR" sz="2000" dirty="0" smtClean="0"/>
              <a:t> Sémaphore </a:t>
            </a:r>
            <a:r>
              <a:rPr lang="fr-FR" sz="2000" b="1" dirty="0" smtClean="0"/>
              <a:t>mutex1</a:t>
            </a:r>
            <a:r>
              <a:rPr lang="fr-FR" sz="2000" dirty="0" smtClean="0"/>
              <a:t>, </a:t>
            </a:r>
            <a:r>
              <a:rPr lang="fr-FR" sz="2000" b="1" dirty="0" smtClean="0"/>
              <a:t>mutex2</a:t>
            </a:r>
            <a:r>
              <a:rPr lang="fr-FR" sz="2000" dirty="0" smtClean="0"/>
              <a:t> </a:t>
            </a:r>
            <a:r>
              <a:rPr lang="fr-FR" sz="2000" dirty="0" err="1" smtClean="0"/>
              <a:t>init</a:t>
            </a:r>
            <a:r>
              <a:rPr lang="fr-FR" sz="2000" dirty="0" smtClean="0"/>
              <a:t>(1) ; </a:t>
            </a:r>
          </a:p>
          <a:p>
            <a:endParaRPr lang="fr-FR" sz="2000" dirty="0"/>
          </a:p>
        </p:txBody>
      </p:sp>
      <p:sp>
        <p:nvSpPr>
          <p:cNvPr id="15" name="ZoneTexte 14"/>
          <p:cNvSpPr txBox="1"/>
          <p:nvPr/>
        </p:nvSpPr>
        <p:spPr>
          <a:xfrm>
            <a:off x="554640" y="494676"/>
            <a:ext cx="4661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u="sng" dirty="0" smtClean="0"/>
              <a:t>Les programmes des 4 </a:t>
            </a:r>
            <a:r>
              <a:rPr lang="fr-FR" sz="2300" u="sng" dirty="0" err="1" smtClean="0"/>
              <a:t>processsus</a:t>
            </a:r>
            <a:r>
              <a:rPr lang="fr-FR" sz="2300" u="sng" dirty="0" smtClean="0"/>
              <a:t>: </a:t>
            </a:r>
            <a:endParaRPr lang="fr-FR" sz="2300" u="sng" dirty="0"/>
          </a:p>
        </p:txBody>
      </p:sp>
    </p:spTree>
    <p:extLst>
      <p:ext uri="{BB962C8B-B14F-4D97-AF65-F5344CB8AC3E}">
        <p14:creationId xmlns="" xmlns:p14="http://schemas.microsoft.com/office/powerpoint/2010/main" val="315673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2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81125" y="324088"/>
            <a:ext cx="9839325" cy="729208"/>
          </a:xfrm>
          <a:solidFill>
            <a:srgbClr val="660033"/>
          </a:solidFill>
        </p:spPr>
        <p:txBody>
          <a:bodyPr>
            <a:noAutofit/>
          </a:bodyPr>
          <a:lstStyle/>
          <a:p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>Exercice 2: </a:t>
            </a:r>
            <a:r>
              <a:rPr lang="fr-FR" sz="3000" dirty="0" smtClean="0">
                <a:solidFill>
                  <a:schemeClr val="bg1"/>
                </a:solidFill>
              </a:rPr>
              <a:t>Producteurs-consommateurs</a:t>
            </a:r>
            <a:r>
              <a:rPr lang="fr-FR" sz="3600" dirty="0" smtClean="0">
                <a:solidFill>
                  <a:schemeClr val="bg1"/>
                </a:solidFill>
              </a:rPr>
              <a:t> </a:t>
            </a:r>
            <a:endParaRPr lang="fr-FR" sz="3600" b="1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337" y="1360436"/>
            <a:ext cx="11487150" cy="467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15673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ctrTitle"/>
          </p:nvPr>
        </p:nvSpPr>
        <p:spPr>
          <a:xfrm>
            <a:off x="1381125" y="29980"/>
            <a:ext cx="9839325" cy="554639"/>
          </a:xfrm>
          <a:solidFill>
            <a:srgbClr val="660033"/>
          </a:solidFill>
        </p:spPr>
        <p:txBody>
          <a:bodyPr>
            <a:noAutofit/>
          </a:bodyPr>
          <a:lstStyle/>
          <a:p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3200" b="1" dirty="0" smtClean="0">
                <a:solidFill>
                  <a:schemeClr val="bg1"/>
                </a:solidFill>
              </a:rPr>
              <a:t>Solution de l’exercice  </a:t>
            </a:r>
            <a:endParaRPr lang="fr-FR" sz="3200" b="1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3016" y="1634708"/>
            <a:ext cx="3524172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52546" y="1625183"/>
            <a:ext cx="3524400" cy="4269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ZoneTexte 12"/>
          <p:cNvSpPr txBox="1"/>
          <p:nvPr/>
        </p:nvSpPr>
        <p:spPr>
          <a:xfrm>
            <a:off x="645172" y="893964"/>
            <a:ext cx="4841228" cy="4924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2600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fr-FR" sz="2600" b="1" u="sng" dirty="0" smtClean="0">
                <a:solidFill>
                  <a:schemeClr val="accent5">
                    <a:lumMod val="50000"/>
                  </a:schemeClr>
                </a:solidFill>
              </a:rPr>
              <a:t>Les programmes des processus:    </a:t>
            </a:r>
            <a:endParaRPr lang="fr-FR" sz="2600" b="1" u="sng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21077" y="1621827"/>
            <a:ext cx="3714750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15673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81125" y="219158"/>
            <a:ext cx="9839325" cy="729208"/>
          </a:xfrm>
          <a:solidFill>
            <a:srgbClr val="660033"/>
          </a:solidFill>
        </p:spPr>
        <p:txBody>
          <a:bodyPr>
            <a:noAutofit/>
          </a:bodyPr>
          <a:lstStyle/>
          <a:p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>Exercice 2: </a:t>
            </a:r>
            <a:r>
              <a:rPr lang="fr-FR" sz="3000" dirty="0" smtClean="0">
                <a:solidFill>
                  <a:schemeClr val="bg1"/>
                </a:solidFill>
              </a:rPr>
              <a:t>Producteurs-consommateurs</a:t>
            </a:r>
            <a:r>
              <a:rPr lang="fr-FR" sz="3600" dirty="0" smtClean="0">
                <a:solidFill>
                  <a:schemeClr val="bg1"/>
                </a:solidFill>
              </a:rPr>
              <a:t> </a:t>
            </a:r>
            <a:endParaRPr lang="fr-FR" sz="36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1927070" y="2938210"/>
          <a:ext cx="4698582" cy="4945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1226"/>
                <a:gridCol w="671226"/>
                <a:gridCol w="671226"/>
                <a:gridCol w="671226"/>
                <a:gridCol w="671226"/>
                <a:gridCol w="671226"/>
                <a:gridCol w="671226"/>
              </a:tblGrid>
              <a:tr h="494538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 A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Ellipse 4"/>
          <p:cNvSpPr/>
          <p:nvPr/>
        </p:nvSpPr>
        <p:spPr>
          <a:xfrm>
            <a:off x="2143594" y="1678899"/>
            <a:ext cx="674557" cy="6445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P1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668781" y="1651417"/>
            <a:ext cx="674557" cy="6445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P3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2116113" y="4844323"/>
            <a:ext cx="674557" cy="6445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P2</a:t>
            </a:r>
            <a:endParaRPr lang="fr-FR" dirty="0">
              <a:solidFill>
                <a:schemeClr val="tx1"/>
              </a:solidFill>
            </a:endParaRPr>
          </a:p>
        </p:txBody>
      </p:sp>
      <p:graphicFrame>
        <p:nvGraphicFramePr>
          <p:cNvPr id="8" name="Tableau 7"/>
          <p:cNvGraphicFramePr>
            <a:graphicFrameLocks noGrp="1"/>
          </p:cNvGraphicFramePr>
          <p:nvPr/>
        </p:nvGraphicFramePr>
        <p:xfrm>
          <a:off x="1899587" y="3687580"/>
          <a:ext cx="4698001" cy="49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1143"/>
                <a:gridCol w="671143"/>
                <a:gridCol w="671143"/>
                <a:gridCol w="671143"/>
                <a:gridCol w="671143"/>
                <a:gridCol w="671143"/>
                <a:gridCol w="671143"/>
              </a:tblGrid>
              <a:tr h="49320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 B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Ellipse 8"/>
          <p:cNvSpPr/>
          <p:nvPr/>
        </p:nvSpPr>
        <p:spPr>
          <a:xfrm>
            <a:off x="5671279" y="4846821"/>
            <a:ext cx="674557" cy="6445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P3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1" name="Connecteur droit avec flèche 10"/>
          <p:cNvCxnSpPr/>
          <p:nvPr/>
        </p:nvCxnSpPr>
        <p:spPr>
          <a:xfrm rot="16200000" flipH="1">
            <a:off x="2450894" y="2435905"/>
            <a:ext cx="629584" cy="344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rot="5400000" flipH="1" flipV="1">
            <a:off x="5411449" y="2488366"/>
            <a:ext cx="674558" cy="2548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rot="5400000" flipH="1" flipV="1">
            <a:off x="2398425" y="4362139"/>
            <a:ext cx="674560" cy="314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rot="16200000" flipH="1">
            <a:off x="5403954" y="4339652"/>
            <a:ext cx="704539" cy="3297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1843789" y="1079295"/>
            <a:ext cx="1454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Producteur de pièces A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1786325" y="5533870"/>
            <a:ext cx="1454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Producteur de pièces B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5309014" y="1246684"/>
            <a:ext cx="1646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Consommateur 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5296522" y="5536370"/>
            <a:ext cx="1646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Consommateur 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2" name="ZoneTexte 31"/>
          <p:cNvSpPr txBox="1"/>
          <p:nvPr/>
        </p:nvSpPr>
        <p:spPr>
          <a:xfrm>
            <a:off x="2043658" y="2403425"/>
            <a:ext cx="1928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Déposer pièce A  </a:t>
            </a:r>
            <a:r>
              <a:rPr lang="fr-FR" sz="1400" dirty="0" smtClean="0"/>
              <a:t> </a:t>
            </a:r>
            <a:endParaRPr lang="fr-FR" sz="1400" dirty="0"/>
          </a:p>
        </p:txBody>
      </p:sp>
      <p:sp>
        <p:nvSpPr>
          <p:cNvPr id="34" name="ZoneTexte 33"/>
          <p:cNvSpPr txBox="1"/>
          <p:nvPr/>
        </p:nvSpPr>
        <p:spPr>
          <a:xfrm>
            <a:off x="2031166" y="4414605"/>
            <a:ext cx="1928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Déposer pièce B  </a:t>
            </a:r>
            <a:r>
              <a:rPr lang="fr-FR" sz="1400" dirty="0" smtClean="0"/>
              <a:t> </a:t>
            </a:r>
            <a:endParaRPr lang="fr-FR" sz="1400" dirty="0"/>
          </a:p>
        </p:txBody>
      </p:sp>
      <p:sp>
        <p:nvSpPr>
          <p:cNvPr id="35" name="ZoneTexte 34"/>
          <p:cNvSpPr txBox="1"/>
          <p:nvPr/>
        </p:nvSpPr>
        <p:spPr>
          <a:xfrm>
            <a:off x="5209079" y="2540835"/>
            <a:ext cx="1928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Retirer pièce A  </a:t>
            </a:r>
            <a:r>
              <a:rPr lang="fr-FR" sz="1400" dirty="0" smtClean="0"/>
              <a:t> </a:t>
            </a:r>
            <a:endParaRPr lang="fr-FR" sz="1400" dirty="0"/>
          </a:p>
        </p:txBody>
      </p:sp>
      <p:sp>
        <p:nvSpPr>
          <p:cNvPr id="36" name="ZoneTexte 35"/>
          <p:cNvSpPr txBox="1"/>
          <p:nvPr/>
        </p:nvSpPr>
        <p:spPr>
          <a:xfrm>
            <a:off x="5299022" y="4354645"/>
            <a:ext cx="1928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Retirer pièce B  </a:t>
            </a:r>
            <a:r>
              <a:rPr lang="fr-FR" sz="1400" dirty="0" smtClean="0"/>
              <a:t> </a:t>
            </a:r>
            <a:endParaRPr lang="fr-FR" sz="1400" dirty="0"/>
          </a:p>
        </p:txBody>
      </p:sp>
      <p:sp>
        <p:nvSpPr>
          <p:cNvPr id="37" name="ZoneTexte 36"/>
          <p:cNvSpPr txBox="1"/>
          <p:nvPr/>
        </p:nvSpPr>
        <p:spPr>
          <a:xfrm>
            <a:off x="1401569" y="2923084"/>
            <a:ext cx="742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B1</a:t>
            </a:r>
            <a:endParaRPr lang="fr-FR" sz="2400" dirty="0"/>
          </a:p>
        </p:txBody>
      </p:sp>
      <p:sp>
        <p:nvSpPr>
          <p:cNvPr id="38" name="ZoneTexte 37"/>
          <p:cNvSpPr txBox="1"/>
          <p:nvPr/>
        </p:nvSpPr>
        <p:spPr>
          <a:xfrm>
            <a:off x="1404066" y="3705071"/>
            <a:ext cx="574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B2</a:t>
            </a:r>
            <a:endParaRPr lang="fr-FR" sz="2400" dirty="0"/>
          </a:p>
        </p:txBody>
      </p:sp>
      <p:sp>
        <p:nvSpPr>
          <p:cNvPr id="40" name="ZoneTexte 39"/>
          <p:cNvSpPr txBox="1"/>
          <p:nvPr/>
        </p:nvSpPr>
        <p:spPr>
          <a:xfrm>
            <a:off x="7315200" y="1921239"/>
            <a:ext cx="4786860" cy="8952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tIns="108000" bIns="108000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fr-FR" sz="2200" b="1" dirty="0" smtClean="0"/>
              <a:t>Il y a deux systèmes de communication « </a:t>
            </a:r>
            <a:r>
              <a:rPr lang="fr-FR" sz="2200" b="1" i="1" dirty="0" smtClean="0"/>
              <a:t>Producteur-Consommateur »</a:t>
            </a:r>
            <a:r>
              <a:rPr lang="fr-FR" sz="2200" b="1" dirty="0" smtClean="0"/>
              <a:t>  </a:t>
            </a:r>
            <a:endParaRPr lang="fr-FR" sz="2200" dirty="0"/>
          </a:p>
        </p:txBody>
      </p:sp>
      <p:sp>
        <p:nvSpPr>
          <p:cNvPr id="41" name="ZoneTexte 40"/>
          <p:cNvSpPr txBox="1"/>
          <p:nvPr/>
        </p:nvSpPr>
        <p:spPr>
          <a:xfrm>
            <a:off x="7090346" y="3107963"/>
            <a:ext cx="42921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1. Producteur-consommateur</a:t>
            </a:r>
            <a:r>
              <a:rPr lang="fr-FR" sz="2000" dirty="0" smtClean="0"/>
              <a:t>: </a:t>
            </a:r>
            <a:r>
              <a:rPr lang="fr-FR" sz="2000" b="1" dirty="0" smtClean="0"/>
              <a:t>P1 </a:t>
            </a:r>
            <a:r>
              <a:rPr lang="fr-FR" sz="2000" dirty="0" smtClean="0"/>
              <a:t>et </a:t>
            </a:r>
            <a:r>
              <a:rPr lang="fr-FR" sz="2000" b="1" dirty="0" smtClean="0"/>
              <a:t>P3</a:t>
            </a:r>
            <a:r>
              <a:rPr lang="fr-FR" sz="2000" dirty="0" smtClean="0"/>
              <a:t> utilisant le Bac </a:t>
            </a:r>
            <a:r>
              <a:rPr lang="fr-FR" sz="2000" b="1" dirty="0" smtClean="0"/>
              <a:t>B1  </a:t>
            </a:r>
            <a:r>
              <a:rPr lang="fr-FR" sz="2000" dirty="0" smtClean="0"/>
              <a:t> </a:t>
            </a:r>
            <a:endParaRPr lang="fr-FR" sz="2000" dirty="0"/>
          </a:p>
        </p:txBody>
      </p:sp>
      <p:sp>
        <p:nvSpPr>
          <p:cNvPr id="47" name="Flèche courbée vers le bas 46"/>
          <p:cNvSpPr/>
          <p:nvPr/>
        </p:nvSpPr>
        <p:spPr>
          <a:xfrm rot="19744509">
            <a:off x="6295868" y="1364105"/>
            <a:ext cx="2098623" cy="106430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7182785" y="3979893"/>
            <a:ext cx="42921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2. Producteur-consommateur: P2 </a:t>
            </a:r>
            <a:r>
              <a:rPr lang="fr-FR" sz="2000" dirty="0" smtClean="0"/>
              <a:t>et</a:t>
            </a:r>
            <a:r>
              <a:rPr lang="fr-FR" sz="2000" b="1" dirty="0" smtClean="0"/>
              <a:t> P3 </a:t>
            </a:r>
            <a:r>
              <a:rPr lang="fr-FR" sz="2000" dirty="0" smtClean="0"/>
              <a:t>utilisant</a:t>
            </a:r>
            <a:r>
              <a:rPr lang="fr-FR" sz="2000" b="1" dirty="0" smtClean="0"/>
              <a:t> </a:t>
            </a:r>
            <a:r>
              <a:rPr lang="fr-FR" sz="2000" dirty="0" smtClean="0"/>
              <a:t> le Bac</a:t>
            </a:r>
            <a:r>
              <a:rPr lang="fr-FR" sz="2000" b="1" dirty="0" smtClean="0"/>
              <a:t> B2   </a:t>
            </a:r>
            <a:endParaRPr lang="fr-FR" sz="2000" dirty="0"/>
          </a:p>
        </p:txBody>
      </p:sp>
    </p:spTree>
    <p:extLst>
      <p:ext uri="{BB962C8B-B14F-4D97-AF65-F5344CB8AC3E}">
        <p14:creationId xmlns="" xmlns:p14="http://schemas.microsoft.com/office/powerpoint/2010/main" val="315673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/>
      <p:bldP spid="47" grpId="0" animBg="1"/>
      <p:bldP spid="4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ctrTitle"/>
          </p:nvPr>
        </p:nvSpPr>
        <p:spPr>
          <a:xfrm>
            <a:off x="1381125" y="29980"/>
            <a:ext cx="9839325" cy="554639"/>
          </a:xfrm>
          <a:solidFill>
            <a:srgbClr val="660033"/>
          </a:solidFill>
        </p:spPr>
        <p:txBody>
          <a:bodyPr>
            <a:noAutofit/>
          </a:bodyPr>
          <a:lstStyle/>
          <a:p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3200" b="1" dirty="0" smtClean="0">
                <a:solidFill>
                  <a:schemeClr val="bg1"/>
                </a:solidFill>
              </a:rPr>
              <a:t>Solution de l’exercice  </a:t>
            </a:r>
            <a:endParaRPr lang="fr-FR" sz="3200" b="1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8975" y="926814"/>
            <a:ext cx="83058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6854" y="1754162"/>
            <a:ext cx="862965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64791" y="4137282"/>
            <a:ext cx="8763000" cy="2525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03814" y="3743402"/>
            <a:ext cx="46577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15673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ctrTitle"/>
          </p:nvPr>
        </p:nvSpPr>
        <p:spPr>
          <a:xfrm>
            <a:off x="1381125" y="29980"/>
            <a:ext cx="9839325" cy="554639"/>
          </a:xfrm>
          <a:solidFill>
            <a:srgbClr val="660033"/>
          </a:solidFill>
        </p:spPr>
        <p:txBody>
          <a:bodyPr>
            <a:noAutofit/>
          </a:bodyPr>
          <a:lstStyle/>
          <a:p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3200" b="1" dirty="0" smtClean="0">
                <a:solidFill>
                  <a:schemeClr val="bg1"/>
                </a:solidFill>
              </a:rPr>
              <a:t>Solution de l’exercice  </a:t>
            </a:r>
            <a:endParaRPr lang="fr-FR" sz="3200" b="1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2049" y="2885846"/>
            <a:ext cx="8911496" cy="2465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734519" y="1000674"/>
            <a:ext cx="10837888" cy="9576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144000" bIns="144000">
            <a:spAutoFit/>
          </a:bodyPr>
          <a:lstStyle/>
          <a:p>
            <a:pPr algn="just">
              <a:lnSpc>
                <a:spcPts val="2600"/>
              </a:lnSpc>
              <a:buFont typeface="Wingdings" pitchFamily="2" charset="2"/>
              <a:buChar char="Ø"/>
            </a:pPr>
            <a:r>
              <a:rPr lang="fr-FR" sz="2000" smtClean="0"/>
              <a:t>  Chaque </a:t>
            </a:r>
            <a:r>
              <a:rPr lang="fr-FR" sz="2000" dirty="0" smtClean="0"/>
              <a:t>classe de processus utilise </a:t>
            </a:r>
            <a:r>
              <a:rPr lang="fr-FR" sz="2000" b="1" dirty="0" smtClean="0"/>
              <a:t>son propre pointeur </a:t>
            </a:r>
            <a:r>
              <a:rPr lang="fr-FR" sz="2000" dirty="0" smtClean="0"/>
              <a:t>pour accéder au tampon car </a:t>
            </a:r>
            <a:r>
              <a:rPr lang="fr-FR" sz="2000" b="1" dirty="0" smtClean="0"/>
              <a:t>les deux   </a:t>
            </a:r>
          </a:p>
          <a:p>
            <a:pPr algn="just">
              <a:lnSpc>
                <a:spcPts val="2600"/>
              </a:lnSpc>
            </a:pPr>
            <a:r>
              <a:rPr lang="fr-FR" sz="2000" b="1" dirty="0" smtClean="0"/>
              <a:t>      processus sont indépendants</a:t>
            </a:r>
            <a:r>
              <a:rPr lang="fr-FR" sz="2000" dirty="0" smtClean="0"/>
              <a:t> dans la réalisation de leur tâches (production et consommation).   </a:t>
            </a:r>
            <a:endParaRPr lang="fr-FR" sz="2000" dirty="0"/>
          </a:p>
        </p:txBody>
      </p:sp>
      <p:sp>
        <p:nvSpPr>
          <p:cNvPr id="9" name="Rectangle 8"/>
          <p:cNvSpPr/>
          <p:nvPr/>
        </p:nvSpPr>
        <p:spPr>
          <a:xfrm>
            <a:off x="692047" y="2127435"/>
            <a:ext cx="10837888" cy="608592"/>
          </a:xfrm>
          <a:prstGeom prst="rect">
            <a:avLst/>
          </a:prstGeom>
          <a:noFill/>
        </p:spPr>
        <p:txBody>
          <a:bodyPr wrap="square" tIns="144000" bIns="144000">
            <a:spAutoFit/>
          </a:bodyPr>
          <a:lstStyle/>
          <a:p>
            <a:pPr algn="just">
              <a:lnSpc>
                <a:spcPts val="2600"/>
              </a:lnSpc>
              <a:buFont typeface="Wingdings" pitchFamily="2" charset="2"/>
              <a:buChar char="v"/>
            </a:pPr>
            <a:r>
              <a:rPr lang="fr-FR" sz="2000" dirty="0" smtClean="0"/>
              <a:t>  L’une des propriétés de la communication: </a:t>
            </a:r>
            <a:endParaRPr lang="fr-FR" sz="2000" dirty="0"/>
          </a:p>
        </p:txBody>
      </p:sp>
    </p:spTree>
    <p:extLst>
      <p:ext uri="{BB962C8B-B14F-4D97-AF65-F5344CB8AC3E}">
        <p14:creationId xmlns="" xmlns:p14="http://schemas.microsoft.com/office/powerpoint/2010/main" val="315673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ctrTitle"/>
          </p:nvPr>
        </p:nvSpPr>
        <p:spPr>
          <a:xfrm>
            <a:off x="1381125" y="-29980"/>
            <a:ext cx="9839325" cy="554639"/>
          </a:xfrm>
          <a:solidFill>
            <a:srgbClr val="660033"/>
          </a:solidFill>
        </p:spPr>
        <p:txBody>
          <a:bodyPr>
            <a:noAutofit/>
          </a:bodyPr>
          <a:lstStyle/>
          <a:p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3200" b="1" dirty="0" smtClean="0">
                <a:solidFill>
                  <a:schemeClr val="bg1"/>
                </a:solidFill>
              </a:rPr>
              <a:t>Solution de l’exercice  </a:t>
            </a:r>
            <a:endParaRPr lang="fr-FR" sz="3200" b="1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6347" y="634274"/>
            <a:ext cx="51530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2197" y="1075389"/>
            <a:ext cx="7897006" cy="1368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9733" y="2612658"/>
            <a:ext cx="3712329" cy="4162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1084290" y="3151446"/>
            <a:ext cx="354767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 err="1" smtClean="0"/>
              <a:t>pièce_A</a:t>
            </a:r>
            <a:r>
              <a:rPr lang="fr-FR" sz="2000" dirty="0" smtClean="0"/>
              <a:t>  A;</a:t>
            </a:r>
          </a:p>
          <a:p>
            <a:r>
              <a:rPr lang="fr-FR" sz="2000" dirty="0" smtClean="0"/>
              <a:t>Entier i </a:t>
            </a:r>
            <a:r>
              <a:rPr lang="fr-FR" sz="2000" dirty="0" err="1" smtClean="0"/>
              <a:t>init</a:t>
            </a:r>
            <a:r>
              <a:rPr lang="fr-FR" sz="2000" dirty="0" smtClean="0"/>
              <a:t>(0);</a:t>
            </a:r>
          </a:p>
          <a:p>
            <a:r>
              <a:rPr lang="fr-FR" sz="2000" dirty="0" smtClean="0"/>
              <a:t> Début </a:t>
            </a:r>
          </a:p>
          <a:p>
            <a:r>
              <a:rPr lang="fr-FR" sz="2000" dirty="0" smtClean="0"/>
              <a:t>    Répéter  </a:t>
            </a:r>
          </a:p>
          <a:p>
            <a:r>
              <a:rPr lang="fr-FR" sz="2000" dirty="0" smtClean="0"/>
              <a:t>       &lt;Produire </a:t>
            </a:r>
            <a:r>
              <a:rPr lang="fr-FR" sz="2000" dirty="0" err="1" smtClean="0"/>
              <a:t>pièce_A</a:t>
            </a:r>
            <a:r>
              <a:rPr lang="fr-FR" sz="2000" dirty="0" smtClean="0"/>
              <a:t>(A);&gt;</a:t>
            </a:r>
          </a:p>
          <a:p>
            <a:r>
              <a:rPr lang="fr-FR" sz="2000" dirty="0" smtClean="0"/>
              <a:t>          P(vide1) ; </a:t>
            </a:r>
            <a:r>
              <a:rPr lang="fr-FR" sz="1400" dirty="0" smtClean="0">
                <a:solidFill>
                  <a:schemeClr val="accent1">
                    <a:lumMod val="50000"/>
                  </a:schemeClr>
                </a:solidFill>
              </a:rPr>
              <a:t>/*Demander dépôt */ </a:t>
            </a:r>
          </a:p>
          <a:p>
            <a:r>
              <a:rPr lang="fr-FR" sz="2000" dirty="0" smtClean="0"/>
              <a:t>          Bac1[i] := A; </a:t>
            </a:r>
            <a:r>
              <a:rPr lang="fr-FR" sz="1400" dirty="0" smtClean="0">
                <a:solidFill>
                  <a:schemeClr val="accent1">
                    <a:lumMod val="50000"/>
                  </a:schemeClr>
                </a:solidFill>
              </a:rPr>
              <a:t>/* Déposer pièce */ </a:t>
            </a:r>
          </a:p>
          <a:p>
            <a:r>
              <a:rPr lang="fr-FR" sz="2000" dirty="0" smtClean="0"/>
              <a:t>          V(plein1) ; </a:t>
            </a:r>
            <a:r>
              <a:rPr lang="fr-FR" sz="1400" dirty="0" smtClean="0">
                <a:solidFill>
                  <a:schemeClr val="accent1">
                    <a:lumMod val="50000"/>
                  </a:schemeClr>
                </a:solidFill>
              </a:rPr>
              <a:t>/* Signaler dépôt */ </a:t>
            </a:r>
          </a:p>
          <a:p>
            <a:r>
              <a:rPr lang="fr-FR" sz="2000" dirty="0" smtClean="0"/>
              <a:t>           i := i + 1 </a:t>
            </a:r>
            <a:r>
              <a:rPr lang="fr-FR" sz="2000" dirty="0" err="1" smtClean="0"/>
              <a:t>mod</a:t>
            </a:r>
            <a:r>
              <a:rPr lang="fr-FR" sz="2000" dirty="0" smtClean="0"/>
              <a:t> </a:t>
            </a:r>
            <a:r>
              <a:rPr lang="fr-FR" sz="2000" dirty="0" smtClean="0"/>
              <a:t>m;</a:t>
            </a:r>
            <a:endParaRPr lang="fr-FR" sz="2000" dirty="0" smtClean="0"/>
          </a:p>
          <a:p>
            <a:r>
              <a:rPr lang="fr-FR" sz="2000" dirty="0" smtClean="0"/>
              <a:t>    Jusqu'à fin; </a:t>
            </a:r>
          </a:p>
          <a:p>
            <a:r>
              <a:rPr lang="fr-FR" sz="2000" dirty="0" smtClean="0"/>
              <a:t>Fin de P1  </a:t>
            </a:r>
            <a:endParaRPr lang="fr-FR" sz="2000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69658" y="2608287"/>
            <a:ext cx="3649398" cy="416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/>
          <p:cNvSpPr/>
          <p:nvPr/>
        </p:nvSpPr>
        <p:spPr>
          <a:xfrm>
            <a:off x="4699418" y="3108975"/>
            <a:ext cx="354767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 err="1" smtClean="0"/>
              <a:t>pièce_B</a:t>
            </a:r>
            <a:r>
              <a:rPr lang="fr-FR" sz="2000" dirty="0" smtClean="0"/>
              <a:t>  B;</a:t>
            </a:r>
          </a:p>
          <a:p>
            <a:r>
              <a:rPr lang="fr-FR" sz="2000" dirty="0" smtClean="0"/>
              <a:t>Entier i </a:t>
            </a:r>
            <a:r>
              <a:rPr lang="fr-FR" sz="2000" dirty="0" err="1" smtClean="0"/>
              <a:t>init</a:t>
            </a:r>
            <a:r>
              <a:rPr lang="fr-FR" sz="2000" dirty="0" smtClean="0"/>
              <a:t>(0);</a:t>
            </a:r>
          </a:p>
          <a:p>
            <a:r>
              <a:rPr lang="fr-FR" sz="2000" dirty="0" smtClean="0"/>
              <a:t> Début </a:t>
            </a:r>
          </a:p>
          <a:p>
            <a:r>
              <a:rPr lang="fr-FR" sz="2000" dirty="0" smtClean="0"/>
              <a:t>    Répéter  </a:t>
            </a:r>
          </a:p>
          <a:p>
            <a:r>
              <a:rPr lang="fr-FR" sz="2000" dirty="0" smtClean="0"/>
              <a:t>       &lt;Produire </a:t>
            </a:r>
            <a:r>
              <a:rPr lang="fr-FR" sz="2000" dirty="0" err="1" smtClean="0"/>
              <a:t>pièce_B</a:t>
            </a:r>
            <a:r>
              <a:rPr lang="fr-FR" sz="2000" dirty="0" smtClean="0"/>
              <a:t>(B);&gt;</a:t>
            </a:r>
          </a:p>
          <a:p>
            <a:r>
              <a:rPr lang="fr-FR" sz="2000" dirty="0" smtClean="0"/>
              <a:t>          P(vide2) ; </a:t>
            </a:r>
            <a:r>
              <a:rPr lang="fr-FR" sz="1400" dirty="0" smtClean="0">
                <a:solidFill>
                  <a:schemeClr val="accent1">
                    <a:lumMod val="50000"/>
                  </a:schemeClr>
                </a:solidFill>
              </a:rPr>
              <a:t>/*Demander dépôt */ </a:t>
            </a:r>
          </a:p>
          <a:p>
            <a:r>
              <a:rPr lang="fr-FR" sz="2000" dirty="0" smtClean="0"/>
              <a:t>          Bac2[i] := </a:t>
            </a:r>
            <a:r>
              <a:rPr lang="fr-FR" sz="2000" dirty="0" smtClean="0"/>
              <a:t>B; </a:t>
            </a:r>
            <a:r>
              <a:rPr lang="fr-FR" sz="1400" dirty="0" smtClean="0">
                <a:solidFill>
                  <a:schemeClr val="accent1">
                    <a:lumMod val="50000"/>
                  </a:schemeClr>
                </a:solidFill>
              </a:rPr>
              <a:t>/* Déposer pièce */ </a:t>
            </a:r>
          </a:p>
          <a:p>
            <a:r>
              <a:rPr lang="fr-FR" sz="2000" dirty="0" smtClean="0"/>
              <a:t>          V(plein2) ; </a:t>
            </a:r>
            <a:r>
              <a:rPr lang="fr-FR" sz="1400" dirty="0" smtClean="0">
                <a:solidFill>
                  <a:schemeClr val="accent1">
                    <a:lumMod val="50000"/>
                  </a:schemeClr>
                </a:solidFill>
              </a:rPr>
              <a:t>/* Signaler dépôt */ </a:t>
            </a:r>
          </a:p>
          <a:p>
            <a:r>
              <a:rPr lang="fr-FR" sz="2000" dirty="0" smtClean="0"/>
              <a:t>           i := i + 1 </a:t>
            </a:r>
            <a:r>
              <a:rPr lang="fr-FR" sz="2000" dirty="0" err="1" smtClean="0"/>
              <a:t>mod</a:t>
            </a:r>
            <a:r>
              <a:rPr lang="fr-FR" sz="2000" dirty="0" smtClean="0"/>
              <a:t> </a:t>
            </a:r>
            <a:r>
              <a:rPr lang="fr-FR" sz="2000" dirty="0" smtClean="0"/>
              <a:t>m;</a:t>
            </a:r>
            <a:endParaRPr lang="fr-FR" sz="2000" dirty="0" smtClean="0"/>
          </a:p>
          <a:p>
            <a:r>
              <a:rPr lang="fr-FR" sz="2000" dirty="0" smtClean="0"/>
              <a:t>    Jusqu'à fin; </a:t>
            </a:r>
          </a:p>
          <a:p>
            <a:r>
              <a:rPr lang="fr-FR" sz="2000" dirty="0" smtClean="0"/>
              <a:t>Fin de P2  </a:t>
            </a:r>
            <a:endParaRPr lang="fr-FR" sz="2000" dirty="0"/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601075" y="1379095"/>
            <a:ext cx="3590925" cy="5381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Rectangle 15"/>
          <p:cNvSpPr/>
          <p:nvPr/>
        </p:nvSpPr>
        <p:spPr>
          <a:xfrm>
            <a:off x="8794231" y="1792345"/>
            <a:ext cx="354767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 err="1" smtClean="0"/>
              <a:t>Pièce_A</a:t>
            </a:r>
            <a:r>
              <a:rPr lang="fr-FR" sz="2000" dirty="0" smtClean="0"/>
              <a:t> A;</a:t>
            </a:r>
          </a:p>
          <a:p>
            <a:r>
              <a:rPr lang="fr-FR" sz="2000" dirty="0" err="1" smtClean="0"/>
              <a:t>pièce_B</a:t>
            </a:r>
            <a:r>
              <a:rPr lang="fr-FR" sz="2000" dirty="0" smtClean="0"/>
              <a:t>  B;</a:t>
            </a:r>
          </a:p>
          <a:p>
            <a:r>
              <a:rPr lang="fr-FR" sz="2000" dirty="0" smtClean="0"/>
              <a:t>Entier </a:t>
            </a:r>
            <a:r>
              <a:rPr lang="fr-FR" sz="2000" dirty="0" err="1" smtClean="0"/>
              <a:t>i,j</a:t>
            </a:r>
            <a:r>
              <a:rPr lang="fr-FR" sz="2000" dirty="0" smtClean="0"/>
              <a:t> </a:t>
            </a:r>
            <a:r>
              <a:rPr lang="fr-FR" sz="2000" dirty="0" err="1" smtClean="0"/>
              <a:t>init</a:t>
            </a:r>
            <a:r>
              <a:rPr lang="fr-FR" sz="2000" dirty="0" smtClean="0"/>
              <a:t>(0);</a:t>
            </a:r>
          </a:p>
          <a:p>
            <a:r>
              <a:rPr lang="fr-FR" sz="2000" dirty="0" smtClean="0"/>
              <a:t> Début </a:t>
            </a:r>
          </a:p>
          <a:p>
            <a:r>
              <a:rPr lang="fr-FR" sz="2000" dirty="0" smtClean="0"/>
              <a:t>    Répéter  </a:t>
            </a:r>
          </a:p>
          <a:p>
            <a:r>
              <a:rPr lang="fr-FR" sz="2000" dirty="0" smtClean="0"/>
              <a:t>          P(plein1)</a:t>
            </a:r>
            <a:r>
              <a:rPr lang="fr-FR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FR" sz="1400" dirty="0" smtClean="0">
                <a:solidFill>
                  <a:schemeClr val="accent1">
                    <a:lumMod val="50000"/>
                  </a:schemeClr>
                </a:solidFill>
              </a:rPr>
              <a:t>/*Demander retrait*/ </a:t>
            </a:r>
            <a:endParaRPr lang="fr-FR" sz="1400" dirty="0" smtClean="0"/>
          </a:p>
          <a:p>
            <a:r>
              <a:rPr lang="fr-FR" sz="2000" dirty="0" smtClean="0"/>
              <a:t>          A := Bac1[i] </a:t>
            </a:r>
          </a:p>
          <a:p>
            <a:r>
              <a:rPr lang="fr-FR" sz="2000" dirty="0" smtClean="0"/>
              <a:t>          V(vide1) ; </a:t>
            </a:r>
            <a:r>
              <a:rPr lang="fr-FR" sz="1400" dirty="0" smtClean="0">
                <a:solidFill>
                  <a:schemeClr val="accent1">
                    <a:lumMod val="50000"/>
                  </a:schemeClr>
                </a:solidFill>
              </a:rPr>
              <a:t>/*Signaler retrait */ </a:t>
            </a:r>
          </a:p>
          <a:p>
            <a:r>
              <a:rPr lang="fr-FR" sz="2000" dirty="0" smtClean="0"/>
              <a:t>           i := i + 1 </a:t>
            </a:r>
            <a:r>
              <a:rPr lang="fr-FR" sz="2000" dirty="0" err="1" smtClean="0"/>
              <a:t>mod</a:t>
            </a:r>
            <a:r>
              <a:rPr lang="fr-FR" sz="2000" dirty="0" smtClean="0"/>
              <a:t> </a:t>
            </a:r>
            <a:r>
              <a:rPr lang="fr-FR" sz="2000" dirty="0" smtClean="0"/>
              <a:t>m;</a:t>
            </a:r>
            <a:endParaRPr lang="fr-FR" sz="2000" dirty="0" smtClean="0"/>
          </a:p>
          <a:p>
            <a:r>
              <a:rPr lang="fr-FR" sz="2000" dirty="0" smtClean="0"/>
              <a:t>         </a:t>
            </a:r>
            <a:r>
              <a:rPr lang="fr-FR" sz="2000" dirty="0" smtClean="0"/>
              <a:t>  </a:t>
            </a:r>
            <a:r>
              <a:rPr lang="fr-FR" sz="2000" dirty="0" smtClean="0"/>
              <a:t>P(plein2) </a:t>
            </a:r>
            <a:r>
              <a:rPr lang="fr-FR" sz="1400" dirty="0" smtClean="0">
                <a:solidFill>
                  <a:schemeClr val="accent1">
                    <a:lumMod val="50000"/>
                  </a:schemeClr>
                </a:solidFill>
              </a:rPr>
              <a:t>/*Demander retrait */ </a:t>
            </a:r>
            <a:endParaRPr lang="fr-FR" sz="1400" dirty="0" smtClean="0"/>
          </a:p>
          <a:p>
            <a:r>
              <a:rPr lang="fr-FR" sz="2000" dirty="0" smtClean="0"/>
              <a:t>          </a:t>
            </a:r>
            <a:r>
              <a:rPr lang="fr-FR" sz="2000" dirty="0" smtClean="0"/>
              <a:t> B </a:t>
            </a:r>
            <a:r>
              <a:rPr lang="fr-FR" sz="2000" dirty="0" smtClean="0"/>
              <a:t>:= Bac2[j] </a:t>
            </a:r>
          </a:p>
          <a:p>
            <a:r>
              <a:rPr lang="fr-FR" sz="2000" dirty="0" smtClean="0"/>
              <a:t>          </a:t>
            </a:r>
            <a:r>
              <a:rPr lang="fr-FR" sz="2000" dirty="0" smtClean="0"/>
              <a:t> V(vide2</a:t>
            </a:r>
            <a:r>
              <a:rPr lang="fr-FR" sz="2000" dirty="0" smtClean="0"/>
              <a:t>) ; </a:t>
            </a:r>
            <a:r>
              <a:rPr lang="fr-FR" sz="1400" dirty="0" smtClean="0">
                <a:solidFill>
                  <a:schemeClr val="accent1">
                    <a:lumMod val="50000"/>
                  </a:schemeClr>
                </a:solidFill>
              </a:rPr>
              <a:t>/* Libérer la case */ </a:t>
            </a:r>
          </a:p>
          <a:p>
            <a:r>
              <a:rPr lang="fr-FR" sz="2000" dirty="0" smtClean="0"/>
              <a:t>          </a:t>
            </a:r>
            <a:r>
              <a:rPr lang="fr-FR" sz="2000" dirty="0" smtClean="0"/>
              <a:t>  </a:t>
            </a:r>
            <a:r>
              <a:rPr lang="fr-FR" sz="2000" dirty="0" smtClean="0"/>
              <a:t>j := j + 1 </a:t>
            </a:r>
            <a:r>
              <a:rPr lang="fr-FR" sz="2000" dirty="0" err="1" smtClean="0"/>
              <a:t>mod</a:t>
            </a:r>
            <a:r>
              <a:rPr lang="fr-FR" sz="2000" dirty="0" smtClean="0"/>
              <a:t> </a:t>
            </a:r>
            <a:r>
              <a:rPr lang="fr-FR" sz="2000" dirty="0" smtClean="0"/>
              <a:t>m;</a:t>
            </a:r>
            <a:endParaRPr lang="fr-FR" sz="2000" dirty="0" smtClean="0"/>
          </a:p>
          <a:p>
            <a:r>
              <a:rPr lang="fr-FR" sz="2000" dirty="0" smtClean="0"/>
              <a:t>          &lt; Assembler (A,B) &gt;</a:t>
            </a:r>
          </a:p>
          <a:p>
            <a:r>
              <a:rPr lang="fr-FR" sz="2000" dirty="0" smtClean="0"/>
              <a:t>    Jusqu'à fin; </a:t>
            </a:r>
          </a:p>
          <a:p>
            <a:r>
              <a:rPr lang="fr-FR" sz="2000" dirty="0" smtClean="0"/>
              <a:t>Fin de P3 </a:t>
            </a:r>
            <a:endParaRPr lang="fr-FR" sz="2000" dirty="0"/>
          </a:p>
        </p:txBody>
      </p:sp>
    </p:spTree>
    <p:extLst>
      <p:ext uri="{BB962C8B-B14F-4D97-AF65-F5344CB8AC3E}">
        <p14:creationId xmlns="" xmlns:p14="http://schemas.microsoft.com/office/powerpoint/2010/main" val="315673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ctrTitle"/>
          </p:nvPr>
        </p:nvSpPr>
        <p:spPr>
          <a:xfrm>
            <a:off x="1381125" y="29980"/>
            <a:ext cx="9839325" cy="554639"/>
          </a:xfrm>
          <a:solidFill>
            <a:srgbClr val="660033"/>
          </a:solidFill>
        </p:spPr>
        <p:txBody>
          <a:bodyPr>
            <a:noAutofit/>
          </a:bodyPr>
          <a:lstStyle/>
          <a:p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3200" b="1" dirty="0" smtClean="0">
                <a:solidFill>
                  <a:schemeClr val="bg1"/>
                </a:solidFill>
              </a:rPr>
              <a:t>Solution de l’exercice  </a:t>
            </a:r>
            <a:endParaRPr lang="fr-FR" sz="3200" b="1" dirty="0">
              <a:solidFill>
                <a:schemeClr val="bg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2331" y="802288"/>
            <a:ext cx="110871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725" y="1823180"/>
            <a:ext cx="5861154" cy="4772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36770" y="1769932"/>
            <a:ext cx="5730380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15673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ctrTitle"/>
          </p:nvPr>
        </p:nvSpPr>
        <p:spPr>
          <a:xfrm>
            <a:off x="1381125" y="29980"/>
            <a:ext cx="9839325" cy="554639"/>
          </a:xfrm>
          <a:solidFill>
            <a:srgbClr val="660033"/>
          </a:solidFill>
        </p:spPr>
        <p:txBody>
          <a:bodyPr>
            <a:noAutofit/>
          </a:bodyPr>
          <a:lstStyle/>
          <a:p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</a:rPr>
              <a:t/>
            </a:r>
            <a:br>
              <a:rPr lang="fr-FR" sz="4000" b="1" dirty="0" smtClean="0">
                <a:solidFill>
                  <a:schemeClr val="bg1"/>
                </a:solidFill>
              </a:rPr>
            </a:br>
            <a:r>
              <a:rPr lang="fr-FR" sz="3200" b="1" dirty="0" smtClean="0">
                <a:solidFill>
                  <a:schemeClr val="bg1"/>
                </a:solidFill>
              </a:rPr>
              <a:t>Solution de l’exercice  </a:t>
            </a:r>
            <a:endParaRPr lang="fr-FR" sz="3200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4460" y="1855115"/>
            <a:ext cx="10403174" cy="19422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144000" bIns="144000">
            <a:spAutoFit/>
          </a:bodyPr>
          <a:lstStyle/>
          <a:p>
            <a:pPr algn="just">
              <a:lnSpc>
                <a:spcPts val="2600"/>
              </a:lnSpc>
              <a:buFont typeface="Wingdings" pitchFamily="2" charset="2"/>
              <a:buChar char="Ø"/>
            </a:pPr>
            <a:r>
              <a:rPr lang="fr-FR" sz="2000" dirty="0" smtClean="0"/>
              <a:t>   Les processus P3 et P4 ne doivent pas retirer une même pièce d’un bac donné. Donc </a:t>
            </a:r>
            <a:r>
              <a:rPr lang="fr-FR" sz="2000" b="1" dirty="0" smtClean="0"/>
              <a:t>ils s’exécutent en exclusion mutuelle pour l’accès aux bacs </a:t>
            </a:r>
            <a:r>
              <a:rPr lang="fr-FR" sz="2000" dirty="0" smtClean="0"/>
              <a:t>: on utilise deux index </a:t>
            </a:r>
            <a:r>
              <a:rPr lang="fr-FR" sz="2000" b="1" dirty="0" smtClean="0"/>
              <a:t>i </a:t>
            </a:r>
            <a:r>
              <a:rPr lang="fr-FR" sz="2000" dirty="0" smtClean="0"/>
              <a:t>et </a:t>
            </a:r>
            <a:r>
              <a:rPr lang="fr-FR" sz="2000" b="1" dirty="0" smtClean="0"/>
              <a:t>j</a:t>
            </a:r>
            <a:r>
              <a:rPr lang="fr-FR" sz="2000" dirty="0" smtClean="0"/>
              <a:t>, comme variables partagées, pour l’accès aux bacs. Ces deux variables doivent être utilisées en exclusion mutuelle. Chacune des variables est protégée à l’aide d’un sémaphore d’exclusion mutuelle (</a:t>
            </a:r>
            <a:r>
              <a:rPr lang="fr-FR" sz="2000" b="1" dirty="0" smtClean="0"/>
              <a:t>mutex1</a:t>
            </a:r>
            <a:r>
              <a:rPr lang="fr-FR" sz="2000" dirty="0" smtClean="0"/>
              <a:t> et </a:t>
            </a:r>
            <a:r>
              <a:rPr lang="fr-FR" sz="2000" b="1" dirty="0" smtClean="0"/>
              <a:t>mutex2</a:t>
            </a:r>
            <a:r>
              <a:rPr lang="fr-FR" sz="2000" dirty="0" smtClean="0"/>
              <a:t>) initialisés à 1</a:t>
            </a:r>
            <a:endParaRPr lang="fr-FR" sz="2000" dirty="0"/>
          </a:p>
        </p:txBody>
      </p:sp>
      <p:sp>
        <p:nvSpPr>
          <p:cNvPr id="7" name="ZoneTexte 6"/>
          <p:cNvSpPr txBox="1"/>
          <p:nvPr/>
        </p:nvSpPr>
        <p:spPr>
          <a:xfrm>
            <a:off x="779490" y="1154243"/>
            <a:ext cx="4661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 smtClean="0"/>
              <a:t>Solution de la deuxième question: </a:t>
            </a:r>
            <a:endParaRPr lang="fr-FR" sz="2400" u="sng" dirty="0"/>
          </a:p>
        </p:txBody>
      </p:sp>
    </p:spTree>
    <p:extLst>
      <p:ext uri="{BB962C8B-B14F-4D97-AF65-F5344CB8AC3E}">
        <p14:creationId xmlns="" xmlns:p14="http://schemas.microsoft.com/office/powerpoint/2010/main" val="315673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13161</TotalTime>
  <Words>664</Words>
  <Application>Microsoft Office PowerPoint</Application>
  <PresentationFormat>Personnalisé</PresentationFormat>
  <Paragraphs>127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Thème Office</vt:lpstr>
      <vt:lpstr>                      TD de la synchronisation des processus par sémaphores  </vt:lpstr>
      <vt:lpstr>                   Exercice 2: Producteurs-consommateurs </vt:lpstr>
      <vt:lpstr>                  Solution de l’exercice  </vt:lpstr>
      <vt:lpstr>                   Exercice 2: Producteurs-consommateurs </vt:lpstr>
      <vt:lpstr>                  Solution de l’exercice  </vt:lpstr>
      <vt:lpstr>                  Solution de l’exercice  </vt:lpstr>
      <vt:lpstr>                  Solution de l’exercice  </vt:lpstr>
      <vt:lpstr>                  Solution de l’exercice  </vt:lpstr>
      <vt:lpstr>                  Solution de l’exercice  </vt:lpstr>
      <vt:lpstr>                  Solution de l’exercice  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Edition de lien</dc:title>
  <dc:creator>morsi</dc:creator>
  <cp:lastModifiedBy>Ayad</cp:lastModifiedBy>
  <cp:revision>296</cp:revision>
  <dcterms:created xsi:type="dcterms:W3CDTF">2021-02-21T10:08:01Z</dcterms:created>
  <dcterms:modified xsi:type="dcterms:W3CDTF">2022-01-13T21:49:35Z</dcterms:modified>
</cp:coreProperties>
</file>