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9" r:id="rId3"/>
    <p:sldId id="340" r:id="rId4"/>
    <p:sldId id="330" r:id="rId5"/>
    <p:sldId id="327" r:id="rId6"/>
    <p:sldId id="329" r:id="rId7"/>
    <p:sldId id="32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24" autoAdjust="0"/>
  </p:normalViewPr>
  <p:slideViewPr>
    <p:cSldViewPr snapToGrid="0">
      <p:cViewPr>
        <p:scale>
          <a:sx n="64" d="100"/>
          <a:sy n="64" d="100"/>
        </p:scale>
        <p:origin x="-336" y="-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9C5DC-2D31-404B-BEC7-22F10775A04B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6A06-C30F-4F46-BF5A-82F3CD5010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6A06-C30F-4F46-BF5A-82F3CD5010F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6A06-C30F-4F46-BF5A-82F3CD5010F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382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5517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4214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762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777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62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272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567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406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978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866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355A-0CD3-4558-AD09-E6F3E8A6E2B4}" type="datetimeFigureOut">
              <a:rPr lang="fr-FR" smtClean="0"/>
              <a:pPr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6486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4910" y="1481560"/>
            <a:ext cx="9839325" cy="2395960"/>
          </a:xfrm>
          <a:solidFill>
            <a:srgbClr val="660033"/>
          </a:solidFill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600" b="1" dirty="0" smtClean="0">
                <a:solidFill>
                  <a:schemeClr val="bg1"/>
                </a:solidFill>
              </a:rPr>
              <a:t>TD de la synchronisation des processus par sémaphores </a:t>
            </a:r>
            <a:br>
              <a:rPr lang="fr-FR" sz="4600" b="1" dirty="0" smtClean="0">
                <a:solidFill>
                  <a:schemeClr val="bg1"/>
                </a:solidFill>
              </a:rPr>
            </a:br>
            <a:endParaRPr lang="fr-FR" sz="4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4519" y="234148"/>
            <a:ext cx="10717966" cy="1008000"/>
          </a:xfrm>
          <a:solidFill>
            <a:srgbClr val="660033"/>
          </a:solidFill>
        </p:spPr>
        <p:txBody>
          <a:bodyPr>
            <a:noAutofit/>
          </a:bodyPr>
          <a:lstStyle/>
          <a:p>
            <a:pPr indent="4751388">
              <a:tabLst>
                <a:tab pos="4751388" algn="l"/>
                <a:tab pos="5291138" algn="l"/>
              </a:tabLst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4: </a:t>
            </a:r>
            <a:r>
              <a:rPr lang="fr-FR" sz="2600" b="1" dirty="0" smtClean="0">
                <a:solidFill>
                  <a:schemeClr val="bg1"/>
                </a:solidFill>
              </a:rPr>
              <a:t>Rendez-vous par rapport à l’ordre d’arrivée des                         </a:t>
            </a:r>
            <a:br>
              <a:rPr lang="fr-FR" sz="2600" b="1" dirty="0" smtClean="0">
                <a:solidFill>
                  <a:schemeClr val="bg1"/>
                </a:solidFill>
              </a:rPr>
            </a:br>
            <a:r>
              <a:rPr lang="fr-FR" sz="2600" b="1" dirty="0" smtClean="0">
                <a:solidFill>
                  <a:schemeClr val="bg1"/>
                </a:solidFill>
              </a:rPr>
              <a:t>                  processus  </a:t>
            </a:r>
            <a:endParaRPr lang="fr-FR" sz="26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112" y="1499171"/>
            <a:ext cx="112871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429" y="3044098"/>
            <a:ext cx="112871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4519" y="234148"/>
            <a:ext cx="10717966" cy="1008000"/>
          </a:xfrm>
          <a:solidFill>
            <a:srgbClr val="660033"/>
          </a:solidFill>
        </p:spPr>
        <p:txBody>
          <a:bodyPr>
            <a:noAutofit/>
          </a:bodyPr>
          <a:lstStyle/>
          <a:p>
            <a:pPr indent="4751388">
              <a:tabLst>
                <a:tab pos="4751388" algn="l"/>
                <a:tab pos="5291138" algn="l"/>
              </a:tabLst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4: </a:t>
            </a:r>
            <a:r>
              <a:rPr lang="fr-FR" sz="2600" b="1" dirty="0" smtClean="0">
                <a:solidFill>
                  <a:schemeClr val="bg1"/>
                </a:solidFill>
              </a:rPr>
              <a:t>Rendez-vous par rapport à l’ordre d’arrivée des                         </a:t>
            </a:r>
            <a:br>
              <a:rPr lang="fr-FR" sz="2600" b="1" dirty="0" smtClean="0">
                <a:solidFill>
                  <a:schemeClr val="bg1"/>
                </a:solidFill>
              </a:rPr>
            </a:br>
            <a:r>
              <a:rPr lang="fr-FR" sz="2600" b="1" dirty="0" smtClean="0">
                <a:solidFill>
                  <a:schemeClr val="bg1"/>
                </a:solidFill>
              </a:rPr>
              <a:t>                  processus  </a:t>
            </a:r>
            <a:endParaRPr lang="fr-FR" sz="2600" b="1" dirty="0">
              <a:solidFill>
                <a:schemeClr val="bg1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336489" y="2098622"/>
            <a:ext cx="3417757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rot="10800000" flipV="1">
            <a:off x="5111644" y="2893098"/>
            <a:ext cx="359763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49786" y="2299954"/>
            <a:ext cx="8413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200" dirty="0" smtClean="0"/>
              <a:t>  Si l’ordre d’arrivée des processus est : P4, P7,P1, P3, P8,P6, P0, P5, P2 </a:t>
            </a:r>
            <a:endParaRPr lang="fr-FR" sz="2200" dirty="0"/>
          </a:p>
        </p:txBody>
      </p:sp>
      <p:sp>
        <p:nvSpPr>
          <p:cNvPr id="8" name="Rectangle 7"/>
          <p:cNvSpPr/>
          <p:nvPr/>
        </p:nvSpPr>
        <p:spPr>
          <a:xfrm>
            <a:off x="767276" y="3576610"/>
            <a:ext cx="102611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200" dirty="0" smtClean="0"/>
              <a:t>  L’ordre d’accès à la variable </a:t>
            </a:r>
            <a:r>
              <a:rPr lang="fr-FR" sz="2200" b="1" dirty="0" smtClean="0"/>
              <a:t>V1</a:t>
            </a:r>
            <a:r>
              <a:rPr lang="fr-FR" sz="2200" dirty="0" smtClean="0"/>
              <a:t> est : P4, P7,P1, P3, P8,P6, P0, P5, P2    (</a:t>
            </a:r>
            <a:r>
              <a:rPr lang="fr-FR" sz="2200" b="1" dirty="0" smtClean="0"/>
              <a:t>ordre d’arrivée</a:t>
            </a:r>
            <a:r>
              <a:rPr lang="fr-FR" sz="2200" dirty="0" smtClean="0"/>
              <a:t>) </a:t>
            </a:r>
            <a:endParaRPr lang="fr-FR" sz="2200" dirty="0"/>
          </a:p>
        </p:txBody>
      </p:sp>
      <p:sp>
        <p:nvSpPr>
          <p:cNvPr id="9" name="Rectangle 8"/>
          <p:cNvSpPr/>
          <p:nvPr/>
        </p:nvSpPr>
        <p:spPr>
          <a:xfrm>
            <a:off x="739787" y="4793310"/>
            <a:ext cx="109225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200" dirty="0" smtClean="0"/>
              <a:t>  L’ordre d’accès à la variable </a:t>
            </a:r>
            <a:r>
              <a:rPr lang="fr-FR" sz="2200" b="1" dirty="0" smtClean="0"/>
              <a:t>V2</a:t>
            </a:r>
            <a:r>
              <a:rPr lang="fr-FR" sz="2200" dirty="0" smtClean="0"/>
              <a:t> est : P2, P5, P0, P6, P8, P3, P1, P7, P4      (</a:t>
            </a:r>
            <a:r>
              <a:rPr lang="fr-FR" sz="2200" b="1" dirty="0" smtClean="0"/>
              <a:t>ordre inverse </a:t>
            </a:r>
          </a:p>
          <a:p>
            <a:r>
              <a:rPr lang="fr-FR" sz="2200" b="1" dirty="0" smtClean="0"/>
              <a:t>                                                                                                                               de l’ordre d’arrivée</a:t>
            </a:r>
            <a:r>
              <a:rPr lang="fr-FR" sz="2200" dirty="0" smtClean="0"/>
              <a:t>) </a:t>
            </a:r>
            <a:endParaRPr lang="fr-FR" sz="2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861154" y="1648919"/>
            <a:ext cx="22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Accès à la variable V1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771204" y="2998035"/>
            <a:ext cx="22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Accès à la variable V2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24459" y="1528997"/>
            <a:ext cx="2233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u="sng" dirty="0" smtClean="0"/>
              <a:t>Exemple</a:t>
            </a:r>
            <a:r>
              <a:rPr lang="fr-FR" sz="2200" dirty="0" smtClean="0"/>
              <a:t>: 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1"/>
      <p:bldP spid="11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4519" y="39278"/>
            <a:ext cx="10717966" cy="1008000"/>
          </a:xfrm>
          <a:solidFill>
            <a:srgbClr val="660033"/>
          </a:solidFill>
        </p:spPr>
        <p:txBody>
          <a:bodyPr>
            <a:noAutofit/>
          </a:bodyPr>
          <a:lstStyle/>
          <a:p>
            <a:pPr indent="4751388">
              <a:tabLst>
                <a:tab pos="4751388" algn="l"/>
                <a:tab pos="5291138" algn="l"/>
              </a:tabLst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4: </a:t>
            </a:r>
            <a:r>
              <a:rPr lang="fr-FR" sz="2600" b="1" dirty="0" smtClean="0">
                <a:solidFill>
                  <a:schemeClr val="bg1"/>
                </a:solidFill>
              </a:rPr>
              <a:t>Rendez-vous par rapport à l’ordre d’arrivée des processus</a:t>
            </a:r>
            <a:endParaRPr lang="fr-FR" sz="2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714" y="1198487"/>
            <a:ext cx="10488116" cy="31444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fr-FR" sz="2000" b="1" dirty="0" smtClean="0"/>
              <a:t>Programme processus i 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</a:t>
            </a:r>
            <a:r>
              <a:rPr lang="fr-FR" sz="2000" b="1" dirty="0" smtClean="0"/>
              <a:t>Début </a:t>
            </a:r>
            <a:r>
              <a:rPr lang="fr-FR" sz="2000" dirty="0" smtClean="0"/>
              <a:t>  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     Prendre son numéro d’arrivée j;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      &lt; Opération sur V1 &gt;; </a:t>
            </a:r>
          </a:p>
          <a:p>
            <a:pPr>
              <a:lnSpc>
                <a:spcPts val="3000"/>
              </a:lnSpc>
            </a:pPr>
            <a:r>
              <a:rPr lang="fr-FR" sz="2000" dirty="0" smtClean="0"/>
              <a:t>        Se mettre en attente  (il doit être réveillé par le processus qui est arrivée après lui de rang j+1)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      &lt; Opération sur V2 &gt;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      Réveiller le processus de rang d’arrivée j-1 (le processus qui est arrivée avant lui) 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      Suite i    </a:t>
            </a:r>
          </a:p>
          <a:p>
            <a:pPr>
              <a:lnSpc>
                <a:spcPts val="2600"/>
              </a:lnSpc>
            </a:pPr>
            <a:r>
              <a:rPr lang="fr-FR" sz="2000" b="1" dirty="0" smtClean="0"/>
              <a:t>Fin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49705" y="4493380"/>
            <a:ext cx="10508105" cy="1960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216000" bIns="252000">
            <a:spAutoFit/>
          </a:bodyPr>
          <a:lstStyle/>
          <a:p>
            <a:pPr marL="269875" indent="-269875" algn="just">
              <a:lnSpc>
                <a:spcPts val="26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2000" dirty="0" smtClean="0"/>
              <a:t>Chaque processus doit utiliser un sémaphore pour se mettre en attente de son tour pour     accéder à la variable V2. </a:t>
            </a:r>
          </a:p>
          <a:p>
            <a:pPr algn="just">
              <a:lnSpc>
                <a:spcPts val="2600"/>
              </a:lnSpc>
              <a:buFont typeface="Wingdings" pitchFamily="2" charset="2"/>
              <a:buChar char="Ø"/>
            </a:pPr>
            <a:r>
              <a:rPr lang="fr-FR" sz="2000" dirty="0" smtClean="0"/>
              <a:t>  Pour réveiller le processus de rang précédent j-1, effectuer une </a:t>
            </a:r>
            <a:r>
              <a:rPr lang="fr-FR" sz="2000" b="1" dirty="0" smtClean="0"/>
              <a:t>opération V</a:t>
            </a:r>
            <a:r>
              <a:rPr lang="fr-FR" sz="2000" dirty="0" smtClean="0"/>
              <a:t> sur le sémaphore   </a:t>
            </a:r>
          </a:p>
          <a:p>
            <a:pPr algn="just">
              <a:lnSpc>
                <a:spcPts val="2600"/>
              </a:lnSpc>
            </a:pPr>
            <a:r>
              <a:rPr lang="fr-FR" sz="2000" dirty="0" smtClean="0"/>
              <a:t>      associé au processus concerné.   </a:t>
            </a:r>
            <a:endParaRPr lang="fr-FR" sz="2000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1957" y="5410512"/>
            <a:ext cx="740139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481704" y="5651417"/>
          <a:ext cx="6032709" cy="524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301"/>
                <a:gridCol w="670301"/>
                <a:gridCol w="670301"/>
                <a:gridCol w="670301"/>
                <a:gridCol w="670301"/>
                <a:gridCol w="670301"/>
                <a:gridCol w="670301"/>
                <a:gridCol w="670301"/>
                <a:gridCol w="670301"/>
              </a:tblGrid>
              <a:tr h="52451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7890" y="5425502"/>
            <a:ext cx="740139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4920" y="5408014"/>
            <a:ext cx="740139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4519" y="39278"/>
            <a:ext cx="10717966" cy="1008000"/>
          </a:xfrm>
          <a:solidFill>
            <a:srgbClr val="660033"/>
          </a:solidFill>
        </p:spPr>
        <p:txBody>
          <a:bodyPr>
            <a:noAutofit/>
          </a:bodyPr>
          <a:lstStyle/>
          <a:p>
            <a:pPr indent="4751388">
              <a:tabLst>
                <a:tab pos="4751388" algn="l"/>
                <a:tab pos="5291138" algn="l"/>
              </a:tabLst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4: </a:t>
            </a:r>
            <a:r>
              <a:rPr lang="fr-FR" sz="2600" b="1" dirty="0" smtClean="0">
                <a:solidFill>
                  <a:schemeClr val="bg1"/>
                </a:solidFill>
              </a:rPr>
              <a:t>Rendez-vous par rapport à l’ordre d’arrivée des     </a:t>
            </a:r>
            <a:br>
              <a:rPr lang="fr-FR" sz="2600" b="1" dirty="0" smtClean="0">
                <a:solidFill>
                  <a:schemeClr val="bg1"/>
                </a:solidFill>
              </a:rPr>
            </a:br>
            <a:r>
              <a:rPr lang="fr-FR" sz="2600" b="1" dirty="0" smtClean="0">
                <a:solidFill>
                  <a:schemeClr val="bg1"/>
                </a:solidFill>
              </a:rPr>
              <a:t>            processus </a:t>
            </a:r>
            <a:endParaRPr lang="fr-FR" sz="2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652" y="1078584"/>
            <a:ext cx="1113269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b="1" u="sng" dirty="0" smtClean="0"/>
              <a:t>1</a:t>
            </a:r>
            <a:r>
              <a:rPr lang="fr-FR" sz="2400" b="1" u="sng" baseline="30000" dirty="0" smtClean="0"/>
              <a:t>ère</a:t>
            </a:r>
            <a:r>
              <a:rPr lang="fr-FR" sz="2400" b="1" u="sng" dirty="0" smtClean="0"/>
              <a:t> solution</a:t>
            </a:r>
            <a:r>
              <a:rPr lang="fr-FR" sz="2400" b="1" dirty="0" smtClean="0"/>
              <a:t> </a:t>
            </a:r>
            <a:r>
              <a:rPr lang="fr-FR" sz="2400" dirty="0" smtClean="0"/>
              <a:t>:</a:t>
            </a:r>
          </a:p>
          <a:p>
            <a:pPr>
              <a:spcAft>
                <a:spcPts val="1200"/>
              </a:spcAft>
            </a:pPr>
            <a:r>
              <a:rPr lang="fr-FR" sz="2400" u="sng" dirty="0" smtClean="0"/>
              <a:t>Synchronisation</a:t>
            </a:r>
            <a:r>
              <a:rPr lang="fr-FR" sz="2400" dirty="0" smtClean="0"/>
              <a:t> :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 On utilise une variable entière </a:t>
            </a:r>
            <a:r>
              <a:rPr lang="fr-FR" sz="2400" b="1" dirty="0" smtClean="0"/>
              <a:t>cpt</a:t>
            </a:r>
            <a:r>
              <a:rPr lang="fr-FR" sz="2400" dirty="0" smtClean="0"/>
              <a:t> initialisée à 0 pour (</a:t>
            </a:r>
            <a:r>
              <a:rPr lang="fr-FR" sz="2400" b="1" dirty="0" smtClean="0"/>
              <a:t>cpt</a:t>
            </a:r>
            <a:r>
              <a:rPr lang="fr-FR" sz="2400" dirty="0" smtClean="0"/>
              <a:t> permet aux processus de </a:t>
            </a:r>
          </a:p>
          <a:p>
            <a:pPr>
              <a:spcAft>
                <a:spcPts val="1000"/>
              </a:spcAft>
            </a:pPr>
            <a:r>
              <a:rPr lang="fr-FR" sz="2400" dirty="0" smtClean="0"/>
              <a:t>   récupérer leur rang d’arrivée).</a:t>
            </a:r>
          </a:p>
          <a:p>
            <a:pPr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/>
              <a:t> Un sémaphore  d’exclusion mutuelle </a:t>
            </a:r>
            <a:r>
              <a:rPr lang="fr-FR" sz="2400" b="1" dirty="0" err="1" smtClean="0"/>
              <a:t>mutex</a:t>
            </a:r>
            <a:r>
              <a:rPr lang="fr-FR" sz="2400" dirty="0" smtClean="0"/>
              <a:t> initialisé à 1 pour protéger la variable </a:t>
            </a:r>
            <a:r>
              <a:rPr lang="fr-FR" sz="2400" b="1" dirty="0" smtClean="0"/>
              <a:t>cpt</a:t>
            </a:r>
            <a:r>
              <a:rPr lang="fr-F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 On aura besoin d’un tableau de</a:t>
            </a:r>
            <a:r>
              <a:rPr lang="fr-FR" sz="2400" b="1" dirty="0" smtClean="0"/>
              <a:t> n </a:t>
            </a:r>
            <a:r>
              <a:rPr lang="fr-FR" sz="2400" dirty="0" smtClean="0"/>
              <a:t>sémaphores de synchronisation initialisés à zéro sauf le sémaphore </a:t>
            </a:r>
            <a:r>
              <a:rPr lang="fr-FR" sz="2400" b="1" dirty="0" smtClean="0"/>
              <a:t>t[n-1] </a:t>
            </a:r>
            <a:r>
              <a:rPr lang="fr-FR" sz="2400" dirty="0" smtClean="0"/>
              <a:t>est initialisé à </a:t>
            </a:r>
            <a:r>
              <a:rPr lang="fr-FR" sz="2400" b="1" dirty="0" smtClean="0"/>
              <a:t>1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041159" y="5698750"/>
            <a:ext cx="58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 </a:t>
            </a:r>
            <a:r>
              <a:rPr lang="fr-FR" sz="3000" b="1" dirty="0" smtClean="0"/>
              <a:t>t</a:t>
            </a:r>
            <a:endParaRPr lang="fr-FR" sz="3000" b="1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2514182" y="5863782"/>
          <a:ext cx="6032709" cy="524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301"/>
                <a:gridCol w="670301"/>
                <a:gridCol w="670301"/>
                <a:gridCol w="670301"/>
                <a:gridCol w="670301"/>
                <a:gridCol w="670301"/>
                <a:gridCol w="670301"/>
                <a:gridCol w="670301"/>
                <a:gridCol w="670301"/>
              </a:tblGrid>
              <a:tr h="52451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P4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P7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P1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P3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P8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P6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P0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P5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P2</a:t>
                      </a:r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9685" y="2985923"/>
            <a:ext cx="11467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dirty="0" smtClean="0"/>
          </a:p>
          <a:p>
            <a:r>
              <a:rPr lang="fr-FR" sz="2400" b="1" dirty="0" smtClean="0"/>
              <a:t> 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479680" y="4305057"/>
            <a:ext cx="1196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2060"/>
                </a:solidFill>
              </a:rPr>
              <a:t> Chaque processus utilise le sémaphore du tableau qui correspond à son rang d’arrivée</a:t>
            </a:r>
            <a:r>
              <a:rPr lang="fr-FR" sz="2400" b="1" dirty="0" smtClean="0">
                <a:solidFill>
                  <a:srgbClr val="002060"/>
                </a:solidFill>
              </a:rPr>
              <a:t> j</a:t>
            </a:r>
            <a:r>
              <a:rPr lang="fr-FR" sz="2400" dirty="0" smtClean="0">
                <a:solidFill>
                  <a:srgbClr val="002060"/>
                </a:solidFill>
              </a:rPr>
              <a:t>. 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2119" y="4802232"/>
            <a:ext cx="119621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u="sng" dirty="0" smtClean="0"/>
              <a:t>Exemple</a:t>
            </a:r>
            <a:r>
              <a:rPr lang="fr-FR" sz="2200" dirty="0" smtClean="0"/>
              <a:t> : ordre d’arrivée des processus : P4, P7,P1, P3, P8,P6, P0, P5, P2   </a:t>
            </a:r>
            <a:endParaRPr lang="fr-FR" sz="22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3192905" y="5501390"/>
            <a:ext cx="3462728" cy="149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0800000" flipV="1">
            <a:off x="3043009" y="6520720"/>
            <a:ext cx="359763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927423" y="5156618"/>
            <a:ext cx="22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Accès à la variable V1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854973" y="6518648"/>
            <a:ext cx="22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Accès à la variable V2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631961" y="6160958"/>
            <a:ext cx="50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j-1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974892" y="6163457"/>
            <a:ext cx="59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368978" y="6163457"/>
            <a:ext cx="62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670748" y="6178447"/>
            <a:ext cx="3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345305" y="6163457"/>
            <a:ext cx="3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983575" y="6163456"/>
            <a:ext cx="50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j+1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6718092" y="6163457"/>
            <a:ext cx="3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7392649" y="6148467"/>
            <a:ext cx="3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8052217" y="6133477"/>
            <a:ext cx="3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289154" y="3747539"/>
            <a:ext cx="10478125" cy="13484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72000" tIns="144000" rIns="144000" bIns="216000" rtlCol="0">
            <a:spAutoFit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fr-FR" dirty="0" smtClean="0"/>
              <a:t>  L’accès à la </a:t>
            </a:r>
            <a:r>
              <a:rPr lang="fr-FR" b="1" dirty="0" smtClean="0"/>
              <a:t>variable V2 </a:t>
            </a:r>
            <a:r>
              <a:rPr lang="fr-FR" dirty="0" smtClean="0"/>
              <a:t>se fait dans l’ordre inverse de l’ordre d’arrivée: </a:t>
            </a:r>
          </a:p>
          <a:p>
            <a:pPr marL="269875" indent="-269875" algn="just">
              <a:spcBef>
                <a:spcPts val="1200"/>
              </a:spcBef>
            </a:pPr>
            <a:r>
              <a:rPr lang="fr-FR" dirty="0" smtClean="0"/>
              <a:t>     Le </a:t>
            </a:r>
            <a:r>
              <a:rPr lang="fr-FR" b="1" dirty="0" smtClean="0"/>
              <a:t>dernier processus P2 </a:t>
            </a:r>
            <a:r>
              <a:rPr lang="fr-FR" dirty="0" smtClean="0"/>
              <a:t>accède à </a:t>
            </a:r>
            <a:r>
              <a:rPr lang="fr-FR" b="1" dirty="0" smtClean="0"/>
              <a:t>V2 </a:t>
            </a:r>
            <a:r>
              <a:rPr lang="fr-FR" dirty="0" smtClean="0"/>
              <a:t>ensuite il réveille P5, P5 accède à son tour à V2 ensuite il réveille P0,  P0 réveille P6 ainsi de suite jusqu’au premier processus P4. 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10" grpId="0"/>
      <p:bldP spid="13" grpId="0"/>
      <p:bldP spid="15" grpId="0"/>
      <p:bldP spid="21" grpId="0"/>
      <p:bldP spid="22" grpId="0"/>
      <p:bldP spid="23" grpId="0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5809526" y="959508"/>
          <a:ext cx="5732900" cy="554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2900"/>
              </a:tblGrid>
              <a:tr h="554622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4519" y="39278"/>
            <a:ext cx="11092720" cy="860132"/>
          </a:xfrm>
          <a:solidFill>
            <a:srgbClr val="660033"/>
          </a:solidFill>
        </p:spPr>
        <p:txBody>
          <a:bodyPr tIns="324000" bIns="0">
            <a:noAutofit/>
          </a:bodyPr>
          <a:lstStyle/>
          <a:p>
            <a:pPr indent="4751388">
              <a:tabLst>
                <a:tab pos="4751388" algn="l"/>
                <a:tab pos="5291138" algn="l"/>
              </a:tabLst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2800" b="1" dirty="0" smtClean="0">
                <a:solidFill>
                  <a:schemeClr val="bg1"/>
                </a:solidFill>
              </a:rPr>
              <a:t>Exercice 4</a:t>
            </a:r>
            <a:r>
              <a:rPr lang="fr-FR" sz="4000" b="1" dirty="0" smtClean="0">
                <a:solidFill>
                  <a:schemeClr val="bg1"/>
                </a:solidFill>
              </a:rPr>
              <a:t>: </a:t>
            </a:r>
            <a:r>
              <a:rPr lang="fr-FR" sz="2400" b="1" dirty="0" smtClean="0">
                <a:solidFill>
                  <a:schemeClr val="bg1"/>
                </a:solidFill>
              </a:rPr>
              <a:t>Rendez-vous par rapport à l’ordre d’arrivée des processus</a:t>
            </a:r>
            <a:br>
              <a:rPr lang="fr-FR" sz="2400" b="1" dirty="0" smtClean="0">
                <a:solidFill>
                  <a:schemeClr val="bg1"/>
                </a:solidFill>
              </a:rPr>
            </a:b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937723" y="1139390"/>
          <a:ext cx="4533687" cy="2321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687"/>
              </a:tblGrid>
              <a:tr h="464558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Solution 1</a:t>
                      </a:r>
                      <a:endParaRPr lang="fr-FR" sz="2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6671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49321" y="1813806"/>
            <a:ext cx="41972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Sémaphore t tableau[0..n-2] </a:t>
            </a:r>
            <a:r>
              <a:rPr lang="fr-FR" sz="2200" dirty="0" err="1" smtClean="0"/>
              <a:t>init</a:t>
            </a:r>
            <a:r>
              <a:rPr lang="fr-FR" sz="2200" dirty="0" smtClean="0"/>
              <a:t>(0); </a:t>
            </a:r>
          </a:p>
          <a:p>
            <a:r>
              <a:rPr lang="fr-FR" sz="2200" dirty="0" smtClean="0"/>
              <a:t>Sémaphore</a:t>
            </a:r>
            <a:r>
              <a:rPr lang="fr-FR" sz="2200" b="1" dirty="0" smtClean="0"/>
              <a:t> t[n-1] </a:t>
            </a:r>
            <a:r>
              <a:rPr lang="fr-FR" sz="2200" dirty="0" err="1" smtClean="0"/>
              <a:t>init</a:t>
            </a:r>
            <a:r>
              <a:rPr lang="fr-FR" sz="2200" b="1" dirty="0" smtClean="0"/>
              <a:t> 1</a:t>
            </a:r>
            <a:r>
              <a:rPr lang="fr-FR" sz="2200" dirty="0" smtClean="0"/>
              <a:t>;</a:t>
            </a:r>
          </a:p>
          <a:p>
            <a:r>
              <a:rPr lang="fr-FR" sz="2200" dirty="0" smtClean="0"/>
              <a:t>Entier cpt </a:t>
            </a:r>
            <a:r>
              <a:rPr lang="fr-FR" sz="2200" dirty="0" err="1" smtClean="0"/>
              <a:t>init</a:t>
            </a:r>
            <a:r>
              <a:rPr lang="fr-FR" sz="2200" dirty="0" smtClean="0"/>
              <a:t> 0;</a:t>
            </a:r>
          </a:p>
          <a:p>
            <a:r>
              <a:rPr lang="fr-FR" sz="2200" dirty="0" smtClean="0"/>
              <a:t>Sémaphore </a:t>
            </a:r>
            <a:r>
              <a:rPr lang="fr-FR" sz="2200" dirty="0" err="1" smtClean="0"/>
              <a:t>mutex</a:t>
            </a:r>
            <a:r>
              <a:rPr lang="fr-FR" sz="2200" dirty="0" smtClean="0"/>
              <a:t> </a:t>
            </a:r>
            <a:r>
              <a:rPr lang="fr-FR" sz="2200" dirty="0" err="1" smtClean="0"/>
              <a:t>init</a:t>
            </a:r>
            <a:r>
              <a:rPr lang="fr-FR" sz="2200" dirty="0" smtClean="0"/>
              <a:t> à 1;</a:t>
            </a:r>
          </a:p>
          <a:p>
            <a:endParaRPr lang="fr-FR" sz="22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818685" y="1156744"/>
            <a:ext cx="59336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200" b="1" dirty="0" smtClean="0"/>
              <a:t>Processus i </a:t>
            </a:r>
          </a:p>
          <a:p>
            <a:pPr>
              <a:spcAft>
                <a:spcPts val="600"/>
              </a:spcAft>
            </a:pPr>
            <a:r>
              <a:rPr lang="fr-FR" sz="2200" dirty="0" smtClean="0"/>
              <a:t>   Entier j ; </a:t>
            </a:r>
            <a:r>
              <a:rPr lang="fr-FR" sz="1600" dirty="0" smtClean="0"/>
              <a:t>/* variable locale */</a:t>
            </a:r>
            <a:endParaRPr lang="fr-FR" sz="1600" b="1" dirty="0" smtClean="0"/>
          </a:p>
          <a:p>
            <a:pPr>
              <a:spcAft>
                <a:spcPts val="1200"/>
              </a:spcAft>
            </a:pPr>
            <a:r>
              <a:rPr lang="fr-FR" sz="2200" dirty="0" smtClean="0"/>
              <a:t>   </a:t>
            </a:r>
            <a:r>
              <a:rPr lang="fr-FR" sz="2200" b="1" dirty="0" smtClean="0"/>
              <a:t>Début 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2200" b="1" dirty="0" smtClean="0"/>
              <a:t>      </a:t>
            </a:r>
            <a:r>
              <a:rPr lang="fr-FR" sz="2400" dirty="0" smtClean="0"/>
              <a:t>P(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2400" dirty="0" smtClean="0"/>
              <a:t>      J:=cpt</a:t>
            </a:r>
            <a:r>
              <a:rPr lang="fr-FR" sz="1600" dirty="0" smtClean="0"/>
              <a:t>;  </a:t>
            </a:r>
            <a:r>
              <a:rPr lang="fr-FR" sz="1600" dirty="0" smtClean="0">
                <a:solidFill>
                  <a:srgbClr val="002060"/>
                </a:solidFill>
              </a:rPr>
              <a:t>/* Sauvegarder le rang d’arrivée */ 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2400" dirty="0" smtClean="0"/>
              <a:t>      cpt:=cpt+1; 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2400" dirty="0" smtClean="0"/>
              <a:t>    </a:t>
            </a:r>
            <a:r>
              <a:rPr lang="fr-FR" sz="2400" b="1" dirty="0" smtClean="0"/>
              <a:t>&lt; Opérations sur v1 &gt;;    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2400" dirty="0" smtClean="0"/>
              <a:t> 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2400" dirty="0" smtClean="0"/>
              <a:t>        P(t[j]); 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2400" dirty="0" smtClean="0"/>
              <a:t>    </a:t>
            </a:r>
            <a:r>
              <a:rPr lang="fr-FR" sz="2400" b="1" dirty="0" smtClean="0"/>
              <a:t>&lt; Opérations sur v2 &gt;;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2400" dirty="0" smtClean="0"/>
              <a:t>        V( t[ (j-1+n) </a:t>
            </a:r>
            <a:r>
              <a:rPr lang="fr-FR" sz="2400" dirty="0" err="1" smtClean="0"/>
              <a:t>mod</a:t>
            </a:r>
            <a:r>
              <a:rPr lang="fr-FR" sz="2400" dirty="0" smtClean="0"/>
              <a:t> n ] </a:t>
            </a:r>
            <a:r>
              <a:rPr lang="fr-FR" sz="2400" dirty="0" smtClean="0"/>
              <a:t>); </a:t>
            </a:r>
            <a:r>
              <a:rPr lang="fr-FR" sz="1600" dirty="0" smtClean="0">
                <a:solidFill>
                  <a:srgbClr val="002060"/>
                </a:solidFill>
              </a:rPr>
              <a:t>*/ Réveiller le processus 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>
                <a:solidFill>
                  <a:srgbClr val="002060"/>
                </a:solidFill>
              </a:rPr>
              <a:t>                                                             </a:t>
            </a:r>
            <a:r>
              <a:rPr lang="fr-FR" sz="1600" dirty="0" smtClean="0">
                <a:solidFill>
                  <a:srgbClr val="002060"/>
                </a:solidFill>
              </a:rPr>
              <a:t>précédent de rang d’arrivée j-1 */  </a:t>
            </a:r>
            <a:endParaRPr lang="fr-FR" sz="1600" b="1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tabLst>
                <a:tab pos="360363" algn="l"/>
                <a:tab pos="449263" algn="l"/>
                <a:tab pos="539750" algn="l"/>
              </a:tabLst>
            </a:pPr>
            <a:r>
              <a:rPr lang="fr-FR" sz="2200" b="1" dirty="0" smtClean="0"/>
              <a:t>         </a:t>
            </a:r>
            <a:r>
              <a:rPr lang="fr-FR" sz="2200" dirty="0" smtClean="0"/>
              <a:t>Suite i; </a:t>
            </a:r>
          </a:p>
          <a:p>
            <a:pPr>
              <a:tabLst>
                <a:tab pos="360363" algn="l"/>
                <a:tab pos="449263" algn="l"/>
                <a:tab pos="539750" algn="l"/>
              </a:tabLst>
            </a:pPr>
            <a:r>
              <a:rPr lang="fr-FR" sz="2200" dirty="0" smtClean="0"/>
              <a:t>    </a:t>
            </a:r>
            <a:r>
              <a:rPr lang="fr-FR" sz="2200" b="1" dirty="0" smtClean="0"/>
              <a:t>Fin</a:t>
            </a:r>
            <a:endParaRPr lang="fr-FR" sz="2200" b="1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4519" y="39278"/>
            <a:ext cx="10717966" cy="635279"/>
          </a:xfrm>
          <a:solidFill>
            <a:srgbClr val="660033"/>
          </a:solidFill>
        </p:spPr>
        <p:txBody>
          <a:bodyPr tIns="396000" bIns="144000">
            <a:noAutofit/>
          </a:bodyPr>
          <a:lstStyle/>
          <a:p>
            <a:pPr indent="4751388">
              <a:spcBef>
                <a:spcPts val="1200"/>
              </a:spcBef>
              <a:tabLst>
                <a:tab pos="4751388" algn="l"/>
                <a:tab pos="5291138" algn="l"/>
              </a:tabLst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2800" b="1" dirty="0" smtClean="0">
                <a:solidFill>
                  <a:schemeClr val="bg1"/>
                </a:solidFill>
              </a:rPr>
              <a:t>Exercice 4</a:t>
            </a:r>
            <a:r>
              <a:rPr lang="fr-FR" sz="2000" b="1" dirty="0" smtClean="0">
                <a:solidFill>
                  <a:schemeClr val="bg1"/>
                </a:solidFill>
              </a:rPr>
              <a:t>: Rendez-vous par rapport à l’ordre d’arrivée des processus 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2566" y="731552"/>
            <a:ext cx="4916774" cy="603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13210" y="920859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/>
              <a:t> </a:t>
            </a:r>
            <a:r>
              <a:rPr lang="fr-FR" sz="2800" b="1" u="sng" dirty="0" smtClean="0"/>
              <a:t>2</a:t>
            </a:r>
            <a:r>
              <a:rPr lang="fr-FR" sz="2800" b="1" u="sng" baseline="30000" dirty="0" smtClean="0"/>
              <a:t>ième</a:t>
            </a:r>
            <a:r>
              <a:rPr lang="fr-FR" sz="2800" b="1" u="sng" dirty="0" smtClean="0"/>
              <a:t> solution:</a:t>
            </a:r>
            <a:r>
              <a:rPr lang="fr-FR" sz="2800" b="1" dirty="0" smtClean="0"/>
              <a:t> 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7116000" y="4302176"/>
            <a:ext cx="5076000" cy="10491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72000" bIns="144000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fr-FR" dirty="0" smtClean="0"/>
              <a:t>Le </a:t>
            </a:r>
            <a:r>
              <a:rPr lang="fr-FR" b="1" dirty="0" smtClean="0"/>
              <a:t>dernier processus </a:t>
            </a:r>
            <a:r>
              <a:rPr lang="fr-FR" dirty="0" smtClean="0"/>
              <a:t>arrivé de </a:t>
            </a:r>
            <a:r>
              <a:rPr lang="fr-FR" b="1" dirty="0" smtClean="0"/>
              <a:t>rang n-1 </a:t>
            </a:r>
            <a:r>
              <a:rPr lang="fr-FR" dirty="0" smtClean="0"/>
              <a:t>se bloque pour être réveillé par le </a:t>
            </a:r>
            <a:r>
              <a:rPr lang="fr-FR" b="1" dirty="0" smtClean="0"/>
              <a:t>premier processus </a:t>
            </a:r>
            <a:r>
              <a:rPr lang="fr-FR" dirty="0" smtClean="0"/>
              <a:t>arrivé processus de rang d’arrivée 0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rot="10800000" flipV="1">
            <a:off x="4916774" y="4542017"/>
            <a:ext cx="2233536" cy="13641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12811</TotalTime>
  <Words>532</Words>
  <Application>Microsoft Office PowerPoint</Application>
  <PresentationFormat>Personnalisé</PresentationFormat>
  <Paragraphs>92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                      TD de la synchronisation des processus par sémaphores  </vt:lpstr>
      <vt:lpstr>                          Exercice 4: Rendez-vous par rapport à l’ordre d’arrivée des                                            processus  </vt:lpstr>
      <vt:lpstr>                          Exercice 4: Rendez-vous par rapport à l’ordre d’arrivée des                                            processus  </vt:lpstr>
      <vt:lpstr>                          Exercice 4: Rendez-vous par rapport à l’ordre d’arrivée des processus</vt:lpstr>
      <vt:lpstr>                          Exercice 4: Rendez-vous par rapport à l’ordre d’arrivée des                  processus </vt:lpstr>
      <vt:lpstr>                                        Exercice 4: Rendez-vous par rapport à l’ordre d’arrivée des processus </vt:lpstr>
      <vt:lpstr>                     Exercice 4: Rendez-vous par rapport à l’ordre d’arrivée des processus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Edition de lien</dc:title>
  <dc:creator>morsi</dc:creator>
  <cp:lastModifiedBy>Ayad</cp:lastModifiedBy>
  <cp:revision>285</cp:revision>
  <dcterms:created xsi:type="dcterms:W3CDTF">2021-02-21T10:08:01Z</dcterms:created>
  <dcterms:modified xsi:type="dcterms:W3CDTF">2022-01-11T09:55:50Z</dcterms:modified>
</cp:coreProperties>
</file>