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7" r:id="rId3"/>
    <p:sldId id="335" r:id="rId4"/>
    <p:sldId id="336" r:id="rId5"/>
    <p:sldId id="338" r:id="rId6"/>
    <p:sldId id="342" r:id="rId7"/>
    <p:sldId id="337" r:id="rId8"/>
    <p:sldId id="354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5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24" autoAdjust="0"/>
  </p:normalViewPr>
  <p:slideViewPr>
    <p:cSldViewPr snapToGrid="0">
      <p:cViewPr>
        <p:scale>
          <a:sx n="64" d="100"/>
          <a:sy n="64" d="100"/>
        </p:scale>
        <p:origin x="-900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9C5DC-2D31-404B-BEC7-22F10775A04B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6A06-C30F-4F46-BF5A-82F3CD5010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82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551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421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76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77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62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72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67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06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7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66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486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4910" y="1481560"/>
            <a:ext cx="9839325" cy="2395960"/>
          </a:xfrm>
          <a:solidFill>
            <a:srgbClr val="660033"/>
          </a:solidFill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600" b="1" dirty="0" smtClean="0">
                <a:solidFill>
                  <a:schemeClr val="bg1"/>
                </a:solidFill>
              </a:rPr>
              <a:t>TD de la synchronisation des processus par sémaphores </a:t>
            </a:r>
            <a:br>
              <a:rPr lang="fr-FR" sz="4600" b="1" dirty="0" smtClean="0">
                <a:solidFill>
                  <a:schemeClr val="bg1"/>
                </a:solidFill>
              </a:rPr>
            </a:br>
            <a:endParaRPr lang="fr-FR" sz="4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77759" y="889456"/>
          <a:ext cx="11054413" cy="5795777"/>
        </p:xfrm>
        <a:graphic>
          <a:graphicData uri="http://schemas.openxmlformats.org/drawingml/2006/table">
            <a:tbl>
              <a:tblPr/>
              <a:tblGrid>
                <a:gridCol w="4829957"/>
                <a:gridCol w="6224456"/>
              </a:tblGrid>
              <a:tr h="461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Programme </a:t>
                      </a:r>
                      <a:r>
                        <a:rPr lang="fr-FR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18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548">
                <a:tc>
                  <a:txBody>
                    <a:bodyPr/>
                    <a:lstStyle/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Entier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r>
                        <a:rPr lang="fr-F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init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(0);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Exercice 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exo;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Début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Répéter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&lt;</a:t>
                      </a:r>
                      <a:r>
                        <a:rPr lang="fr-FR" sz="1800" i="1" dirty="0" err="1">
                          <a:latin typeface="Times New Roman"/>
                          <a:ea typeface="Times New Roman"/>
                          <a:cs typeface="Times New Roman"/>
                        </a:rPr>
                        <a:t>Rédiger_exercice</a:t>
                      </a:r>
                      <a:r>
                        <a:rPr lang="fr-FR" sz="1800" i="1" dirty="0">
                          <a:latin typeface="Times New Roman"/>
                          <a:ea typeface="Times New Roman"/>
                          <a:cs typeface="Times New Roman"/>
                        </a:rPr>
                        <a:t>(exo</a:t>
                      </a:r>
                      <a:r>
                        <a:rPr lang="fr-FR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fr-FR" sz="1800" i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fr-FR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&gt;;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Demander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dépôt exercice,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Déposer(exercice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) ;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Signaler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dépôt de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l’exercice (une seule fois)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Jusqu'à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fin;     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Fin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du Programme enseignant;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Entier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 </a:t>
                      </a:r>
                      <a:r>
                        <a:rPr lang="fr-FR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init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(0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);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Exercice 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exo;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Début</a:t>
                      </a:r>
                      <a:r>
                        <a:rPr lang="fr-FR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Répéter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fr-FR" sz="18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fr-FR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Pour chacun des exercices d’une série </a:t>
                      </a:r>
                      <a:b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Si 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fr-FR" sz="1800" b="1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er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étudiant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à traiter l’exercice   Alors</a:t>
                      </a:r>
                      <a:b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Demander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retrait  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 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Retirer(exercice) ; 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Si</a:t>
                      </a:r>
                      <a:r>
                        <a:rPr lang="fr-FR" sz="1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dernier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étudiant ayant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retiré l’exercice de la case  Alors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/>
                      </a:r>
                      <a:b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</a:b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signaler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retrait de l’exercice (libérer la case);  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</a:t>
                      </a:r>
                      <a:r>
                        <a:rPr lang="fr-FR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Finsi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;</a:t>
                      </a: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</a:t>
                      </a:r>
                      <a:r>
                        <a:rPr lang="fr-FR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Faire_exercice</a:t>
                      </a:r>
                      <a:r>
                        <a:rPr lang="fr-FR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(exo);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Jusqu'à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fin; </a:t>
                      </a:r>
                    </a:p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 </a:t>
                      </a:r>
                      <a:r>
                        <a:rPr lang="fr-FR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 Programme </a:t>
                      </a:r>
                      <a:r>
                        <a:rPr lang="fr-FR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étudiant</a:t>
                      </a:r>
                      <a:r>
                        <a:rPr lang="fr-FR" sz="1800" b="1" baseline="-25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fr-FR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;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9298"/>
            <a:ext cx="9839325" cy="51535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Exercice 6: Producteur-Consommateur  </a:t>
            </a:r>
            <a:r>
              <a:rPr lang="fr-FR" sz="3400" dirty="0" smtClean="0">
                <a:solidFill>
                  <a:schemeClr val="bg1"/>
                </a:solidFill>
              </a:rPr>
              <a:t> </a:t>
            </a:r>
            <a:endParaRPr lang="fr-FR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92960" y="1004480"/>
          <a:ext cx="11024418" cy="576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3157"/>
                <a:gridCol w="5681261"/>
              </a:tblGrid>
              <a:tr h="464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2200" b="1" dirty="0">
                          <a:latin typeface="+mn-lt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 Programme </a:t>
                      </a:r>
                      <a:r>
                        <a:rPr lang="fr-FR" sz="2200" b="1" dirty="0" err="1">
                          <a:latin typeface="+mn-lt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2200" b="1" baseline="-25000" dirty="0" err="1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61547">
                <a:tc>
                  <a:txBody>
                    <a:bodyPr/>
                    <a:lstStyle/>
                    <a:p>
                      <a:endParaRPr lang="fr-FR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2200" dirty="0" smtClean="0"/>
                    </a:p>
                    <a:p>
                      <a:pPr marL="179388" indent="-88900"/>
                      <a:endParaRPr lang="fr-FR" sz="2200" dirty="0" smtClean="0"/>
                    </a:p>
                    <a:p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0"/>
                      <a:endParaRPr lang="fr-FR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69631" y="1873768"/>
            <a:ext cx="6026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/>
            <a:r>
              <a:rPr lang="fr-FR" sz="2200" dirty="0" smtClean="0"/>
              <a:t>Entier </a:t>
            </a:r>
            <a:r>
              <a:rPr lang="fr-FR" sz="2200" dirty="0" err="1" smtClean="0"/>
              <a:t>i,j</a:t>
            </a:r>
            <a:r>
              <a:rPr lang="fr-FR" sz="2200" dirty="0" smtClean="0"/>
              <a:t>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 </a:t>
            </a:r>
          </a:p>
          <a:p>
            <a:pPr marL="179388" indent="-88900"/>
            <a:r>
              <a:rPr lang="fr-FR" sz="2200" dirty="0" smtClean="0"/>
              <a:t>Exercice  exo;</a:t>
            </a:r>
          </a:p>
          <a:p>
            <a:pPr marL="179388" indent="-88900">
              <a:spcAft>
                <a:spcPts val="600"/>
              </a:spcAft>
            </a:pPr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Répéter </a:t>
            </a:r>
          </a:p>
          <a:p>
            <a:pPr marL="179388" indent="-88900"/>
            <a:r>
              <a:rPr lang="fr-FR" sz="2200" i="1" dirty="0" smtClean="0"/>
              <a:t>        </a:t>
            </a:r>
            <a:r>
              <a:rPr lang="fr-FR" sz="2200" i="1" dirty="0" err="1" smtClean="0"/>
              <a:t>Rédiger_exercice</a:t>
            </a:r>
            <a:r>
              <a:rPr lang="fr-FR" sz="2200" i="1" dirty="0" smtClean="0"/>
              <a:t>(exo);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P(vide); 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2060"/>
                </a:solidFill>
              </a:rPr>
              <a:t>/* Demander dépôt  de l’exercice */</a:t>
            </a:r>
          </a:p>
          <a:p>
            <a:pPr marL="179388" indent="-88900"/>
            <a:r>
              <a:rPr lang="fr-FR" sz="2200" dirty="0" smtClean="0"/>
              <a:t>        Exercices[j] := exo; </a:t>
            </a:r>
          </a:p>
          <a:p>
            <a:pPr marL="179388" indent="-88900"/>
            <a:r>
              <a:rPr lang="fr-FR" sz="2200" b="1" dirty="0" smtClean="0"/>
              <a:t>        j := (j + 1) </a:t>
            </a:r>
            <a:r>
              <a:rPr lang="fr-FR" sz="2200" b="1" dirty="0" err="1" smtClean="0"/>
              <a:t>mod</a:t>
            </a:r>
            <a:r>
              <a:rPr lang="fr-FR" sz="2200" b="1" dirty="0" smtClean="0"/>
              <a:t> M;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V(plein); </a:t>
            </a:r>
            <a:r>
              <a:rPr lang="fr-FR" sz="1600" dirty="0" smtClean="0">
                <a:solidFill>
                  <a:srgbClr val="002060"/>
                </a:solidFill>
              </a:rPr>
              <a:t>/* Signaler dépôt au premier étudiant */</a:t>
            </a:r>
            <a:endParaRPr lang="fr-FR" sz="1600" dirty="0" smtClean="0"/>
          </a:p>
          <a:p>
            <a:pPr marL="179388" indent="-88900">
              <a:spcAft>
                <a:spcPts val="600"/>
              </a:spcAft>
              <a:tabLst>
                <a:tab pos="269875" algn="l"/>
              </a:tabLst>
            </a:pPr>
            <a:r>
              <a:rPr lang="fr-FR" sz="2200" dirty="0" smtClean="0"/>
              <a:t>    Jusqu'à fin; </a:t>
            </a:r>
          </a:p>
          <a:p>
            <a:pPr marL="179388" indent="-88900"/>
            <a:r>
              <a:rPr lang="fr-FR" sz="2200" b="1" dirty="0" smtClean="0"/>
              <a:t>Fin du Programme enseignant;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5891138" y="1528993"/>
            <a:ext cx="599606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0">
              <a:lnSpc>
                <a:spcPts val="2400"/>
              </a:lnSpc>
            </a:pPr>
            <a:r>
              <a:rPr lang="fr-FR" sz="2200" dirty="0" smtClean="0"/>
              <a:t>Entier j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 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Exercice  exo;</a:t>
            </a:r>
          </a:p>
          <a:p>
            <a:pPr marL="179388" indent="0">
              <a:lnSpc>
                <a:spcPts val="2400"/>
              </a:lnSpc>
            </a:pPr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Répéter 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P(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 </a:t>
            </a:r>
            <a:r>
              <a:rPr lang="fr-FR" sz="1600" dirty="0" smtClean="0">
                <a:solidFill>
                  <a:srgbClr val="002060"/>
                </a:solidFill>
              </a:rPr>
              <a:t>/* Demander la SC pour accéder  à cpt[j] */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Si </a:t>
            </a:r>
            <a:r>
              <a:rPr lang="nl-NL" sz="2200" dirty="0" err="1" smtClean="0"/>
              <a:t>Cpt</a:t>
            </a:r>
            <a:r>
              <a:rPr lang="nl-NL" sz="2200" dirty="0" smtClean="0"/>
              <a:t>[j] = 0   </a:t>
            </a:r>
            <a:r>
              <a:rPr lang="nl-NL" sz="2200" dirty="0" err="1" smtClean="0"/>
              <a:t>Alors</a:t>
            </a:r>
            <a:r>
              <a:rPr lang="nl-NL" sz="2200" dirty="0" smtClean="0"/>
              <a:t>    </a:t>
            </a:r>
            <a:r>
              <a:rPr lang="nl-NL" sz="1600" dirty="0" smtClean="0">
                <a:solidFill>
                  <a:srgbClr val="002060"/>
                </a:solidFill>
              </a:rPr>
              <a:t>/* Premier </a:t>
            </a:r>
            <a:r>
              <a:rPr lang="nl-NL" sz="1600" dirty="0" err="1" smtClean="0">
                <a:solidFill>
                  <a:srgbClr val="002060"/>
                </a:solidFill>
              </a:rPr>
              <a:t>étudiant</a:t>
            </a:r>
            <a:r>
              <a:rPr lang="nl-NL" sz="1600" dirty="0" smtClean="0">
                <a:solidFill>
                  <a:srgbClr val="002060"/>
                </a:solidFill>
              </a:rPr>
              <a:t> */   </a:t>
            </a:r>
          </a:p>
          <a:p>
            <a:pPr marL="179388" indent="0">
              <a:lnSpc>
                <a:spcPts val="2400"/>
              </a:lnSpc>
            </a:pPr>
            <a:r>
              <a:rPr lang="nl-NL" sz="2200" dirty="0" smtClean="0"/>
              <a:t>           P(plein);     </a:t>
            </a:r>
            <a:r>
              <a:rPr lang="nl-NL" sz="1600" dirty="0" smtClean="0">
                <a:solidFill>
                  <a:srgbClr val="002060"/>
                </a:solidFill>
              </a:rPr>
              <a:t>/* </a:t>
            </a:r>
            <a:r>
              <a:rPr lang="nl-NL" sz="1600" dirty="0" err="1" smtClean="0">
                <a:solidFill>
                  <a:srgbClr val="002060"/>
                </a:solidFill>
              </a:rPr>
              <a:t>Demander</a:t>
            </a:r>
            <a:r>
              <a:rPr lang="nl-NL" sz="1600" dirty="0" smtClean="0">
                <a:solidFill>
                  <a:srgbClr val="002060"/>
                </a:solidFill>
              </a:rPr>
              <a:t> </a:t>
            </a:r>
            <a:r>
              <a:rPr lang="nl-NL" sz="1600" dirty="0" err="1" smtClean="0">
                <a:solidFill>
                  <a:srgbClr val="002060"/>
                </a:solidFill>
              </a:rPr>
              <a:t>retrait</a:t>
            </a:r>
            <a:r>
              <a:rPr lang="nl-NL" sz="1600" dirty="0" smtClean="0">
                <a:solidFill>
                  <a:srgbClr val="002060"/>
                </a:solidFill>
              </a:rPr>
              <a:t> */ 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exo := Exercices[j];</a:t>
            </a:r>
          </a:p>
          <a:p>
            <a:pPr marL="179388" indent="0">
              <a:lnSpc>
                <a:spcPts val="2400"/>
              </a:lnSpc>
            </a:pPr>
            <a:r>
              <a:rPr lang="nl-NL" sz="2200" dirty="0" smtClean="0"/>
              <a:t>     </a:t>
            </a:r>
            <a:r>
              <a:rPr lang="nl-NL" sz="2200" dirty="0" err="1" smtClean="0"/>
              <a:t>Cpt</a:t>
            </a:r>
            <a:r>
              <a:rPr lang="nl-NL" sz="2200" dirty="0" smtClean="0"/>
              <a:t>[j] := (</a:t>
            </a:r>
            <a:r>
              <a:rPr lang="nl-NL" sz="2200" dirty="0" err="1" smtClean="0"/>
              <a:t>Cpt</a:t>
            </a:r>
            <a:r>
              <a:rPr lang="nl-NL" sz="2200" dirty="0" smtClean="0"/>
              <a:t>[j]+1) </a:t>
            </a:r>
            <a:r>
              <a:rPr lang="nl-NL" sz="2200" dirty="0" err="1" smtClean="0"/>
              <a:t>mod</a:t>
            </a:r>
            <a:r>
              <a:rPr lang="nl-NL" sz="2200" dirty="0" smtClean="0"/>
              <a:t> N; </a:t>
            </a:r>
            <a:r>
              <a:rPr lang="nl-NL" sz="1600" dirty="0" smtClean="0">
                <a:solidFill>
                  <a:srgbClr val="002060"/>
                </a:solidFill>
              </a:rPr>
              <a:t>/* </a:t>
            </a:r>
            <a:r>
              <a:rPr lang="nl-NL" sz="1600" dirty="0" err="1" smtClean="0">
                <a:solidFill>
                  <a:srgbClr val="002060"/>
                </a:solidFill>
              </a:rPr>
              <a:t>Comptabiliser</a:t>
            </a:r>
            <a:r>
              <a:rPr lang="nl-NL" sz="1600" dirty="0" smtClean="0">
                <a:solidFill>
                  <a:srgbClr val="002060"/>
                </a:solidFill>
              </a:rPr>
              <a:t> </a:t>
            </a:r>
            <a:r>
              <a:rPr lang="nl-NL" sz="1600" dirty="0" err="1" smtClean="0">
                <a:solidFill>
                  <a:srgbClr val="002060"/>
                </a:solidFill>
              </a:rPr>
              <a:t>retrait</a:t>
            </a:r>
            <a:r>
              <a:rPr lang="nl-NL" sz="1600" dirty="0" smtClean="0">
                <a:solidFill>
                  <a:srgbClr val="002060"/>
                </a:solidFill>
              </a:rPr>
              <a:t> */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 Si Cpt[j] := 0 alors </a:t>
            </a:r>
            <a:r>
              <a:rPr lang="fr-FR" sz="1600" dirty="0" smtClean="0">
                <a:solidFill>
                  <a:srgbClr val="002060"/>
                </a:solidFill>
              </a:rPr>
              <a:t>/* Dernier étudiant */       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      V(vide);  </a:t>
            </a:r>
            <a:r>
              <a:rPr lang="fr-FR" sz="1600" dirty="0" smtClean="0">
                <a:solidFill>
                  <a:srgbClr val="002060"/>
                </a:solidFill>
              </a:rPr>
              <a:t>/* Libérer la case */</a:t>
            </a:r>
            <a:endParaRPr lang="fr-FR" sz="1600" dirty="0" smtClean="0"/>
          </a:p>
          <a:p>
            <a:pPr marL="179388" indent="0">
              <a:lnSpc>
                <a:spcPts val="2400"/>
              </a:lnSpc>
              <a:tabLst>
                <a:tab pos="539750" algn="l"/>
              </a:tabLst>
            </a:pPr>
            <a:r>
              <a:rPr lang="fr-FR" sz="2200" dirty="0" smtClean="0"/>
              <a:t>      </a:t>
            </a:r>
            <a:r>
              <a:rPr lang="fr-FR" sz="2200" dirty="0" err="1" smtClean="0"/>
              <a:t>Finsi</a:t>
            </a:r>
            <a:r>
              <a:rPr lang="fr-FR" sz="2200" dirty="0" smtClean="0"/>
              <a:t> ;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 V(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  </a:t>
            </a:r>
            <a:r>
              <a:rPr lang="fr-FR" sz="1600" dirty="0" smtClean="0">
                <a:solidFill>
                  <a:srgbClr val="002060"/>
                </a:solidFill>
              </a:rPr>
              <a:t>/* Libérer la SC de cpt[j] */</a:t>
            </a:r>
            <a:endParaRPr lang="fr-FR" sz="1600" dirty="0" smtClean="0"/>
          </a:p>
          <a:p>
            <a:pPr marL="179388" indent="0">
              <a:lnSpc>
                <a:spcPts val="2400"/>
              </a:lnSpc>
            </a:pPr>
            <a:r>
              <a:rPr lang="nl-NL" sz="2200" dirty="0" smtClean="0"/>
              <a:t>      j := (j + 1) </a:t>
            </a:r>
            <a:r>
              <a:rPr lang="nl-NL" sz="2200" dirty="0" err="1" smtClean="0"/>
              <a:t>mod</a:t>
            </a:r>
            <a:r>
              <a:rPr lang="nl-NL" sz="2200" dirty="0" smtClean="0"/>
              <a:t> M; </a:t>
            </a:r>
            <a:endParaRPr lang="fr-FR" sz="2200" dirty="0" smtClean="0"/>
          </a:p>
          <a:p>
            <a:pPr marL="179388" indent="0">
              <a:lnSpc>
                <a:spcPts val="2400"/>
              </a:lnSpc>
            </a:pPr>
            <a:r>
              <a:rPr lang="fr-FR" sz="2200" i="1" dirty="0" smtClean="0"/>
              <a:t>      </a:t>
            </a:r>
            <a:r>
              <a:rPr lang="fr-FR" sz="2200" i="1" dirty="0" err="1" smtClean="0"/>
              <a:t>Faire_exercice</a:t>
            </a:r>
            <a:r>
              <a:rPr lang="fr-FR" sz="2200" i="1" dirty="0" smtClean="0"/>
              <a:t>(exo);</a:t>
            </a:r>
            <a:endParaRPr lang="fr-FR" sz="2200" dirty="0" smtClean="0"/>
          </a:p>
          <a:p>
            <a:pPr marL="269875">
              <a:lnSpc>
                <a:spcPts val="2400"/>
              </a:lnSpc>
            </a:pPr>
            <a:r>
              <a:rPr lang="nl-NL" sz="2200" dirty="0" smtClean="0"/>
              <a:t> </a:t>
            </a:r>
            <a:r>
              <a:rPr lang="fr-FR" sz="2200" dirty="0" smtClean="0"/>
              <a:t>Jusqu'à fin; </a:t>
            </a:r>
          </a:p>
          <a:p>
            <a:pPr marL="179388" indent="0">
              <a:lnSpc>
                <a:spcPts val="2400"/>
              </a:lnSpc>
            </a:pPr>
            <a:r>
              <a:rPr lang="fr-FR" sz="2200" b="1" dirty="0" smtClean="0"/>
              <a:t>Fin du Programme </a:t>
            </a:r>
            <a:r>
              <a:rPr lang="fr-FR" sz="2200" b="1" dirty="0" err="1" smtClean="0"/>
              <a:t>étudiant</a:t>
            </a:r>
            <a:r>
              <a:rPr lang="fr-FR" sz="2200" b="1" baseline="-25000" dirty="0" err="1" smtClean="0"/>
              <a:t>i</a:t>
            </a:r>
            <a:r>
              <a:rPr lang="fr-FR" sz="2200" b="1" dirty="0" smtClean="0"/>
              <a:t> ;</a:t>
            </a:r>
          </a:p>
          <a:p>
            <a:pPr marL="179388" indent="0"/>
            <a:endParaRPr lang="fr-FR" sz="2200" dirty="0"/>
          </a:p>
        </p:txBody>
      </p:sp>
      <p:sp>
        <p:nvSpPr>
          <p:cNvPr id="7" name="Rectangle 6"/>
          <p:cNvSpPr/>
          <p:nvPr/>
        </p:nvSpPr>
        <p:spPr>
          <a:xfrm>
            <a:off x="412232" y="532894"/>
            <a:ext cx="49092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200" b="1" dirty="0" smtClean="0"/>
              <a:t> </a:t>
            </a:r>
            <a:r>
              <a:rPr lang="fr-FR" sz="2200" b="1" u="sng" dirty="0" smtClean="0"/>
              <a:t>Première version de la solution  </a:t>
            </a:r>
            <a:r>
              <a:rPr lang="fr-F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42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7142" y="2878241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exo7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54646" y="2923076"/>
            <a:ext cx="185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Exercices 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837142" y="3642740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206707" y="3702563"/>
            <a:ext cx="74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Cpt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54764" y="1291647"/>
            <a:ext cx="1170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2400" dirty="0" smtClean="0"/>
              <a:t>On suppose que l’</a:t>
            </a:r>
            <a:r>
              <a:rPr lang="fr-FR" sz="2400" b="1" dirty="0" smtClean="0"/>
              <a:t>étudiant</a:t>
            </a:r>
            <a:r>
              <a:rPr lang="fr-FR" sz="2400" dirty="0" smtClean="0"/>
              <a:t> </a:t>
            </a:r>
            <a:r>
              <a:rPr lang="fr-FR" sz="2400" b="1" dirty="0" smtClean="0"/>
              <a:t>E3</a:t>
            </a:r>
            <a:r>
              <a:rPr lang="fr-FR" sz="2400" dirty="0" smtClean="0"/>
              <a:t> est arrivée le premier et a retiré les </a:t>
            </a:r>
            <a:r>
              <a:rPr lang="fr-FR" sz="2400" b="1" dirty="0" smtClean="0"/>
              <a:t>M</a:t>
            </a:r>
            <a:r>
              <a:rPr lang="fr-FR" sz="2400" dirty="0" smtClean="0"/>
              <a:t> exercices déposés par l’enseignant (</a:t>
            </a:r>
            <a:r>
              <a:rPr lang="fr-FR" sz="2400" b="1" dirty="0" smtClean="0"/>
              <a:t>M = 7</a:t>
            </a:r>
            <a:r>
              <a:rPr lang="fr-FR" sz="2400" dirty="0" smtClean="0"/>
              <a:t>) et revient au début du tableau, l’état des structures est le suivant :     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237348" y="4766874"/>
            <a:ext cx="1195465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Ø"/>
            </a:pPr>
            <a:r>
              <a:rPr lang="fr-FR" dirty="0" smtClean="0"/>
              <a:t>  </a:t>
            </a:r>
            <a:r>
              <a:rPr lang="fr-FR" sz="2100" dirty="0" smtClean="0"/>
              <a:t>L’étudiant E3 vérifie s’il est le premier ou non : </a:t>
            </a:r>
            <a:r>
              <a:rPr lang="fr-FR" sz="2100" b="1" dirty="0" smtClean="0"/>
              <a:t>cpt[0] ≠ 0</a:t>
            </a:r>
            <a:r>
              <a:rPr lang="fr-FR" sz="2100" dirty="0" smtClean="0"/>
              <a:t>,</a:t>
            </a:r>
            <a:r>
              <a:rPr lang="fr-FR" sz="2100" b="1" dirty="0" smtClean="0"/>
              <a:t> </a:t>
            </a:r>
            <a:r>
              <a:rPr lang="fr-FR" sz="2100" dirty="0" smtClean="0"/>
              <a:t>donc il n’attend pas en faisant un P(plein), il passe directement et retire l’exercice qui se trouve dans la case 0 (exo1)                   </a:t>
            </a:r>
            <a:r>
              <a:rPr lang="fr-FR" sz="2100" b="1" u="sng" dirty="0" smtClean="0"/>
              <a:t>Problème</a:t>
            </a:r>
            <a:r>
              <a:rPr lang="fr-FR" sz="2100" dirty="0" smtClean="0"/>
              <a:t>: </a:t>
            </a:r>
            <a:r>
              <a:rPr lang="fr-FR" sz="2100" b="1" dirty="0" smtClean="0">
                <a:solidFill>
                  <a:srgbClr val="FF0000"/>
                </a:solidFill>
              </a:rPr>
              <a:t>E3 consommera des exercices déjà traités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681403" y="2281004"/>
            <a:ext cx="735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 Vide = 0;   plein = 0;   j = 0 </a:t>
            </a:r>
            <a:r>
              <a:rPr lang="fr-FR" sz="2000" dirty="0" smtClean="0"/>
              <a:t>(pointeur de l’étudiant E3)  </a:t>
            </a:r>
            <a:endParaRPr lang="fr-FR" sz="2000" dirty="0"/>
          </a:p>
        </p:txBody>
      </p:sp>
      <p:sp>
        <p:nvSpPr>
          <p:cNvPr id="41" name="Ellipse 40"/>
          <p:cNvSpPr/>
          <p:nvPr/>
        </p:nvSpPr>
        <p:spPr>
          <a:xfrm>
            <a:off x="1918742" y="3672591"/>
            <a:ext cx="539646" cy="554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>
            <a:off x="8124662" y="5336498"/>
            <a:ext cx="1008000" cy="1349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422235" y="811961"/>
            <a:ext cx="18587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Problème</a:t>
            </a:r>
            <a:r>
              <a:rPr lang="fr-FR" sz="2400" b="1" dirty="0" smtClean="0"/>
              <a:t>: </a:t>
            </a:r>
            <a:endParaRPr lang="fr-FR" sz="24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1854629" y="4244873"/>
          <a:ext cx="47710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576"/>
                <a:gridCol w="681576"/>
                <a:gridCol w="681576"/>
                <a:gridCol w="681576"/>
                <a:gridCol w="681576"/>
                <a:gridCol w="681576"/>
                <a:gridCol w="681576"/>
              </a:tblGrid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5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 6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42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52332" y="2878241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exo7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69836" y="2923076"/>
            <a:ext cx="185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Exercices 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52332" y="3552800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Série</a:t>
                      </a:r>
                      <a:r>
                        <a:rPr lang="fr-FR" sz="1500" baseline="0" dirty="0" smtClean="0"/>
                        <a:t>1</a:t>
                      </a:r>
                      <a:endParaRPr lang="fr-FR" sz="15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09668" y="3582643"/>
            <a:ext cx="125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002060"/>
                </a:solidFill>
              </a:rPr>
              <a:t>N°série</a:t>
            </a:r>
            <a:r>
              <a:rPr lang="fr-FR" sz="2400" b="1" dirty="0" smtClean="0">
                <a:solidFill>
                  <a:srgbClr val="002060"/>
                </a:solidFill>
              </a:rPr>
              <a:t> </a:t>
            </a:r>
            <a:endParaRPr lang="fr-FR" sz="2400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569819" y="4934413"/>
          <a:ext cx="47710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576"/>
                <a:gridCol w="681576"/>
                <a:gridCol w="681576"/>
                <a:gridCol w="681576"/>
                <a:gridCol w="681576"/>
                <a:gridCol w="681576"/>
                <a:gridCol w="681576"/>
              </a:tblGrid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5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 6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489674" y="1336617"/>
            <a:ext cx="1170232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  <a:buFont typeface="Wingdings" pitchFamily="2" charset="2"/>
              <a:buChar char="ü"/>
            </a:pPr>
            <a:r>
              <a:rPr lang="fr-FR" sz="2400" dirty="0" smtClean="0"/>
              <a:t>Pour résoudre ce problème, Il faut associer à chaque case du tampon le </a:t>
            </a:r>
            <a:r>
              <a:rPr lang="fr-FR" sz="2400" b="1" dirty="0" smtClean="0"/>
              <a:t>N° de série</a:t>
            </a:r>
            <a:r>
              <a:rPr lang="fr-FR" sz="2400" dirty="0" smtClean="0"/>
              <a:t> à       laquelle l’exercice de la case appartient 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47293" y="2281004"/>
            <a:ext cx="633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 Vide = 0;  plein = 0;   j = 0 </a:t>
            </a:r>
            <a:r>
              <a:rPr lang="fr-FR" sz="2000" dirty="0" smtClean="0"/>
              <a:t>(pointeur de l’étudiant E3)   </a:t>
            </a:r>
            <a:endParaRPr lang="fr-FR" sz="20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87125" y="811961"/>
            <a:ext cx="18587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Solution</a:t>
            </a:r>
            <a:r>
              <a:rPr lang="fr-FR" sz="2400" b="1" dirty="0" smtClean="0"/>
              <a:t>: </a:t>
            </a:r>
            <a:endParaRPr lang="fr-FR" sz="24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1554831" y="4304807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961866" y="4364630"/>
            <a:ext cx="8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Cpt 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598168" y="2403416"/>
            <a:ext cx="5334002" cy="2939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sz="1900" dirty="0" smtClean="0"/>
              <a:t> Cela permettra aux étudiants de vérifier s’ils ont déjà traité un exercice d’une case donnée ou non en comparant le N° série de l’exercice de la case </a:t>
            </a:r>
            <a:r>
              <a:rPr lang="fr-FR" sz="1900" dirty="0" err="1" smtClean="0"/>
              <a:t>N°série</a:t>
            </a:r>
            <a:r>
              <a:rPr lang="fr-FR" sz="1900" dirty="0" smtClean="0"/>
              <a:t>[j] avec le N° série courante de l’étudiant.  </a:t>
            </a:r>
          </a:p>
          <a:p>
            <a:pPr>
              <a:lnSpc>
                <a:spcPts val="3000"/>
              </a:lnSpc>
            </a:pPr>
            <a:r>
              <a:rPr lang="fr-FR" sz="1900" dirty="0" smtClean="0"/>
              <a:t>  </a:t>
            </a:r>
            <a:r>
              <a:rPr lang="fr-FR" sz="1900" b="1" dirty="0" smtClean="0"/>
              <a:t>Si </a:t>
            </a:r>
            <a:r>
              <a:rPr lang="fr-FR" sz="1900" b="1" dirty="0" err="1" smtClean="0"/>
              <a:t>N°série</a:t>
            </a:r>
            <a:r>
              <a:rPr lang="fr-FR" sz="1900" b="1" dirty="0" smtClean="0"/>
              <a:t>[j] de la case  &lt; </a:t>
            </a:r>
            <a:r>
              <a:rPr lang="fr-FR" sz="1900" b="1" dirty="0" err="1" smtClean="0"/>
              <a:t>N°série</a:t>
            </a:r>
            <a:r>
              <a:rPr lang="fr-FR" sz="1900" b="1" dirty="0" smtClean="0"/>
              <a:t> de l’étudiant     </a:t>
            </a:r>
            <a:r>
              <a:rPr lang="fr-FR" sz="1900" dirty="0" smtClean="0"/>
              <a:t>Alors  </a:t>
            </a:r>
          </a:p>
          <a:p>
            <a:pPr>
              <a:lnSpc>
                <a:spcPts val="3000"/>
              </a:lnSpc>
            </a:pPr>
            <a:r>
              <a:rPr lang="fr-FR" sz="1900" dirty="0" smtClean="0"/>
              <a:t>      l’exercice est </a:t>
            </a:r>
            <a:r>
              <a:rPr lang="fr-FR" sz="1900" b="1" dirty="0" smtClean="0"/>
              <a:t>déjà traité </a:t>
            </a:r>
            <a:r>
              <a:rPr lang="fr-FR" sz="1900" dirty="0" smtClean="0"/>
              <a:t>donc il faut </a:t>
            </a:r>
            <a:r>
              <a:rPr lang="fr-FR" sz="1900" b="1" dirty="0" smtClean="0"/>
              <a:t>attendre </a:t>
            </a:r>
            <a:r>
              <a:rPr lang="fr-FR" sz="1900" dirty="0" smtClean="0"/>
              <a:t>  </a:t>
            </a:r>
            <a:endParaRPr lang="fr-FR" sz="19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413289" y="5506382"/>
            <a:ext cx="57737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ü"/>
            </a:pPr>
            <a:r>
              <a:rPr lang="fr-FR" sz="2400" dirty="0" smtClean="0"/>
              <a:t> </a:t>
            </a:r>
            <a:r>
              <a:rPr lang="fr-FR" sz="1900" dirty="0" smtClean="0"/>
              <a:t>N° série courante de l’étudiant </a:t>
            </a:r>
            <a:r>
              <a:rPr lang="fr-FR" sz="1900" b="1" dirty="0" smtClean="0"/>
              <a:t>E3 = 2 &gt; </a:t>
            </a:r>
            <a:r>
              <a:rPr lang="fr-FR" sz="1900" b="1" dirty="0" err="1" smtClean="0"/>
              <a:t>N°série</a:t>
            </a:r>
            <a:r>
              <a:rPr lang="fr-FR" sz="1900" b="1" dirty="0" smtClean="0"/>
              <a:t>[j] = 1</a:t>
            </a:r>
            <a:r>
              <a:rPr lang="fr-FR" sz="1900" dirty="0" smtClean="0"/>
              <a:t>, </a:t>
            </a:r>
            <a:r>
              <a:rPr lang="fr-FR" sz="1900" b="1" dirty="0" smtClean="0"/>
              <a:t>E3</a:t>
            </a:r>
            <a:r>
              <a:rPr lang="fr-FR" sz="1900" dirty="0" smtClean="0"/>
              <a:t> ne doit pas retirer pas l’exercice et </a:t>
            </a:r>
            <a:r>
              <a:rPr lang="fr-FR" sz="1900" b="1" dirty="0" smtClean="0"/>
              <a:t>se met en attente </a:t>
            </a:r>
            <a:r>
              <a:rPr lang="fr-FR" sz="1900" dirty="0" smtClean="0"/>
              <a:t>car il a déjà traité l’exercice.    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9298"/>
            <a:ext cx="9839325" cy="51535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Exercice 6: Producteur-Consommateur  </a:t>
            </a:r>
            <a:r>
              <a:rPr lang="fr-FR" sz="3400" dirty="0" smtClean="0">
                <a:solidFill>
                  <a:schemeClr val="bg1"/>
                </a:solidFill>
              </a:rPr>
              <a:t> </a:t>
            </a:r>
            <a:endParaRPr lang="fr-FR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922734" y="529693"/>
          <a:ext cx="10949476" cy="6253480"/>
        </p:xfrm>
        <a:graphic>
          <a:graphicData uri="http://schemas.openxmlformats.org/drawingml/2006/table">
            <a:tbl>
              <a:tblPr/>
              <a:tblGrid>
                <a:gridCol w="4829957"/>
                <a:gridCol w="6119519"/>
              </a:tblGrid>
              <a:tr h="3996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Programme </a:t>
                      </a:r>
                      <a:r>
                        <a:rPr lang="fr-FR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18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1213">
                <a:tc>
                  <a:txBody>
                    <a:bodyPr/>
                    <a:lstStyle/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Entier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r>
                        <a:rPr lang="fr-F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init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(0);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Exercice 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exo;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Début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Répéter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&lt;</a:t>
                      </a:r>
                      <a:r>
                        <a:rPr lang="fr-FR" sz="1800" i="1" dirty="0" err="1">
                          <a:latin typeface="Times New Roman"/>
                          <a:ea typeface="Times New Roman"/>
                          <a:cs typeface="Times New Roman"/>
                        </a:rPr>
                        <a:t>Rédiger_exercice</a:t>
                      </a:r>
                      <a:r>
                        <a:rPr lang="fr-FR" sz="1800" i="1" dirty="0">
                          <a:latin typeface="Times New Roman"/>
                          <a:ea typeface="Times New Roman"/>
                          <a:cs typeface="Times New Roman"/>
                        </a:rPr>
                        <a:t>(exo</a:t>
                      </a:r>
                      <a:r>
                        <a:rPr lang="fr-FR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fr-FR" sz="1800" i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fr-FR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&gt;;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Demander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dépôt exercice,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Déposer(exercice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) ;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Signaler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dépôt de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l’exercice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(une seule fois)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Jusqu'à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fin;     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90488" indent="-90488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Fin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du Programme enseignant;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Entier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 </a:t>
                      </a:r>
                      <a:r>
                        <a:rPr lang="fr-FR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init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(0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);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fr-FR" sz="1800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Exercice 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exo;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Début</a:t>
                      </a:r>
                      <a:r>
                        <a:rPr lang="fr-FR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Répéter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fr-FR" sz="18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 n°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série_exercice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[j]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&lt; n°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série_étudiant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alors 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attendre;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Finsi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Pour chacun des exercices d’une série </a:t>
                      </a:r>
                      <a:b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Si 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fr-FR" sz="1800" b="1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er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étudiant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à traiter l’exercice   Alors</a:t>
                      </a:r>
                      <a:b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Demander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retrait;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Retirer(exercice);      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Si</a:t>
                      </a:r>
                      <a:r>
                        <a:rPr lang="fr-FR" sz="1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dernier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étudiant ayant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retiré l’exercice</a:t>
                      </a:r>
                      <a:r>
                        <a:rPr lang="fr-FR" sz="1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de la case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Alors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/>
                      </a:r>
                      <a:b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</a:b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signaler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retrait de l’exercice (libérer la case);  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</a:t>
                      </a:r>
                      <a:r>
                        <a:rPr lang="fr-FR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Finsi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 tous les exercices de la série en cours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 été faits  Alors  </a:t>
                      </a:r>
                      <a:b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Passer à la série d’exercices suivante ;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Finsi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lnSpc>
                          <a:spcPts val="2300"/>
                        </a:lnSpc>
                      </a:pPr>
                      <a:r>
                        <a:rPr lang="fr-FR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</a:t>
                      </a:r>
                      <a:r>
                        <a:rPr lang="fr-FR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Faire_exercice</a:t>
                      </a:r>
                      <a:r>
                        <a:rPr lang="fr-FR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(exo);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</a:t>
                      </a:r>
                      <a:r>
                        <a:rPr lang="fr-F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Jusqu'à </a:t>
                      </a:r>
                      <a:r>
                        <a:rPr lang="fr-FR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fin; 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Fin du Programme </a:t>
                      </a:r>
                      <a:r>
                        <a:rPr lang="fr-FR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étudiant</a:t>
                      </a:r>
                      <a:r>
                        <a:rPr lang="fr-FR" sz="1800" b="1" baseline="-25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fr-FR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;</a:t>
                      </a:r>
                      <a:endParaRPr lang="fr-FR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24" y="5231567"/>
            <a:ext cx="11847226" cy="1424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599607"/>
          </a:xfrm>
          <a:solidFill>
            <a:srgbClr val="660033"/>
          </a:solidFill>
        </p:spPr>
        <p:txBody>
          <a:bodyPr tIns="108000">
            <a:noAutofit/>
          </a:bodyPr>
          <a:lstStyle/>
          <a:p>
            <a:pPr>
              <a:spcBef>
                <a:spcPts val="600"/>
              </a:spcBef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Exercice 6: Producteur-Consommateur  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284813" y="989362"/>
            <a:ext cx="12192000" cy="58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Type Exercice;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Exercices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tableau[0 .. M-1] d’Exercice;  /*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Le tam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pon d’exercices  */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000" dirty="0" smtClean="0">
                <a:cs typeface="Times New Roman" pitchFamily="18" charset="0"/>
              </a:rPr>
              <a:t> 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Sémaphore </a:t>
            </a:r>
            <a:r>
              <a:rPr lang="fr-FR" sz="2000" b="1" dirty="0" smtClean="0">
                <a:ea typeface="Times New Roman" pitchFamily="18" charset="0"/>
                <a:cs typeface="Times New Roman" pitchFamily="18" charset="0"/>
              </a:rPr>
              <a:t>vide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ea typeface="Times New Roman" pitchFamily="18" charset="0"/>
                <a:cs typeface="Times New Roman" pitchFamily="18" charset="0"/>
              </a:rPr>
              <a:t>init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(M); /* Représente le nombre de cases vides du tampon */</a:t>
            </a:r>
          </a:p>
          <a:p>
            <a:pPr marL="809625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tabLst>
                <a:tab pos="900113" algn="l"/>
              </a:tabLst>
            </a:pPr>
            <a:r>
              <a:rPr lang="fr-FR" sz="2000" dirty="0" smtClean="0">
                <a:cs typeface="Times New Roman" pitchFamily="18" charset="0"/>
              </a:rPr>
              <a:t> Utiliser pour « </a:t>
            </a:r>
            <a:r>
              <a:rPr lang="fr-FR" sz="2000" b="1" i="1" dirty="0" smtClean="0">
                <a:cs typeface="Times New Roman" pitchFamily="18" charset="0"/>
              </a:rPr>
              <a:t>Demander dépôt</a:t>
            </a:r>
            <a:r>
              <a:rPr lang="fr-FR" sz="2000" dirty="0" smtClean="0">
                <a:cs typeface="Times New Roman" pitchFamily="18" charset="0"/>
              </a:rPr>
              <a:t> » et « </a:t>
            </a:r>
            <a:r>
              <a:rPr lang="fr-FR" sz="2000" b="1" i="1" dirty="0" smtClean="0">
                <a:cs typeface="Times New Roman" pitchFamily="18" charset="0"/>
              </a:rPr>
              <a:t>Signaler retrait</a:t>
            </a:r>
            <a:r>
              <a:rPr lang="fr-FR" sz="2000" dirty="0" smtClean="0">
                <a:cs typeface="Times New Roman" pitchFamily="18" charset="0"/>
              </a:rPr>
              <a:t> »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Sémaphore</a:t>
            </a:r>
            <a:r>
              <a:rPr lang="fr-FR" sz="2000" b="1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plein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init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(0);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/*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000" baseline="0" dirty="0" smtClean="0">
                <a:ea typeface="Times New Roman" pitchFamily="18" charset="0"/>
                <a:cs typeface="Times New Roman" pitchFamily="18" charset="0"/>
              </a:rPr>
              <a:t>Le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sémaphore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plein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représente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le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nombre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d’exercices déposés par l’enseignant (nombr</a:t>
            </a:r>
            <a:r>
              <a:rPr lang="fr-FR" sz="2000" baseline="0" dirty="0" smtClean="0">
                <a:ea typeface="Times New Roman" pitchFamily="18" charset="0"/>
                <a:cs typeface="Times New Roman" pitchFamily="18" charset="0"/>
              </a:rPr>
              <a:t>e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de cases pleines)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*/ </a:t>
            </a: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 smtClean="0"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 smtClean="0"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 smtClean="0"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210" y="667807"/>
            <a:ext cx="1012585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Solution avec m+3 sémaphores</a:t>
            </a:r>
            <a:r>
              <a:rPr lang="fr-FR" sz="2200" b="1" dirty="0" smtClean="0"/>
              <a:t> :   Structures de données et sémaphores utilisés </a:t>
            </a:r>
            <a:r>
              <a:rPr lang="fr-FR" dirty="0" smtClean="0"/>
              <a:t>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789" y="3556133"/>
            <a:ext cx="118722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b="1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ea typeface="Times New Roman" pitchFamily="18" charset="0"/>
                <a:cs typeface="Times New Roman" pitchFamily="18" charset="0"/>
              </a:rPr>
              <a:t>Cpt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tableau[0 .. M-1] d’entier </a:t>
            </a:r>
            <a:r>
              <a:rPr lang="fr-FR" sz="2000" dirty="0" err="1" smtClean="0">
                <a:ea typeface="Times New Roman" pitchFamily="18" charset="0"/>
                <a:cs typeface="Times New Roman" pitchFamily="18" charset="0"/>
              </a:rPr>
              <a:t>init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0;  /* pour comptabiliser le nombre d’étudiants ayant traité l’exercice d’une </a:t>
            </a:r>
            <a:r>
              <a:rPr lang="fr-FR" sz="2000" b="1" dirty="0" smtClean="0">
                <a:ea typeface="Times New Roman" pitchFamily="18" charset="0"/>
                <a:cs typeface="Times New Roman" pitchFamily="18" charset="0"/>
              </a:rPr>
              <a:t>case i 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afin que le dernier étudiant qui récupère l’exercice libère la case */ </a:t>
            </a:r>
            <a:endParaRPr lang="fr-FR" sz="2000" dirty="0" smtClean="0">
              <a:cs typeface="Arial" pitchFamily="34" charset="0"/>
            </a:endParaRPr>
          </a:p>
          <a:p>
            <a:pPr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0" algn="l"/>
              </a:tabLst>
            </a:pPr>
            <a:r>
              <a:rPr lang="fr-FR" sz="2000" b="1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 smtClean="0">
                <a:ea typeface="Times New Roman" pitchFamily="18" charset="0"/>
                <a:cs typeface="Times New Roman" pitchFamily="18" charset="0"/>
              </a:rPr>
              <a:t>Mutex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tableau[0 .. M-1] de Sémaphore </a:t>
            </a:r>
            <a:r>
              <a:rPr lang="fr-FR" sz="2000" dirty="0" err="1" smtClean="0">
                <a:ea typeface="Times New Roman" pitchFamily="18" charset="0"/>
                <a:cs typeface="Times New Roman" pitchFamily="18" charset="0"/>
              </a:rPr>
              <a:t>init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(1);  /* pour protéger le tableau des compteurs </a:t>
            </a:r>
            <a:r>
              <a:rPr lang="fr-FR" sz="2000" b="1" dirty="0" smtClean="0">
                <a:ea typeface="Times New Roman" pitchFamily="18" charset="0"/>
                <a:cs typeface="Times New Roman" pitchFamily="18" charset="0"/>
              </a:rPr>
              <a:t>Cpt</a:t>
            </a:r>
            <a:r>
              <a:rPr lang="fr-FR" sz="2000" dirty="0" smtClean="0">
                <a:ea typeface="Times New Roman" pitchFamily="18" charset="0"/>
                <a:cs typeface="Times New Roman" pitchFamily="18" charset="0"/>
              </a:rPr>
              <a:t> */</a:t>
            </a:r>
          </a:p>
          <a:p>
            <a:pPr marL="719138"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000" dirty="0" smtClean="0">
                <a:cs typeface="Times New Roman" pitchFamily="18" charset="0"/>
              </a:rPr>
              <a:t> Un sémaphore </a:t>
            </a:r>
            <a:r>
              <a:rPr lang="fr-FR" sz="2000" dirty="0" err="1" smtClean="0">
                <a:cs typeface="Times New Roman" pitchFamily="18" charset="0"/>
              </a:rPr>
              <a:t>Mutex</a:t>
            </a:r>
            <a:r>
              <a:rPr lang="fr-FR" sz="2000" dirty="0" smtClean="0">
                <a:cs typeface="Times New Roman" pitchFamily="18" charset="0"/>
              </a:rPr>
              <a:t>[i] protège le compteur Cpt[i].</a:t>
            </a:r>
          </a:p>
          <a:p>
            <a:pPr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0" algn="l"/>
              </a:tabLst>
            </a:pPr>
            <a:r>
              <a:rPr lang="fr-FR" sz="2000" b="1" dirty="0" smtClean="0">
                <a:cs typeface="Times New Roman" pitchFamily="18" charset="0"/>
              </a:rPr>
              <a:t> </a:t>
            </a:r>
            <a:r>
              <a:rPr lang="fr-FR" sz="2000" b="1" dirty="0" err="1" smtClean="0">
                <a:cs typeface="Times New Roman" pitchFamily="18" charset="0"/>
              </a:rPr>
              <a:t>T</a:t>
            </a:r>
            <a:r>
              <a:rPr lang="fr-FR" sz="2000" b="1" dirty="0" err="1" smtClean="0"/>
              <a:t>série</a:t>
            </a:r>
            <a:r>
              <a:rPr lang="fr-FR" sz="2000" dirty="0" smtClean="0"/>
              <a:t> tableau[0..M-1] d’entier </a:t>
            </a:r>
            <a:r>
              <a:rPr lang="fr-FR" sz="2000" dirty="0" err="1" smtClean="0"/>
              <a:t>init</a:t>
            </a:r>
            <a:r>
              <a:rPr lang="fr-FR" sz="2000" dirty="0" smtClean="0"/>
              <a:t> (1);  /* Chaque élément </a:t>
            </a:r>
            <a:r>
              <a:rPr lang="fr-FR" sz="2000" dirty="0" err="1" smtClean="0"/>
              <a:t>Tsérie</a:t>
            </a:r>
            <a:r>
              <a:rPr lang="fr-FR" sz="2000" dirty="0" smtClean="0"/>
              <a:t>[i] représente le N° de série de l’exercice de la case i.</a:t>
            </a:r>
          </a:p>
          <a:p>
            <a:pPr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0" algn="l"/>
              </a:tabLst>
            </a:pPr>
            <a:r>
              <a:rPr lang="fr-FR" sz="2000" dirty="0" smtClean="0"/>
              <a:t> Sémaphore </a:t>
            </a:r>
            <a:r>
              <a:rPr lang="fr-FR" sz="2000" b="1" dirty="0" smtClean="0"/>
              <a:t>fins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*/ Pour mettre en attente les étudiants ayant déjà traité l’exercice d’une case donnée */ </a:t>
            </a:r>
          </a:p>
          <a:p>
            <a:pPr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0" algn="l"/>
              </a:tabLst>
            </a:pPr>
            <a:endParaRPr lang="fr-FR" sz="2000" dirty="0" smtClean="0"/>
          </a:p>
          <a:p>
            <a:pPr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tabLst>
                <a:tab pos="0" algn="l"/>
              </a:tabLst>
            </a:pPr>
            <a:endParaRPr lang="fr-FR" sz="2000" dirty="0" smtClean="0"/>
          </a:p>
          <a:p>
            <a:pPr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endParaRPr lang="fr-FR" sz="2200" dirty="0" smtClean="0">
              <a:cs typeface="Times New Roman" pitchFamily="18" charset="0"/>
            </a:endParaRPr>
          </a:p>
          <a:p>
            <a:pPr marL="719138"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endParaRPr lang="fr-FR" sz="2200" dirty="0" smtClean="0">
              <a:cs typeface="Arial" pitchFamily="34" charset="0"/>
            </a:endParaRPr>
          </a:p>
          <a:p>
            <a:pPr marL="719138"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endParaRPr lang="fr-FR" sz="2200" dirty="0" smtClean="0"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219" y="3079443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000" dirty="0" smtClean="0">
                <a:cs typeface="Times New Roman" pitchFamily="18" charset="0"/>
              </a:rPr>
              <a:t> Utiliser pour « </a:t>
            </a:r>
            <a:r>
              <a:rPr lang="fr-FR" sz="2000" b="1" i="1" dirty="0" smtClean="0">
                <a:cs typeface="Times New Roman" pitchFamily="18" charset="0"/>
              </a:rPr>
              <a:t>Demander retrait</a:t>
            </a:r>
            <a:r>
              <a:rPr lang="fr-FR" sz="2000" i="1" dirty="0" smtClean="0">
                <a:cs typeface="Times New Roman" pitchFamily="18" charset="0"/>
              </a:rPr>
              <a:t> </a:t>
            </a:r>
            <a:r>
              <a:rPr lang="fr-FR" sz="2000" dirty="0" smtClean="0">
                <a:cs typeface="Times New Roman" pitchFamily="18" charset="0"/>
              </a:rPr>
              <a:t>» et « </a:t>
            </a:r>
            <a:r>
              <a:rPr lang="fr-FR" sz="2000" b="1" i="1" dirty="0" smtClean="0">
                <a:cs typeface="Times New Roman" pitchFamily="18" charset="0"/>
              </a:rPr>
              <a:t>Signaler dépôt</a:t>
            </a:r>
            <a:r>
              <a:rPr lang="fr-FR" sz="2000" dirty="0" smtClean="0">
                <a:cs typeface="Times New Roman" pitchFamily="18" charset="0"/>
              </a:rPr>
              <a:t> »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9298"/>
            <a:ext cx="9839325" cy="51535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Exercice 6: Producteur-Consommateur  </a:t>
            </a:r>
            <a:r>
              <a:rPr lang="fr-FR" sz="3400" dirty="0" smtClean="0">
                <a:solidFill>
                  <a:schemeClr val="bg1"/>
                </a:solidFill>
              </a:rPr>
              <a:t> </a:t>
            </a:r>
            <a:endParaRPr lang="fr-FR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37930" y="1049312"/>
          <a:ext cx="11024418" cy="55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3157"/>
                <a:gridCol w="5681261"/>
              </a:tblGrid>
              <a:tr h="5741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2200" b="1" dirty="0">
                          <a:latin typeface="+mn-lt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2200" b="1" dirty="0" err="1">
                          <a:latin typeface="+mn-lt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2200" b="1" baseline="-25000" dirty="0" err="1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05803">
                <a:tc>
                  <a:txBody>
                    <a:bodyPr/>
                    <a:lstStyle/>
                    <a:p>
                      <a:endParaRPr lang="fr-FR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2200" dirty="0" smtClean="0"/>
                    </a:p>
                    <a:p>
                      <a:pPr marL="179388" indent="-88900"/>
                      <a:endParaRPr lang="fr-FR" sz="2200" dirty="0" smtClean="0"/>
                    </a:p>
                    <a:p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0"/>
                      <a:endParaRPr lang="fr-FR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69631" y="1843788"/>
            <a:ext cx="6026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/>
            <a:r>
              <a:rPr lang="fr-FR" sz="2200" dirty="0" smtClean="0"/>
              <a:t>Entier </a:t>
            </a:r>
            <a:r>
              <a:rPr lang="fr-FR" sz="2200" dirty="0" err="1" smtClean="0"/>
              <a:t>i,j</a:t>
            </a:r>
            <a:r>
              <a:rPr lang="fr-FR" sz="2200" dirty="0" smtClean="0"/>
              <a:t>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 </a:t>
            </a:r>
          </a:p>
          <a:p>
            <a:pPr marL="179388" indent="-88900"/>
            <a:r>
              <a:rPr lang="fr-FR" sz="2200" dirty="0" smtClean="0"/>
              <a:t>Exercice  exo;</a:t>
            </a:r>
          </a:p>
          <a:p>
            <a:pPr marL="179388" indent="-88900">
              <a:spcAft>
                <a:spcPts val="600"/>
              </a:spcAft>
            </a:pPr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Répéter </a:t>
            </a:r>
          </a:p>
          <a:p>
            <a:pPr marL="179388" indent="-88900"/>
            <a:r>
              <a:rPr lang="fr-FR" sz="2200" i="1" dirty="0" smtClean="0"/>
              <a:t>        </a:t>
            </a:r>
            <a:r>
              <a:rPr lang="fr-FR" sz="2200" i="1" dirty="0" err="1" smtClean="0"/>
              <a:t>Rédiger_exercice</a:t>
            </a:r>
            <a:r>
              <a:rPr lang="fr-FR" sz="2200" i="1" dirty="0" smtClean="0"/>
              <a:t>(exo);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P(vide);  </a:t>
            </a:r>
            <a:r>
              <a:rPr lang="fr-FR" sz="1600" dirty="0" smtClean="0">
                <a:solidFill>
                  <a:srgbClr val="002060"/>
                </a:solidFill>
              </a:rPr>
              <a:t>/*</a:t>
            </a:r>
            <a:r>
              <a:rPr lang="fr-FR" sz="22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>
                <a:solidFill>
                  <a:srgbClr val="002060"/>
                </a:solidFill>
              </a:rPr>
              <a:t>Demander dépôt de l’exercice */</a:t>
            </a:r>
          </a:p>
          <a:p>
            <a:pPr marL="179388" indent="-88900"/>
            <a:r>
              <a:rPr lang="fr-FR" sz="2200" dirty="0" smtClean="0"/>
              <a:t>        Exercices[j] := exo; </a:t>
            </a:r>
          </a:p>
          <a:p>
            <a:pPr marL="179388" indent="-88900"/>
            <a:r>
              <a:rPr lang="fr-FR" sz="2200" b="1" dirty="0" smtClean="0"/>
              <a:t>        j := (j + 1) </a:t>
            </a:r>
            <a:r>
              <a:rPr lang="fr-FR" sz="2200" b="1" dirty="0" err="1" smtClean="0"/>
              <a:t>mod</a:t>
            </a:r>
            <a:r>
              <a:rPr lang="fr-FR" sz="2200" b="1" dirty="0" smtClean="0"/>
              <a:t> M;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V(plein); </a:t>
            </a:r>
            <a:r>
              <a:rPr lang="fr-FR" sz="1600" dirty="0" smtClean="0">
                <a:solidFill>
                  <a:srgbClr val="002060"/>
                </a:solidFill>
              </a:rPr>
              <a:t>/* Signaler dépôt au premier étudiant */</a:t>
            </a:r>
            <a:endParaRPr lang="fr-FR" sz="1600" dirty="0" smtClean="0"/>
          </a:p>
          <a:p>
            <a:pPr marL="179388" indent="-88900">
              <a:spcAft>
                <a:spcPts val="600"/>
              </a:spcAft>
              <a:tabLst>
                <a:tab pos="269875" algn="l"/>
              </a:tabLst>
            </a:pPr>
            <a:r>
              <a:rPr lang="fr-FR" sz="2200" dirty="0" smtClean="0"/>
              <a:t>    Jusqu'à fin; </a:t>
            </a:r>
          </a:p>
          <a:p>
            <a:pPr marL="179388" indent="-88900"/>
            <a:r>
              <a:rPr lang="fr-FR" sz="2200" b="1" dirty="0" smtClean="0"/>
              <a:t>Fin du Programme enseignant;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5876148" y="1663903"/>
            <a:ext cx="5996062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0">
              <a:lnSpc>
                <a:spcPts val="2400"/>
              </a:lnSpc>
            </a:pPr>
            <a:r>
              <a:rPr lang="fr-FR" sz="2200" dirty="0" smtClean="0"/>
              <a:t>Entier j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(0), </a:t>
            </a:r>
            <a:r>
              <a:rPr lang="fr-FR" sz="2200" dirty="0" err="1" smtClean="0"/>
              <a:t>N°Série</a:t>
            </a:r>
            <a:r>
              <a:rPr lang="fr-FR" sz="2200" dirty="0" smtClean="0"/>
              <a:t> </a:t>
            </a:r>
            <a:r>
              <a:rPr lang="fr-FR" sz="2200" dirty="0" err="1" smtClean="0"/>
              <a:t>init</a:t>
            </a:r>
            <a:r>
              <a:rPr lang="fr-FR" sz="2200" dirty="0" smtClean="0"/>
              <a:t>(1);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Exercice  exo;</a:t>
            </a:r>
          </a:p>
          <a:p>
            <a:pPr marL="179388" indent="0">
              <a:lnSpc>
                <a:spcPts val="2400"/>
              </a:lnSpc>
            </a:pPr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Répéter 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 P(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 </a:t>
            </a:r>
            <a:r>
              <a:rPr lang="fr-FR" sz="1600" dirty="0" smtClean="0">
                <a:solidFill>
                  <a:srgbClr val="002060"/>
                </a:solidFill>
              </a:rPr>
              <a:t>/* Demander la SC pour accéder  à cpt[j] */</a:t>
            </a:r>
          </a:p>
          <a:p>
            <a:r>
              <a:rPr lang="fr-FR" sz="1600" dirty="0" smtClean="0">
                <a:solidFill>
                  <a:srgbClr val="002060"/>
                </a:solidFill>
              </a:rPr>
              <a:t>            </a:t>
            </a:r>
            <a:r>
              <a:rPr lang="fr-FR" sz="2200" dirty="0" smtClean="0"/>
              <a:t>Si </a:t>
            </a:r>
            <a:r>
              <a:rPr lang="fr-FR" sz="2200" dirty="0" err="1" smtClean="0"/>
              <a:t>Tsérie</a:t>
            </a:r>
            <a:r>
              <a:rPr lang="fr-FR" sz="2200" dirty="0" smtClean="0"/>
              <a:t>[j] &lt; </a:t>
            </a:r>
            <a:r>
              <a:rPr lang="fr-FR" sz="2200" dirty="0" err="1" smtClean="0"/>
              <a:t>N°Série</a:t>
            </a:r>
            <a:r>
              <a:rPr lang="fr-FR" sz="2200" dirty="0" smtClean="0"/>
              <a:t> alors</a:t>
            </a:r>
          </a:p>
          <a:p>
            <a:r>
              <a:rPr lang="fr-FR" sz="2200" dirty="0" smtClean="0"/>
              <a:t>              V(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 ;  </a:t>
            </a:r>
            <a:r>
              <a:rPr lang="fr-FR" sz="1600" dirty="0" smtClean="0">
                <a:solidFill>
                  <a:srgbClr val="002060"/>
                </a:solidFill>
              </a:rPr>
              <a:t>/* Libérer la SC */ </a:t>
            </a:r>
          </a:p>
          <a:p>
            <a:r>
              <a:rPr lang="fr-FR" sz="2200" dirty="0" smtClean="0"/>
              <a:t>              P(fins) ; </a:t>
            </a:r>
            <a:r>
              <a:rPr lang="fr-FR" sz="1600" dirty="0" smtClean="0">
                <a:solidFill>
                  <a:srgbClr val="002060"/>
                </a:solidFill>
              </a:rPr>
              <a:t>*/ L’étudiant  se met en attente*/</a:t>
            </a:r>
          </a:p>
          <a:p>
            <a:r>
              <a:rPr lang="fr-FR" sz="2200" dirty="0" smtClean="0"/>
              <a:t>              V(fins) ;  </a:t>
            </a:r>
            <a:r>
              <a:rPr lang="fr-FR" sz="1600" dirty="0" smtClean="0">
                <a:solidFill>
                  <a:srgbClr val="002060"/>
                </a:solidFill>
              </a:rPr>
              <a:t>/* réveil en cascade */</a:t>
            </a:r>
          </a:p>
          <a:p>
            <a:r>
              <a:rPr lang="fr-FR" sz="2200" dirty="0" smtClean="0"/>
              <a:t>              P(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 ;</a:t>
            </a:r>
          </a:p>
          <a:p>
            <a:r>
              <a:rPr lang="fr-FR" sz="2200" dirty="0" smtClean="0"/>
              <a:t>         </a:t>
            </a:r>
            <a:r>
              <a:rPr lang="fr-FR" sz="2200" dirty="0" err="1" smtClean="0"/>
              <a:t>finsi</a:t>
            </a:r>
            <a:r>
              <a:rPr lang="fr-FR" sz="2200" dirty="0" smtClean="0"/>
              <a:t>;</a:t>
            </a:r>
            <a:endParaRPr lang="fr-FR" sz="2200" dirty="0" smtClean="0">
              <a:solidFill>
                <a:srgbClr val="002060"/>
              </a:solidFill>
            </a:endParaRP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 Si </a:t>
            </a:r>
            <a:r>
              <a:rPr lang="nl-NL" sz="2200" dirty="0" err="1" smtClean="0"/>
              <a:t>Cpt</a:t>
            </a:r>
            <a:r>
              <a:rPr lang="nl-NL" sz="2200" dirty="0" smtClean="0"/>
              <a:t>[j] = 0   </a:t>
            </a:r>
            <a:r>
              <a:rPr lang="nl-NL" sz="2200" dirty="0" err="1" smtClean="0"/>
              <a:t>Alors</a:t>
            </a:r>
            <a:r>
              <a:rPr lang="nl-NL" sz="2200" dirty="0" smtClean="0"/>
              <a:t>    </a:t>
            </a:r>
            <a:r>
              <a:rPr lang="nl-NL" sz="1600" dirty="0" smtClean="0">
                <a:solidFill>
                  <a:srgbClr val="002060"/>
                </a:solidFill>
              </a:rPr>
              <a:t>/* Premier </a:t>
            </a:r>
            <a:r>
              <a:rPr lang="nl-NL" sz="1600" dirty="0" err="1" smtClean="0">
                <a:solidFill>
                  <a:srgbClr val="002060"/>
                </a:solidFill>
              </a:rPr>
              <a:t>étudiant</a:t>
            </a:r>
            <a:r>
              <a:rPr lang="nl-NL" sz="1600" dirty="0" smtClean="0">
                <a:solidFill>
                  <a:srgbClr val="002060"/>
                </a:solidFill>
              </a:rPr>
              <a:t> */   </a:t>
            </a:r>
          </a:p>
          <a:p>
            <a:pPr marL="179388" indent="0">
              <a:lnSpc>
                <a:spcPts val="2400"/>
              </a:lnSpc>
            </a:pPr>
            <a:r>
              <a:rPr lang="nl-NL" sz="2200" dirty="0" smtClean="0"/>
              <a:t>           P(plein);     </a:t>
            </a:r>
            <a:r>
              <a:rPr lang="nl-NL" sz="1600" dirty="0" smtClean="0">
                <a:solidFill>
                  <a:srgbClr val="002060"/>
                </a:solidFill>
              </a:rPr>
              <a:t>/* </a:t>
            </a:r>
            <a:r>
              <a:rPr lang="nl-NL" sz="1600" dirty="0" err="1" smtClean="0">
                <a:solidFill>
                  <a:srgbClr val="002060"/>
                </a:solidFill>
              </a:rPr>
              <a:t>Demander</a:t>
            </a:r>
            <a:r>
              <a:rPr lang="nl-NL" sz="1600" dirty="0" smtClean="0">
                <a:solidFill>
                  <a:srgbClr val="002060"/>
                </a:solidFill>
              </a:rPr>
              <a:t> </a:t>
            </a:r>
            <a:r>
              <a:rPr lang="nl-NL" sz="1600" dirty="0" err="1" smtClean="0">
                <a:solidFill>
                  <a:srgbClr val="002060"/>
                </a:solidFill>
              </a:rPr>
              <a:t>retrait</a:t>
            </a:r>
            <a:r>
              <a:rPr lang="nl-NL" sz="1600" dirty="0" smtClean="0">
                <a:solidFill>
                  <a:srgbClr val="002060"/>
                </a:solidFill>
              </a:rPr>
              <a:t> */ 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179388" indent="0">
              <a:lnSpc>
                <a:spcPts val="2400"/>
              </a:lnSpc>
              <a:spcAft>
                <a:spcPts val="600"/>
              </a:spcAft>
            </a:pPr>
            <a:r>
              <a:rPr lang="fr-FR" sz="2200" dirty="0" smtClean="0"/>
              <a:t>      exo := Exercices[j];</a:t>
            </a:r>
          </a:p>
          <a:p>
            <a:pPr marL="179388" indent="0">
              <a:lnSpc>
                <a:spcPts val="2400"/>
              </a:lnSpc>
            </a:pPr>
            <a:r>
              <a:rPr lang="nl-NL" sz="2200" dirty="0" smtClean="0"/>
              <a:t>      </a:t>
            </a:r>
            <a:r>
              <a:rPr lang="nl-NL" sz="2200" dirty="0" err="1" smtClean="0"/>
              <a:t>Cpt</a:t>
            </a:r>
            <a:r>
              <a:rPr lang="nl-NL" sz="2200" dirty="0" smtClean="0"/>
              <a:t>[j] := (</a:t>
            </a:r>
            <a:r>
              <a:rPr lang="nl-NL" sz="2200" dirty="0" err="1" smtClean="0"/>
              <a:t>Cpt</a:t>
            </a:r>
            <a:r>
              <a:rPr lang="nl-NL" sz="2200" dirty="0" smtClean="0"/>
              <a:t>[j]+1) </a:t>
            </a:r>
            <a:r>
              <a:rPr lang="nl-NL" sz="2200" dirty="0" err="1" smtClean="0"/>
              <a:t>mod</a:t>
            </a:r>
            <a:r>
              <a:rPr lang="nl-NL" sz="2200" dirty="0" smtClean="0"/>
              <a:t> N; </a:t>
            </a:r>
            <a:r>
              <a:rPr lang="nl-NL" sz="1600" dirty="0" smtClean="0">
                <a:solidFill>
                  <a:srgbClr val="002060"/>
                </a:solidFill>
              </a:rPr>
              <a:t>/* </a:t>
            </a:r>
            <a:r>
              <a:rPr lang="nl-NL" sz="1600" dirty="0" err="1" smtClean="0">
                <a:solidFill>
                  <a:srgbClr val="002060"/>
                </a:solidFill>
              </a:rPr>
              <a:t>Comptabiliser</a:t>
            </a:r>
            <a:r>
              <a:rPr lang="nl-NL" sz="1600" dirty="0" smtClean="0">
                <a:solidFill>
                  <a:srgbClr val="002060"/>
                </a:solidFill>
              </a:rPr>
              <a:t> </a:t>
            </a:r>
            <a:r>
              <a:rPr lang="nl-NL" sz="1600" dirty="0" err="1" smtClean="0">
                <a:solidFill>
                  <a:srgbClr val="002060"/>
                </a:solidFill>
              </a:rPr>
              <a:t>retrait</a:t>
            </a:r>
            <a:r>
              <a:rPr lang="nl-NL" sz="1600" dirty="0" smtClean="0">
                <a:solidFill>
                  <a:srgbClr val="002060"/>
                </a:solidFill>
              </a:rPr>
              <a:t> */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     </a:t>
            </a:r>
            <a:endParaRPr lang="fr-FR" sz="2200" dirty="0"/>
          </a:p>
        </p:txBody>
      </p:sp>
      <p:sp>
        <p:nvSpPr>
          <p:cNvPr id="7" name="Rectangle 6"/>
          <p:cNvSpPr/>
          <p:nvPr/>
        </p:nvSpPr>
        <p:spPr>
          <a:xfrm>
            <a:off x="427222" y="562874"/>
            <a:ext cx="49092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200" b="1" dirty="0" smtClean="0"/>
              <a:t> </a:t>
            </a:r>
            <a:r>
              <a:rPr lang="fr-FR" sz="2200" b="1" u="sng" dirty="0" smtClean="0"/>
              <a:t>Version finale de la solution</a:t>
            </a:r>
            <a:r>
              <a:rPr lang="fr-FR" sz="2200" b="1" dirty="0" smtClean="0"/>
              <a:t>  </a:t>
            </a:r>
            <a:r>
              <a:rPr lang="fr-F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9298"/>
            <a:ext cx="9839325" cy="51535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Exercice 6: Producteur-Consommateur  </a:t>
            </a:r>
            <a:r>
              <a:rPr lang="fr-FR" sz="3400" dirty="0" smtClean="0">
                <a:solidFill>
                  <a:schemeClr val="bg1"/>
                </a:solidFill>
              </a:rPr>
              <a:t> </a:t>
            </a:r>
            <a:endParaRPr lang="fr-FR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37930" y="614740"/>
          <a:ext cx="11024418" cy="5995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3157"/>
                <a:gridCol w="5681261"/>
              </a:tblGrid>
              <a:tr h="329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2200" b="1" dirty="0">
                          <a:latin typeface="+mn-lt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  Suite Programme </a:t>
                      </a:r>
                      <a:r>
                        <a:rPr lang="fr-FR" sz="2200" b="1" dirty="0" err="1">
                          <a:latin typeface="+mn-lt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2200" b="1" baseline="-25000" dirty="0" err="1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93002">
                <a:tc>
                  <a:txBody>
                    <a:bodyPr/>
                    <a:lstStyle/>
                    <a:p>
                      <a:endParaRPr lang="fr-FR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2200" dirty="0" smtClean="0"/>
                    </a:p>
                    <a:p>
                      <a:pPr marL="179388" indent="-88900"/>
                      <a:endParaRPr lang="fr-FR" sz="2200" dirty="0" smtClean="0"/>
                    </a:p>
                    <a:p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ts val="2400"/>
                        </a:lnSpc>
                      </a:pPr>
                      <a:endParaRPr lang="fr-FR" sz="22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69631" y="1528998"/>
            <a:ext cx="6026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/>
            <a:r>
              <a:rPr lang="fr-FR" sz="2200" dirty="0" smtClean="0"/>
              <a:t>Entier </a:t>
            </a:r>
            <a:r>
              <a:rPr lang="fr-FR" sz="2200" dirty="0" err="1" smtClean="0"/>
              <a:t>i,j</a:t>
            </a:r>
            <a:r>
              <a:rPr lang="fr-FR" sz="2200" dirty="0" smtClean="0"/>
              <a:t>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 </a:t>
            </a:r>
          </a:p>
          <a:p>
            <a:pPr marL="179388" indent="-88900"/>
            <a:r>
              <a:rPr lang="fr-FR" sz="2200" dirty="0" smtClean="0"/>
              <a:t>Exercice  exo;</a:t>
            </a:r>
          </a:p>
          <a:p>
            <a:pPr marL="179388" indent="-88900">
              <a:spcAft>
                <a:spcPts val="600"/>
              </a:spcAft>
            </a:pPr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Répéter </a:t>
            </a:r>
          </a:p>
          <a:p>
            <a:pPr marL="179388" indent="-88900"/>
            <a:r>
              <a:rPr lang="fr-FR" sz="2200" i="1" dirty="0" smtClean="0"/>
              <a:t>        </a:t>
            </a:r>
            <a:r>
              <a:rPr lang="fr-FR" sz="2200" i="1" dirty="0" err="1" smtClean="0"/>
              <a:t>Rédiger_exercice</a:t>
            </a:r>
            <a:r>
              <a:rPr lang="fr-FR" sz="2200" i="1" dirty="0" smtClean="0"/>
              <a:t>(exo);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P(vide);  </a:t>
            </a:r>
            <a:r>
              <a:rPr lang="fr-FR" sz="1600" dirty="0" smtClean="0">
                <a:solidFill>
                  <a:srgbClr val="002060"/>
                </a:solidFill>
              </a:rPr>
              <a:t>/*</a:t>
            </a:r>
            <a:r>
              <a:rPr lang="fr-FR" sz="22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>
                <a:solidFill>
                  <a:srgbClr val="002060"/>
                </a:solidFill>
              </a:rPr>
              <a:t>Demander dépôt  de l’exercice */</a:t>
            </a:r>
          </a:p>
          <a:p>
            <a:pPr marL="179388" indent="-88900"/>
            <a:r>
              <a:rPr lang="fr-FR" sz="2200" dirty="0" smtClean="0"/>
              <a:t>        Exercices[j] := exo; </a:t>
            </a:r>
          </a:p>
          <a:p>
            <a:pPr marL="179388" indent="-88900"/>
            <a:r>
              <a:rPr lang="fr-FR" sz="2200" b="1" dirty="0" smtClean="0"/>
              <a:t>        j := (j + 1) </a:t>
            </a:r>
            <a:r>
              <a:rPr lang="fr-FR" sz="2200" b="1" dirty="0" err="1" smtClean="0"/>
              <a:t>mod</a:t>
            </a:r>
            <a:r>
              <a:rPr lang="fr-FR" sz="2200" b="1" dirty="0" smtClean="0"/>
              <a:t> M;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V(plein); </a:t>
            </a:r>
            <a:r>
              <a:rPr lang="fr-FR" sz="1600" dirty="0" smtClean="0">
                <a:solidFill>
                  <a:srgbClr val="002060"/>
                </a:solidFill>
              </a:rPr>
              <a:t>/* Signaler dépôt au premier étudiant */</a:t>
            </a:r>
            <a:endParaRPr lang="fr-FR" sz="1600" dirty="0" smtClean="0"/>
          </a:p>
          <a:p>
            <a:pPr marL="179388" indent="-88900">
              <a:spcAft>
                <a:spcPts val="600"/>
              </a:spcAft>
              <a:tabLst>
                <a:tab pos="269875" algn="l"/>
              </a:tabLst>
            </a:pPr>
            <a:r>
              <a:rPr lang="fr-FR" sz="2200" dirty="0" smtClean="0"/>
              <a:t>    Jusqu'à fin; </a:t>
            </a:r>
          </a:p>
          <a:p>
            <a:pPr marL="179388" indent="-88900"/>
            <a:r>
              <a:rPr lang="fr-FR" sz="2200" b="1" dirty="0" smtClean="0"/>
              <a:t>Fin du Programme enseignant;</a:t>
            </a:r>
            <a:endParaRPr lang="fr-FR" sz="2200" dirty="0"/>
          </a:p>
        </p:txBody>
      </p:sp>
      <p:sp>
        <p:nvSpPr>
          <p:cNvPr id="9" name="ZoneTexte 8"/>
          <p:cNvSpPr txBox="1"/>
          <p:nvPr/>
        </p:nvSpPr>
        <p:spPr>
          <a:xfrm>
            <a:off x="5966088" y="1289155"/>
            <a:ext cx="54414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269875">
              <a:lnSpc>
                <a:spcPts val="2400"/>
              </a:lnSpc>
            </a:pPr>
            <a:r>
              <a:rPr lang="fr-FR" sz="2200" dirty="0" smtClean="0"/>
              <a:t>Si Cpt[j] = 0 alors </a:t>
            </a:r>
            <a:r>
              <a:rPr lang="fr-FR" sz="1500" dirty="0" smtClean="0">
                <a:solidFill>
                  <a:srgbClr val="002060"/>
                </a:solidFill>
              </a:rPr>
              <a:t>/* Dernier étudiant */       </a:t>
            </a:r>
          </a:p>
          <a:p>
            <a:pPr marL="179388" indent="269875">
              <a:lnSpc>
                <a:spcPts val="2400"/>
              </a:lnSpc>
            </a:pPr>
            <a:r>
              <a:rPr lang="fr-FR" sz="2200" dirty="0" smtClean="0"/>
              <a:t>        V(vide);  </a:t>
            </a:r>
            <a:r>
              <a:rPr lang="fr-FR" sz="1600" dirty="0" smtClean="0">
                <a:solidFill>
                  <a:srgbClr val="002060"/>
                </a:solidFill>
              </a:rPr>
              <a:t>/* Libérer la case */</a:t>
            </a:r>
          </a:p>
          <a:p>
            <a:pPr marL="179388" indent="269875"/>
            <a:r>
              <a:rPr lang="fr-FR" sz="2200" dirty="0" smtClean="0">
                <a:solidFill>
                  <a:srgbClr val="002060"/>
                </a:solidFill>
              </a:rPr>
              <a:t>        </a:t>
            </a:r>
            <a:r>
              <a:rPr lang="fr-FR" sz="2200" dirty="0" err="1" smtClean="0"/>
              <a:t>Tsérie</a:t>
            </a:r>
            <a:r>
              <a:rPr lang="fr-FR" sz="2200" dirty="0" smtClean="0"/>
              <a:t>[j] = </a:t>
            </a:r>
            <a:r>
              <a:rPr lang="fr-FR" sz="2200" dirty="0" err="1" smtClean="0"/>
              <a:t>Tsérie</a:t>
            </a:r>
            <a:r>
              <a:rPr lang="fr-FR" sz="2200" dirty="0" smtClean="0"/>
              <a:t>[j]+1 ;</a:t>
            </a:r>
          </a:p>
          <a:p>
            <a:pPr marL="179388" indent="269875"/>
            <a:r>
              <a:rPr lang="fr-FR" sz="2200" dirty="0" smtClean="0"/>
              <a:t>         V(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</a:t>
            </a:r>
          </a:p>
          <a:p>
            <a:pPr marL="179388" indent="269875"/>
            <a:r>
              <a:rPr lang="fr-FR" sz="2200" dirty="0" smtClean="0"/>
              <a:t>         V(fins) ; </a:t>
            </a:r>
            <a:r>
              <a:rPr lang="fr-FR" sz="1600" dirty="0" smtClean="0">
                <a:solidFill>
                  <a:srgbClr val="002060"/>
                </a:solidFill>
              </a:rPr>
              <a:t>*/ Réveiller les processus bloqués */</a:t>
            </a:r>
          </a:p>
          <a:p>
            <a:pPr marL="179388" indent="269875"/>
            <a:r>
              <a:rPr lang="fr-FR" sz="2200" dirty="0" smtClean="0"/>
              <a:t>         P(fins) ;</a:t>
            </a:r>
          </a:p>
          <a:p>
            <a:pPr marL="179388" indent="269875"/>
            <a:r>
              <a:rPr lang="fr-FR" sz="2200" dirty="0" smtClean="0"/>
              <a:t> Sinon</a:t>
            </a:r>
          </a:p>
          <a:p>
            <a:pPr marL="179388" indent="269875"/>
            <a:r>
              <a:rPr lang="fr-FR" sz="2200" dirty="0" smtClean="0"/>
              <a:t>        V(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  </a:t>
            </a:r>
            <a:r>
              <a:rPr lang="fr-FR" sz="1600" dirty="0" smtClean="0">
                <a:solidFill>
                  <a:srgbClr val="002060"/>
                </a:solidFill>
              </a:rPr>
              <a:t>/* Libérer la SC de cpt[j] */</a:t>
            </a:r>
            <a:endParaRPr lang="fr-FR" sz="1600" dirty="0" smtClean="0"/>
          </a:p>
          <a:p>
            <a:pPr marL="179388" indent="269875"/>
            <a:r>
              <a:rPr lang="fr-FR" sz="2200" dirty="0" smtClean="0"/>
              <a:t> </a:t>
            </a:r>
            <a:r>
              <a:rPr lang="fr-FR" sz="2200" dirty="0" err="1" smtClean="0"/>
              <a:t>Finsi</a:t>
            </a:r>
            <a:endParaRPr lang="fr-FR" sz="2200" dirty="0" smtClean="0"/>
          </a:p>
          <a:p>
            <a:pPr marL="179388" indent="269875"/>
            <a:r>
              <a:rPr lang="nl-NL" sz="2200" dirty="0" smtClean="0"/>
              <a:t>  j = (j + 1) </a:t>
            </a:r>
            <a:r>
              <a:rPr lang="nl-NL" sz="2200" dirty="0" err="1" smtClean="0"/>
              <a:t>mod</a:t>
            </a:r>
            <a:r>
              <a:rPr lang="nl-NL" sz="2200" dirty="0" smtClean="0"/>
              <a:t> M;  </a:t>
            </a:r>
            <a:r>
              <a:rPr lang="nl-NL" sz="1600" dirty="0" smtClean="0">
                <a:solidFill>
                  <a:srgbClr val="002060"/>
                </a:solidFill>
              </a:rPr>
              <a:t>/* Passer à la case </a:t>
            </a:r>
            <a:r>
              <a:rPr lang="nl-NL" sz="1600" dirty="0" err="1" smtClean="0">
                <a:solidFill>
                  <a:srgbClr val="002060"/>
                </a:solidFill>
              </a:rPr>
              <a:t>suivante</a:t>
            </a:r>
            <a:r>
              <a:rPr lang="nl-NL" sz="1600" dirty="0" smtClean="0">
                <a:solidFill>
                  <a:srgbClr val="002060"/>
                </a:solidFill>
              </a:rPr>
              <a:t>  */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179388" indent="269875"/>
            <a:r>
              <a:rPr lang="nl-NL" sz="2200" dirty="0" smtClean="0"/>
              <a:t> </a:t>
            </a:r>
            <a:r>
              <a:rPr lang="nl-NL" sz="2200" smtClean="0"/>
              <a:t>Si j = 0    </a:t>
            </a:r>
            <a:r>
              <a:rPr lang="nl-NL" sz="2200" dirty="0" err="1" smtClean="0"/>
              <a:t>Alors</a:t>
            </a:r>
            <a:r>
              <a:rPr lang="nl-NL" sz="2200" dirty="0" smtClean="0"/>
              <a:t> </a:t>
            </a:r>
          </a:p>
          <a:p>
            <a:pPr marL="179388" indent="269875"/>
            <a:r>
              <a:rPr lang="nl-NL" sz="2200" dirty="0" smtClean="0"/>
              <a:t>      N°</a:t>
            </a:r>
            <a:r>
              <a:rPr lang="nl-NL" sz="2200" dirty="0" err="1" smtClean="0"/>
              <a:t>Série</a:t>
            </a:r>
            <a:r>
              <a:rPr lang="nl-NL" sz="2200" dirty="0" smtClean="0"/>
              <a:t> = N°</a:t>
            </a:r>
            <a:r>
              <a:rPr lang="nl-NL" sz="2200" dirty="0" err="1" smtClean="0"/>
              <a:t>Série</a:t>
            </a:r>
            <a:r>
              <a:rPr lang="nl-NL" sz="2200" dirty="0" smtClean="0"/>
              <a:t>+ 1;</a:t>
            </a:r>
            <a:r>
              <a:rPr lang="fr-FR" sz="1600" dirty="0" smtClean="0">
                <a:solidFill>
                  <a:srgbClr val="002060"/>
                </a:solidFill>
              </a:rPr>
              <a:t>  </a:t>
            </a:r>
            <a:endParaRPr lang="fr-FR" sz="1600" dirty="0" smtClean="0"/>
          </a:p>
          <a:p>
            <a:pPr marL="179388" indent="269875">
              <a:lnSpc>
                <a:spcPts val="2400"/>
              </a:lnSpc>
              <a:tabLst>
                <a:tab pos="539750" algn="l"/>
              </a:tabLst>
            </a:pPr>
            <a:r>
              <a:rPr lang="fr-FR" sz="2200" dirty="0" smtClean="0"/>
              <a:t> </a:t>
            </a:r>
            <a:r>
              <a:rPr lang="fr-FR" sz="2200" dirty="0" err="1" smtClean="0"/>
              <a:t>Finsi</a:t>
            </a:r>
            <a:r>
              <a:rPr lang="fr-FR" sz="2200" dirty="0" smtClean="0"/>
              <a:t>;</a:t>
            </a:r>
          </a:p>
          <a:p>
            <a:pPr marL="179388" indent="269875">
              <a:lnSpc>
                <a:spcPts val="2400"/>
              </a:lnSpc>
            </a:pPr>
            <a:r>
              <a:rPr lang="fr-FR" sz="2200" i="1" dirty="0" smtClean="0"/>
              <a:t> </a:t>
            </a:r>
            <a:r>
              <a:rPr lang="fr-FR" sz="2200" i="1" dirty="0" err="1" smtClean="0"/>
              <a:t>Faire_exercice</a:t>
            </a:r>
            <a:r>
              <a:rPr lang="fr-FR" sz="2200" i="1" dirty="0" smtClean="0"/>
              <a:t>(exo);</a:t>
            </a:r>
          </a:p>
          <a:p>
            <a:pPr marL="179388" indent="0">
              <a:lnSpc>
                <a:spcPts val="2400"/>
              </a:lnSpc>
            </a:pPr>
            <a:r>
              <a:rPr lang="fr-FR" sz="2200" dirty="0" smtClean="0"/>
              <a:t>Jusqu'à fin; </a:t>
            </a:r>
          </a:p>
          <a:p>
            <a:pPr>
              <a:lnSpc>
                <a:spcPts val="2400"/>
              </a:lnSpc>
            </a:pPr>
            <a:r>
              <a:rPr lang="fr-FR" sz="2200" b="1" dirty="0" smtClean="0"/>
              <a:t>Fin du Programme </a:t>
            </a:r>
            <a:r>
              <a:rPr lang="fr-FR" sz="2200" b="1" dirty="0" err="1" smtClean="0"/>
              <a:t>étudiant</a:t>
            </a:r>
            <a:r>
              <a:rPr lang="fr-FR" sz="2200" b="1" baseline="-25000" dirty="0" err="1" smtClean="0"/>
              <a:t>i</a:t>
            </a:r>
            <a:r>
              <a:rPr lang="fr-FR" sz="2200" b="1" dirty="0" smtClean="0"/>
              <a:t> ;</a:t>
            </a:r>
          </a:p>
          <a:p>
            <a:pPr marL="179388" indent="0">
              <a:lnSpc>
                <a:spcPts val="2400"/>
              </a:lnSpc>
            </a:pPr>
            <a:endParaRPr lang="fr-FR" sz="2200" b="1" dirty="0" smtClean="0"/>
          </a:p>
          <a:p>
            <a:pPr marL="179388" indent="0">
              <a:lnSpc>
                <a:spcPts val="2400"/>
              </a:lnSpc>
            </a:pPr>
            <a:endParaRPr lang="fr-FR" sz="2200" b="1" dirty="0" smtClean="0"/>
          </a:p>
          <a:p>
            <a:pPr marL="179388" indent="0">
              <a:lnSpc>
                <a:spcPts val="2400"/>
              </a:lnSpc>
            </a:pPr>
            <a:endParaRPr lang="fr-FR" sz="2200" b="1" dirty="0" smtClean="0"/>
          </a:p>
          <a:p>
            <a:pPr marL="179388" indent="0">
              <a:lnSpc>
                <a:spcPts val="2400"/>
              </a:lnSpc>
            </a:pPr>
            <a:endParaRPr lang="fr-FR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47" y="1034086"/>
            <a:ext cx="107251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1915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</a:t>
            </a:r>
            <a:r>
              <a:rPr lang="fr-FR" sz="3000" dirty="0" smtClean="0">
                <a:solidFill>
                  <a:schemeClr val="bg1"/>
                </a:solidFill>
              </a:rPr>
              <a:t>Producteur-consommateurs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927070" y="2938210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exoi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exom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1469036" y="1394085"/>
            <a:ext cx="974361" cy="88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rot="16200000" flipH="1">
            <a:off x="1836295" y="2465881"/>
            <a:ext cx="824459" cy="2398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33" idx="4"/>
          </p:cNvCxnSpPr>
          <p:nvPr/>
        </p:nvCxnSpPr>
        <p:spPr>
          <a:xfrm rot="5400000" flipH="1" flipV="1">
            <a:off x="5408327" y="2536461"/>
            <a:ext cx="689547" cy="1136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6200000" flipH="1">
            <a:off x="3620126" y="3755037"/>
            <a:ext cx="704539" cy="3297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289159" y="1049315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Producteur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174104" y="1021834"/>
            <a:ext cx="16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Consommateur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22752" y="5131636"/>
            <a:ext cx="16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Consommateur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593958" y="2403425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Déposer exercice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09079" y="2540835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Retirer exercice 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51469" y="3028014"/>
            <a:ext cx="74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315200" y="1921239"/>
            <a:ext cx="4786860" cy="895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2200" b="1" dirty="0" smtClean="0"/>
              <a:t>Il y a N systèmes de communication « </a:t>
            </a:r>
            <a:r>
              <a:rPr lang="fr-FR" sz="2200" b="1" i="1" dirty="0" smtClean="0"/>
              <a:t>Producteur-Consommateur »</a:t>
            </a:r>
            <a:r>
              <a:rPr lang="fr-FR" sz="2200" b="1" dirty="0" smtClean="0"/>
              <a:t>  </a:t>
            </a:r>
            <a:endParaRPr lang="fr-FR" sz="2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090346" y="3018023"/>
            <a:ext cx="510165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fr-FR" sz="2000" dirty="0" smtClean="0"/>
              <a:t>  Chaque Système de communication est composé de: 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fr-FR" sz="2000" dirty="0" smtClean="0"/>
              <a:t> Un couple Producteur-Consommateur:         </a:t>
            </a:r>
            <a:r>
              <a:rPr lang="fr-FR" sz="2000" b="1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fr-FR" sz="2000" b="1" dirty="0" smtClean="0"/>
              <a:t>             Enseignant/Etudiant i</a:t>
            </a:r>
            <a:r>
              <a:rPr lang="fr-FR" sz="2000" dirty="0" smtClean="0"/>
              <a:t>.</a:t>
            </a:r>
            <a:r>
              <a:rPr lang="fr-FR" sz="2000" b="1" dirty="0" smtClean="0"/>
              <a:t>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2000" b="1" dirty="0" smtClean="0"/>
              <a:t> Un tampon de M cases commun </a:t>
            </a:r>
            <a:r>
              <a:rPr lang="fr-FR" sz="2000" dirty="0" smtClean="0"/>
              <a:t>entre        l’enseignant et tous les étudiants.  </a:t>
            </a:r>
            <a:endParaRPr lang="fr-FR" sz="2000" dirty="0"/>
          </a:p>
        </p:txBody>
      </p:sp>
      <p:sp>
        <p:nvSpPr>
          <p:cNvPr id="47" name="Flèche courbée vers le bas 46"/>
          <p:cNvSpPr/>
          <p:nvPr/>
        </p:nvSpPr>
        <p:spPr>
          <a:xfrm rot="19744509">
            <a:off x="6295868" y="1364105"/>
            <a:ext cx="2098623" cy="10643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426561" y="1636430"/>
            <a:ext cx="113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/>
              <a:t>Enseignant</a:t>
            </a:r>
            <a:r>
              <a:rPr lang="fr-FR" b="1" dirty="0" smtClean="0"/>
              <a:t>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5338996" y="1411574"/>
            <a:ext cx="941883" cy="836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341493" y="1623939"/>
            <a:ext cx="9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/>
              <a:t>Etudiant i</a:t>
            </a:r>
            <a:r>
              <a:rPr lang="fr-FR" b="1" dirty="0" smtClean="0"/>
              <a:t>  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1974537" y="3525327"/>
          <a:ext cx="47710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576"/>
                <a:gridCol w="681576"/>
                <a:gridCol w="681576"/>
                <a:gridCol w="681576"/>
                <a:gridCol w="681576"/>
                <a:gridCol w="681576"/>
                <a:gridCol w="681576"/>
              </a:tblGrid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M-2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M-1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4" name="Ellipse 43"/>
          <p:cNvSpPr/>
          <p:nvPr/>
        </p:nvSpPr>
        <p:spPr>
          <a:xfrm>
            <a:off x="3752537" y="4262204"/>
            <a:ext cx="941883" cy="836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755034" y="4489559"/>
            <a:ext cx="9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/>
              <a:t>Etudiant j</a:t>
            </a:r>
            <a:r>
              <a:rPr lang="fr-FR" b="1" dirty="0" smtClean="0"/>
              <a:t>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04735" y="5591332"/>
            <a:ext cx="8619344" cy="7864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Un exercice est consommé par tous les consommateurs (étudiants)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Un exercice est retiré une et une seule fois par un étudiant.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337806" y="3832488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Retirer exercice   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742" y="945868"/>
            <a:ext cx="10734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07344" y="1713915"/>
          <a:ext cx="9825219" cy="4937760"/>
        </p:xfrm>
        <a:graphic>
          <a:graphicData uri="http://schemas.openxmlformats.org/drawingml/2006/table">
            <a:tbl>
              <a:tblPr/>
              <a:tblGrid>
                <a:gridCol w="4473731"/>
                <a:gridCol w="5351488"/>
              </a:tblGrid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Programme </a:t>
                      </a:r>
                      <a:r>
                        <a:rPr lang="fr-FR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18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Entier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r>
                        <a:rPr lang="fr-F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init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(0);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Entier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r>
                        <a:rPr lang="fr-F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init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(0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);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Exercice 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exo;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Exercice 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exo;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Début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Début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Répéter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Répéter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&lt;</a:t>
                      </a:r>
                      <a:r>
                        <a:rPr lang="fr-FR" sz="1800" i="1" dirty="0" err="1">
                          <a:latin typeface="Times New Roman"/>
                          <a:ea typeface="Times New Roman"/>
                          <a:cs typeface="Times New Roman"/>
                        </a:rPr>
                        <a:t>Rédiger_exercice</a:t>
                      </a:r>
                      <a:r>
                        <a:rPr lang="fr-FR" sz="1800" i="1" dirty="0">
                          <a:latin typeface="Times New Roman"/>
                          <a:ea typeface="Times New Roman"/>
                          <a:cs typeface="Times New Roman"/>
                        </a:rPr>
                        <a:t>(exo</a:t>
                      </a:r>
                      <a:r>
                        <a:rPr lang="fr-FR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fr-FR" sz="1800" i="1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fr-FR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&gt;;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Demander retrait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exercice;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36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Demander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dépôt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exercice;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Déposer(exercice)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Signaler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dépôt de l’exercice à tous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les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étudiants;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Retirer(exercice);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Si</a:t>
                      </a: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dernier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étudiant ayant retiré l’exercice Alors</a:t>
                      </a:r>
                      <a:b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signaler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retrait de l’exercice (libérer la case);  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fr-FR" sz="1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Finsi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Jusqu'à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fin;     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Jusqu'à 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fin; 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Fin du Programme enseignant;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 Fin du Programme </a:t>
                      </a:r>
                      <a:r>
                        <a:rPr lang="fr-FR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étudiant</a:t>
                      </a:r>
                      <a:r>
                        <a:rPr lang="fr-FR" sz="18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 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284813" y="1379102"/>
            <a:ext cx="12192000" cy="58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Type Exercice;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Exercices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tableau[0 .. M-1] d’Exercice;  /*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Le tam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pon d’exercices  */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dirty="0" smtClean="0">
                <a:cs typeface="Times New Roman" pitchFamily="18" charset="0"/>
              </a:rPr>
              <a:t> 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Sémaphore </a:t>
            </a:r>
            <a:r>
              <a:rPr lang="fr-FR" sz="2200" b="1" dirty="0" smtClean="0">
                <a:ea typeface="Times New Roman" pitchFamily="18" charset="0"/>
                <a:cs typeface="Times New Roman" pitchFamily="18" charset="0"/>
              </a:rPr>
              <a:t>vide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ea typeface="Times New Roman" pitchFamily="18" charset="0"/>
                <a:cs typeface="Times New Roman" pitchFamily="18" charset="0"/>
              </a:rPr>
              <a:t>init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(M); /* Représente le nombre de cases vides du tampon */</a:t>
            </a:r>
          </a:p>
          <a:p>
            <a:pPr marL="809625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tabLst>
                <a:tab pos="900113" algn="l"/>
              </a:tabLst>
            </a:pPr>
            <a:r>
              <a:rPr lang="fr-FR" sz="2200" dirty="0" smtClean="0">
                <a:cs typeface="Times New Roman" pitchFamily="18" charset="0"/>
              </a:rPr>
              <a:t> Utiliser pour « </a:t>
            </a:r>
            <a:r>
              <a:rPr lang="fr-FR" sz="2200" b="1" i="1" dirty="0" smtClean="0">
                <a:cs typeface="Times New Roman" pitchFamily="18" charset="0"/>
              </a:rPr>
              <a:t>Demander dépôt</a:t>
            </a:r>
            <a:r>
              <a:rPr lang="fr-FR" sz="2200" dirty="0" smtClean="0">
                <a:cs typeface="Times New Roman" pitchFamily="18" charset="0"/>
              </a:rPr>
              <a:t> » et « </a:t>
            </a:r>
            <a:r>
              <a:rPr lang="fr-FR" sz="2200" b="1" i="1" dirty="0" smtClean="0">
                <a:cs typeface="Times New Roman" pitchFamily="18" charset="0"/>
              </a:rPr>
              <a:t>Signaler retrait</a:t>
            </a:r>
            <a:r>
              <a:rPr lang="fr-FR" sz="2200" dirty="0" smtClean="0">
                <a:cs typeface="Times New Roman" pitchFamily="18" charset="0"/>
              </a:rPr>
              <a:t> » 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plein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tableau[0 .. N-1] de Sémaphore </a:t>
            </a:r>
            <a:r>
              <a:rPr kumimoji="0" lang="fr-FR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init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(0); /* Chaque sémaphore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plein[i]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représente le nombre </a:t>
            </a: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d’exercices déposés par l’enseignant (nombr</a:t>
            </a:r>
            <a:r>
              <a:rPr lang="fr-FR" sz="2200" baseline="0" dirty="0" smtClean="0">
                <a:ea typeface="Times New Roman" pitchFamily="18" charset="0"/>
                <a:cs typeface="Times New Roman" pitchFamily="18" charset="0"/>
              </a:rPr>
              <a:t>e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de cases pleines)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pour signaler le dépôt à l’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étudiant i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*/ </a:t>
            </a: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 smtClean="0"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 smtClean="0"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 smtClean="0"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210" y="892657"/>
            <a:ext cx="891415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Structures de données et sémaphores à utiliser </a:t>
            </a:r>
            <a:r>
              <a:rPr lang="fr-FR" dirty="0" smtClean="0"/>
              <a:t>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789" y="4425553"/>
            <a:ext cx="11657351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b="1" dirty="0" smtClean="0">
                <a:ea typeface="Times New Roman" pitchFamily="18" charset="0"/>
                <a:cs typeface="Times New Roman" pitchFamily="18" charset="0"/>
              </a:rPr>
              <a:t> Cpt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tableau[0 .. M-1] d’entier </a:t>
            </a:r>
            <a:r>
              <a:rPr lang="fr-FR" sz="2200" dirty="0" err="1" smtClean="0">
                <a:ea typeface="Times New Roman" pitchFamily="18" charset="0"/>
                <a:cs typeface="Times New Roman" pitchFamily="18" charset="0"/>
              </a:rPr>
              <a:t>init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0;  /* pour comptabiliser le nombre d’étudiants ayant traité </a:t>
            </a:r>
          </a:p>
          <a:p>
            <a:pPr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  l’exercice d’une </a:t>
            </a:r>
            <a:r>
              <a:rPr lang="fr-FR" sz="2200" b="1" dirty="0" smtClean="0">
                <a:ea typeface="Times New Roman" pitchFamily="18" charset="0"/>
                <a:cs typeface="Times New Roman" pitchFamily="18" charset="0"/>
              </a:rPr>
              <a:t>case i 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afin que le dernier étudiant qui récupère l’exercice libère la case */ </a:t>
            </a:r>
            <a:endParaRPr lang="fr-FR" sz="2200" dirty="0" smtClean="0">
              <a:cs typeface="Arial" pitchFamily="34" charset="0"/>
            </a:endParaRPr>
          </a:p>
          <a:p>
            <a:pPr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b="1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 err="1" smtClean="0">
                <a:ea typeface="Times New Roman" pitchFamily="18" charset="0"/>
                <a:cs typeface="Times New Roman" pitchFamily="18" charset="0"/>
              </a:rPr>
              <a:t>Mutex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tableau[0 .. M-1] de Sémaphore </a:t>
            </a:r>
            <a:r>
              <a:rPr lang="fr-FR" sz="2200" dirty="0" err="1" smtClean="0">
                <a:ea typeface="Times New Roman" pitchFamily="18" charset="0"/>
                <a:cs typeface="Times New Roman" pitchFamily="18" charset="0"/>
              </a:rPr>
              <a:t>init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(1);  /* pour protéger le tableau des compteurs </a:t>
            </a:r>
            <a:r>
              <a:rPr lang="fr-FR" sz="2200" b="1" dirty="0" smtClean="0">
                <a:ea typeface="Times New Roman" pitchFamily="18" charset="0"/>
                <a:cs typeface="Times New Roman" pitchFamily="18" charset="0"/>
              </a:rPr>
              <a:t>Cpt</a:t>
            </a:r>
            <a:r>
              <a:rPr lang="fr-FR" sz="2200" dirty="0" smtClean="0">
                <a:ea typeface="Times New Roman" pitchFamily="18" charset="0"/>
                <a:cs typeface="Times New Roman" pitchFamily="18" charset="0"/>
              </a:rPr>
              <a:t> */</a:t>
            </a:r>
          </a:p>
          <a:p>
            <a:pPr marL="719138" lvl="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200" dirty="0" smtClean="0">
                <a:cs typeface="Times New Roman" pitchFamily="18" charset="0"/>
              </a:rPr>
              <a:t> Un sémaphore </a:t>
            </a:r>
            <a:r>
              <a:rPr lang="fr-FR" sz="2200" b="1" dirty="0" err="1" smtClean="0">
                <a:cs typeface="Times New Roman" pitchFamily="18" charset="0"/>
              </a:rPr>
              <a:t>Mutex</a:t>
            </a:r>
            <a:r>
              <a:rPr lang="fr-FR" sz="2200" b="1" dirty="0" smtClean="0">
                <a:cs typeface="Times New Roman" pitchFamily="18" charset="0"/>
              </a:rPr>
              <a:t>[i]</a:t>
            </a:r>
            <a:r>
              <a:rPr lang="fr-FR" sz="2200" dirty="0" smtClean="0">
                <a:cs typeface="Times New Roman" pitchFamily="18" charset="0"/>
              </a:rPr>
              <a:t> protège le compteur </a:t>
            </a:r>
            <a:r>
              <a:rPr lang="fr-FR" sz="2200" b="1" dirty="0" smtClean="0">
                <a:cs typeface="Times New Roman" pitchFamily="18" charset="0"/>
              </a:rPr>
              <a:t>Cpt[i]</a:t>
            </a:r>
            <a:r>
              <a:rPr lang="fr-FR" sz="2200" dirty="0" smtClean="0">
                <a:cs typeface="Times New Roman" pitchFamily="18" charset="0"/>
              </a:rPr>
              <a:t>.</a:t>
            </a:r>
            <a:endParaRPr lang="fr-FR" sz="2200" dirty="0" smtClean="0"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4960" y="3948871"/>
            <a:ext cx="69220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200" dirty="0" smtClean="0">
                <a:cs typeface="Times New Roman" pitchFamily="18" charset="0"/>
              </a:rPr>
              <a:t> Utiliser pour « </a:t>
            </a:r>
            <a:r>
              <a:rPr lang="fr-FR" sz="2200" b="1" i="1" dirty="0" smtClean="0">
                <a:cs typeface="Times New Roman" pitchFamily="18" charset="0"/>
              </a:rPr>
              <a:t>Demander retrait</a:t>
            </a:r>
            <a:r>
              <a:rPr lang="fr-FR" sz="2200" i="1" dirty="0" smtClean="0">
                <a:cs typeface="Times New Roman" pitchFamily="18" charset="0"/>
              </a:rPr>
              <a:t> </a:t>
            </a:r>
            <a:r>
              <a:rPr lang="fr-FR" sz="2200" dirty="0" smtClean="0">
                <a:cs typeface="Times New Roman" pitchFamily="18" charset="0"/>
              </a:rPr>
              <a:t>» et « </a:t>
            </a:r>
            <a:r>
              <a:rPr lang="fr-FR" sz="2200" b="1" i="1" dirty="0" smtClean="0">
                <a:cs typeface="Times New Roman" pitchFamily="18" charset="0"/>
              </a:rPr>
              <a:t>Signaler dépôt</a:t>
            </a:r>
            <a:r>
              <a:rPr lang="fr-FR" sz="2200" dirty="0" smtClean="0">
                <a:cs typeface="Times New Roman" pitchFamily="18" charset="0"/>
              </a:rPr>
              <a:t> »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42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991372" y="2173711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exoi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exom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708876" y="2218546"/>
            <a:ext cx="185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Exercices 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991372" y="2938210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cptm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360937" y="2998033"/>
            <a:ext cx="74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Cpt</a:t>
            </a:r>
            <a:endParaRPr lang="fr-FR" sz="24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3006362" y="3702709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008681" y="3735050"/>
            <a:ext cx="100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Mutex</a:t>
            </a:r>
            <a:endParaRPr lang="fr-FR" sz="2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3023851" y="4469707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2101120" y="4517037"/>
            <a:ext cx="100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pleins</a:t>
            </a:r>
            <a:endParaRPr lang="fr-FR" sz="24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3038840" y="5069315"/>
          <a:ext cx="47710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576"/>
                <a:gridCol w="681576"/>
                <a:gridCol w="681576"/>
                <a:gridCol w="681576"/>
                <a:gridCol w="681576"/>
                <a:gridCol w="681576"/>
                <a:gridCol w="681576"/>
              </a:tblGrid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N-2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 N-1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8029716" y="3000531"/>
            <a:ext cx="25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 ≤ Cpt[i] ≤ N-1  </a:t>
            </a:r>
            <a:endParaRPr lang="fr-FR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726364" y="1456546"/>
            <a:ext cx="31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Sémaphore Vide = M;  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210" y="877667"/>
            <a:ext cx="891415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Structures de données et sémaphores à utiliser </a:t>
            </a:r>
            <a:r>
              <a:rPr lang="fr-F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9298"/>
            <a:ext cx="9839325" cy="51535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Exercice 6: Producteur-Consommateur  </a:t>
            </a:r>
            <a:r>
              <a:rPr lang="fr-FR" sz="3400" dirty="0" smtClean="0">
                <a:solidFill>
                  <a:schemeClr val="bg1"/>
                </a:solidFill>
              </a:rPr>
              <a:t> </a:t>
            </a:r>
            <a:endParaRPr lang="fr-FR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37930" y="614740"/>
          <a:ext cx="11024418" cy="5995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3157"/>
                <a:gridCol w="5681261"/>
              </a:tblGrid>
              <a:tr h="47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Programme </a:t>
                      </a:r>
                      <a:r>
                        <a:rPr lang="fr-FR" sz="2200" b="1" dirty="0">
                          <a:latin typeface="+mn-lt"/>
                          <a:ea typeface="Times New Roman"/>
                          <a:cs typeface="Times New Roman"/>
                        </a:rPr>
                        <a:t>Enseignant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smtClean="0">
                          <a:latin typeface="+mn-lt"/>
                          <a:ea typeface="Times New Roman"/>
                          <a:cs typeface="Times New Roman"/>
                        </a:rPr>
                        <a:t>     Programme </a:t>
                      </a:r>
                      <a:r>
                        <a:rPr lang="fr-FR" sz="2200" b="1" dirty="0" err="1">
                          <a:latin typeface="+mn-lt"/>
                          <a:ea typeface="Times New Roman"/>
                          <a:cs typeface="Times New Roman"/>
                        </a:rPr>
                        <a:t>Etudiant</a:t>
                      </a:r>
                      <a:r>
                        <a:rPr lang="fr-FR" sz="2200" b="1" baseline="-25000" dirty="0" err="1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fr-FR" sz="2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93002">
                <a:tc>
                  <a:txBody>
                    <a:bodyPr/>
                    <a:lstStyle/>
                    <a:p>
                      <a:endParaRPr lang="fr-FR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2200" dirty="0" smtClean="0"/>
                    </a:p>
                    <a:p>
                      <a:pPr marL="179388" indent="-88900"/>
                      <a:endParaRPr lang="fr-FR" sz="2200" dirty="0" smtClean="0"/>
                    </a:p>
                    <a:p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0"/>
                      <a:endParaRPr lang="fr-FR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69631" y="1528998"/>
            <a:ext cx="602604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/>
            <a:r>
              <a:rPr lang="fr-FR" sz="2200" dirty="0" smtClean="0"/>
              <a:t>Entier </a:t>
            </a:r>
            <a:r>
              <a:rPr lang="fr-FR" sz="2200" dirty="0" err="1" smtClean="0"/>
              <a:t>i,j</a:t>
            </a:r>
            <a:r>
              <a:rPr lang="fr-FR" sz="2200" dirty="0" smtClean="0"/>
              <a:t>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 </a:t>
            </a:r>
          </a:p>
          <a:p>
            <a:pPr marL="179388" indent="-88900"/>
            <a:r>
              <a:rPr lang="fr-FR" sz="2200" dirty="0" smtClean="0"/>
              <a:t>Exercice  exo;</a:t>
            </a:r>
          </a:p>
          <a:p>
            <a:pPr marL="179388" indent="-88900">
              <a:spcAft>
                <a:spcPts val="600"/>
              </a:spcAft>
            </a:pPr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Répéter </a:t>
            </a:r>
          </a:p>
          <a:p>
            <a:pPr marL="179388" indent="-88900"/>
            <a:r>
              <a:rPr lang="fr-FR" sz="2200" i="1" dirty="0" smtClean="0"/>
              <a:t>        </a:t>
            </a:r>
            <a:r>
              <a:rPr lang="fr-FR" sz="2200" i="1" dirty="0" err="1" smtClean="0"/>
              <a:t>Rédiger_exercice</a:t>
            </a:r>
            <a:r>
              <a:rPr lang="fr-FR" sz="2200" i="1" dirty="0" smtClean="0"/>
              <a:t>(exo);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P(vide);   </a:t>
            </a:r>
            <a:r>
              <a:rPr lang="fr-FR" sz="1600" dirty="0" smtClean="0">
                <a:solidFill>
                  <a:srgbClr val="002060"/>
                </a:solidFill>
              </a:rPr>
              <a:t>/*</a:t>
            </a:r>
            <a:r>
              <a:rPr lang="fr-FR" sz="22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>
                <a:solidFill>
                  <a:srgbClr val="002060"/>
                </a:solidFill>
              </a:rPr>
              <a:t>Demander dépôt de l’exercice */</a:t>
            </a:r>
          </a:p>
          <a:p>
            <a:pPr marL="179388" indent="-88900"/>
            <a:r>
              <a:rPr lang="fr-FR" sz="2200" dirty="0" smtClean="0"/>
              <a:t>        Exercices[j] := exo; </a:t>
            </a:r>
          </a:p>
          <a:p>
            <a:pPr marL="179388" indent="-88900"/>
            <a:r>
              <a:rPr lang="fr-FR" sz="2200" b="1" dirty="0" smtClean="0"/>
              <a:t>        j := (j + 1) </a:t>
            </a:r>
            <a:r>
              <a:rPr lang="fr-FR" sz="2200" b="1" dirty="0" err="1" smtClean="0"/>
              <a:t>mod</a:t>
            </a:r>
            <a:r>
              <a:rPr lang="fr-FR" sz="2200" b="1" dirty="0" smtClean="0"/>
              <a:t> M; </a:t>
            </a:r>
            <a:endParaRPr lang="fr-FR" sz="2200" dirty="0" smtClean="0"/>
          </a:p>
          <a:p>
            <a:pPr marL="179388" indent="-88900"/>
            <a:r>
              <a:rPr lang="fr-FR" sz="2200" dirty="0" smtClean="0"/>
              <a:t>        Pour i :=0 à N-1  </a:t>
            </a:r>
          </a:p>
          <a:p>
            <a:pPr marL="179388" indent="-88900"/>
            <a:r>
              <a:rPr lang="fr-FR" sz="2200" dirty="0" smtClean="0"/>
              <a:t>           V(plein[i]); </a:t>
            </a:r>
            <a:r>
              <a:rPr lang="fr-FR" sz="1600" dirty="0" smtClean="0">
                <a:solidFill>
                  <a:srgbClr val="002060"/>
                </a:solidFill>
              </a:rPr>
              <a:t>/* Signaler dépôt à tous les étudiants */</a:t>
            </a:r>
            <a:endParaRPr lang="fr-FR" sz="1600" dirty="0" smtClean="0"/>
          </a:p>
          <a:p>
            <a:pPr marL="179388" indent="-88900">
              <a:spcAft>
                <a:spcPts val="600"/>
              </a:spcAft>
              <a:tabLst>
                <a:tab pos="269875" algn="l"/>
              </a:tabLst>
            </a:pPr>
            <a:r>
              <a:rPr lang="fr-FR" sz="2200" dirty="0" smtClean="0"/>
              <a:t>    Jusqu'à fin; </a:t>
            </a:r>
          </a:p>
          <a:p>
            <a:pPr marL="179388" indent="-88900"/>
            <a:r>
              <a:rPr lang="fr-FR" sz="2200" b="1" dirty="0" smtClean="0"/>
              <a:t>Fin du Programme enseignant;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5876148" y="1154243"/>
            <a:ext cx="599606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0"/>
            <a:r>
              <a:rPr lang="fr-FR" sz="2200" dirty="0" smtClean="0"/>
              <a:t>Entier j </a:t>
            </a:r>
            <a:r>
              <a:rPr lang="fr-FR" sz="2200" dirty="0" err="1" smtClean="0"/>
              <a:t>init</a:t>
            </a:r>
            <a:r>
              <a:rPr lang="fr-FR" sz="2200" dirty="0" smtClean="0"/>
              <a:t>(0); </a:t>
            </a:r>
          </a:p>
          <a:p>
            <a:pPr marL="179388" indent="0"/>
            <a:r>
              <a:rPr lang="fr-FR" sz="2200" dirty="0" smtClean="0"/>
              <a:t>Exercice  exo;</a:t>
            </a:r>
          </a:p>
          <a:p>
            <a:pPr marL="179388" indent="0"/>
            <a:r>
              <a:rPr lang="fr-FR" sz="2200" b="1" dirty="0" smtClean="0"/>
              <a:t>Début </a:t>
            </a:r>
            <a:endParaRPr lang="fr-FR" sz="2200" dirty="0" smtClean="0"/>
          </a:p>
          <a:p>
            <a:pPr marL="179388" indent="0"/>
            <a:r>
              <a:rPr lang="fr-FR" sz="2200" dirty="0" smtClean="0"/>
              <a:t>  Répéter </a:t>
            </a:r>
          </a:p>
          <a:p>
            <a:pPr marL="179388" indent="0"/>
            <a:r>
              <a:rPr lang="fr-FR" sz="2200" dirty="0" smtClean="0"/>
              <a:t>      P(plein[i]);   </a:t>
            </a:r>
            <a:r>
              <a:rPr lang="fr-FR" sz="1600" dirty="0" smtClean="0">
                <a:solidFill>
                  <a:srgbClr val="002060"/>
                </a:solidFill>
              </a:rPr>
              <a:t>/* Demander retrait exercice */</a:t>
            </a:r>
            <a:r>
              <a:rPr lang="fr-FR" sz="1600" dirty="0" smtClean="0"/>
              <a:t> </a:t>
            </a:r>
          </a:p>
          <a:p>
            <a:pPr marL="179388" indent="0"/>
            <a:r>
              <a:rPr lang="fr-FR" sz="2200" dirty="0" smtClean="0"/>
              <a:t>      exo := Exercices[j];</a:t>
            </a:r>
          </a:p>
          <a:p>
            <a:pPr marL="179388" indent="0"/>
            <a:r>
              <a:rPr lang="fr-FR" sz="2200" dirty="0" smtClean="0"/>
              <a:t>      P(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 </a:t>
            </a:r>
            <a:r>
              <a:rPr lang="fr-FR" sz="1600" dirty="0" smtClean="0">
                <a:solidFill>
                  <a:srgbClr val="002060"/>
                </a:solidFill>
              </a:rPr>
              <a:t>/* Demander la SC pour accéder à cpt[j] */</a:t>
            </a:r>
            <a:endParaRPr lang="fr-FR" sz="1600" dirty="0" smtClean="0"/>
          </a:p>
          <a:p>
            <a:pPr marL="179388" indent="0"/>
            <a:r>
              <a:rPr lang="nl-NL" sz="2200" dirty="0" smtClean="0"/>
              <a:t>      </a:t>
            </a:r>
            <a:r>
              <a:rPr lang="nl-NL" sz="2200" dirty="0" err="1" smtClean="0"/>
              <a:t>Cpt</a:t>
            </a:r>
            <a:r>
              <a:rPr lang="nl-NL" sz="2200" dirty="0" smtClean="0"/>
              <a:t>[j] := (</a:t>
            </a:r>
            <a:r>
              <a:rPr lang="nl-NL" sz="2200" dirty="0" err="1" smtClean="0"/>
              <a:t>Cpt</a:t>
            </a:r>
            <a:r>
              <a:rPr lang="nl-NL" sz="2200" dirty="0" smtClean="0"/>
              <a:t>[j]+1) </a:t>
            </a:r>
            <a:r>
              <a:rPr lang="nl-NL" sz="2200" dirty="0" err="1" smtClean="0"/>
              <a:t>mod</a:t>
            </a:r>
            <a:r>
              <a:rPr lang="nl-NL" sz="2200" dirty="0" smtClean="0"/>
              <a:t> N; </a:t>
            </a:r>
            <a:r>
              <a:rPr lang="nl-NL" sz="1600" dirty="0" smtClean="0">
                <a:solidFill>
                  <a:srgbClr val="002060"/>
                </a:solidFill>
              </a:rPr>
              <a:t>/* </a:t>
            </a:r>
            <a:r>
              <a:rPr lang="nl-NL" sz="1600" dirty="0" err="1" smtClean="0">
                <a:solidFill>
                  <a:srgbClr val="002060"/>
                </a:solidFill>
              </a:rPr>
              <a:t>Comptabliser</a:t>
            </a:r>
            <a:r>
              <a:rPr lang="nl-NL" sz="1600" dirty="0" smtClean="0">
                <a:solidFill>
                  <a:srgbClr val="002060"/>
                </a:solidFill>
              </a:rPr>
              <a:t> </a:t>
            </a:r>
            <a:r>
              <a:rPr lang="nl-NL" sz="1600" dirty="0" err="1" smtClean="0">
                <a:solidFill>
                  <a:srgbClr val="002060"/>
                </a:solidFill>
              </a:rPr>
              <a:t>retrait</a:t>
            </a:r>
            <a:r>
              <a:rPr lang="nl-NL" sz="1600" dirty="0" smtClean="0">
                <a:solidFill>
                  <a:srgbClr val="002060"/>
                </a:solidFill>
              </a:rPr>
              <a:t> */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179388" indent="0"/>
            <a:r>
              <a:rPr lang="fr-FR" sz="2200" dirty="0" smtClean="0"/>
              <a:t>      Si Cpt[j] := 0 alors </a:t>
            </a:r>
            <a:r>
              <a:rPr lang="fr-FR" sz="1600" dirty="0" smtClean="0">
                <a:solidFill>
                  <a:srgbClr val="002060"/>
                </a:solidFill>
              </a:rPr>
              <a:t>/* Dernier étudiant */       </a:t>
            </a:r>
          </a:p>
          <a:p>
            <a:pPr marL="179388" indent="0"/>
            <a:r>
              <a:rPr lang="fr-FR" sz="2200" dirty="0" smtClean="0"/>
              <a:t>           V(vide);  </a:t>
            </a:r>
            <a:r>
              <a:rPr lang="fr-FR" sz="1600" dirty="0" smtClean="0">
                <a:solidFill>
                  <a:srgbClr val="002060"/>
                </a:solidFill>
              </a:rPr>
              <a:t>/* Libérer la case */</a:t>
            </a:r>
            <a:endParaRPr lang="fr-FR" sz="1600" dirty="0" smtClean="0"/>
          </a:p>
          <a:p>
            <a:pPr marL="179388" indent="0">
              <a:tabLst>
                <a:tab pos="539750" algn="l"/>
              </a:tabLst>
            </a:pPr>
            <a:r>
              <a:rPr lang="fr-FR" sz="2200" dirty="0" smtClean="0"/>
              <a:t>      </a:t>
            </a:r>
            <a:r>
              <a:rPr lang="fr-FR" sz="2200" dirty="0" err="1" smtClean="0"/>
              <a:t>Finsi</a:t>
            </a:r>
            <a:r>
              <a:rPr lang="fr-FR" sz="2200" dirty="0" smtClean="0"/>
              <a:t> ;</a:t>
            </a:r>
          </a:p>
          <a:p>
            <a:pPr marL="179388" indent="0"/>
            <a:r>
              <a:rPr lang="fr-FR" sz="2200" dirty="0" smtClean="0"/>
              <a:t>      V(</a:t>
            </a:r>
            <a:r>
              <a:rPr lang="fr-FR" sz="2200" dirty="0" err="1" smtClean="0"/>
              <a:t>Mutex</a:t>
            </a:r>
            <a:r>
              <a:rPr lang="fr-FR" sz="2200" dirty="0" smtClean="0"/>
              <a:t>[j]);  </a:t>
            </a:r>
            <a:r>
              <a:rPr lang="fr-FR" sz="1600" dirty="0" smtClean="0">
                <a:solidFill>
                  <a:srgbClr val="002060"/>
                </a:solidFill>
              </a:rPr>
              <a:t>/* Libérer la SC de cpt[j] */</a:t>
            </a:r>
            <a:endParaRPr lang="fr-FR" sz="1600" dirty="0" smtClean="0"/>
          </a:p>
          <a:p>
            <a:pPr marL="179388" indent="0"/>
            <a:r>
              <a:rPr lang="nl-NL" sz="2200" dirty="0" smtClean="0"/>
              <a:t>      j := (j + 1) </a:t>
            </a:r>
            <a:r>
              <a:rPr lang="nl-NL" sz="2200" dirty="0" err="1" smtClean="0"/>
              <a:t>mod</a:t>
            </a:r>
            <a:r>
              <a:rPr lang="nl-NL" sz="2200" dirty="0" smtClean="0"/>
              <a:t> M; </a:t>
            </a:r>
            <a:endParaRPr lang="fr-FR" sz="2200" dirty="0" smtClean="0"/>
          </a:p>
          <a:p>
            <a:pPr marL="179388" indent="0"/>
            <a:r>
              <a:rPr lang="fr-FR" sz="2200" i="1" dirty="0" smtClean="0"/>
              <a:t>      </a:t>
            </a:r>
            <a:r>
              <a:rPr lang="fr-FR" sz="2200" i="1" dirty="0" err="1" smtClean="0"/>
              <a:t>Faire_exercice</a:t>
            </a:r>
            <a:r>
              <a:rPr lang="fr-FR" sz="2200" i="1" dirty="0" smtClean="0"/>
              <a:t>(exo);</a:t>
            </a:r>
            <a:endParaRPr lang="fr-FR" sz="2200" dirty="0" smtClean="0"/>
          </a:p>
          <a:p>
            <a:pPr marL="269875"/>
            <a:r>
              <a:rPr lang="nl-NL" sz="2200" dirty="0" smtClean="0"/>
              <a:t> </a:t>
            </a:r>
            <a:r>
              <a:rPr lang="fr-FR" sz="2200" dirty="0" smtClean="0"/>
              <a:t>Jusqu'à fin; </a:t>
            </a:r>
          </a:p>
          <a:p>
            <a:pPr marL="179388" indent="0"/>
            <a:r>
              <a:rPr lang="fr-FR" sz="2200" b="1" dirty="0" smtClean="0"/>
              <a:t>Fin du Programme </a:t>
            </a:r>
            <a:r>
              <a:rPr lang="fr-FR" sz="2200" b="1" dirty="0" err="1" smtClean="0"/>
              <a:t>étudiant</a:t>
            </a:r>
            <a:r>
              <a:rPr lang="fr-FR" sz="2200" b="1" baseline="-25000" dirty="0" err="1" smtClean="0"/>
              <a:t>i</a:t>
            </a:r>
            <a:r>
              <a:rPr lang="fr-FR" sz="2200" b="1" dirty="0" smtClean="0"/>
              <a:t> ;</a:t>
            </a:r>
          </a:p>
          <a:p>
            <a:pPr marL="179388" indent="0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42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054" y="1435459"/>
            <a:ext cx="109918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42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6: Producteur-Consommateur 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7142" y="2278641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exo3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exoi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exom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54646" y="2323476"/>
            <a:ext cx="185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Exercices 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837142" y="3043140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…….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cpt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cptm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206707" y="3102963"/>
            <a:ext cx="74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Cpt</a:t>
            </a:r>
            <a:endParaRPr lang="fr-FR" sz="24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852132" y="3807639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39461" y="3810000"/>
            <a:ext cx="100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Mutex</a:t>
            </a:r>
            <a:endParaRPr lang="fr-FR" sz="2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869621" y="4574637"/>
          <a:ext cx="4863474" cy="614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2"/>
                <a:gridCol w="694782"/>
                <a:gridCol w="694782"/>
                <a:gridCol w="694782"/>
                <a:gridCol w="694782"/>
                <a:gridCol w="694782"/>
                <a:gridCol w="694782"/>
              </a:tblGrid>
              <a:tr h="6144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901920" y="4636957"/>
            <a:ext cx="100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pleins</a:t>
            </a:r>
            <a:endParaRPr lang="fr-FR" sz="24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884610" y="5174245"/>
          <a:ext cx="47710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576"/>
                <a:gridCol w="681576"/>
                <a:gridCol w="681576"/>
                <a:gridCol w="681576"/>
                <a:gridCol w="681576"/>
                <a:gridCol w="681576"/>
                <a:gridCol w="681576"/>
              </a:tblGrid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N-2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  N-1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6875486" y="3105461"/>
            <a:ext cx="25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 ≤ Cpt[i] ≤ N-1  </a:t>
            </a:r>
            <a:endParaRPr lang="fr-FR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87124" y="1456546"/>
            <a:ext cx="31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Sémaphore Vide = M;  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562133" y="892658"/>
            <a:ext cx="490927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Sémaphores à utiliser </a:t>
            </a:r>
            <a:r>
              <a:rPr lang="fr-FR" dirty="0" smtClean="0"/>
              <a:t>: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35242" y="1456547"/>
            <a:ext cx="257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Indispensable</a:t>
            </a:r>
            <a:r>
              <a:rPr lang="fr-FR" sz="2400" b="1" dirty="0" smtClean="0"/>
              <a:t> 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795549" y="2373443"/>
            <a:ext cx="257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Indispensable</a:t>
            </a:r>
            <a:r>
              <a:rPr lang="fr-FR" sz="2400" b="1" dirty="0" smtClean="0"/>
              <a:t> </a:t>
            </a:r>
            <a:endParaRPr lang="fr-FR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931649" y="3095468"/>
            <a:ext cx="3660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Indispensable </a:t>
            </a:r>
            <a:r>
              <a:rPr lang="fr-FR" b="1" dirty="0" smtClean="0"/>
              <a:t>pour pouvoir libérer les cases du tampon 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798034" y="3919930"/>
            <a:ext cx="487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Indispensable </a:t>
            </a:r>
            <a:r>
              <a:rPr lang="fr-FR" b="1" dirty="0" smtClean="0"/>
              <a:t>pour protéger le tableau Cpt 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860493" y="4567006"/>
            <a:ext cx="4879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 enlever </a:t>
            </a:r>
            <a:r>
              <a:rPr lang="fr-FR" sz="2000" b="1" dirty="0" smtClean="0"/>
              <a:t>et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/>
              <a:t>à remplacer par un seul sémaphore plein </a:t>
            </a:r>
            <a:r>
              <a:rPr lang="fr-FR" sz="2000" b="1" dirty="0" err="1" smtClean="0"/>
              <a:t>init</a:t>
            </a:r>
            <a:r>
              <a:rPr lang="fr-FR" sz="2000" b="1" dirty="0" smtClean="0"/>
              <a:t> (0) </a:t>
            </a:r>
            <a:endParaRPr lang="fr-FR" sz="2000" dirty="0"/>
          </a:p>
        </p:txBody>
      </p:sp>
      <p:cxnSp>
        <p:nvCxnSpPr>
          <p:cNvPr id="23" name="Connecteur droit 22"/>
          <p:cNvCxnSpPr/>
          <p:nvPr/>
        </p:nvCxnSpPr>
        <p:spPr>
          <a:xfrm rot="10800000" flipV="1">
            <a:off x="2908093" y="4467069"/>
            <a:ext cx="2113613" cy="1109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117954" y="4437089"/>
            <a:ext cx="1918744" cy="1109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7382" y="5239811"/>
            <a:ext cx="11944658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Ø"/>
            </a:pPr>
            <a:r>
              <a:rPr lang="fr-FR" dirty="0" smtClean="0"/>
              <a:t>  Donc le processus </a:t>
            </a:r>
            <a:r>
              <a:rPr lang="fr-FR" b="1" dirty="0" smtClean="0"/>
              <a:t>Enseignant</a:t>
            </a:r>
            <a:r>
              <a:rPr lang="fr-FR" dirty="0" smtClean="0"/>
              <a:t>,</a:t>
            </a:r>
            <a:r>
              <a:rPr lang="fr-FR" b="1" dirty="0" smtClean="0"/>
              <a:t> </a:t>
            </a:r>
            <a:r>
              <a:rPr lang="fr-FR" dirty="0" smtClean="0"/>
              <a:t>pour chaque exercice déposé il doit signaler le dépôt une seul fois (</a:t>
            </a:r>
            <a:r>
              <a:rPr lang="fr-FR" b="1" dirty="0" smtClean="0"/>
              <a:t>il fait un seul V(plein</a:t>
            </a:r>
            <a:r>
              <a:rPr lang="fr-FR" dirty="0" smtClean="0"/>
              <a:t>) donc seulement le </a:t>
            </a:r>
            <a:r>
              <a:rPr lang="fr-FR" b="1" dirty="0" smtClean="0"/>
              <a:t>premier Etudiant </a:t>
            </a:r>
            <a:r>
              <a:rPr lang="fr-FR" dirty="0" smtClean="0"/>
              <a:t>qui arrive qui fait un </a:t>
            </a:r>
            <a:r>
              <a:rPr lang="fr-FR" b="1" dirty="0" smtClean="0"/>
              <a:t>P(plein) </a:t>
            </a:r>
            <a:r>
              <a:rPr lang="fr-FR" dirty="0" smtClean="0"/>
              <a:t>pour demander le retrait d’un exercice, les autres processus Etudiants resterons bloqués dans </a:t>
            </a:r>
            <a:r>
              <a:rPr lang="fr-FR" b="1" dirty="0" smtClean="0"/>
              <a:t>la file du </a:t>
            </a:r>
            <a:r>
              <a:rPr lang="fr-FR" b="1" dirty="0" err="1" smtClean="0"/>
              <a:t>Mutex</a:t>
            </a:r>
            <a:r>
              <a:rPr lang="fr-FR" b="1" dirty="0" smtClean="0"/>
              <a:t> </a:t>
            </a:r>
            <a:r>
              <a:rPr lang="fr-FR" dirty="0" smtClean="0"/>
              <a:t>s’il n’y a pas encore des exercices déposés, ils seront débloqué lorsque qu’un exercice sera disponibles, sinon ils passeront directement et récupèrent un exercice.  </a:t>
            </a:r>
          </a:p>
        </p:txBody>
      </p:sp>
    </p:spTree>
    <p:extLst>
      <p:ext uri="{BB962C8B-B14F-4D97-AF65-F5344CB8AC3E}">
        <p14:creationId xmlns:p14="http://schemas.microsoft.com/office/powerpoint/2010/main" xmlns="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13159</TotalTime>
  <Words>1103</Words>
  <Application>Microsoft Office PowerPoint</Application>
  <PresentationFormat>Personnalisé</PresentationFormat>
  <Paragraphs>444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                      TD de la synchronisation des processus par sémaphores  </vt:lpstr>
      <vt:lpstr>                   Exercice 6: Producteur-Consommateur   </vt:lpstr>
      <vt:lpstr>                   Exercice 6: Producteur-consommateurs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  <vt:lpstr>                   Exercice 6: Producteur-Consommateur  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Edition de lien</dc:title>
  <dc:creator>morsi</dc:creator>
  <cp:lastModifiedBy>Ayad</cp:lastModifiedBy>
  <cp:revision>296</cp:revision>
  <dcterms:created xsi:type="dcterms:W3CDTF">2021-02-21T10:08:01Z</dcterms:created>
  <dcterms:modified xsi:type="dcterms:W3CDTF">2022-01-13T21:51:09Z</dcterms:modified>
</cp:coreProperties>
</file>