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4" r:id="rId1"/>
    <p:sldMasterId id="2147483723" r:id="rId2"/>
    <p:sldMasterId id="2147484324" r:id="rId3"/>
  </p:sldMasterIdLst>
  <p:notesMasterIdLst>
    <p:notesMasterId r:id="rId40"/>
  </p:notesMasterIdLst>
  <p:sldIdLst>
    <p:sldId id="370" r:id="rId4"/>
    <p:sldId id="369" r:id="rId5"/>
    <p:sldId id="383" r:id="rId6"/>
    <p:sldId id="366" r:id="rId7"/>
    <p:sldId id="380" r:id="rId8"/>
    <p:sldId id="320" r:id="rId9"/>
    <p:sldId id="458" r:id="rId10"/>
    <p:sldId id="351" r:id="rId11"/>
    <p:sldId id="352" r:id="rId12"/>
    <p:sldId id="347" r:id="rId13"/>
    <p:sldId id="368" r:id="rId14"/>
    <p:sldId id="433" r:id="rId15"/>
    <p:sldId id="338" r:id="rId16"/>
    <p:sldId id="340" r:id="rId17"/>
    <p:sldId id="341" r:id="rId18"/>
    <p:sldId id="342" r:id="rId19"/>
    <p:sldId id="343" r:id="rId20"/>
    <p:sldId id="349" r:id="rId21"/>
    <p:sldId id="350" r:id="rId22"/>
    <p:sldId id="345" r:id="rId23"/>
    <p:sldId id="346" r:id="rId24"/>
    <p:sldId id="355" r:id="rId25"/>
    <p:sldId id="431" r:id="rId26"/>
    <p:sldId id="432" r:id="rId27"/>
    <p:sldId id="371" r:id="rId28"/>
    <p:sldId id="323" r:id="rId29"/>
    <p:sldId id="364" r:id="rId30"/>
    <p:sldId id="429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439" r:id="rId3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3" autoAdjust="0"/>
    <p:restoredTop sz="94660"/>
  </p:normalViewPr>
  <p:slideViewPr>
    <p:cSldViewPr>
      <p:cViewPr varScale="1">
        <p:scale>
          <a:sx n="65" d="100"/>
          <a:sy n="65" d="100"/>
        </p:scale>
        <p:origin x="-1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-1" fmla="*/ 0 w 12192000"/>
              <a:gd name="connsiteY0-2" fmla="*/ 0 h 1226918"/>
              <a:gd name="connsiteX1-3" fmla="*/ 12192000 w 12192000"/>
              <a:gd name="connsiteY1-4" fmla="*/ 0 h 1226918"/>
              <a:gd name="connsiteX2-5" fmla="*/ 12192000 w 12192000"/>
              <a:gd name="connsiteY2-6" fmla="*/ 1215343 h 1226918"/>
              <a:gd name="connsiteX3-7" fmla="*/ 6967959 w 12192000"/>
              <a:gd name="connsiteY3-8" fmla="*/ 1226918 h 1226918"/>
              <a:gd name="connsiteX4-9" fmla="*/ 0 w 12192000"/>
              <a:gd name="connsiteY4-10" fmla="*/ 0 h 1226918"/>
              <a:gd name="connsiteX0-11" fmla="*/ 0 w 7666299"/>
              <a:gd name="connsiteY0-12" fmla="*/ 11575 h 1226918"/>
              <a:gd name="connsiteX1-13" fmla="*/ 7666299 w 7666299"/>
              <a:gd name="connsiteY1-14" fmla="*/ 0 h 1226918"/>
              <a:gd name="connsiteX2-15" fmla="*/ 7666299 w 7666299"/>
              <a:gd name="connsiteY2-16" fmla="*/ 1215343 h 1226918"/>
              <a:gd name="connsiteX3-17" fmla="*/ 2442258 w 7666299"/>
              <a:gd name="connsiteY3-18" fmla="*/ 1226918 h 1226918"/>
              <a:gd name="connsiteX4-19" fmla="*/ 0 w 7666299"/>
              <a:gd name="connsiteY4-20" fmla="*/ 11575 h 1226918"/>
              <a:gd name="connsiteX0-21" fmla="*/ 1400537 w 9066836"/>
              <a:gd name="connsiteY0-22" fmla="*/ 11575 h 1215343"/>
              <a:gd name="connsiteX1-23" fmla="*/ 9066836 w 9066836"/>
              <a:gd name="connsiteY1-24" fmla="*/ 0 h 1215343"/>
              <a:gd name="connsiteX2-25" fmla="*/ 9066836 w 9066836"/>
              <a:gd name="connsiteY2-26" fmla="*/ 1215343 h 1215343"/>
              <a:gd name="connsiteX3-27" fmla="*/ 0 w 9066836"/>
              <a:gd name="connsiteY3-28" fmla="*/ 1203769 h 1215343"/>
              <a:gd name="connsiteX4-29" fmla="*/ 1400537 w 9066836"/>
              <a:gd name="connsiteY4-30" fmla="*/ 11575 h 1215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4612613 w 10059821"/>
              <a:gd name="connsiteY0-72" fmla="*/ 0 h 6861539"/>
              <a:gd name="connsiteX1-73" fmla="*/ 10059821 w 10059821"/>
              <a:gd name="connsiteY1-74" fmla="*/ 1828 h 6861539"/>
              <a:gd name="connsiteX2-75" fmla="*/ 10059821 w 10059821"/>
              <a:gd name="connsiteY2-76" fmla="*/ 4989464 h 6861539"/>
              <a:gd name="connsiteX3-77" fmla="*/ 0 w 10059821"/>
              <a:gd name="connsiteY3-78" fmla="*/ 6861539 h 6861539"/>
              <a:gd name="connsiteX4-79" fmla="*/ 4612613 w 10059821"/>
              <a:gd name="connsiteY4-80" fmla="*/ 0 h 6861539"/>
              <a:gd name="connsiteX0-81" fmla="*/ 4612613 w 10059821"/>
              <a:gd name="connsiteY0-82" fmla="*/ 0 h 6865998"/>
              <a:gd name="connsiteX1-83" fmla="*/ 10059821 w 10059821"/>
              <a:gd name="connsiteY1-84" fmla="*/ 1828 h 6865998"/>
              <a:gd name="connsiteX2-85" fmla="*/ 10036672 w 10059821"/>
              <a:gd name="connsiteY2-86" fmla="*/ 6865998 h 6865998"/>
              <a:gd name="connsiteX3-87" fmla="*/ 0 w 10059821"/>
              <a:gd name="connsiteY3-88" fmla="*/ 6861539 h 6865998"/>
              <a:gd name="connsiteX4-89" fmla="*/ 4612613 w 10059821"/>
              <a:gd name="connsiteY4-90" fmla="*/ 0 h 686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  <a:gd name="connsiteX0-141" fmla="*/ 0 w 6673109"/>
              <a:gd name="connsiteY0-142" fmla="*/ 29053 h 4987636"/>
              <a:gd name="connsiteX1-143" fmla="*/ 6673109 w 6673109"/>
              <a:gd name="connsiteY1-144" fmla="*/ 0 h 4987636"/>
              <a:gd name="connsiteX2-145" fmla="*/ 6673109 w 6673109"/>
              <a:gd name="connsiteY2-146" fmla="*/ 4987636 h 4987636"/>
              <a:gd name="connsiteX3-147" fmla="*/ 245940 w 6673109"/>
              <a:gd name="connsiteY3-148" fmla="*/ 4971598 h 4987636"/>
              <a:gd name="connsiteX4-149" fmla="*/ 0 w 6673109"/>
              <a:gd name="connsiteY4-150" fmla="*/ 29053 h 4987636"/>
              <a:gd name="connsiteX0-151" fmla="*/ 1040649 w 6427169"/>
              <a:gd name="connsiteY0-152" fmla="*/ 29053 h 4987636"/>
              <a:gd name="connsiteX1-153" fmla="*/ 6427169 w 6427169"/>
              <a:gd name="connsiteY1-154" fmla="*/ 0 h 4987636"/>
              <a:gd name="connsiteX2-155" fmla="*/ 6427169 w 6427169"/>
              <a:gd name="connsiteY2-156" fmla="*/ 4987636 h 4987636"/>
              <a:gd name="connsiteX3-157" fmla="*/ 0 w 6427169"/>
              <a:gd name="connsiteY3-158" fmla="*/ 4971598 h 4987636"/>
              <a:gd name="connsiteX4-159" fmla="*/ 1040649 w 6427169"/>
              <a:gd name="connsiteY4-160" fmla="*/ 29053 h 4987636"/>
              <a:gd name="connsiteX0-161" fmla="*/ 903413 w 6289933"/>
              <a:gd name="connsiteY0-162" fmla="*/ 29053 h 4987636"/>
              <a:gd name="connsiteX1-163" fmla="*/ 6289933 w 6289933"/>
              <a:gd name="connsiteY1-164" fmla="*/ 0 h 4987636"/>
              <a:gd name="connsiteX2-165" fmla="*/ 6289933 w 6289933"/>
              <a:gd name="connsiteY2-166" fmla="*/ 4987636 h 4987636"/>
              <a:gd name="connsiteX3-167" fmla="*/ 0 w 6289933"/>
              <a:gd name="connsiteY3-168" fmla="*/ 4940723 h 4987636"/>
              <a:gd name="connsiteX4-169" fmla="*/ 903413 w 6289933"/>
              <a:gd name="connsiteY4-17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  <a:gd name="connsiteX0-141" fmla="*/ 0 w 6673109"/>
              <a:gd name="connsiteY0-142" fmla="*/ 29053 h 4987636"/>
              <a:gd name="connsiteX1-143" fmla="*/ 6673109 w 6673109"/>
              <a:gd name="connsiteY1-144" fmla="*/ 0 h 4987636"/>
              <a:gd name="connsiteX2-145" fmla="*/ 6673109 w 6673109"/>
              <a:gd name="connsiteY2-146" fmla="*/ 4987636 h 4987636"/>
              <a:gd name="connsiteX3-147" fmla="*/ 2316991 w 6673109"/>
              <a:gd name="connsiteY3-148" fmla="*/ 4971597 h 4987636"/>
              <a:gd name="connsiteX4-149" fmla="*/ 0 w 6673109"/>
              <a:gd name="connsiteY4-15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C66AC7B-07D8-4213-A8D1-F8A9FED8E940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440745E-A6C0-4070-9AD4-5D75597EA1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56298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985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078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87183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83621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5344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147632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38822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600647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938238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390436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452487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1"/>
          <p:cNvSpPr/>
          <p:nvPr userDrawn="1"/>
        </p:nvSpPr>
        <p:spPr>
          <a:xfrm>
            <a:off x="3124200" y="0"/>
            <a:ext cx="9067800" cy="1216025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-1" fmla="*/ 0 w 12192000"/>
              <a:gd name="connsiteY0-2" fmla="*/ 0 h 1226918"/>
              <a:gd name="connsiteX1-3" fmla="*/ 12192000 w 12192000"/>
              <a:gd name="connsiteY1-4" fmla="*/ 0 h 1226918"/>
              <a:gd name="connsiteX2-5" fmla="*/ 12192000 w 12192000"/>
              <a:gd name="connsiteY2-6" fmla="*/ 1215343 h 1226918"/>
              <a:gd name="connsiteX3-7" fmla="*/ 6967959 w 12192000"/>
              <a:gd name="connsiteY3-8" fmla="*/ 1226918 h 1226918"/>
              <a:gd name="connsiteX4-9" fmla="*/ 0 w 12192000"/>
              <a:gd name="connsiteY4-10" fmla="*/ 0 h 1226918"/>
              <a:gd name="connsiteX0-11" fmla="*/ 0 w 7666299"/>
              <a:gd name="connsiteY0-12" fmla="*/ 11575 h 1226918"/>
              <a:gd name="connsiteX1-13" fmla="*/ 7666299 w 7666299"/>
              <a:gd name="connsiteY1-14" fmla="*/ 0 h 1226918"/>
              <a:gd name="connsiteX2-15" fmla="*/ 7666299 w 7666299"/>
              <a:gd name="connsiteY2-16" fmla="*/ 1215343 h 1226918"/>
              <a:gd name="connsiteX3-17" fmla="*/ 2442258 w 7666299"/>
              <a:gd name="connsiteY3-18" fmla="*/ 1226918 h 1226918"/>
              <a:gd name="connsiteX4-19" fmla="*/ 0 w 7666299"/>
              <a:gd name="connsiteY4-20" fmla="*/ 11575 h 1226918"/>
              <a:gd name="connsiteX0-21" fmla="*/ 1400537 w 9066836"/>
              <a:gd name="connsiteY0-22" fmla="*/ 11575 h 1215343"/>
              <a:gd name="connsiteX1-23" fmla="*/ 9066836 w 9066836"/>
              <a:gd name="connsiteY1-24" fmla="*/ 0 h 1215343"/>
              <a:gd name="connsiteX2-25" fmla="*/ 9066836 w 9066836"/>
              <a:gd name="connsiteY2-26" fmla="*/ 1215343 h 1215343"/>
              <a:gd name="connsiteX3-27" fmla="*/ 0 w 9066836"/>
              <a:gd name="connsiteY3-28" fmla="*/ 1203769 h 1215343"/>
              <a:gd name="connsiteX4-29" fmla="*/ 1400537 w 9066836"/>
              <a:gd name="connsiteY4-30" fmla="*/ 11575 h 1215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1216026"/>
            <a:ext cx="12192000" cy="564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/>
          </p:nvPr>
        </p:nvSpPr>
        <p:spPr>
          <a:xfrm>
            <a:off x="569090" y="1365813"/>
            <a:ext cx="11053823" cy="4988688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45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-1" fmla="*/ 0 w 12192000"/>
              <a:gd name="connsiteY0-2" fmla="*/ 0 h 1226918"/>
              <a:gd name="connsiteX1-3" fmla="*/ 12192000 w 12192000"/>
              <a:gd name="connsiteY1-4" fmla="*/ 0 h 1226918"/>
              <a:gd name="connsiteX2-5" fmla="*/ 12192000 w 12192000"/>
              <a:gd name="connsiteY2-6" fmla="*/ 1215343 h 1226918"/>
              <a:gd name="connsiteX3-7" fmla="*/ 6967959 w 12192000"/>
              <a:gd name="connsiteY3-8" fmla="*/ 1226918 h 1226918"/>
              <a:gd name="connsiteX4-9" fmla="*/ 0 w 12192000"/>
              <a:gd name="connsiteY4-10" fmla="*/ 0 h 1226918"/>
              <a:gd name="connsiteX0-11" fmla="*/ 0 w 7666299"/>
              <a:gd name="connsiteY0-12" fmla="*/ 11575 h 1226918"/>
              <a:gd name="connsiteX1-13" fmla="*/ 7666299 w 7666299"/>
              <a:gd name="connsiteY1-14" fmla="*/ 0 h 1226918"/>
              <a:gd name="connsiteX2-15" fmla="*/ 7666299 w 7666299"/>
              <a:gd name="connsiteY2-16" fmla="*/ 1215343 h 1226918"/>
              <a:gd name="connsiteX3-17" fmla="*/ 2442258 w 7666299"/>
              <a:gd name="connsiteY3-18" fmla="*/ 1226918 h 1226918"/>
              <a:gd name="connsiteX4-19" fmla="*/ 0 w 7666299"/>
              <a:gd name="connsiteY4-20" fmla="*/ 11575 h 1226918"/>
              <a:gd name="connsiteX0-21" fmla="*/ 1400537 w 9066836"/>
              <a:gd name="connsiteY0-22" fmla="*/ 11575 h 1215343"/>
              <a:gd name="connsiteX1-23" fmla="*/ 9066836 w 9066836"/>
              <a:gd name="connsiteY1-24" fmla="*/ 0 h 1215343"/>
              <a:gd name="connsiteX2-25" fmla="*/ 9066836 w 9066836"/>
              <a:gd name="connsiteY2-26" fmla="*/ 1215343 h 1215343"/>
              <a:gd name="connsiteX3-27" fmla="*/ 0 w 9066836"/>
              <a:gd name="connsiteY3-28" fmla="*/ 1203769 h 1215343"/>
              <a:gd name="connsiteX4-29" fmla="*/ 1400537 w 9066836"/>
              <a:gd name="connsiteY4-30" fmla="*/ 11575 h 1215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2022/8/23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1850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922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1608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961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4457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10896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689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47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4612613 w 10059821"/>
              <a:gd name="connsiteY0-72" fmla="*/ 0 h 6861539"/>
              <a:gd name="connsiteX1-73" fmla="*/ 10059821 w 10059821"/>
              <a:gd name="connsiteY1-74" fmla="*/ 1828 h 6861539"/>
              <a:gd name="connsiteX2-75" fmla="*/ 10059821 w 10059821"/>
              <a:gd name="connsiteY2-76" fmla="*/ 4989464 h 6861539"/>
              <a:gd name="connsiteX3-77" fmla="*/ 0 w 10059821"/>
              <a:gd name="connsiteY3-78" fmla="*/ 6861539 h 6861539"/>
              <a:gd name="connsiteX4-79" fmla="*/ 4612613 w 10059821"/>
              <a:gd name="connsiteY4-80" fmla="*/ 0 h 6861539"/>
              <a:gd name="connsiteX0-81" fmla="*/ 4612613 w 10059821"/>
              <a:gd name="connsiteY0-82" fmla="*/ 0 h 6865998"/>
              <a:gd name="connsiteX1-83" fmla="*/ 10059821 w 10059821"/>
              <a:gd name="connsiteY1-84" fmla="*/ 1828 h 6865998"/>
              <a:gd name="connsiteX2-85" fmla="*/ 10036672 w 10059821"/>
              <a:gd name="connsiteY2-86" fmla="*/ 6865998 h 6865998"/>
              <a:gd name="connsiteX3-87" fmla="*/ 0 w 10059821"/>
              <a:gd name="connsiteY3-88" fmla="*/ 6861539 h 6865998"/>
              <a:gd name="connsiteX4-89" fmla="*/ 4612613 w 10059821"/>
              <a:gd name="connsiteY4-90" fmla="*/ 0 h 686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  <a:gd name="connsiteX0-141" fmla="*/ 0 w 6673109"/>
              <a:gd name="connsiteY0-142" fmla="*/ 29053 h 4987636"/>
              <a:gd name="connsiteX1-143" fmla="*/ 6673109 w 6673109"/>
              <a:gd name="connsiteY1-144" fmla="*/ 0 h 4987636"/>
              <a:gd name="connsiteX2-145" fmla="*/ 6673109 w 6673109"/>
              <a:gd name="connsiteY2-146" fmla="*/ 4987636 h 4987636"/>
              <a:gd name="connsiteX3-147" fmla="*/ 245940 w 6673109"/>
              <a:gd name="connsiteY3-148" fmla="*/ 4971598 h 4987636"/>
              <a:gd name="connsiteX4-149" fmla="*/ 0 w 6673109"/>
              <a:gd name="connsiteY4-150" fmla="*/ 29053 h 4987636"/>
              <a:gd name="connsiteX0-151" fmla="*/ 1040649 w 6427169"/>
              <a:gd name="connsiteY0-152" fmla="*/ 29053 h 4987636"/>
              <a:gd name="connsiteX1-153" fmla="*/ 6427169 w 6427169"/>
              <a:gd name="connsiteY1-154" fmla="*/ 0 h 4987636"/>
              <a:gd name="connsiteX2-155" fmla="*/ 6427169 w 6427169"/>
              <a:gd name="connsiteY2-156" fmla="*/ 4987636 h 4987636"/>
              <a:gd name="connsiteX3-157" fmla="*/ 0 w 6427169"/>
              <a:gd name="connsiteY3-158" fmla="*/ 4971598 h 4987636"/>
              <a:gd name="connsiteX4-159" fmla="*/ 1040649 w 6427169"/>
              <a:gd name="connsiteY4-160" fmla="*/ 29053 h 4987636"/>
              <a:gd name="connsiteX0-161" fmla="*/ 903413 w 6289933"/>
              <a:gd name="connsiteY0-162" fmla="*/ 29053 h 4987636"/>
              <a:gd name="connsiteX1-163" fmla="*/ 6289933 w 6289933"/>
              <a:gd name="connsiteY1-164" fmla="*/ 0 h 4987636"/>
              <a:gd name="connsiteX2-165" fmla="*/ 6289933 w 6289933"/>
              <a:gd name="connsiteY2-166" fmla="*/ 4987636 h 4987636"/>
              <a:gd name="connsiteX3-167" fmla="*/ 0 w 6289933"/>
              <a:gd name="connsiteY3-168" fmla="*/ 4940723 h 4987636"/>
              <a:gd name="connsiteX4-169" fmla="*/ 903413 w 6289933"/>
              <a:gd name="connsiteY4-17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4612613 w 10059821"/>
              <a:gd name="connsiteY0-72" fmla="*/ 0 h 6861539"/>
              <a:gd name="connsiteX1-73" fmla="*/ 10059821 w 10059821"/>
              <a:gd name="connsiteY1-74" fmla="*/ 1828 h 6861539"/>
              <a:gd name="connsiteX2-75" fmla="*/ 10059821 w 10059821"/>
              <a:gd name="connsiteY2-76" fmla="*/ 4989464 h 6861539"/>
              <a:gd name="connsiteX3-77" fmla="*/ 0 w 10059821"/>
              <a:gd name="connsiteY3-78" fmla="*/ 6861539 h 6861539"/>
              <a:gd name="connsiteX4-79" fmla="*/ 4612613 w 10059821"/>
              <a:gd name="connsiteY4-80" fmla="*/ 0 h 6861539"/>
              <a:gd name="connsiteX0-81" fmla="*/ 4612613 w 10059821"/>
              <a:gd name="connsiteY0-82" fmla="*/ 0 h 6865998"/>
              <a:gd name="connsiteX1-83" fmla="*/ 10059821 w 10059821"/>
              <a:gd name="connsiteY1-84" fmla="*/ 1828 h 6865998"/>
              <a:gd name="connsiteX2-85" fmla="*/ 10036672 w 10059821"/>
              <a:gd name="connsiteY2-86" fmla="*/ 6865998 h 6865998"/>
              <a:gd name="connsiteX3-87" fmla="*/ 0 w 10059821"/>
              <a:gd name="connsiteY3-88" fmla="*/ 6861539 h 6865998"/>
              <a:gd name="connsiteX4-89" fmla="*/ 4612613 w 10059821"/>
              <a:gd name="connsiteY4-90" fmla="*/ 0 h 686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  <a:gd name="connsiteX0-141" fmla="*/ 0 w 6673109"/>
              <a:gd name="connsiteY0-142" fmla="*/ 29053 h 4987636"/>
              <a:gd name="connsiteX1-143" fmla="*/ 6673109 w 6673109"/>
              <a:gd name="connsiteY1-144" fmla="*/ 0 h 4987636"/>
              <a:gd name="connsiteX2-145" fmla="*/ 6673109 w 6673109"/>
              <a:gd name="connsiteY2-146" fmla="*/ 4987636 h 4987636"/>
              <a:gd name="connsiteX3-147" fmla="*/ 2316991 w 6673109"/>
              <a:gd name="connsiteY3-148" fmla="*/ 4971597 h 4987636"/>
              <a:gd name="connsiteX4-149" fmla="*/ 0 w 6673109"/>
              <a:gd name="connsiteY4-15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8799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8799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4612613 w 10059821"/>
              <a:gd name="connsiteY0-72" fmla="*/ 0 h 6861539"/>
              <a:gd name="connsiteX1-73" fmla="*/ 10059821 w 10059821"/>
              <a:gd name="connsiteY1-74" fmla="*/ 1828 h 6861539"/>
              <a:gd name="connsiteX2-75" fmla="*/ 10059821 w 10059821"/>
              <a:gd name="connsiteY2-76" fmla="*/ 4989464 h 6861539"/>
              <a:gd name="connsiteX3-77" fmla="*/ 0 w 10059821"/>
              <a:gd name="connsiteY3-78" fmla="*/ 6861539 h 6861539"/>
              <a:gd name="connsiteX4-79" fmla="*/ 4612613 w 10059821"/>
              <a:gd name="connsiteY4-80" fmla="*/ 0 h 6861539"/>
              <a:gd name="connsiteX0-81" fmla="*/ 4612613 w 10059821"/>
              <a:gd name="connsiteY0-82" fmla="*/ 0 h 6865998"/>
              <a:gd name="connsiteX1-83" fmla="*/ 10059821 w 10059821"/>
              <a:gd name="connsiteY1-84" fmla="*/ 1828 h 6865998"/>
              <a:gd name="connsiteX2-85" fmla="*/ 10036672 w 10059821"/>
              <a:gd name="connsiteY2-86" fmla="*/ 6865998 h 6865998"/>
              <a:gd name="connsiteX3-87" fmla="*/ 0 w 10059821"/>
              <a:gd name="connsiteY3-88" fmla="*/ 6861539 h 6865998"/>
              <a:gd name="connsiteX4-89" fmla="*/ 4612613 w 10059821"/>
              <a:gd name="connsiteY4-90" fmla="*/ 0 h 686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-1" fmla="*/ 0 w 12192000"/>
              <a:gd name="connsiteY0-2" fmla="*/ 0 h 4987636"/>
              <a:gd name="connsiteX1-3" fmla="*/ 12192000 w 12192000"/>
              <a:gd name="connsiteY1-4" fmla="*/ 0 h 4987636"/>
              <a:gd name="connsiteX2-5" fmla="*/ 12192000 w 12192000"/>
              <a:gd name="connsiteY2-6" fmla="*/ 4987636 h 4987636"/>
              <a:gd name="connsiteX3-7" fmla="*/ 5165558 w 12192000"/>
              <a:gd name="connsiteY3-8" fmla="*/ 4971594 h 4987636"/>
              <a:gd name="connsiteX4-9" fmla="*/ 0 w 12192000"/>
              <a:gd name="connsiteY4-10" fmla="*/ 0 h 4987636"/>
              <a:gd name="connsiteX0-11" fmla="*/ 0 w 8935453"/>
              <a:gd name="connsiteY0-12" fmla="*/ 0 h 5003678"/>
              <a:gd name="connsiteX1-13" fmla="*/ 8935453 w 8935453"/>
              <a:gd name="connsiteY1-14" fmla="*/ 16042 h 5003678"/>
              <a:gd name="connsiteX2-15" fmla="*/ 8935453 w 8935453"/>
              <a:gd name="connsiteY2-16" fmla="*/ 5003678 h 5003678"/>
              <a:gd name="connsiteX3-17" fmla="*/ 1909011 w 8935453"/>
              <a:gd name="connsiteY3-18" fmla="*/ 4987636 h 5003678"/>
              <a:gd name="connsiteX4-19" fmla="*/ 0 w 8935453"/>
              <a:gd name="connsiteY4-20" fmla="*/ 0 h 5003678"/>
              <a:gd name="connsiteX0-21" fmla="*/ 2486526 w 7026442"/>
              <a:gd name="connsiteY0-22" fmla="*/ 0 h 5003678"/>
              <a:gd name="connsiteX1-23" fmla="*/ 7026442 w 7026442"/>
              <a:gd name="connsiteY1-24" fmla="*/ 16042 h 5003678"/>
              <a:gd name="connsiteX2-25" fmla="*/ 7026442 w 7026442"/>
              <a:gd name="connsiteY2-26" fmla="*/ 5003678 h 5003678"/>
              <a:gd name="connsiteX3-27" fmla="*/ 0 w 7026442"/>
              <a:gd name="connsiteY3-28" fmla="*/ 4987636 h 5003678"/>
              <a:gd name="connsiteX4-29" fmla="*/ 2486526 w 7026442"/>
              <a:gd name="connsiteY4-30" fmla="*/ 0 h 5003678"/>
              <a:gd name="connsiteX0-31" fmla="*/ 4235115 w 8775031"/>
              <a:gd name="connsiteY0-32" fmla="*/ 0 h 5003678"/>
              <a:gd name="connsiteX1-33" fmla="*/ 8775031 w 8775031"/>
              <a:gd name="connsiteY1-34" fmla="*/ 16042 h 5003678"/>
              <a:gd name="connsiteX2-35" fmla="*/ 8775031 w 8775031"/>
              <a:gd name="connsiteY2-36" fmla="*/ 5003678 h 5003678"/>
              <a:gd name="connsiteX3-37" fmla="*/ 0 w 8775031"/>
              <a:gd name="connsiteY3-38" fmla="*/ 4987636 h 5003678"/>
              <a:gd name="connsiteX4-39" fmla="*/ 4235115 w 8775031"/>
              <a:gd name="connsiteY4-40" fmla="*/ 0 h 5003678"/>
              <a:gd name="connsiteX0-41" fmla="*/ 3304673 w 8775031"/>
              <a:gd name="connsiteY0-42" fmla="*/ 0 h 5035762"/>
              <a:gd name="connsiteX1-43" fmla="*/ 8775031 w 8775031"/>
              <a:gd name="connsiteY1-44" fmla="*/ 48126 h 5035762"/>
              <a:gd name="connsiteX2-45" fmla="*/ 8775031 w 8775031"/>
              <a:gd name="connsiteY2-46" fmla="*/ 5035762 h 5035762"/>
              <a:gd name="connsiteX3-47" fmla="*/ 0 w 8775031"/>
              <a:gd name="connsiteY3-48" fmla="*/ 5019720 h 5035762"/>
              <a:gd name="connsiteX4-49" fmla="*/ 3304673 w 8775031"/>
              <a:gd name="connsiteY4-50" fmla="*/ 0 h 5035762"/>
              <a:gd name="connsiteX0-51" fmla="*/ 3316248 w 8775031"/>
              <a:gd name="connsiteY0-52" fmla="*/ 0 h 5024188"/>
              <a:gd name="connsiteX1-53" fmla="*/ 8775031 w 8775031"/>
              <a:gd name="connsiteY1-54" fmla="*/ 36552 h 5024188"/>
              <a:gd name="connsiteX2-55" fmla="*/ 8775031 w 8775031"/>
              <a:gd name="connsiteY2-56" fmla="*/ 5024188 h 5024188"/>
              <a:gd name="connsiteX3-57" fmla="*/ 0 w 8775031"/>
              <a:gd name="connsiteY3-58" fmla="*/ 5008146 h 5024188"/>
              <a:gd name="connsiteX4-59" fmla="*/ 3316248 w 8775031"/>
              <a:gd name="connsiteY4-60" fmla="*/ 0 h 5024188"/>
              <a:gd name="connsiteX0-61" fmla="*/ 3327823 w 8775031"/>
              <a:gd name="connsiteY0-62" fmla="*/ 0 h 4989464"/>
              <a:gd name="connsiteX1-63" fmla="*/ 8775031 w 8775031"/>
              <a:gd name="connsiteY1-64" fmla="*/ 1828 h 4989464"/>
              <a:gd name="connsiteX2-65" fmla="*/ 8775031 w 8775031"/>
              <a:gd name="connsiteY2-66" fmla="*/ 4989464 h 4989464"/>
              <a:gd name="connsiteX3-67" fmla="*/ 0 w 8775031"/>
              <a:gd name="connsiteY3-68" fmla="*/ 4973422 h 4989464"/>
              <a:gd name="connsiteX4-69" fmla="*/ 3327823 w 8775031"/>
              <a:gd name="connsiteY4-70" fmla="*/ 0 h 4989464"/>
              <a:gd name="connsiteX0-71" fmla="*/ 0 w 5447208"/>
              <a:gd name="connsiteY0-72" fmla="*/ 0 h 4989464"/>
              <a:gd name="connsiteX1-73" fmla="*/ 5447208 w 5447208"/>
              <a:gd name="connsiteY1-74" fmla="*/ 1828 h 4989464"/>
              <a:gd name="connsiteX2-75" fmla="*/ 5447208 w 5447208"/>
              <a:gd name="connsiteY2-76" fmla="*/ 4989464 h 4989464"/>
              <a:gd name="connsiteX3-77" fmla="*/ 1776613 w 5447208"/>
              <a:gd name="connsiteY3-78" fmla="*/ 4973423 h 4989464"/>
              <a:gd name="connsiteX4-79" fmla="*/ 0 w 5447208"/>
              <a:gd name="connsiteY4-80" fmla="*/ 0 h 4989464"/>
              <a:gd name="connsiteX0-81" fmla="*/ 0 w 7380180"/>
              <a:gd name="connsiteY0-82" fmla="*/ 0 h 5020339"/>
              <a:gd name="connsiteX1-83" fmla="*/ 7380180 w 7380180"/>
              <a:gd name="connsiteY1-84" fmla="*/ 32703 h 5020339"/>
              <a:gd name="connsiteX2-85" fmla="*/ 7380180 w 7380180"/>
              <a:gd name="connsiteY2-86" fmla="*/ 5020339 h 5020339"/>
              <a:gd name="connsiteX3-87" fmla="*/ 3709585 w 7380180"/>
              <a:gd name="connsiteY3-88" fmla="*/ 5004298 h 5020339"/>
              <a:gd name="connsiteX4-89" fmla="*/ 0 w 7380180"/>
              <a:gd name="connsiteY4-90" fmla="*/ 0 h 5020339"/>
              <a:gd name="connsiteX0-91" fmla="*/ 0 w 7380180"/>
              <a:gd name="connsiteY0-92" fmla="*/ 0 h 5020339"/>
              <a:gd name="connsiteX1-93" fmla="*/ 7380180 w 7380180"/>
              <a:gd name="connsiteY1-94" fmla="*/ 32703 h 5020339"/>
              <a:gd name="connsiteX2-95" fmla="*/ 7380180 w 7380180"/>
              <a:gd name="connsiteY2-96" fmla="*/ 5020339 h 5020339"/>
              <a:gd name="connsiteX3-97" fmla="*/ 2239600 w 7380180"/>
              <a:gd name="connsiteY3-98" fmla="*/ 5004298 h 5020339"/>
              <a:gd name="connsiteX4-99" fmla="*/ 0 w 7380180"/>
              <a:gd name="connsiteY4-100" fmla="*/ 0 h 5020339"/>
              <a:gd name="connsiteX0-101" fmla="*/ 0 w 7067663"/>
              <a:gd name="connsiteY0-102" fmla="*/ 29053 h 4987636"/>
              <a:gd name="connsiteX1-103" fmla="*/ 7067663 w 7067663"/>
              <a:gd name="connsiteY1-104" fmla="*/ 0 h 4987636"/>
              <a:gd name="connsiteX2-105" fmla="*/ 7067663 w 7067663"/>
              <a:gd name="connsiteY2-106" fmla="*/ 4987636 h 4987636"/>
              <a:gd name="connsiteX3-107" fmla="*/ 1927083 w 7067663"/>
              <a:gd name="connsiteY3-108" fmla="*/ 4971595 h 4987636"/>
              <a:gd name="connsiteX4-109" fmla="*/ 0 w 7067663"/>
              <a:gd name="connsiteY4-110" fmla="*/ 29053 h 4987636"/>
              <a:gd name="connsiteX0-111" fmla="*/ 0 w 7067663"/>
              <a:gd name="connsiteY0-112" fmla="*/ 29053 h 5002473"/>
              <a:gd name="connsiteX1-113" fmla="*/ 7067663 w 7067663"/>
              <a:gd name="connsiteY1-114" fmla="*/ 0 h 5002473"/>
              <a:gd name="connsiteX2-115" fmla="*/ 7067663 w 7067663"/>
              <a:gd name="connsiteY2-116" fmla="*/ 4987636 h 5002473"/>
              <a:gd name="connsiteX3-117" fmla="*/ 1927083 w 7067663"/>
              <a:gd name="connsiteY3-118" fmla="*/ 5002473 h 5002473"/>
              <a:gd name="connsiteX4-119" fmla="*/ 0 w 7067663"/>
              <a:gd name="connsiteY4-120" fmla="*/ 29053 h 5002473"/>
              <a:gd name="connsiteX0-121" fmla="*/ 0 w 7067663"/>
              <a:gd name="connsiteY0-122" fmla="*/ 29053 h 4987636"/>
              <a:gd name="connsiteX1-123" fmla="*/ 7067663 w 7067663"/>
              <a:gd name="connsiteY1-124" fmla="*/ 0 h 4987636"/>
              <a:gd name="connsiteX2-125" fmla="*/ 7067663 w 7067663"/>
              <a:gd name="connsiteY2-126" fmla="*/ 4987636 h 4987636"/>
              <a:gd name="connsiteX3-127" fmla="*/ 1875620 w 7067663"/>
              <a:gd name="connsiteY3-128" fmla="*/ 4971598 h 4987636"/>
              <a:gd name="connsiteX4-129" fmla="*/ 0 w 7067663"/>
              <a:gd name="connsiteY4-130" fmla="*/ 29053 h 4987636"/>
              <a:gd name="connsiteX0-131" fmla="*/ 0 w 6673109"/>
              <a:gd name="connsiteY0-132" fmla="*/ 29053 h 4987636"/>
              <a:gd name="connsiteX1-133" fmla="*/ 6673109 w 6673109"/>
              <a:gd name="connsiteY1-134" fmla="*/ 0 h 4987636"/>
              <a:gd name="connsiteX2-135" fmla="*/ 6673109 w 6673109"/>
              <a:gd name="connsiteY2-136" fmla="*/ 4987636 h 4987636"/>
              <a:gd name="connsiteX3-137" fmla="*/ 1481066 w 6673109"/>
              <a:gd name="connsiteY3-138" fmla="*/ 4971598 h 4987636"/>
              <a:gd name="connsiteX4-139" fmla="*/ 0 w 6673109"/>
              <a:gd name="connsiteY4-140" fmla="*/ 29053 h 4987636"/>
              <a:gd name="connsiteX0-141" fmla="*/ 0 w 6673109"/>
              <a:gd name="connsiteY0-142" fmla="*/ 29053 h 4987636"/>
              <a:gd name="connsiteX1-143" fmla="*/ 6673109 w 6673109"/>
              <a:gd name="connsiteY1-144" fmla="*/ 0 h 4987636"/>
              <a:gd name="connsiteX2-145" fmla="*/ 6673109 w 6673109"/>
              <a:gd name="connsiteY2-146" fmla="*/ 4987636 h 4987636"/>
              <a:gd name="connsiteX3-147" fmla="*/ 245940 w 6673109"/>
              <a:gd name="connsiteY3-148" fmla="*/ 4971598 h 4987636"/>
              <a:gd name="connsiteX4-149" fmla="*/ 0 w 6673109"/>
              <a:gd name="connsiteY4-150" fmla="*/ 29053 h 4987636"/>
              <a:gd name="connsiteX0-151" fmla="*/ 1040649 w 6427169"/>
              <a:gd name="connsiteY0-152" fmla="*/ 29053 h 4987636"/>
              <a:gd name="connsiteX1-153" fmla="*/ 6427169 w 6427169"/>
              <a:gd name="connsiteY1-154" fmla="*/ 0 h 4987636"/>
              <a:gd name="connsiteX2-155" fmla="*/ 6427169 w 6427169"/>
              <a:gd name="connsiteY2-156" fmla="*/ 4987636 h 4987636"/>
              <a:gd name="connsiteX3-157" fmla="*/ 0 w 6427169"/>
              <a:gd name="connsiteY3-158" fmla="*/ 4971598 h 4987636"/>
              <a:gd name="connsiteX4-159" fmla="*/ 1040649 w 6427169"/>
              <a:gd name="connsiteY4-160" fmla="*/ 29053 h 4987636"/>
              <a:gd name="connsiteX0-161" fmla="*/ 903413 w 6289933"/>
              <a:gd name="connsiteY0-162" fmla="*/ 29053 h 4987636"/>
              <a:gd name="connsiteX1-163" fmla="*/ 6289933 w 6289933"/>
              <a:gd name="connsiteY1-164" fmla="*/ 0 h 4987636"/>
              <a:gd name="connsiteX2-165" fmla="*/ 6289933 w 6289933"/>
              <a:gd name="connsiteY2-166" fmla="*/ 4987636 h 4987636"/>
              <a:gd name="connsiteX3-167" fmla="*/ 0 w 6289933"/>
              <a:gd name="connsiteY3-168" fmla="*/ 4940723 h 4987636"/>
              <a:gd name="connsiteX4-169" fmla="*/ 903413 w 6289933"/>
              <a:gd name="connsiteY4-170" fmla="*/ 29053 h 49876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  <p:sldLayoutId id="2147484517" r:id="rId13"/>
    <p:sldLayoutId id="21474845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  <p:sldLayoutId id="2147484519" r:id="rId12"/>
    <p:sldLayoutId id="214748452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7570B3-6411-42DD-8E73-E6FA72908F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392" y="1484784"/>
            <a:ext cx="11053822" cy="498868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、什么是递归调用</a:t>
            </a:r>
            <a:r>
              <a:rPr lang="zh-CN" altLang="en-US" sz="3200" dirty="0" smtClean="0"/>
              <a:t>？能解决什么问题？</a:t>
            </a:r>
            <a:endParaRPr lang="en-US" altLang="zh-CN" sz="3200" dirty="0"/>
          </a:p>
          <a:p>
            <a:pPr lvl="1">
              <a:buNone/>
            </a:pPr>
            <a:endParaRPr lang="en-US" altLang="zh-CN" sz="3200" dirty="0" smtClean="0"/>
          </a:p>
          <a:p>
            <a:pPr lvl="1">
              <a:buNone/>
            </a:pPr>
            <a:endParaRPr lang="en-US" altLang="zh-CN" sz="3200" dirty="0"/>
          </a:p>
          <a:p>
            <a:pPr lvl="1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、递</a:t>
            </a:r>
            <a:r>
              <a:rPr lang="zh-CN" altLang="en-US" sz="3200" dirty="0" smtClean="0"/>
              <a:t>归如何返回？</a:t>
            </a:r>
            <a:r>
              <a:rPr lang="zh-CN" altLang="en-US" sz="3200" dirty="0"/>
              <a:t>系统栈</a:t>
            </a:r>
            <a:endParaRPr lang="en-US" altLang="zh-CN" sz="3200" dirty="0"/>
          </a:p>
          <a:p>
            <a:pPr lvl="1">
              <a:buNone/>
            </a:pPr>
            <a:endParaRPr lang="zh-CN" altLang="en-US" sz="4000" b="1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2CD20-D198-42C6-B060-554C45F54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1384" y="260648"/>
            <a:ext cx="4176713" cy="758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递归复习：</a:t>
            </a:r>
          </a:p>
        </p:txBody>
      </p:sp>
    </p:spTree>
    <p:extLst>
      <p:ext uri="{BB962C8B-B14F-4D97-AF65-F5344CB8AC3E}">
        <p14:creationId xmlns="" xmlns:p14="http://schemas.microsoft.com/office/powerpoint/2010/main" val="42694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B7C66C-1D80-48D3-ABD2-DDDBDFC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034849" cy="758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查找第一名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9C25D6-736C-4DBD-9E06-1D864FF4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40768"/>
            <a:ext cx="10867497" cy="504056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给你一张按学号排列的成绩表，你能帮老师找</a:t>
            </a:r>
            <a:r>
              <a:rPr lang="zh-CN" altLang="en-US" dirty="0" smtClean="0"/>
              <a:t>到总分第</a:t>
            </a:r>
            <a:r>
              <a:rPr lang="zh-CN" altLang="en-US" dirty="0"/>
              <a:t>一名并输出他的相关信息吗？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输入格式：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n&lt;1000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以下</a:t>
            </a:r>
            <a:r>
              <a:rPr lang="en-US" altLang="zh-CN" dirty="0"/>
              <a:t>n</a:t>
            </a:r>
            <a:r>
              <a:rPr lang="zh-CN" altLang="en-US" dirty="0"/>
              <a:t>行，每行一个学生信息，包括姓名，语文、数学、英语的成绩，（成绩都是不超过</a:t>
            </a:r>
            <a:r>
              <a:rPr lang="en-US" altLang="zh-CN" dirty="0"/>
              <a:t>100</a:t>
            </a:r>
            <a:r>
              <a:rPr lang="zh-CN" altLang="en-US" dirty="0"/>
              <a:t>的整数）。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输出格式：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一行，包括姓名、总分、平均分信息。平均分保留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Zhao  </a:t>
            </a:r>
            <a:r>
              <a:rPr lang="en-US" altLang="zh-CN" dirty="0"/>
              <a:t>90 60 20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Li   90 </a:t>
            </a:r>
            <a:r>
              <a:rPr lang="en-US" altLang="zh-CN" dirty="0" err="1"/>
              <a:t>90</a:t>
            </a:r>
            <a:r>
              <a:rPr lang="en-US" altLang="zh-CN" dirty="0"/>
              <a:t> </a:t>
            </a:r>
            <a:r>
              <a:rPr lang="en-US" altLang="zh-CN" dirty="0" err="1"/>
              <a:t>90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wang</a:t>
            </a:r>
            <a:r>
              <a:rPr lang="en-US" altLang="zh-CN" dirty="0"/>
              <a:t> </a:t>
            </a:r>
            <a:r>
              <a:rPr lang="en-US" altLang="zh-CN" dirty="0" smtClean="0"/>
              <a:t> 90 </a:t>
            </a:r>
            <a:r>
              <a:rPr lang="en-US" altLang="zh-CN" dirty="0"/>
              <a:t>89 70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li</a:t>
            </a:r>
            <a:r>
              <a:rPr lang="en-US" altLang="zh-CN" dirty="0"/>
              <a:t> 270 90.00</a:t>
            </a:r>
          </a:p>
        </p:txBody>
      </p:sp>
    </p:spTree>
    <p:extLst>
      <p:ext uri="{BB962C8B-B14F-4D97-AF65-F5344CB8AC3E}">
        <p14:creationId xmlns="" xmlns:p14="http://schemas.microsoft.com/office/powerpoint/2010/main" val="5144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B7C66C-1D80-48D3-ABD2-DDDBDFC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4386777" cy="758984"/>
          </a:xfrm>
        </p:spPr>
        <p:txBody>
          <a:bodyPr/>
          <a:lstStyle/>
          <a:p>
            <a:r>
              <a:rPr lang="zh-CN" altLang="en-US" dirty="0"/>
              <a:t>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9C25D6-736C-4DBD-9E06-1D864FF4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40768"/>
            <a:ext cx="10147417" cy="26642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、如何输入？如何计算总分、平均分？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、每个学生有多个元素？用多个数组处理有哪些缺点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swap</a:t>
            </a:r>
            <a:r>
              <a:rPr lang="zh-CN" altLang="en-US" sz="3200" dirty="0" smtClean="0"/>
              <a:t>（）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  <a:r>
              <a:rPr lang="zh-CN" altLang="en-US" sz="3200" dirty="0" smtClean="0"/>
              <a:t>、打擂台找最值时，如</a:t>
            </a:r>
            <a:r>
              <a:rPr lang="zh-CN" altLang="en-US" sz="3200" dirty="0"/>
              <a:t>何学生看做一个整体来处理？</a:t>
            </a:r>
            <a:endParaRPr lang="en-US" altLang="zh-CN" sz="3200" dirty="0"/>
          </a:p>
        </p:txBody>
      </p:sp>
    </p:spTree>
    <p:extLst>
      <p:ext uri="{BB962C8B-B14F-4D97-AF65-F5344CB8AC3E}">
        <p14:creationId xmlns="" xmlns:p14="http://schemas.microsoft.com/office/powerpoint/2010/main" val="5144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AutoShape 1" descr="C:\Users\Administrator\AppData\Roaming\Tencent\Users\234224776\QQ\WinTemp\RichOle\Z6VQPLHRMAJL6WX5PX`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18" name="AutoShape 2" descr="C:\Users\Administrator\AppData\Roaming\Tencent\Users\234224776\QQ\WinTemp\RichOle\Z6VQPLHRMAJL6WX5PX`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19" name="AutoShape 3" descr="C:\Users\Administrator\AppData\Roaming\Tencent\Users\234224776\QQ\WinTemp\RichOle\3H%(G@F)UPf@8~5G[J0X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AutoShape 4" descr="C:\Users\Administrator\AppData\Roaming\Tencent\Users\234224776\QQ\WinTemp\RichOle\3H%(G@F)UPf@8~5G[J0X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1621" name="Picture 5" descr="C:\Users\Administrator\AppData\Roaming\Tencent\Users\234224776\QQ\WinTemp\RichOle\Q(S~]~E{F4G@%6SHXTUM1%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32" y="2204864"/>
            <a:ext cx="6543675" cy="4010025"/>
          </a:xfrm>
          <a:prstGeom prst="rect">
            <a:avLst/>
          </a:prstGeom>
          <a:noFill/>
        </p:spPr>
      </p:pic>
      <p:pic>
        <p:nvPicPr>
          <p:cNvPr id="111622" name="Picture 6" descr="C:\Users\Administrator\AppData\Roaming\Tencent\Users\234224776\QQ\WinTemp\RichOle\YV}~6P20%{(FQD8UHG5RBY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5880" y="260648"/>
            <a:ext cx="5060044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43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ADF68-2B9A-479D-AD54-7ECEF3D7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8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〈</a:t>
            </a:r>
            <a:r>
              <a:rPr lang="zh-CN" altLang="en-US" b="1" dirty="0" smtClean="0"/>
              <a:t>铺地毯</a:t>
            </a:r>
            <a:r>
              <a:rPr lang="en-US" altLang="zh-CN" dirty="0" smtClean="0"/>
              <a:t>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321FD1-BBDD-4469-AD85-3269AEC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96752"/>
            <a:ext cx="10297144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第</a:t>
            </a:r>
            <a:r>
              <a:rPr lang="zh-CN" altLang="en-US" sz="1800" dirty="0"/>
              <a:t>一象限铺上一些矩形地毯。一共有 </a:t>
            </a:r>
            <a:r>
              <a:rPr lang="en-US" altLang="zh-CN" sz="1800" dirty="0"/>
              <a:t>n</a:t>
            </a:r>
            <a:r>
              <a:rPr lang="zh-CN" altLang="en-US" sz="1800" dirty="0"/>
              <a:t>张地毯，编号从 </a:t>
            </a:r>
            <a:r>
              <a:rPr lang="en-US" altLang="zh-CN" sz="1800" dirty="0"/>
              <a:t>1</a:t>
            </a:r>
            <a:r>
              <a:rPr lang="zh-CN" altLang="en-US" sz="1800" dirty="0"/>
              <a:t> 到</a:t>
            </a:r>
            <a:r>
              <a:rPr lang="en-US" altLang="zh-CN" sz="1800" i="1" dirty="0"/>
              <a:t>n</a:t>
            </a:r>
            <a:r>
              <a:rPr lang="zh-CN" altLang="en-US" sz="1800" dirty="0"/>
              <a:t>。现在将这些地毯按照编号从小到大的顺序平行于坐标轴先后铺设，后铺的地毯覆盖在前面已经铺好的地毯之上。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地毯铺设完成后，想知道覆盖地面</a:t>
            </a:r>
            <a:r>
              <a:rPr lang="zh-CN" altLang="en-US" sz="1800" dirty="0">
                <a:solidFill>
                  <a:srgbClr val="FF0000"/>
                </a:solidFill>
              </a:rPr>
              <a:t>某个点</a:t>
            </a:r>
            <a:r>
              <a:rPr lang="zh-CN" altLang="en-US" sz="1800" dirty="0"/>
              <a:t>的最上面的那张地毯的编号。注意：在矩形地毯边界和四个顶点上的点也算被地毯覆盖。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输入</a:t>
            </a:r>
            <a:r>
              <a:rPr lang="en-US" altLang="zh-CN" sz="1800" dirty="0"/>
              <a:t>】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输入共</a:t>
            </a:r>
            <a:r>
              <a:rPr lang="en-US" altLang="zh-CN" sz="1800" dirty="0"/>
              <a:t>n+2</a:t>
            </a:r>
            <a:r>
              <a:rPr lang="zh-CN" altLang="en-US" sz="1800" dirty="0"/>
              <a:t>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第一行，一个整数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，表示总共有</a:t>
            </a:r>
            <a:r>
              <a:rPr lang="en-US" altLang="zh-CN" sz="1800" dirty="0"/>
              <a:t>n</a:t>
            </a:r>
            <a:r>
              <a:rPr lang="zh-CN" altLang="en-US" sz="1800" dirty="0"/>
              <a:t>张地毯。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接下来的</a:t>
            </a:r>
            <a:r>
              <a:rPr lang="en-US" altLang="zh-CN" sz="1800" dirty="0"/>
              <a:t>n</a:t>
            </a:r>
            <a:r>
              <a:rPr lang="zh-CN" altLang="en-US" sz="1800" dirty="0"/>
              <a:t>行中，第</a:t>
            </a:r>
            <a:r>
              <a:rPr lang="en-US" altLang="zh-CN" sz="1800" dirty="0"/>
              <a:t>i+1</a:t>
            </a:r>
            <a:r>
              <a:rPr lang="zh-CN" altLang="en-US" sz="1800" dirty="0"/>
              <a:t>行表示编号</a:t>
            </a:r>
            <a:r>
              <a:rPr lang="en-US" altLang="zh-CN" sz="1800" dirty="0" err="1"/>
              <a:t>i</a:t>
            </a:r>
            <a:r>
              <a:rPr lang="zh-CN" altLang="en-US" sz="1800" dirty="0"/>
              <a:t>的地毯的信息，包含四个正整数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g</a:t>
            </a:r>
            <a:r>
              <a:rPr lang="zh-CN" altLang="en-US" sz="1800" dirty="0"/>
              <a:t>，</a:t>
            </a:r>
            <a:r>
              <a:rPr lang="en-US" altLang="zh-CN" sz="1800" dirty="0"/>
              <a:t>k</a:t>
            </a:r>
            <a:r>
              <a:rPr lang="zh-CN" altLang="en-US" sz="1800" dirty="0"/>
              <a:t>，每两个整数之间用一个空格隔开，分别表示铺设地毯的左下角的坐标（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zh-CN" altLang="en-US" sz="1800" dirty="0"/>
              <a:t>）以及地毯在</a:t>
            </a:r>
            <a:r>
              <a:rPr lang="en-US" altLang="zh-CN" sz="1800" dirty="0"/>
              <a:t>x</a:t>
            </a:r>
            <a:r>
              <a:rPr lang="zh-CN" altLang="en-US" sz="1800" dirty="0"/>
              <a:t>轴和</a:t>
            </a:r>
            <a:r>
              <a:rPr lang="en-US" altLang="zh-CN" sz="1800" dirty="0"/>
              <a:t>y</a:t>
            </a:r>
            <a:r>
              <a:rPr lang="zh-CN" altLang="en-US" sz="1800" dirty="0"/>
              <a:t>轴方向的长度。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第</a:t>
            </a:r>
            <a:r>
              <a:rPr lang="en-US" altLang="zh-CN" sz="1800" dirty="0"/>
              <a:t>n+2</a:t>
            </a:r>
            <a:r>
              <a:rPr lang="zh-CN" altLang="en-US" sz="1800" dirty="0"/>
              <a:t>行包含两个正整数</a:t>
            </a:r>
            <a:r>
              <a:rPr lang="en-US" altLang="zh-CN" sz="1800" dirty="0"/>
              <a:t>x</a:t>
            </a:r>
            <a:r>
              <a:rPr lang="zh-CN" altLang="en-US" sz="1800" dirty="0"/>
              <a:t>和</a:t>
            </a:r>
            <a:r>
              <a:rPr lang="en-US" altLang="zh-CN" sz="1800" dirty="0"/>
              <a:t>y</a:t>
            </a:r>
            <a:r>
              <a:rPr lang="zh-CN" altLang="en-US" sz="1800" dirty="0"/>
              <a:t>，表示所求的地面的点的坐标（</a:t>
            </a:r>
            <a:r>
              <a:rPr lang="en-US" altLang="zh-CN" sz="1800" dirty="0"/>
              <a:t>x</a:t>
            </a:r>
            <a:r>
              <a:rPr lang="zh-CN" altLang="en-US" sz="1800" dirty="0"/>
              <a:t>，</a:t>
            </a:r>
            <a:r>
              <a:rPr lang="en-US" altLang="zh-CN" sz="1800" dirty="0"/>
              <a:t>y</a:t>
            </a:r>
            <a:r>
              <a:rPr lang="zh-CN" altLang="en-US" sz="1800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对于</a:t>
            </a:r>
            <a:r>
              <a:rPr lang="en-US" altLang="zh-CN" sz="1800" dirty="0"/>
              <a:t>30%</a:t>
            </a:r>
            <a:r>
              <a:rPr lang="zh-CN" altLang="en-US" sz="1800" dirty="0"/>
              <a:t>的数据，有</a:t>
            </a:r>
            <a:r>
              <a:rPr lang="en-US" altLang="zh-CN" sz="1800" dirty="0"/>
              <a:t>n≤2</a:t>
            </a:r>
            <a:r>
              <a:rPr lang="zh-CN" altLang="en-US" sz="1800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对于</a:t>
            </a:r>
            <a:r>
              <a:rPr lang="en-US" altLang="zh-CN" sz="1800" dirty="0"/>
              <a:t>50%</a:t>
            </a:r>
            <a:r>
              <a:rPr lang="zh-CN" altLang="en-US" sz="1800" dirty="0"/>
              <a:t>的数据，</a:t>
            </a:r>
            <a:r>
              <a:rPr lang="en-US" altLang="zh-CN" sz="1800" dirty="0"/>
              <a:t>0≤a, b, g, k≤100</a:t>
            </a:r>
            <a:r>
              <a:rPr lang="zh-CN" altLang="en-US" sz="1800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对于</a:t>
            </a:r>
            <a:r>
              <a:rPr lang="en-US" altLang="zh-CN" sz="1800" dirty="0"/>
              <a:t>100%</a:t>
            </a:r>
            <a:r>
              <a:rPr lang="zh-CN" altLang="en-US" sz="1800" dirty="0"/>
              <a:t>的数据，有</a:t>
            </a:r>
            <a:r>
              <a:rPr lang="en-US" altLang="zh-CN" sz="1800" dirty="0"/>
              <a:t>0≤n≤10,000</a:t>
            </a:r>
            <a:r>
              <a:rPr lang="zh-CN" altLang="en-US" sz="1800" dirty="0"/>
              <a:t>，</a:t>
            </a:r>
            <a:r>
              <a:rPr lang="en-US" altLang="zh-CN" sz="1800" dirty="0"/>
              <a:t>0≤a, b, g, k≤100,000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输出</a:t>
            </a:r>
            <a:r>
              <a:rPr lang="en-US" altLang="zh-CN" sz="1800" dirty="0"/>
              <a:t>】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输出共</a:t>
            </a:r>
            <a:r>
              <a:rPr lang="en-US" altLang="zh-CN" sz="1800" dirty="0"/>
              <a:t>1</a:t>
            </a:r>
            <a:r>
              <a:rPr lang="zh-CN" altLang="en-US" sz="1800" dirty="0"/>
              <a:t>行，一个整数，表示所求的地毯的编号；若此处没有被地毯覆盖则输出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zh-CN" altLang="en-US" sz="1800" dirty="0"/>
          </a:p>
          <a:p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2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7470DE-BAFB-4D71-881D-1D8F817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铺地毯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BD296E8-4415-4B18-BB26-8D23D01D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3378665" cy="50405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样例一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1 0 2 3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0 2 3 3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2 1 3 3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样例二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1 0 2 3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0 2 3 3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2 1 3 3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-1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732B07A-BADD-4ECA-9755-3A8D80C705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9736" y="2204864"/>
            <a:ext cx="3378666" cy="3100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AD3A454-6D19-439A-A874-CA1A80BBBA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6160" y="2276872"/>
            <a:ext cx="3378666" cy="310035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="" xmlns:a16="http://schemas.microsoft.com/office/drawing/2014/main" id="{34D7B34A-E967-402F-AE28-982BE1E05C83}"/>
              </a:ext>
            </a:extLst>
          </p:cNvPr>
          <p:cNvSpPr/>
          <p:nvPr/>
        </p:nvSpPr>
        <p:spPr>
          <a:xfrm>
            <a:off x="4943872" y="443954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5464728D-66BB-41AC-A750-5B687128A4B7}"/>
              </a:ext>
            </a:extLst>
          </p:cNvPr>
          <p:cNvSpPr/>
          <p:nvPr/>
        </p:nvSpPr>
        <p:spPr>
          <a:xfrm>
            <a:off x="10056440" y="26369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2110F93-49B6-42E7-9B67-C45B35CC0202}"/>
              </a:ext>
            </a:extLst>
          </p:cNvPr>
          <p:cNvSpPr txBox="1"/>
          <p:nvPr/>
        </p:nvSpPr>
        <p:spPr>
          <a:xfrm>
            <a:off x="4628960" y="461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746E14B-895E-469B-BF3E-FABA8B903E04}"/>
              </a:ext>
            </a:extLst>
          </p:cNvPr>
          <p:cNvSpPr txBox="1"/>
          <p:nvPr/>
        </p:nvSpPr>
        <p:spPr>
          <a:xfrm>
            <a:off x="437092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6584B96-1118-4270-93EE-1E2B477F752C}"/>
              </a:ext>
            </a:extLst>
          </p:cNvPr>
          <p:cNvSpPr txBox="1"/>
          <p:nvPr/>
        </p:nvSpPr>
        <p:spPr>
          <a:xfrm>
            <a:off x="5504644" y="357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55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3838575" cy="4662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6865" name="Picture 1" descr="C:\Users\Administrator\AppData\Roaming\Tencent\Users\234224776\QQ\WinTemp\RichOle\4FJXFSPAH}2`BG}SX8MYG{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2636912"/>
            <a:ext cx="7905750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943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075409" cy="21277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依次枚举所有的地毯，检查是否覆盖（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）点，记录覆盖的地毯编号。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64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8B28A2-9CDF-4071-908A-1E18E628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0"/>
            <a:ext cx="1866497" cy="75898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参考代码</a:t>
            </a:r>
            <a:endParaRPr lang="zh-CN" altLang="en-US" b="1" dirty="0"/>
          </a:p>
        </p:txBody>
      </p:sp>
      <p:pic>
        <p:nvPicPr>
          <p:cNvPr id="34817" name="Picture 1" descr="C:\Users\Administrator\AppData\Roaming\Tencent\Users\234224776\QQ\WinTemp\RichOle\7Y7ULG@YPKX_JC(XPA]4H~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1052736"/>
            <a:ext cx="8020050" cy="181927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44" y="3068960"/>
            <a:ext cx="1128673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7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760"/>
            <a:ext cx="10515600" cy="758984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二、</a:t>
            </a:r>
            <a:r>
              <a:rPr lang="en-US" altLang="zh-CN" sz="4800" dirty="0"/>
              <a:t>sort</a:t>
            </a:r>
            <a:r>
              <a:rPr lang="zh-CN" altLang="en-US" sz="4800" dirty="0"/>
              <a:t>在结构体中的应用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278092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Sort ( </a:t>
            </a:r>
            <a:r>
              <a:rPr lang="zh-CN" altLang="en-US" sz="3600" dirty="0" smtClean="0"/>
              <a:t>区间首位置，区间末位置</a:t>
            </a:r>
            <a:r>
              <a:rPr lang="en-US" altLang="zh-CN" sz="3600" dirty="0" smtClean="0"/>
              <a:t>+1 )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9050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/>
              <a:t>结构</a:t>
            </a:r>
            <a:r>
              <a:rPr lang="zh-CN" altLang="en-US" sz="4000" b="1" dirty="0" smtClean="0"/>
              <a:t>体中使用</a:t>
            </a:r>
            <a:r>
              <a:rPr lang="en-US" altLang="zh-CN" sz="4000" b="1" dirty="0" smtClean="0"/>
              <a:t>sort</a:t>
            </a:r>
            <a:r>
              <a:rPr lang="en-US" altLang="zh-CN" sz="4000" b="1" dirty="0"/>
              <a:t>()</a:t>
            </a:r>
            <a:endParaRPr lang="zh-CN" altLang="en-US" sz="4000" b="1" dirty="0"/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1047752" y="1514476"/>
            <a:ext cx="7856560" cy="3539430"/>
          </a:xfrm>
          <a:prstGeom prst="rect">
            <a:avLst/>
          </a:prstGeom>
          <a:noFill/>
          <a:ln w="28575">
            <a:solidFill>
              <a:srgbClr val="385D8A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bool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cmp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y</a:t>
            </a:r>
            <a:r>
              <a:rPr lang="en-US" altLang="zh-CN" sz="2800" dirty="0" smtClean="0"/>
              <a:t>){ //</a:t>
            </a:r>
            <a:r>
              <a:rPr lang="zh-CN" altLang="en-US" sz="2800" dirty="0" smtClean="0"/>
              <a:t>重定义规则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</a:p>
          <a:p>
            <a:r>
              <a:rPr lang="en-US" altLang="zh-CN" sz="2800" dirty="0"/>
              <a:t>     </a:t>
            </a:r>
            <a:r>
              <a:rPr lang="en-US" altLang="zh-CN" sz="2800" dirty="0" smtClean="0"/>
              <a:t>}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sort( </a:t>
            </a:r>
            <a:r>
              <a:rPr lang="en-US" altLang="zh-CN" sz="2800" dirty="0">
                <a:solidFill>
                  <a:srgbClr val="FF0000"/>
                </a:solidFill>
              </a:rPr>
              <a:t>[first , end)</a:t>
            </a:r>
            <a:r>
              <a:rPr lang="en-US" altLang="zh-CN" sz="2800" dirty="0"/>
              <a:t>  )   //</a:t>
            </a:r>
            <a:r>
              <a:rPr lang="zh-CN" altLang="en-US" sz="2800" dirty="0"/>
              <a:t>位置前闭后开区</a:t>
            </a:r>
            <a:r>
              <a:rPr lang="zh-CN" altLang="en-US" sz="2800" dirty="0" smtClean="0"/>
              <a:t>间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sort(</a:t>
            </a:r>
            <a:r>
              <a:rPr lang="en-US" altLang="zh-CN" sz="2800" dirty="0" err="1"/>
              <a:t>a,a+n,cmp</a:t>
            </a:r>
            <a:r>
              <a:rPr lang="en-US" altLang="zh-CN" sz="2800" dirty="0"/>
              <a:t>);   // </a:t>
            </a:r>
            <a:r>
              <a:rPr lang="en-US" altLang="zh-CN" sz="2800" dirty="0" err="1"/>
              <a:t>cmp</a:t>
            </a:r>
            <a:r>
              <a:rPr lang="en-US" altLang="zh-CN" sz="2800" dirty="0"/>
              <a:t> </a:t>
            </a:r>
            <a:r>
              <a:rPr lang="zh-CN" altLang="en-US" sz="2800" dirty="0"/>
              <a:t>自定义排序关键字 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2711624" y="5661248"/>
            <a:ext cx="5092700" cy="769441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  </a:t>
            </a:r>
            <a:r>
              <a:rPr lang="en-US" altLang="zh-CN" sz="2000">
                <a:solidFill>
                  <a:srgbClr val="FF0000"/>
                </a:solidFill>
              </a:rPr>
              <a:t>cmp</a:t>
            </a:r>
            <a:r>
              <a:rPr lang="en-US" altLang="zh-CN" sz="2000"/>
              <a:t>   </a:t>
            </a:r>
            <a:r>
              <a:rPr lang="zh-CN" altLang="en-US" sz="2000"/>
              <a:t>支持调入</a:t>
            </a:r>
            <a:r>
              <a:rPr lang="zh-CN" altLang="en-US" sz="2400" b="1">
                <a:solidFill>
                  <a:srgbClr val="FF0000"/>
                </a:solidFill>
              </a:rPr>
              <a:t>第三方自定义</a:t>
            </a:r>
            <a:r>
              <a:rPr lang="zh-CN" altLang="en-US" sz="2000"/>
              <a:t>比较函数（如果是结构体中的某成员，要注意类型</a:t>
            </a:r>
            <a:r>
              <a:rPr lang="en-US" altLang="zh-CN" sz="2000"/>
              <a:t>)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7570B3-6411-42DD-8E73-E6FA72908F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376" y="332656"/>
            <a:ext cx="11053822" cy="64807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请说出</a:t>
            </a:r>
            <a:r>
              <a:rPr lang="en-US" altLang="zh-CN" sz="3200" dirty="0">
                <a:solidFill>
                  <a:schemeClr val="bg1"/>
                </a:solidFill>
              </a:rPr>
              <a:t>T</a:t>
            </a:r>
            <a:r>
              <a:rPr lang="zh-CN" altLang="en-US" sz="3200" dirty="0">
                <a:solidFill>
                  <a:schemeClr val="bg1"/>
                </a:solidFill>
              </a:rPr>
              <a:t>（）函数递归运行过程？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66561" name="Picture 1" descr="C:\Users\Administrator\AppData\Roaming\Tencent\Users\234224776\QQ\WinTemp\RichOle\2HJG%X~Z5COCZRFK7WQ4CY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9976" y="1412776"/>
            <a:ext cx="6800850" cy="2114550"/>
          </a:xfrm>
          <a:prstGeom prst="rect">
            <a:avLst/>
          </a:prstGeom>
          <a:noFill/>
        </p:spPr>
      </p:pic>
      <p:sp>
        <p:nvSpPr>
          <p:cNvPr id="5" name="线形标注 1 4"/>
          <p:cNvSpPr/>
          <p:nvPr/>
        </p:nvSpPr>
        <p:spPr>
          <a:xfrm>
            <a:off x="9120336" y="4149080"/>
            <a:ext cx="1656184" cy="1080120"/>
          </a:xfrm>
          <a:prstGeom prst="borderCallout1">
            <a:avLst>
              <a:gd name="adj1" fmla="val 31386"/>
              <a:gd name="adj2" fmla="val -1741"/>
              <a:gd name="adj3" fmla="val -79558"/>
              <a:gd name="adj4" fmla="val -7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重复执行的语句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84" y="1268760"/>
            <a:ext cx="533811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94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ADF68-2B9A-479D-AD54-7ECEF3D7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8984"/>
          </a:xfrm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zh-CN" altLang="en-US" b="1" dirty="0"/>
              <a:t>谁考了第</a:t>
            </a:r>
            <a:r>
              <a:rPr lang="en-US" altLang="zh-CN" b="1" dirty="0"/>
              <a:t>K</a:t>
            </a:r>
            <a:r>
              <a:rPr lang="zh-CN" altLang="en-US" b="1" dirty="0"/>
              <a:t>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321FD1-BBDD-4469-AD85-3269AEC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412776"/>
            <a:ext cx="10297144" cy="453650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个同学的学号及成绩，请输出考了第</a:t>
            </a:r>
            <a:r>
              <a:rPr lang="en-US" altLang="zh-CN" dirty="0"/>
              <a:t>K</a:t>
            </a:r>
            <a:r>
              <a:rPr lang="zh-CN" altLang="en-US" dirty="0"/>
              <a:t>名的学生的学号及成绩。</a:t>
            </a:r>
            <a:r>
              <a:rPr lang="en-US" altLang="zh-CN" dirty="0"/>
              <a:t>(</a:t>
            </a:r>
            <a:r>
              <a:rPr lang="zh-CN" altLang="en-US" dirty="0"/>
              <a:t>成绩按总分排名，总分相同，学号小的排在前面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第一行，两个整数分别表示 </a:t>
            </a:r>
            <a:r>
              <a:rPr lang="en-US" altLang="zh-CN" dirty="0"/>
              <a:t>n ,k;</a:t>
            </a:r>
            <a:r>
              <a:rPr lang="zh-CN" altLang="en-US" dirty="0"/>
              <a:t>以下</a:t>
            </a:r>
            <a:r>
              <a:rPr lang="en-US" altLang="zh-CN" dirty="0"/>
              <a:t>n</a:t>
            </a:r>
            <a:r>
              <a:rPr lang="zh-CN" altLang="en-US" dirty="0"/>
              <a:t>行，每行两个整数，分别表示学号及成绩。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输出格式</a:t>
            </a:r>
            <a:r>
              <a:rPr lang="en-US" altLang="zh-CN" b="1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</a:t>
            </a:r>
            <a:r>
              <a:rPr lang="en-US" altLang="zh-CN" dirty="0"/>
              <a:t>2</a:t>
            </a:r>
            <a:r>
              <a:rPr lang="zh-CN" altLang="en-US" dirty="0"/>
              <a:t>个整数，分别表示考了第</a:t>
            </a:r>
            <a:r>
              <a:rPr lang="en-US" altLang="zh-CN" dirty="0"/>
              <a:t>K</a:t>
            </a:r>
            <a:r>
              <a:rPr lang="zh-CN" altLang="en-US" dirty="0"/>
              <a:t>名的学号及分数。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输入样例</a:t>
            </a:r>
            <a:r>
              <a:rPr lang="en-US" altLang="zh-CN" b="1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  <a:r>
              <a:rPr lang="zh-CN" altLang="en-US" dirty="0"/>
              <a:t>  </a:t>
            </a:r>
            <a:r>
              <a:rPr lang="en-US" altLang="zh-CN" dirty="0"/>
              <a:t>2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1001 </a:t>
            </a:r>
            <a:r>
              <a:rPr lang="zh-CN" altLang="en-US" dirty="0"/>
              <a:t> </a:t>
            </a:r>
            <a:r>
              <a:rPr lang="en-US" altLang="zh-CN" dirty="0"/>
              <a:t>90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1002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1003</a:t>
            </a:r>
            <a:r>
              <a:rPr lang="zh-CN" altLang="en-US" dirty="0"/>
              <a:t> </a:t>
            </a:r>
            <a:r>
              <a:rPr lang="en-US" altLang="zh-CN" dirty="0"/>
              <a:t>98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1004</a:t>
            </a:r>
            <a:r>
              <a:rPr lang="zh-CN" altLang="en-US" dirty="0"/>
              <a:t> </a:t>
            </a:r>
            <a:r>
              <a:rPr lang="en-US" altLang="zh-CN" dirty="0"/>
              <a:t>67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1005</a:t>
            </a:r>
            <a:r>
              <a:rPr lang="zh-CN" altLang="en-US" dirty="0"/>
              <a:t> </a:t>
            </a:r>
            <a:r>
              <a:rPr lang="en-US" altLang="zh-CN" dirty="0"/>
              <a:t>89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输出样例</a:t>
            </a:r>
            <a:r>
              <a:rPr lang="en-US" altLang="zh-CN" b="1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1003 </a:t>
            </a:r>
            <a:r>
              <a:rPr lang="zh-CN" altLang="en-US" dirty="0"/>
              <a:t> </a:t>
            </a:r>
            <a:r>
              <a:rPr lang="en-US" altLang="zh-CN" dirty="0"/>
              <a:t>98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2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8B28A2-9CDF-4071-908A-1E18E62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分析：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488" y="134076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直接排序，输出第</a:t>
            </a:r>
            <a:endParaRPr lang="en-US" altLang="zh-CN" sz="2800" dirty="0"/>
          </a:p>
          <a:p>
            <a:r>
              <a:rPr lang="en-US" altLang="zh-CN" sz="2800" dirty="0"/>
              <a:t>K</a:t>
            </a:r>
            <a:r>
              <a:rPr lang="zh-CN" altLang="en-US" sz="2800" dirty="0"/>
              <a:t>位的数据就可以了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Sort</a:t>
            </a:r>
            <a:r>
              <a:rPr lang="zh-CN" altLang="en-US" sz="2800" dirty="0" smtClean="0"/>
              <a:t>如何 对结构体排序？</a:t>
            </a:r>
            <a:endParaRPr lang="en-US" altLang="zh-CN" sz="2800" dirty="0"/>
          </a:p>
        </p:txBody>
      </p:sp>
    </p:spTree>
    <p:extLst>
      <p:ext uri="{BB962C8B-B14F-4D97-AF65-F5344CB8AC3E}">
        <p14:creationId xmlns="" xmlns:p14="http://schemas.microsoft.com/office/powerpoint/2010/main" val="1267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8B28A2-9CDF-4071-908A-1E18E62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分析：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488" y="134076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Sort+</a:t>
            </a:r>
            <a:r>
              <a:rPr lang="zh-CN" altLang="en-US" sz="2800" dirty="0"/>
              <a:t>结构体如何写？</a:t>
            </a:r>
          </a:p>
        </p:txBody>
      </p:sp>
    </p:spTree>
    <p:extLst>
      <p:ext uri="{BB962C8B-B14F-4D97-AF65-F5344CB8AC3E}">
        <p14:creationId xmlns="" xmlns:p14="http://schemas.microsoft.com/office/powerpoint/2010/main" val="1267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：分数线划定</a:t>
            </a: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052736"/>
            <a:ext cx="993710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54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分数线划定</a:t>
            </a:r>
            <a:endParaRPr lang="zh-CN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992" y="260648"/>
            <a:ext cx="432048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5400" y="170080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、排序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、取前 </a:t>
            </a:r>
            <a:r>
              <a:rPr lang="en-US" altLang="zh-CN" sz="2800" dirty="0" smtClean="0"/>
              <a:t>m*1.5   </a:t>
            </a:r>
            <a:r>
              <a:rPr lang="zh-CN" altLang="en-US" sz="2800" dirty="0" smtClean="0"/>
              <a:t>为分数线，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、大于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等于</a:t>
            </a:r>
            <a:r>
              <a:rPr lang="zh-CN" altLang="en-US" sz="2800" dirty="0" smtClean="0"/>
              <a:t>分数线，按序输出即可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154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sort</a:t>
            </a:r>
            <a:r>
              <a:rPr lang="zh-CN" altLang="en-US" dirty="0"/>
              <a:t>多关键字如何排序？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2658585" cy="2919810"/>
          </a:xfrm>
          <a:noFill/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结构体：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scord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yw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xh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double  </a:t>
            </a:r>
            <a:r>
              <a:rPr lang="en-US" altLang="zh-CN" dirty="0" err="1"/>
              <a:t>zf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5"/>
                </a:solidFill>
              </a:rPr>
              <a:t>}</a:t>
            </a:r>
            <a:r>
              <a:rPr lang="en-US" altLang="zh-CN" dirty="0">
                <a:solidFill>
                  <a:srgbClr val="FF0000"/>
                </a:solidFill>
              </a:rPr>
              <a:t>a[100]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AAFCB4D-1470-4120-B895-5B611EC1EA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76" y="4581128"/>
            <a:ext cx="5760640" cy="195118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6EC3A8DC-5C7B-4CE5-BD86-A2DAA2C49E8B}"/>
              </a:ext>
            </a:extLst>
          </p:cNvPr>
          <p:cNvSpPr txBox="1">
            <a:spLocks/>
          </p:cNvSpPr>
          <p:nvPr/>
        </p:nvSpPr>
        <p:spPr bwMode="auto">
          <a:xfrm>
            <a:off x="4871864" y="1340768"/>
            <a:ext cx="6120680" cy="29198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数组</a:t>
            </a:r>
            <a:r>
              <a:rPr lang="zh-CN" altLang="en-US" sz="3600" b="1" dirty="0">
                <a:solidFill>
                  <a:srgbClr val="FF0000"/>
                </a:solidFill>
                <a:latin typeface="+mn-lt"/>
                <a:ea typeface="+mn-ea"/>
              </a:rPr>
              <a:t>如何排序？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noProof="0" dirty="0">
                <a:solidFill>
                  <a:schemeClr val="accent5"/>
                </a:solidFill>
                <a:latin typeface="+mn-lt"/>
                <a:ea typeface="+mn-ea"/>
              </a:rPr>
              <a:t>有多个关键字如何排序？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sort(a,a+n,</a:t>
            </a:r>
            <a:r>
              <a:rPr kumimoji="0" lang="pt-BR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数据类型：结构类型</a:t>
            </a:r>
          </a:p>
        </p:txBody>
      </p:sp>
    </p:spTree>
    <p:extLst>
      <p:ext uri="{BB962C8B-B14F-4D97-AF65-F5344CB8AC3E}">
        <p14:creationId xmlns="" xmlns:p14="http://schemas.microsoft.com/office/powerpoint/2010/main" val="29050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ADF68-2B9A-479D-AD54-7ECEF3D7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60648"/>
            <a:ext cx="5250873" cy="758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b="1" dirty="0"/>
              <a:t>OJ</a:t>
            </a:r>
            <a:r>
              <a:rPr lang="zh-CN" altLang="en-US" b="1" dirty="0"/>
              <a:t>上的排名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321FD1-BBDD-4469-AD85-3269AEC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52736"/>
            <a:ext cx="11640616" cy="424847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最近小盆友对</a:t>
            </a:r>
            <a:r>
              <a:rPr lang="en-US" altLang="zh-CN" dirty="0"/>
              <a:t>OJ</a:t>
            </a:r>
            <a:r>
              <a:rPr lang="zh-CN" altLang="en-US" dirty="0"/>
              <a:t>上的排名有了兴趣，每天都要相互问问排在第几名的是谁。但临近结业，网上测试较多，所以名次也经常会发生变化。今天又刚结束了一场测试，小盆友们都有了自己的分数，排名情况也应该会发生变化，请你根据测试分数，更新排名情况，并准确回答几位同学的询问。（最新排名是加上测试分数，然后按新总分排名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输入格式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第一行，两个整数</a:t>
            </a:r>
            <a:r>
              <a:rPr lang="en-US" altLang="zh-CN" dirty="0" err="1"/>
              <a:t>n,k</a:t>
            </a:r>
            <a:r>
              <a:rPr lang="zh-CN" altLang="en-US" dirty="0"/>
              <a:t>，</a:t>
            </a:r>
            <a:r>
              <a:rPr lang="en-US" altLang="zh-CN" dirty="0"/>
              <a:t>(1&lt;=</a:t>
            </a:r>
            <a:r>
              <a:rPr lang="en-US" altLang="zh-CN" i="1" dirty="0"/>
              <a:t>k</a:t>
            </a:r>
            <a:r>
              <a:rPr lang="en-US" altLang="zh-CN" dirty="0"/>
              <a:t>&lt;</a:t>
            </a:r>
            <a:r>
              <a:rPr lang="en-US" altLang="zh-CN" i="1" dirty="0"/>
              <a:t>n</a:t>
            </a:r>
            <a:r>
              <a:rPr lang="en-US" altLang="zh-CN" dirty="0"/>
              <a:t>&lt;1000)</a:t>
            </a:r>
            <a:r>
              <a:rPr lang="zh-CN" altLang="en-US" dirty="0"/>
              <a:t>表示有</a:t>
            </a:r>
            <a:r>
              <a:rPr lang="en-US" altLang="zh-CN" dirty="0"/>
              <a:t>n</a:t>
            </a:r>
            <a:r>
              <a:rPr lang="zh-CN" altLang="en-US" dirty="0"/>
              <a:t>个同学参与排名，回答</a:t>
            </a:r>
            <a:r>
              <a:rPr lang="en-US" altLang="zh-CN" dirty="0"/>
              <a:t>k</a:t>
            </a:r>
            <a:r>
              <a:rPr lang="zh-CN" altLang="en-US" dirty="0"/>
              <a:t>次关于名次的询问。</a:t>
            </a:r>
            <a:br>
              <a:rPr lang="zh-CN" altLang="en-US" dirty="0"/>
            </a:br>
            <a:r>
              <a:rPr lang="zh-CN" altLang="en-US" dirty="0"/>
              <a:t>以下</a:t>
            </a:r>
            <a:r>
              <a:rPr lang="en-US" altLang="zh-CN" dirty="0"/>
              <a:t>n</a:t>
            </a:r>
            <a:r>
              <a:rPr lang="zh-CN" altLang="en-US" dirty="0"/>
              <a:t>行，每行一个学生信息，包括姓名，原总分，今天测试成绩。（都是整数）</a:t>
            </a:r>
            <a:br>
              <a:rPr lang="zh-CN" altLang="en-US" dirty="0"/>
            </a:br>
            <a:r>
              <a:rPr lang="zh-CN" altLang="en-US" dirty="0"/>
              <a:t>以下</a:t>
            </a:r>
            <a:r>
              <a:rPr lang="en-US" altLang="zh-CN" dirty="0"/>
              <a:t>k</a:t>
            </a:r>
            <a:r>
              <a:rPr lang="zh-CN" altLang="en-US" dirty="0"/>
              <a:t>行，每行一个整数表示要询问的名次。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输出格式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K</a:t>
            </a:r>
            <a:r>
              <a:rPr lang="zh-CN" altLang="en-US" dirty="0"/>
              <a:t>行，每行一个姓名，即一个询问名次的相应同学的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姓名。如果新的总分相同，编号小的排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在前面。（以输入顺序为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……N</a:t>
            </a:r>
            <a:r>
              <a:rPr lang="zh-CN" altLang="en-US" dirty="0"/>
              <a:t>为编号）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8168" y="3663279"/>
            <a:ext cx="20162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</a:pPr>
            <a:r>
              <a:rPr lang="zh-CN" altLang="en-US" b="1" dirty="0"/>
              <a:t>样例输入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/>
              <a:t>5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endParaRPr lang="zh-CN" altLang="en-US" sz="2000" dirty="0"/>
          </a:p>
          <a:p>
            <a:pPr marL="0" indent="0">
              <a:spcBef>
                <a:spcPts val="0"/>
              </a:spcBef>
            </a:pPr>
            <a:r>
              <a:rPr lang="en-US" altLang="zh-CN" sz="2000" dirty="0" err="1"/>
              <a:t>li</a:t>
            </a:r>
            <a:r>
              <a:rPr lang="en-US" altLang="zh-CN" sz="2000" dirty="0"/>
              <a:t>  180  90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 err="1"/>
              <a:t>ar</a:t>
            </a:r>
            <a:r>
              <a:rPr lang="en-US" altLang="zh-CN" sz="2000" dirty="0"/>
              <a:t> 200 100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 err="1"/>
              <a:t>lll</a:t>
            </a:r>
            <a:r>
              <a:rPr lang="en-US" altLang="zh-CN" sz="2000" dirty="0"/>
              <a:t> 190  99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/>
              <a:t>hw 100 50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 err="1"/>
              <a:t>hehe</a:t>
            </a:r>
            <a:r>
              <a:rPr lang="en-US" altLang="zh-CN" sz="2000" dirty="0"/>
              <a:t> 150 70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/>
              <a:t>1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24392" y="3789040"/>
            <a:ext cx="20882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</a:pPr>
            <a:r>
              <a:rPr lang="zh-CN" altLang="en-US" sz="2800" b="1" dirty="0"/>
              <a:t>样例输出</a:t>
            </a:r>
          </a:p>
          <a:p>
            <a:pPr marL="0" indent="0">
              <a:spcBef>
                <a:spcPts val="0"/>
              </a:spcBef>
            </a:pPr>
            <a:r>
              <a:rPr lang="en-US" altLang="zh-CN" sz="2800" dirty="0" err="1"/>
              <a:t>ar</a:t>
            </a:r>
            <a:endParaRPr lang="en-US" altLang="zh-CN" sz="2800" dirty="0"/>
          </a:p>
          <a:p>
            <a:pPr marL="0" indent="0">
              <a:spcBef>
                <a:spcPts val="0"/>
              </a:spcBef>
            </a:pPr>
            <a:r>
              <a:rPr lang="en-US" altLang="zh-CN" sz="2800" dirty="0"/>
              <a:t>hw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2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ADF68-2B9A-479D-AD54-7ECEF3D7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8984"/>
          </a:xfrm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b="1" dirty="0"/>
              <a:t>小</a:t>
            </a:r>
            <a:r>
              <a:rPr lang="en-US" altLang="zh-CN" b="1" dirty="0"/>
              <a:t>D</a:t>
            </a:r>
            <a:r>
              <a:rPr lang="zh-CN" altLang="en-US" b="1" dirty="0"/>
              <a:t>的生日蛋糕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321FD1-BBDD-4469-AD85-3269AEC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52736"/>
            <a:ext cx="9793088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今天是小</a:t>
            </a:r>
            <a:r>
              <a:rPr lang="en-US" altLang="zh-CN" sz="2000" dirty="0"/>
              <a:t>D</a:t>
            </a:r>
            <a:r>
              <a:rPr lang="zh-CN" altLang="en-US" sz="2000" dirty="0"/>
              <a:t>的生日，生日蛋糕自然是少不了。小</a:t>
            </a:r>
            <a:r>
              <a:rPr lang="en-US" altLang="zh-CN" sz="2000" dirty="0"/>
              <a:t>D</a:t>
            </a:r>
            <a:r>
              <a:rPr lang="zh-CN" altLang="en-US" sz="2000" dirty="0"/>
              <a:t>的朋友们一起去蛋糕店买蛋糕，可是等一行人到了蛋糕店之后，发现那里是人山人海啊</a:t>
            </a:r>
            <a:r>
              <a:rPr lang="en-US" altLang="zh-CN" sz="2000" dirty="0"/>
              <a:t>-_-</a:t>
            </a:r>
            <a:r>
              <a:rPr lang="zh-CN" altLang="en-US" sz="2000" dirty="0"/>
              <a:t>。这下可把店家给急坏了，因为人数过多，需求过大，所以人们要等好长时间才能拿到自己的蛋糕。老板为了最大限度的使每位客人尽快拿到蛋糕，因此他需要安排一个制作顺序，使每位客人的平均等待时间最少（如果制作时间相同的，先来的先做）。这使他发愁了，于是他请你来帮忙安排一个制作顺序，使得</a:t>
            </a:r>
            <a:r>
              <a:rPr lang="zh-CN" altLang="en-US" sz="2000" b="1" dirty="0">
                <a:solidFill>
                  <a:srgbClr val="FF0000"/>
                </a:solidFill>
              </a:rPr>
              <a:t>每位客人的平均等待时间最少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输入：</a:t>
            </a:r>
            <a:br>
              <a:rPr lang="zh-CN" altLang="en-US" sz="2000" dirty="0"/>
            </a:br>
            <a:r>
              <a:rPr lang="zh-CN" altLang="en-US" sz="2000" dirty="0"/>
              <a:t>输入有两行。第一行是一个整数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(n&lt;=1000,)</a:t>
            </a:r>
            <a:r>
              <a:rPr lang="zh-CN" altLang="en-US" sz="2000" dirty="0"/>
              <a:t>表示有</a:t>
            </a:r>
            <a:r>
              <a:rPr lang="en-US" altLang="zh-CN" sz="2000" dirty="0"/>
              <a:t>n</a:t>
            </a:r>
            <a:r>
              <a:rPr lang="zh-CN" altLang="en-US" sz="2000" dirty="0"/>
              <a:t>种蛋糕等待制作。第二行有</a:t>
            </a:r>
            <a:r>
              <a:rPr lang="en-US" altLang="zh-CN" sz="2000" dirty="0"/>
              <a:t>n</a:t>
            </a:r>
            <a:r>
              <a:rPr lang="zh-CN" altLang="en-US" sz="2000" dirty="0"/>
              <a:t>个数，第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个数表示第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种蛋糕的制作时间。</a:t>
            </a:r>
            <a:br>
              <a:rPr lang="zh-CN" altLang="en-US" sz="2000" dirty="0"/>
            </a:br>
            <a:r>
              <a:rPr lang="zh-CN" altLang="en-US" sz="2000" dirty="0"/>
              <a:t>输出：</a:t>
            </a:r>
            <a:br>
              <a:rPr lang="zh-CN" altLang="en-US" sz="2000" dirty="0"/>
            </a:br>
            <a:r>
              <a:rPr lang="zh-CN" altLang="en-US" sz="2000" dirty="0"/>
              <a:t>输出包括一行，有</a:t>
            </a:r>
            <a:r>
              <a:rPr lang="en-US" altLang="zh-CN" sz="2000" dirty="0"/>
              <a:t>n</a:t>
            </a:r>
            <a:r>
              <a:rPr lang="zh-CN" altLang="en-US" sz="2000" dirty="0"/>
              <a:t>个整数，每</a:t>
            </a:r>
            <a:r>
              <a:rPr lang="en-US" altLang="zh-CN" sz="2000" dirty="0"/>
              <a:t>2</a:t>
            </a:r>
            <a:r>
              <a:rPr lang="zh-CN" altLang="en-US" sz="2000" dirty="0"/>
              <a:t>个整数间用空格隔开，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是蛋糕的制作顺序，每个数即是蛋糕的编号。</a:t>
            </a:r>
            <a:br>
              <a:rPr lang="zh-CN" altLang="en-US" sz="20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896200" y="4365104"/>
            <a:ext cx="2016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样例输入： </a:t>
            </a:r>
            <a:endParaRPr lang="en-US" altLang="zh-CN" dirty="0"/>
          </a:p>
          <a:p>
            <a:pPr marL="0" indent="0">
              <a:spcBef>
                <a:spcPts val="0"/>
              </a:spcBef>
            </a:pP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 smtClean="0"/>
              <a:t>1 </a:t>
            </a:r>
            <a:r>
              <a:rPr lang="en-US" altLang="zh-CN" dirty="0"/>
              <a:t>7 2</a:t>
            </a:r>
            <a:br>
              <a:rPr lang="en-US" altLang="zh-CN" dirty="0"/>
            </a:br>
            <a:r>
              <a:rPr lang="zh-CN" altLang="en-US" dirty="0"/>
              <a:t>样例输出 ：</a:t>
            </a:r>
            <a:br>
              <a:rPr lang="zh-CN" altLang="en-US" dirty="0"/>
            </a:br>
            <a:r>
              <a:rPr lang="en-US" altLang="zh-CN" dirty="0"/>
              <a:t>1 3 2</a:t>
            </a:r>
            <a:br>
              <a:rPr lang="en-US" altLang="zh-CN" dirty="0"/>
            </a:br>
            <a:r>
              <a:rPr lang="zh-CN" altLang="en-US" dirty="0"/>
              <a:t>提示：请采用稳定排序。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22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ADF68-2B9A-479D-AD54-7ECEF3D7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8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分析：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321FD1-BBDD-4469-AD85-3269AEC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52736"/>
            <a:ext cx="748883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让用时最少的排在前面就可以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、按用时多少排序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、用时相同的，按先后到顺序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22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：</a:t>
            </a:r>
            <a:r>
              <a:rPr lang="zh-CN" altLang="en-US" b="1" dirty="0"/>
              <a:t>奖学金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0E30EF-B5F3-4FD6-82A1-28262167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80728"/>
            <a:ext cx="10153128" cy="5328592"/>
          </a:xfrm>
        </p:spPr>
        <p:txBody>
          <a:bodyPr>
            <a:noAutofit/>
          </a:bodyPr>
          <a:lstStyle/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某小学最近得到了一笔赞助，打算拿出其中一部分为学习成绩优秀的前</a:t>
            </a:r>
            <a:r>
              <a:rPr lang="en-US" altLang="zh-CN" sz="2000" dirty="0"/>
              <a:t>5</a:t>
            </a:r>
            <a:r>
              <a:rPr lang="zh-CN" altLang="en-US" sz="2000" dirty="0"/>
              <a:t>名学生发奖学金。期末，每个学生都有</a:t>
            </a:r>
            <a:r>
              <a:rPr lang="en-US" altLang="zh-CN" sz="2000" dirty="0"/>
              <a:t>3</a:t>
            </a:r>
            <a:r>
              <a:rPr lang="zh-CN" altLang="en-US" sz="2000" dirty="0"/>
              <a:t>门课的成绩</a:t>
            </a:r>
            <a:r>
              <a:rPr lang="en-US" altLang="zh-CN" sz="2000" dirty="0"/>
              <a:t>:</a:t>
            </a:r>
            <a:r>
              <a:rPr lang="zh-CN" altLang="en-US" sz="2000" dirty="0"/>
              <a:t>语文、数学、英语。先按总分从高到低排序，如果两个同学总分相同，再按语文成绩从高到低排序，如果两个同学总分和语文成绩都相同，那么规定学号小的同学排在前面，这样，每个学生的排序是唯一确定的。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任务：先根据输入的</a:t>
            </a:r>
            <a:r>
              <a:rPr lang="en-US" altLang="zh-CN" sz="2000" dirty="0"/>
              <a:t>3</a:t>
            </a:r>
            <a:r>
              <a:rPr lang="zh-CN" altLang="en-US" sz="2000" dirty="0"/>
              <a:t>门课的成绩计算总分，然后按上述规则排序，最后按排名顺序输出前五名名学生的学号和总分。注意，在前</a:t>
            </a:r>
            <a:r>
              <a:rPr lang="en-US" altLang="zh-CN" sz="2000" dirty="0"/>
              <a:t>5</a:t>
            </a:r>
            <a:r>
              <a:rPr lang="zh-CN" altLang="en-US" sz="2000" dirty="0"/>
              <a:t>名同学中，每个人的奖学金都不相同，因此，你必须严格按上述规则排序。例如，在某个正确答案中，如果前两行的输出数据</a:t>
            </a:r>
            <a:r>
              <a:rPr lang="en-US" altLang="zh-CN" sz="2000" dirty="0"/>
              <a:t>(</a:t>
            </a:r>
            <a:r>
              <a:rPr lang="zh-CN" altLang="en-US" sz="2000" dirty="0"/>
              <a:t>每行输出两个数</a:t>
            </a:r>
            <a:r>
              <a:rPr lang="en-US" altLang="zh-CN" sz="2000" dirty="0"/>
              <a:t>:</a:t>
            </a:r>
            <a:r>
              <a:rPr lang="zh-CN" altLang="en-US" sz="2000" dirty="0"/>
              <a:t>学号、总分</a:t>
            </a:r>
            <a:r>
              <a:rPr lang="en-US" altLang="zh-CN" sz="2000" dirty="0"/>
              <a:t>) </a:t>
            </a:r>
            <a:r>
              <a:rPr lang="zh-CN" altLang="en-US" sz="2000" dirty="0"/>
              <a:t>是</a:t>
            </a:r>
            <a:r>
              <a:rPr lang="en-US" altLang="zh-CN" sz="2000" dirty="0"/>
              <a:t>: 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7 279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5 279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这两行数据的含义是</a:t>
            </a:r>
            <a:r>
              <a:rPr lang="en-US" altLang="zh-CN" sz="2000" dirty="0"/>
              <a:t>:</a:t>
            </a:r>
            <a:r>
              <a:rPr lang="zh-CN" altLang="en-US" sz="2000" dirty="0"/>
              <a:t>总分最高的两个同学的学号依次是</a:t>
            </a:r>
            <a:r>
              <a:rPr lang="en-US" altLang="zh-CN" sz="2000" dirty="0"/>
              <a:t>7</a:t>
            </a:r>
            <a:r>
              <a:rPr lang="zh-CN" altLang="en-US" sz="2000" dirty="0"/>
              <a:t>号、</a:t>
            </a:r>
            <a:r>
              <a:rPr lang="en-US" altLang="zh-CN" sz="2000" dirty="0"/>
              <a:t>5</a:t>
            </a:r>
            <a:r>
              <a:rPr lang="zh-CN" altLang="en-US" sz="2000" dirty="0"/>
              <a:t>号。这两名同学的总分都是 </a:t>
            </a:r>
            <a:r>
              <a:rPr lang="en-US" altLang="zh-CN" sz="2000" dirty="0"/>
              <a:t>279 (</a:t>
            </a:r>
            <a:r>
              <a:rPr lang="zh-CN" altLang="en-US" sz="2000" dirty="0"/>
              <a:t>总分等于输入的语文、数学、英语三科成绩之和</a:t>
            </a:r>
            <a:r>
              <a:rPr lang="en-US" altLang="zh-CN" sz="2000" dirty="0"/>
              <a:t>) </a:t>
            </a:r>
            <a:r>
              <a:rPr lang="zh-CN" altLang="en-US" sz="2000" dirty="0"/>
              <a:t>，但学号为</a:t>
            </a:r>
            <a:r>
              <a:rPr lang="en-US" altLang="zh-CN" sz="2000" dirty="0"/>
              <a:t>7</a:t>
            </a:r>
            <a:r>
              <a:rPr lang="zh-CN" altLang="en-US" sz="2000" dirty="0"/>
              <a:t>的学生语文成绩更高一些。如果你的前两名的输出数据是</a:t>
            </a:r>
            <a:r>
              <a:rPr lang="en-US" altLang="zh-CN" sz="2000" dirty="0"/>
              <a:t>: 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5 279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7 279</a:t>
            </a:r>
          </a:p>
          <a:p>
            <a:pPr marL="0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则按输出错误处理，不能得分。 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3154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7570B3-6411-42DD-8E73-E6FA72908F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376" y="332656"/>
            <a:ext cx="11053822" cy="64807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请说</a:t>
            </a:r>
            <a:r>
              <a:rPr lang="zh-CN" altLang="en-US" sz="3200" dirty="0" smtClean="0">
                <a:solidFill>
                  <a:schemeClr val="bg1"/>
                </a:solidFill>
              </a:rPr>
              <a:t>出</a:t>
            </a:r>
            <a:r>
              <a:rPr lang="en-US" altLang="zh-CN" sz="3200" dirty="0" smtClean="0">
                <a:solidFill>
                  <a:schemeClr val="bg1"/>
                </a:solidFill>
              </a:rPr>
              <a:t>Fan</a:t>
            </a:r>
            <a:r>
              <a:rPr lang="zh-CN" altLang="en-US" sz="3200" dirty="0" smtClean="0">
                <a:solidFill>
                  <a:schemeClr val="bg1"/>
                </a:solidFill>
              </a:rPr>
              <a:t>（）</a:t>
            </a:r>
            <a:r>
              <a:rPr lang="zh-CN" altLang="en-US" sz="3200" dirty="0">
                <a:solidFill>
                  <a:schemeClr val="bg1"/>
                </a:solidFill>
              </a:rPr>
              <a:t>函数递归运行过程？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4CF181D-C6B5-42C3-B794-1CE915964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340768"/>
            <a:ext cx="8039100" cy="5381625"/>
          </a:xfrm>
          <a:prstGeom prst="rect">
            <a:avLst/>
          </a:prstGeom>
        </p:spPr>
      </p:pic>
      <p:pic>
        <p:nvPicPr>
          <p:cNvPr id="65537" name="Picture 1" descr="C:\Users\Administrator\AppData\Roaming\Tencent\Users\234224776\QQ\WinTemp\RichOle\TW(US`}]X%6M(Q(3VV{OH7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503" y="1340768"/>
            <a:ext cx="8856985" cy="3031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7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奖学金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0E30EF-B5F3-4FD6-82A1-28262167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152" y="692696"/>
            <a:ext cx="1728192" cy="498338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en-US" altLang="zh-CN" dirty="0"/>
              <a:t>90 67 80</a:t>
            </a:r>
          </a:p>
          <a:p>
            <a:pPr marL="0" indent="0">
              <a:buNone/>
            </a:pPr>
            <a:r>
              <a:rPr lang="en-US" altLang="zh-CN" dirty="0"/>
              <a:t>87 66 91</a:t>
            </a:r>
          </a:p>
          <a:p>
            <a:pPr marL="0" indent="0">
              <a:buNone/>
            </a:pPr>
            <a:r>
              <a:rPr lang="en-US" altLang="zh-CN" dirty="0"/>
              <a:t>78 89 91</a:t>
            </a:r>
          </a:p>
          <a:p>
            <a:pPr marL="0" indent="0">
              <a:buNone/>
            </a:pPr>
            <a:r>
              <a:rPr lang="en-US" altLang="zh-CN" dirty="0"/>
              <a:t>88 99 77</a:t>
            </a:r>
          </a:p>
          <a:p>
            <a:pPr marL="0" indent="0">
              <a:buNone/>
            </a:pPr>
            <a:r>
              <a:rPr lang="en-US" altLang="zh-CN" dirty="0"/>
              <a:t>67 89 64</a:t>
            </a:r>
          </a:p>
          <a:p>
            <a:pPr marL="0" indent="0">
              <a:buNone/>
            </a:pPr>
            <a:r>
              <a:rPr lang="en-US" altLang="zh-CN" dirty="0"/>
              <a:t>78 89 98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6 265</a:t>
            </a:r>
          </a:p>
          <a:p>
            <a:pPr marL="0" indent="0">
              <a:buNone/>
            </a:pPr>
            <a:r>
              <a:rPr lang="en-US" altLang="zh-CN" dirty="0"/>
              <a:t>4 264</a:t>
            </a:r>
          </a:p>
          <a:p>
            <a:pPr marL="0" indent="0">
              <a:buNone/>
            </a:pPr>
            <a:r>
              <a:rPr lang="en-US" altLang="zh-CN" dirty="0"/>
              <a:t>3 258</a:t>
            </a:r>
          </a:p>
          <a:p>
            <a:pPr marL="0" indent="0">
              <a:buNone/>
            </a:pPr>
            <a:r>
              <a:rPr lang="en-US" altLang="zh-CN" dirty="0"/>
              <a:t>2 244</a:t>
            </a:r>
          </a:p>
          <a:p>
            <a:pPr marL="0" indent="0">
              <a:buNone/>
            </a:pPr>
            <a:r>
              <a:rPr lang="en-US" altLang="zh-CN" dirty="0"/>
              <a:t>1 237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66BBD6F8-2D2A-4409-9FCA-0085CF01B75E}"/>
              </a:ext>
            </a:extLst>
          </p:cNvPr>
          <p:cNvSpPr txBox="1">
            <a:spLocks/>
          </p:cNvSpPr>
          <p:nvPr/>
        </p:nvSpPr>
        <p:spPr bwMode="auto">
          <a:xfrm>
            <a:off x="9552384" y="692696"/>
            <a:ext cx="1800200" cy="581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样例输入二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8</a:t>
            </a:r>
          </a:p>
          <a:p>
            <a:pPr marL="0" indent="0">
              <a:buNone/>
            </a:pPr>
            <a:r>
              <a:rPr lang="en-US" altLang="zh-CN" dirty="0"/>
              <a:t>80 89 89 </a:t>
            </a:r>
          </a:p>
          <a:p>
            <a:pPr marL="0" indent="0">
              <a:buNone/>
            </a:pPr>
            <a:r>
              <a:rPr lang="en-US" altLang="zh-CN" dirty="0"/>
              <a:t>88 98 78</a:t>
            </a:r>
          </a:p>
          <a:p>
            <a:pPr marL="0" indent="0">
              <a:buNone/>
            </a:pPr>
            <a:r>
              <a:rPr lang="en-US" altLang="zh-CN" dirty="0"/>
              <a:t>90 67 80</a:t>
            </a:r>
          </a:p>
          <a:p>
            <a:pPr marL="0" indent="0">
              <a:buNone/>
            </a:pPr>
            <a:r>
              <a:rPr lang="en-US" altLang="zh-CN" dirty="0"/>
              <a:t>87 66 91</a:t>
            </a:r>
          </a:p>
          <a:p>
            <a:pPr marL="0" indent="0">
              <a:buNone/>
            </a:pPr>
            <a:r>
              <a:rPr lang="en-US" altLang="zh-CN" dirty="0"/>
              <a:t>78 89 91</a:t>
            </a:r>
          </a:p>
          <a:p>
            <a:pPr marL="0" indent="0">
              <a:buNone/>
            </a:pPr>
            <a:r>
              <a:rPr lang="en-US" altLang="zh-CN" dirty="0"/>
              <a:t>88 99 77</a:t>
            </a:r>
          </a:p>
          <a:p>
            <a:pPr marL="0" indent="0">
              <a:buNone/>
            </a:pPr>
            <a:r>
              <a:rPr lang="en-US" altLang="zh-CN" dirty="0"/>
              <a:t>67 89 64</a:t>
            </a:r>
          </a:p>
          <a:p>
            <a:pPr marL="0" indent="0">
              <a:buNone/>
            </a:pPr>
            <a:r>
              <a:rPr lang="en-US" altLang="zh-CN" dirty="0"/>
              <a:t>78 89 98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8 265</a:t>
            </a:r>
          </a:p>
          <a:p>
            <a:pPr marL="0" indent="0">
              <a:buNone/>
            </a:pPr>
            <a:r>
              <a:rPr lang="en-US" altLang="zh-CN" dirty="0"/>
              <a:t>2 264</a:t>
            </a:r>
          </a:p>
          <a:p>
            <a:pPr marL="0" indent="0">
              <a:buNone/>
            </a:pPr>
            <a:r>
              <a:rPr lang="en-US" altLang="zh-CN" dirty="0"/>
              <a:t>6 264</a:t>
            </a:r>
          </a:p>
          <a:p>
            <a:pPr marL="0" indent="0">
              <a:buNone/>
            </a:pPr>
            <a:r>
              <a:rPr lang="en-US" altLang="zh-CN" dirty="0"/>
              <a:t>1 258</a:t>
            </a:r>
          </a:p>
          <a:p>
            <a:pPr marL="0" indent="0">
              <a:buNone/>
            </a:pPr>
            <a:r>
              <a:rPr lang="en-US" altLang="zh-CN" dirty="0"/>
              <a:t>5 258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08" y="1340768"/>
            <a:ext cx="64087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输入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包含</a:t>
            </a:r>
            <a:r>
              <a:rPr lang="en-US" altLang="zh-CN" sz="2000" dirty="0"/>
              <a:t>n+1</a:t>
            </a:r>
            <a:r>
              <a:rPr lang="zh-CN" altLang="en-US" sz="2000" dirty="0"/>
              <a:t>行</a:t>
            </a:r>
            <a:r>
              <a:rPr lang="en-US" altLang="zh-CN" sz="2000" dirty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行为一个正整数</a:t>
            </a:r>
            <a:r>
              <a:rPr lang="en-US" altLang="zh-CN" sz="2000" dirty="0"/>
              <a:t>n</a:t>
            </a:r>
            <a:r>
              <a:rPr lang="zh-CN" altLang="en-US" sz="2000" dirty="0"/>
              <a:t>，表示该校参加评选的学生人数。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到</a:t>
            </a:r>
            <a:r>
              <a:rPr lang="en-US" altLang="zh-CN" sz="2000" dirty="0"/>
              <a:t>n+1</a:t>
            </a:r>
            <a:r>
              <a:rPr lang="zh-CN" altLang="en-US" sz="2000" dirty="0"/>
              <a:t>行，每行有</a:t>
            </a:r>
            <a:r>
              <a:rPr lang="en-US" altLang="zh-CN" sz="2000" dirty="0"/>
              <a:t>3</a:t>
            </a:r>
            <a:r>
              <a:rPr lang="zh-CN" altLang="en-US" sz="2000" dirty="0"/>
              <a:t>个用空格隔开的数字，每个数字都在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100</a:t>
            </a:r>
            <a:r>
              <a:rPr lang="zh-CN" altLang="en-US" sz="2000" dirty="0"/>
              <a:t>之间。第</a:t>
            </a:r>
            <a:r>
              <a:rPr lang="en-US" altLang="zh-CN" sz="2000" dirty="0"/>
              <a:t>j</a:t>
            </a:r>
            <a:r>
              <a:rPr lang="zh-CN" altLang="en-US" sz="2000" dirty="0"/>
              <a:t>行的</a:t>
            </a:r>
            <a:r>
              <a:rPr lang="en-US" altLang="zh-CN" sz="2000" dirty="0"/>
              <a:t>3</a:t>
            </a:r>
            <a:r>
              <a:rPr lang="zh-CN" altLang="en-US" sz="2000" dirty="0"/>
              <a:t>个数字依次表示学号为 </a:t>
            </a:r>
            <a:r>
              <a:rPr lang="en-US" altLang="zh-CN" sz="2000" dirty="0"/>
              <a:t>j-1 </a:t>
            </a:r>
            <a:r>
              <a:rPr lang="zh-CN" altLang="en-US" sz="2000" dirty="0"/>
              <a:t>的学生的语文、数学、英语的成绩。每个学生的学号按照输入顺序编号为</a:t>
            </a:r>
            <a:r>
              <a:rPr lang="en-US" altLang="zh-CN" sz="2000" dirty="0"/>
              <a:t>1~n (</a:t>
            </a:r>
            <a:r>
              <a:rPr lang="zh-CN" altLang="en-US" sz="2000" dirty="0"/>
              <a:t>恰好是输入数据的行号减</a:t>
            </a:r>
            <a:r>
              <a:rPr lang="en-US" altLang="zh-CN" sz="2000" dirty="0"/>
              <a:t>1)</a:t>
            </a:r>
            <a:r>
              <a:rPr lang="zh-CN" altLang="en-US" sz="2000" dirty="0"/>
              <a:t>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所给的数据都是正确的，不必检验。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50%</a:t>
            </a:r>
            <a:r>
              <a:rPr lang="zh-CN" altLang="en-US" sz="2000" dirty="0"/>
              <a:t>的数据满足</a:t>
            </a:r>
            <a:r>
              <a:rPr lang="en-US" altLang="zh-CN" sz="2000" dirty="0"/>
              <a:t>:</a:t>
            </a:r>
            <a:r>
              <a:rPr lang="zh-CN" altLang="en-US" sz="2000" dirty="0"/>
              <a:t>各学生的总成绩各不相同；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100%</a:t>
            </a:r>
            <a:r>
              <a:rPr lang="zh-CN" altLang="en-US" sz="2000" dirty="0"/>
              <a:t>的数据满足</a:t>
            </a:r>
            <a:r>
              <a:rPr lang="en-US" altLang="zh-CN" sz="2000" dirty="0"/>
              <a:t>: 6&lt;=n&lt;=300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输出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共有</a:t>
            </a:r>
            <a:r>
              <a:rPr lang="en-US" altLang="zh-CN" sz="2000" dirty="0"/>
              <a:t>5</a:t>
            </a:r>
            <a:r>
              <a:rPr lang="zh-CN" altLang="en-US" sz="2000" dirty="0"/>
              <a:t>行，每行是两个用空格隔开的正整数，依次表示前</a:t>
            </a:r>
            <a:r>
              <a:rPr lang="en-US" altLang="zh-CN" sz="2000" dirty="0"/>
              <a:t>5</a:t>
            </a:r>
            <a:r>
              <a:rPr lang="zh-CN" altLang="en-US" sz="2000" dirty="0"/>
              <a:t>名学生的学号和总分。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6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写法一：多关键字排序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关键字一：总分</a:t>
            </a:r>
            <a:endParaRPr lang="en-US" altLang="zh-CN" dirty="0"/>
          </a:p>
          <a:p>
            <a:r>
              <a:rPr lang="zh-CN" altLang="en-US" dirty="0"/>
              <a:t>关键字二：语文分数</a:t>
            </a:r>
            <a:endParaRPr lang="en-US" altLang="zh-CN" dirty="0"/>
          </a:p>
          <a:p>
            <a:r>
              <a:rPr lang="zh-CN" altLang="en-US" dirty="0"/>
              <a:t>关键字三：序号</a:t>
            </a:r>
          </a:p>
        </p:txBody>
      </p:sp>
    </p:spTree>
    <p:extLst>
      <p:ext uri="{BB962C8B-B14F-4D97-AF65-F5344CB8AC3E}">
        <p14:creationId xmlns="" xmlns:p14="http://schemas.microsoft.com/office/powerpoint/2010/main" val="41759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写法二：多关键字排序</a:t>
            </a:r>
            <a:r>
              <a:rPr lang="en-US" altLang="zh-CN" dirty="0"/>
              <a:t>-</a:t>
            </a:r>
            <a:r>
              <a:rPr lang="zh-CN" altLang="en-US" dirty="0"/>
              <a:t>库函数</a:t>
            </a:r>
            <a:r>
              <a:rPr lang="en-US" altLang="zh-CN" dirty="0"/>
              <a:t>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3639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800" dirty="0" err="1"/>
              <a:t>Int</a:t>
            </a:r>
            <a:r>
              <a:rPr lang="en-US" altLang="zh-CN" sz="4800" dirty="0"/>
              <a:t> comp(</a:t>
            </a:r>
            <a:r>
              <a:rPr lang="en-US" altLang="zh-CN" sz="4800" dirty="0" err="1"/>
              <a:t>stu</a:t>
            </a:r>
            <a:r>
              <a:rPr lang="en-US" altLang="zh-CN" sz="4800" dirty="0"/>
              <a:t> </a:t>
            </a:r>
            <a:r>
              <a:rPr lang="en-US" altLang="zh-CN" sz="4800" dirty="0" err="1"/>
              <a:t>x,stu</a:t>
            </a:r>
            <a:r>
              <a:rPr lang="en-US" altLang="zh-CN" sz="4800" dirty="0"/>
              <a:t> y){</a:t>
            </a:r>
            <a:br>
              <a:rPr lang="en-US" altLang="zh-CN" sz="4800" dirty="0"/>
            </a:br>
            <a:r>
              <a:rPr lang="en-US" altLang="zh-CN" sz="4800" dirty="0"/>
              <a:t>   if(      ) return 1</a:t>
            </a:r>
          </a:p>
          <a:p>
            <a:pPr marL="0" indent="0">
              <a:buNone/>
            </a:pPr>
            <a:r>
              <a:rPr lang="en-US" altLang="zh-CN" sz="4800" dirty="0"/>
              <a:t>      ……….</a:t>
            </a:r>
          </a:p>
          <a:p>
            <a:pPr marL="0" indent="0">
              <a:buNone/>
            </a:pPr>
            <a:r>
              <a:rPr lang="en-US" altLang="zh-CN" sz="4800" dirty="0"/>
              <a:t>     }</a:t>
            </a:r>
            <a:endParaRPr lang="pt-BR" altLang="zh-CN" sz="4800" dirty="0"/>
          </a:p>
          <a:p>
            <a:pPr marL="0" indent="0">
              <a:buNone/>
            </a:pPr>
            <a:r>
              <a:rPr lang="pt-BR" altLang="zh-CN" sz="4800" dirty="0" smtClean="0"/>
              <a:t>sort(a,a+n,cm</a:t>
            </a:r>
            <a:r>
              <a:rPr lang="en-US" altLang="zh-CN" sz="4800" dirty="0"/>
              <a:t>p</a:t>
            </a:r>
            <a:r>
              <a:rPr lang="pt-BR" altLang="zh-CN" sz="4800" dirty="0"/>
              <a:t>)</a:t>
            </a:r>
            <a:r>
              <a:rPr lang="zh-CN" altLang="en-US" sz="4800" dirty="0"/>
              <a:t>；</a:t>
            </a:r>
            <a:endParaRPr lang="pt-BR" altLang="zh-CN" sz="4800" dirty="0"/>
          </a:p>
        </p:txBody>
      </p:sp>
    </p:spTree>
    <p:extLst>
      <p:ext uri="{BB962C8B-B14F-4D97-AF65-F5344CB8AC3E}">
        <p14:creationId xmlns="" xmlns:p14="http://schemas.microsoft.com/office/powerpoint/2010/main" val="2890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写法二：多关键字排序</a:t>
            </a:r>
            <a:r>
              <a:rPr lang="en-US" altLang="zh-CN" dirty="0"/>
              <a:t>-</a:t>
            </a:r>
            <a:r>
              <a:rPr lang="zh-CN" altLang="en-US" dirty="0"/>
              <a:t>库函数</a:t>
            </a:r>
            <a:r>
              <a:rPr lang="en-US" altLang="zh-CN" dirty="0"/>
              <a:t>sort()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AAFCB4D-1470-4120-B895-5B611EC1EA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127" y="2132856"/>
            <a:ext cx="5760640" cy="1951184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4834BBE1-686A-4A7F-A12A-1B850A846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32104" y="1340768"/>
            <a:ext cx="4456594" cy="466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9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Users\Administrator\AppData\Roaming\Tencent\Users\234224776\QQ\WinTemp\RichOle\}5RD@ZA2C1D~44@X%T~YFL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332656"/>
            <a:ext cx="5426149" cy="5644505"/>
          </a:xfrm>
          <a:prstGeom prst="rect">
            <a:avLst/>
          </a:prstGeom>
          <a:noFill/>
        </p:spPr>
      </p:pic>
      <p:pic>
        <p:nvPicPr>
          <p:cNvPr id="14338" name="Picture 2" descr="C:\Users\Administrator\AppData\Roaming\Tencent\Users\234224776\QQ\WinTemp\RichOle\${F8KOW2BHH5{(6J_YS8[4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80728"/>
            <a:ext cx="609600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048000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dirty="0"/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cmp</a:t>
            </a:r>
            <a:r>
              <a:rPr lang="zh-CN" altLang="en-US" sz="4000" b="1" dirty="0">
                <a:solidFill>
                  <a:srgbClr val="FF0000"/>
                </a:solidFill>
              </a:rPr>
              <a:t>函数</a:t>
            </a:r>
            <a:r>
              <a:rPr lang="zh-CN" altLang="en-US" sz="4000" dirty="0"/>
              <a:t>的简单理解</a:t>
            </a:r>
            <a:r>
              <a:rPr lang="en-US" altLang="zh-CN" sz="4000" dirty="0"/>
              <a:t>: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dirty="0"/>
              <a:t>       return   true</a:t>
            </a:r>
            <a:r>
              <a:rPr lang="zh-CN" altLang="en-US" sz="4000" dirty="0"/>
              <a:t>就会说明顺序不变。如果</a:t>
            </a:r>
            <a:r>
              <a:rPr lang="en-US" altLang="zh-CN" sz="4000" dirty="0"/>
              <a:t>return false, </a:t>
            </a:r>
            <a:r>
              <a:rPr lang="zh-CN" altLang="en-US" sz="4000" dirty="0"/>
              <a:t>那么顺序不对需要交换</a:t>
            </a:r>
            <a:r>
              <a:rPr lang="en-US" altLang="zh-CN" sz="4000" dirty="0"/>
              <a:t>, </a:t>
            </a:r>
            <a:r>
              <a:rPr lang="zh-CN" altLang="en-US" sz="4000" dirty="0"/>
              <a:t>注意情况要考虑周全。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09600" y="1600200"/>
            <a:ext cx="11364384" cy="3741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b="1" smtClean="0"/>
              <a:t>结构体可以把几个属性捆绑在一起，看成一个整体，但在用</a:t>
            </a:r>
            <a:r>
              <a:rPr lang="en-US" altLang="zh-CN" sz="3600" b="1" smtClean="0"/>
              <a:t>sort</a:t>
            </a:r>
            <a:r>
              <a:rPr lang="zh-CN" altLang="en-US" sz="3600" b="1" smtClean="0"/>
              <a:t>的时候不能统一排序。除了外加如</a:t>
            </a:r>
            <a:r>
              <a:rPr lang="en-US" altLang="zh-CN" sz="3600" b="1" smtClean="0"/>
              <a:t>:cmp</a:t>
            </a:r>
            <a:r>
              <a:rPr lang="zh-CN" altLang="en-US" sz="3600" b="1" smtClean="0"/>
              <a:t>（）等外函改变</a:t>
            </a:r>
            <a:r>
              <a:rPr lang="en-US" altLang="zh-CN" sz="3600" b="1" smtClean="0"/>
              <a:t>sort</a:t>
            </a:r>
            <a:r>
              <a:rPr lang="zh-CN" altLang="en-US" sz="3600" b="1" smtClean="0"/>
              <a:t>的规则，也可以用运算符重载来改变</a:t>
            </a:r>
            <a:r>
              <a:rPr lang="en-US" altLang="zh-CN" sz="3600" b="1" smtClean="0"/>
              <a:t>sort</a:t>
            </a:r>
            <a:r>
              <a:rPr lang="zh-CN" altLang="en-US" sz="3600" b="1" smtClean="0"/>
              <a:t>规则，在运算的时候也当做一个整体，真正做到一个整体。</a:t>
            </a:r>
            <a:endParaRPr lang="zh-CN" altLang="en-US" sz="4000" b="1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1200" y="381001"/>
            <a:ext cx="7924800" cy="569913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50" b="1" dirty="0">
                <a:solidFill>
                  <a:schemeClr val="bg1"/>
                </a:solidFill>
                <a:latin typeface="+mj-lt"/>
                <a:ea typeface="+mj-ea"/>
              </a:rPr>
              <a:t>一、结构体中运算符重载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实验舱蛟龙三班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结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构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体的应用 （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dirty="0" err="1"/>
              <a:t>zlj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dirty="0" smtClean="0"/>
              <a:t>2022.8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2CD20-D198-42C6-B060-554C4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980728"/>
            <a:ext cx="4176463" cy="758984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本节内容：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7570B3-6411-42DD-8E73-E6FA7290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916832"/>
            <a:ext cx="8568952" cy="3456384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altLang="zh-CN" sz="4000" b="1" dirty="0"/>
          </a:p>
          <a:p>
            <a:pPr lvl="1">
              <a:buNone/>
            </a:pP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、结</a:t>
            </a:r>
            <a:r>
              <a:rPr lang="zh-CN" altLang="en-US" sz="4000" b="1" dirty="0"/>
              <a:t>构体类型应用</a:t>
            </a:r>
            <a:endParaRPr lang="en-US" altLang="zh-CN" sz="4000" b="1" dirty="0"/>
          </a:p>
          <a:p>
            <a:pPr lvl="1">
              <a:buNone/>
            </a:pPr>
            <a:endParaRPr lang="en-US" altLang="zh-CN" sz="4000" b="1" dirty="0"/>
          </a:p>
          <a:p>
            <a:pPr lvl="1">
              <a:buNone/>
            </a:pP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Sort</a:t>
            </a:r>
            <a:r>
              <a:rPr lang="zh-CN" altLang="en-US" sz="4000" b="1" dirty="0"/>
              <a:t>如何对结构体类型排序</a:t>
            </a:r>
            <a:endParaRPr lang="en-US" altLang="zh-CN" sz="4000" b="1" dirty="0"/>
          </a:p>
          <a:p>
            <a:pPr lvl="1">
              <a:buNone/>
            </a:pPr>
            <a:endParaRPr lang="zh-CN" alt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42694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2CD20-D198-42C6-B060-554C4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980728"/>
            <a:ext cx="5250873" cy="758984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一</a:t>
            </a:r>
            <a:r>
              <a:rPr lang="zh-CN" altLang="en-US" sz="4800" b="1" dirty="0" smtClean="0"/>
              <a:t>、</a:t>
            </a:r>
            <a:r>
              <a:rPr lang="zh-CN" altLang="en-US" sz="4800" b="1" dirty="0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7570B3-6411-42DD-8E73-E6FA7290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2132856"/>
            <a:ext cx="8740080" cy="3096344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 smtClean="0"/>
              <a:t> 什</a:t>
            </a:r>
            <a:r>
              <a:rPr lang="zh-CN" altLang="en-US" sz="3500" dirty="0"/>
              <a:t>么是结构体？有什么用？</a:t>
            </a:r>
            <a:endParaRPr lang="en-US" altLang="zh-CN" sz="35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 smtClean="0"/>
              <a:t>  </a:t>
            </a:r>
            <a:r>
              <a:rPr lang="en-US" altLang="zh-CN" sz="3500" b="1" dirty="0" smtClean="0"/>
              <a:t>1</a:t>
            </a:r>
            <a:r>
              <a:rPr lang="zh-CN" altLang="en-US" sz="3500" b="1" dirty="0"/>
              <a:t>、是一种自定义数据类型。</a:t>
            </a:r>
            <a:endParaRPr lang="en-US" altLang="zh-CN" sz="3500" b="1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b="1" dirty="0" smtClean="0"/>
              <a:t>  2</a:t>
            </a:r>
            <a:r>
              <a:rPr lang="zh-CN" altLang="en-US" sz="3500" b="1" dirty="0"/>
              <a:t>、可以把</a:t>
            </a:r>
            <a:r>
              <a:rPr lang="zh-CN" altLang="en-US" sz="3500" b="1" dirty="0">
                <a:solidFill>
                  <a:srgbClr val="FF0000"/>
                </a:solidFill>
              </a:rPr>
              <a:t>不同类型</a:t>
            </a:r>
            <a:r>
              <a:rPr lang="zh-CN" altLang="en-US" sz="3500" b="1" dirty="0"/>
              <a:t>、不同含</a:t>
            </a:r>
            <a:r>
              <a:rPr lang="zh-CN" altLang="en-US" sz="3500" dirty="0"/>
              <a:t>义的数据当作一个</a:t>
            </a:r>
            <a:r>
              <a:rPr lang="zh-CN" altLang="en-US" sz="3500" b="1" dirty="0">
                <a:solidFill>
                  <a:srgbClr val="FF0000"/>
                </a:solidFill>
              </a:rPr>
              <a:t>整体</a:t>
            </a:r>
            <a:r>
              <a:rPr lang="zh-CN" altLang="en-US" sz="3500" dirty="0"/>
              <a:t>来处理。</a:t>
            </a:r>
            <a:endParaRPr lang="en-US" altLang="zh-CN" sz="35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 smtClean="0"/>
              <a:t>  区</a:t>
            </a:r>
            <a:r>
              <a:rPr lang="zh-CN" altLang="en-US" sz="3500" dirty="0"/>
              <a:t>别</a:t>
            </a:r>
            <a:r>
              <a:rPr lang="zh-CN" altLang="en-US" sz="3500" dirty="0" smtClean="0"/>
              <a:t>于  数</a:t>
            </a:r>
            <a:r>
              <a:rPr lang="zh-CN" altLang="en-US" sz="3500" dirty="0"/>
              <a:t>组（同一类型）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69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22513"/>
            <a:ext cx="6024736" cy="3286607"/>
          </a:xfrm>
        </p:spPr>
        <p:txBody>
          <a:bodyPr>
            <a:normAutofit/>
          </a:bodyPr>
          <a:lstStyle/>
          <a:p>
            <a:pPr marL="0" indent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、如何存储张三同学的某次测试成绩？</a:t>
            </a:r>
            <a:endParaRPr lang="en-US" altLang="zh-CN" sz="2400" dirty="0" smtClean="0"/>
          </a:p>
          <a:p>
            <a:pPr marL="0" indent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       包括：姓名，语文，数学，总分</a:t>
            </a:r>
            <a:endParaRPr lang="en-US" altLang="zh-CN" sz="2400" dirty="0" smtClean="0"/>
          </a:p>
          <a:p>
            <a:pPr marL="0" indent="2286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2286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2286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、如何存储整个班的同学的测试成绩？</a:t>
            </a: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FE236F2D-09D2-44F2-8547-1321FEAC6E35}"/>
              </a:ext>
            </a:extLst>
          </p:cNvPr>
          <p:cNvSpPr txBox="1">
            <a:spLocks/>
          </p:cNvSpPr>
          <p:nvPr/>
        </p:nvSpPr>
        <p:spPr bwMode="auto">
          <a:xfrm>
            <a:off x="7536160" y="1340768"/>
            <a:ext cx="309634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tstudent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int </a:t>
            </a:r>
            <a:r>
              <a:rPr lang="en-US" altLang="zh-CN" sz="2400" dirty="0" err="1"/>
              <a:t>chinese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int math;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int total;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tstudent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[101],x;</a:t>
            </a:r>
          </a:p>
        </p:txBody>
      </p:sp>
    </p:spTree>
    <p:extLst>
      <p:ext uri="{BB962C8B-B14F-4D97-AF65-F5344CB8AC3E}">
        <p14:creationId xmlns="" xmlns:p14="http://schemas.microsoft.com/office/powerpoint/2010/main" val="2263288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结构体定义：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22513"/>
            <a:ext cx="4224536" cy="3286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类</a:t>
            </a:r>
            <a:r>
              <a:rPr lang="zh-CN" altLang="en-US" sz="2400" dirty="0"/>
              <a:t>型名称    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1 </a:t>
            </a:r>
            <a:r>
              <a:rPr lang="zh-CN" altLang="en-US" sz="2400" dirty="0"/>
              <a:t>成员名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2 </a:t>
            </a:r>
            <a:r>
              <a:rPr lang="zh-CN" altLang="en-US" sz="2400" dirty="0"/>
              <a:t>成员名</a:t>
            </a:r>
            <a:r>
              <a:rPr lang="en-US" altLang="zh-CN" sz="2400" dirty="0"/>
              <a:t>2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};</a:t>
            </a:r>
          </a:p>
          <a:p>
            <a:pPr marL="228600">
              <a:buNone/>
            </a:pP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FE236F2D-09D2-44F2-8547-1321FEAC6E35}"/>
              </a:ext>
            </a:extLst>
          </p:cNvPr>
          <p:cNvSpPr txBox="1">
            <a:spLocks/>
          </p:cNvSpPr>
          <p:nvPr/>
        </p:nvSpPr>
        <p:spPr bwMode="auto">
          <a:xfrm>
            <a:off x="7464152" y="1124744"/>
            <a:ext cx="309634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结构体定义实例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tstudent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int </a:t>
            </a:r>
            <a:r>
              <a:rPr lang="en-US" altLang="zh-CN" sz="2400" dirty="0" err="1"/>
              <a:t>chinese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int math;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int total;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tstudent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[101],x;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9496" y="4725144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结构体使用注意事项：</a:t>
            </a:r>
            <a:endParaRPr lang="en-US" altLang="zh-CN" dirty="0"/>
          </a:p>
          <a:p>
            <a:r>
              <a:rPr lang="en-US" altLang="zh-CN" dirty="0"/>
              <a:t> 1</a:t>
            </a:r>
            <a:r>
              <a:rPr lang="zh-CN" altLang="en-US" dirty="0"/>
              <a:t>、结构体是一种自定义的数据类型，所以要</a:t>
            </a:r>
            <a:r>
              <a:rPr lang="zh-CN" altLang="en-US" sz="2400" b="1" dirty="0">
                <a:solidFill>
                  <a:srgbClr val="FF0000"/>
                </a:solidFill>
              </a:rPr>
              <a:t>先定义再使用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</a:t>
            </a:r>
            <a:r>
              <a:rPr lang="en-US" altLang="zh-CN" sz="2400" b="1" dirty="0">
                <a:solidFill>
                  <a:srgbClr val="FF0000"/>
                </a:solidFill>
              </a:rPr>
              <a:t>() </a:t>
            </a:r>
            <a:r>
              <a:rPr lang="zh-CN" altLang="en-US" sz="2400" b="1" dirty="0">
                <a:solidFill>
                  <a:srgbClr val="FF0000"/>
                </a:solidFill>
              </a:rPr>
              <a:t>后面不能加括号；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288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908720"/>
            <a:ext cx="5898945" cy="7589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什么情况下用结构体？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072" y="2636912"/>
            <a:ext cx="3629025" cy="17240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E298888-18C6-4BFA-A3B8-8B437FC6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2492896"/>
            <a:ext cx="7627137" cy="37839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有多项属性，需要整体操作。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tstudent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	string name;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chinese,math,total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/>
              <a:t>tstudent</a:t>
            </a:r>
            <a:r>
              <a:rPr lang="en-US" altLang="zh-CN" dirty="0"/>
              <a:t>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[101];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05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6946</TotalTime>
  <Pages>0</Pages>
  <Words>2512</Words>
  <Characters>0</Characters>
  <Application>Microsoft Office PowerPoint</Application>
  <DocSecurity>0</DocSecurity>
  <PresentationFormat>自定义</PresentationFormat>
  <Lines>0</Lines>
  <Paragraphs>267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课程模版</vt:lpstr>
      <vt:lpstr>HDOfficeLightV0</vt:lpstr>
      <vt:lpstr>Savon</vt:lpstr>
      <vt:lpstr>递归复习：</vt:lpstr>
      <vt:lpstr>幻灯片 2</vt:lpstr>
      <vt:lpstr>幻灯片 3</vt:lpstr>
      <vt:lpstr>实验舱蛟龙三班</vt:lpstr>
      <vt:lpstr>本节内容：</vt:lpstr>
      <vt:lpstr>一、结构体</vt:lpstr>
      <vt:lpstr>举个例：</vt:lpstr>
      <vt:lpstr>结构体定义：</vt:lpstr>
      <vt:lpstr>什么情况下用结构体？</vt:lpstr>
      <vt:lpstr>例1：《查找第一名》</vt:lpstr>
      <vt:lpstr>分析：</vt:lpstr>
      <vt:lpstr>幻灯片 12</vt:lpstr>
      <vt:lpstr>例3：〈铺地毯〉</vt:lpstr>
      <vt:lpstr>铺地毯</vt:lpstr>
      <vt:lpstr>数据结构分析</vt:lpstr>
      <vt:lpstr>算法分析</vt:lpstr>
      <vt:lpstr>参考代码</vt:lpstr>
      <vt:lpstr>二、sort在结构体中的应用</vt:lpstr>
      <vt:lpstr>结构体中使用sort()</vt:lpstr>
      <vt:lpstr>例7：谁考了第K名</vt:lpstr>
      <vt:lpstr>分析：</vt:lpstr>
      <vt:lpstr>分析：</vt:lpstr>
      <vt:lpstr>例8：分数线划定</vt:lpstr>
      <vt:lpstr>分数线划定</vt:lpstr>
      <vt:lpstr>四、sort多关键字如何排序？</vt:lpstr>
      <vt:lpstr>例10：OJ上的排名</vt:lpstr>
      <vt:lpstr>例11：小D的生日蛋糕</vt:lpstr>
      <vt:lpstr>分析：</vt:lpstr>
      <vt:lpstr>例12：奖学金</vt:lpstr>
      <vt:lpstr>奖学金</vt:lpstr>
      <vt:lpstr>写法一：多关键字排序</vt:lpstr>
      <vt:lpstr>写法二：多关键字排序-库函数sort()</vt:lpstr>
      <vt:lpstr>写法二：多关键字排序-库函数sort()</vt:lpstr>
      <vt:lpstr>幻灯片 34</vt:lpstr>
      <vt:lpstr>幻灯片 35</vt:lpstr>
      <vt:lpstr>一、结构体中运算符重载</vt:lpstr>
    </vt:vector>
  </TitlesOfParts>
  <Company>szsyzx.net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Administrator</cp:lastModifiedBy>
  <cp:revision>589</cp:revision>
  <dcterms:created xsi:type="dcterms:W3CDTF">2007-08-07T12:36:14Z</dcterms:created>
  <dcterms:modified xsi:type="dcterms:W3CDTF">2022-08-23T07:12:36Z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