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3B3-C093-7C6D-EEEF-476BE2D6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C9B6-5AB9-3BA8-BBBE-846F8675E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6342-C245-20E3-7DEC-2F3F8089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6031-69A2-CCC3-07A9-A9D7DCF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6B83-0289-5519-1F3F-42F762AD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52EF-3520-3D1F-70CB-CDB49967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1764-E2DF-4E51-8079-05988D7CC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112E-61B9-3F20-7250-A00141D8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C190-3ECF-518D-5F65-C8311816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7ACA-E4A6-DAEF-58C2-5FB15FA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EBB1D-B8D2-95D1-3ADD-B8E950CA9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7972D-3EB9-3AEF-8A20-033D5F83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C6B0-8D38-BBF6-8311-1EBB172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6BF2-31AF-6D7A-15E6-F290F84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CF1D-7400-7729-5B21-0CB0318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B32-30EA-3CE5-62BD-3DBD555C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96F0-596F-DE7B-FFE2-3027BCC1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2038-A289-6402-D497-DD2C7AD9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57FB-E986-4CC2-665A-707DD465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9D79-25A4-B3F4-B4E1-145698E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C440-6909-CD1A-5B49-22E04F22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3B082-59C6-8D3F-ACDF-7DB81AFE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3279-648C-5D9F-DBBA-BFBFACA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B18F-38BF-8ECA-2A96-6C3FDC4A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C183-1418-CE0E-AA68-DE3DF312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15AC-55D4-E290-FBE7-FA4B9D9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7C72-A401-59AF-718E-40C047E4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2A65-FF47-6CB0-1ED8-693A65E4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E288-CD7C-6735-CDF2-0B986127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AA38-5B37-8093-FC27-E21B6F4D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0DCC-A227-738D-399D-4A583FAB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2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971A-B0A2-E760-2FA7-4DC85E7C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1D37-FEC5-6FEB-33EC-C50CDC16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EA27-AD08-3DF0-4B56-FA71DD69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BD8B4-5C25-BE3D-62AE-33AB893E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12FAF-FCC7-68E4-F845-4BB739A91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9623A-DD03-9A25-7A00-FB703A21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68A64-4F6B-4A99-74C1-6C5A4B4C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E7B14-7FC4-82C2-80BE-D4287703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82A3-4CD4-88F7-5F85-9BE8F5B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14618-3E77-A456-1004-DFA72F8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6AD33-DEBE-717B-C29F-C9F8356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76E2-5408-BC3D-437C-721534FF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7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AEC0D-FE70-89EC-3AB6-A593DDA2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9BE7C-10CE-8695-9FFD-98D9BD5A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4883B-1AB8-5547-C183-216CBF8D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1011-3327-5BD3-EB85-BDEBB87F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45D0-9A29-2813-748A-33F3DE55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2D4F8-E1F4-1B0E-E31E-CACAB27E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FE0F-E718-803C-8391-570FDF4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E6F6D-AB1B-47C6-F85F-4CD7885A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405C5-0F7C-4403-7871-49041701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C33-9BC2-5F02-AD6F-72A8DF6A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EDE88-B30A-307A-6C57-8AF920B1C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146D-3FFD-901E-F23F-9A6A2B8C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C6E9-7996-58BF-42B9-A9EB11CF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33764-D8D6-A198-966A-94858F8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8399-4D14-C4E5-9558-C56803B1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2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73B90-A7D0-0CE7-5D99-A88281FD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EE76-F34A-9504-4B51-3B57B9B5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26E0-6179-04C3-6908-6105D9B3A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DF34-64CB-45D0-B419-7EF47942F371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5F3E-B87C-017D-23D8-13EB070AB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EAE2-F548-B517-C396-F099B1A5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191E-3088-4264-832D-7929AEA90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3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03B-CFDC-3317-D16B-0C26AF4C0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6A38-6B49-36C4-8B42-623DE53BF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276708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E0BB-BF8D-DC76-D869-C040CCF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现在小瓜想走上一个一共有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级的台阶，由于小瓜的腿比较短，他一次只能向上走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级或者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级台阶。小瓜想知道他有多少种方法走上这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级台阶，你能帮帮他吗？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r>
                  <a:rPr lang="zh-CN" altLang="en-US" dirty="0"/>
                  <a:t>，答案取模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41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E0BB-BF8D-DC76-D869-C040CCF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2115 </a:t>
            </a:r>
            <a:r>
              <a:rPr lang="zh-CN" altLang="en-US" dirty="0"/>
              <a:t>上台阶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只考虑最后一步走 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阶还是 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阶，这是两种完全不同的方案。所有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的方案都可以通过再走 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阶转为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的方案，所有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的方案都可以通过再走 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阶转为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的方案。所以存在递推式：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86233-A4DC-E7E2-CA1D-14E2FDECA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BD2A-E053-195D-CE8F-4467BF90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dirty="0">
                    <a:latin typeface="Open Sans" panose="020B0606030504020204" pitchFamily="34" charset="0"/>
                  </a:rPr>
                  <a:t>跳房子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游戏在地面上画了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排格子，其中第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排包含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个格子。（保证两端的这两排仅有一个格子）</a:t>
                </a:r>
                <a:r>
                  <a:rPr lang="zh-CN" altLang="en-US" dirty="0">
                    <a:latin typeface="Open Sans" panose="020B0606030504020204" pitchFamily="34" charset="0"/>
                  </a:rPr>
                  <a:t>。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两端的这两个格子分别为起点和终点，从起点出发，每次可以跳到下一排或下两排的某个格子，直到抵达终点</a:t>
                </a:r>
                <a:r>
                  <a:rPr lang="zh-CN" altLang="en-US" dirty="0">
                    <a:latin typeface="Open Sans" panose="020B0606030504020204" pitchFamily="34" charset="0"/>
                  </a:rPr>
                  <a:t>。问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从起点到终点共有多少种跳法。答案对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1000000007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取模。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4EACBE03-14E9-2D85-38D6-4B9909FD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46" y="3429000"/>
            <a:ext cx="42862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3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BD2A-E053-195D-CE8F-4467BF90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3155 </a:t>
            </a:r>
            <a:r>
              <a:rPr lang="zh-CN" altLang="en-US" dirty="0"/>
              <a:t>跳房子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我们用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表示跳到第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排任意格子的方案数量，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表示第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排的格子数量。可知 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由第一排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个格子分别跳到第二排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个格子，有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种跳法，则 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从第三排开始，本排的任意格子可以由第一排或第二排的格子跳过去，则可以递推得到，跳到第三排特定一个格子的跳法为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种，由于有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个格子，可知 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以此类推，可得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𝑎𝑛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𝑎𝑛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5C06F-7B9C-2891-3D0D-172DA536B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9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DD6C2FB-0EAE-ABFF-F654-01FC1205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94" y="152256"/>
            <a:ext cx="6056406" cy="24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4700F-DEB6-3348-D85C-548E403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Hanoi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塔由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个大小不同的圆盘和三根木柱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组成。开始时，这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个圆盘由大到小依次套在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柱上，如图所示。</a:t>
                </a:r>
                <a:endParaRPr lang="en-US" altLang="zh-CN" dirty="0"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要求把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个圆盘按下述规则移到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柱上：</a:t>
                </a:r>
              </a:p>
              <a:p>
                <a:pPr algn="l"/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(1)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一次只能移一个圆盘；</a:t>
                </a:r>
              </a:p>
              <a:p>
                <a:pPr algn="l"/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(2)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圆盘只能在三个柱上存放；</a:t>
                </a:r>
              </a:p>
              <a:p>
                <a:pPr algn="l"/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(3)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在移动过程中，不允许大盘压小盘。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将这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柱上，总计需要移动多少个盘次？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76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700F-DEB6-3348-D85C-548E403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柱移到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柱所需移动的盘次。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时，只需把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柱上的盘子直接移动到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柱，故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个盘子时，总是先借助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柱把上面的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个盘子移动到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柱上，然后把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柱最下面的盘子移动到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柱上；再借助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柱把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柱上的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个盘子移动到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柱上；总共移动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个盘次。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68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700F-DEB6-3348-D85C-548E403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在一个凸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边形中，通过不相交于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边形内部的对角线，把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边形拆分成若干三角形，不同的拆分数目用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表之，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即为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Catalan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数。例如五边形有如下五种拆分方案，故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(5)=5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。求对于一个任意的凸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边形相应的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0DBE52-32F6-408D-520E-6DD6D9423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3DC40752-E5E6-A0BE-35D3-D850DAAB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36" y="3648076"/>
            <a:ext cx="7785528" cy="172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7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B01A-F5F9-734F-77F0-54B731E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6F286-2E50-BEB8-6AB7-FEDB9E549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表示凸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边形的总拆分方案数。</a:t>
                </a:r>
                <a:endParaRPr lang="en-US" altLang="zh-CN" dirty="0"/>
              </a:p>
              <a:p>
                <a:r>
                  <a:rPr lang="zh-CN" altLang="en-US" dirty="0"/>
                  <a:t>设顶点为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，枚举以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为一条边的三角形的另外一个角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，并把多边形分成两部分，分别为一个凸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边形和凸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边形</a:t>
                </a:r>
                <a:endParaRPr lang="en-US" altLang="zh-CN" dirty="0"/>
              </a:p>
              <a:p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6F286-2E50-BEB8-6AB7-FEDB9E549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3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F9C3-D6D1-B00A-38A2-80C486F6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卡特兰数的模型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1BA8-881B-ED0F-0A5F-00C14F285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括号序列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给出一个有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个运算符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个运算数的算式，要求在算式中任意添加括号，那么本质不同的运算顺序有多少种？</a:t>
                </a:r>
                <a:endParaRPr lang="en-US" altLang="zh-CN" dirty="0"/>
              </a:p>
              <a:p>
                <a:r>
                  <a:rPr lang="zh-CN" altLang="en-US" dirty="0"/>
                  <a:t>排队买票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个人排队进入剧场，入场费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元，每人都带着一张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元或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元的钞票，剧院售票处没有任何零钱，有多少种情况满足无论什么时候售票处都能找的开零钱。</a:t>
                </a:r>
                <a:endParaRPr lang="en-US" altLang="zh-CN" dirty="0"/>
              </a:p>
              <a:p>
                <a:r>
                  <a:rPr lang="zh-CN" altLang="en-US" dirty="0"/>
                  <a:t>路径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一个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的网格图，从左下走到右上，每次只能向上或向右走，不能走到左下到右上的对角线的上方，一共有多少种走法？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1BA8-881B-ED0F-0A5F-00C14F285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C69C-7B1A-DA4A-9335-DCFDF1C0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卡特兰数的模型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E465D-B7A7-7DBE-8194-15EFFA640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二叉树形态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个结点的形态不同的二叉树一共有多少棵？</a:t>
                </a:r>
                <a:endParaRPr lang="en-US" altLang="zh-CN" dirty="0"/>
              </a:p>
              <a:p>
                <a:r>
                  <a:rPr lang="zh-CN" altLang="en-US" dirty="0"/>
                  <a:t>出栈序列统计</a:t>
                </a:r>
                <a:endParaRPr lang="en-US" altLang="zh-CN" dirty="0"/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个数和一个栈，本质不同的合法序列一共有多少种？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卡特兰数的通项公式：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如何证明？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E465D-B7A7-7DBE-8194-15EFFA640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7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FE2-3317-E29B-BE6A-AB8D2E5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兔子繁殖问题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5C787-8F5C-CC01-4125-CD18370FE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兔子出生两个月后就有繁殖能力</a:t>
                </a:r>
                <a:endParaRPr lang="en-US" altLang="zh-CN" dirty="0"/>
              </a:p>
              <a:p>
                <a:r>
                  <a:rPr lang="zh-CN" altLang="en-US" dirty="0"/>
                  <a:t>一对兔子每个月生出另一对小兔子</a:t>
                </a:r>
                <a:endParaRPr lang="en-US" altLang="zh-CN" dirty="0"/>
              </a:p>
              <a:p>
                <a:r>
                  <a:rPr lang="zh-CN" altLang="en-US" dirty="0"/>
                  <a:t>所有兔子都不死</a:t>
                </a:r>
                <a:endParaRPr lang="en-US" altLang="zh-CN" dirty="0"/>
              </a:p>
              <a:p>
                <a:r>
                  <a:rPr lang="zh-CN" altLang="en-US" dirty="0"/>
                  <a:t>一开始有一对兔子，问第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个月有多少对兔子？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斐波那契数列！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5C787-8F5C-CC01-4125-CD18370FE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53B-11D2-DF1C-7412-3BD5275E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第一类斯特林数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0F748-04F5-54CA-5D82-63B60878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个不同元素构成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个圆的排列方案数，写作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考虑如何转移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个元素单独构成一个圆，则方案数为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个元素与其他元素一起构成一个圆，则可以将其插入到任意一个元素的后面，方案数为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0F748-04F5-54CA-5D82-63B60878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0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0196-4074-A163-E3CC-A3716849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CD170-523E-002C-73F2-1865E285C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07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0" dirty="0">
                    <a:effectLst/>
                  </a:rPr>
                  <a:t> </a:t>
                </a:r>
                <a:r>
                  <a:rPr lang="zh-CN" altLang="en-US" i="0" dirty="0">
                    <a:effectLst/>
                  </a:rPr>
                  <a:t>个有区别的球放到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0" dirty="0">
                    <a:effectLst/>
                  </a:rPr>
                  <a:t> </a:t>
                </a:r>
                <a:r>
                  <a:rPr lang="zh-CN" altLang="en-US" i="0" dirty="0">
                    <a:effectLst/>
                  </a:rPr>
                  <a:t>个相同的盒子中，要求无一空盒，其不同的方案数用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0" dirty="0">
                    <a:effectLst/>
                  </a:rPr>
                  <a:t> </a:t>
                </a:r>
                <a:r>
                  <a:rPr lang="zh-CN" altLang="en-US" i="0" dirty="0">
                    <a:effectLst/>
                  </a:rPr>
                  <a:t>表示，称为第二类</a:t>
                </a:r>
                <a:r>
                  <a:rPr lang="en-US" altLang="zh-CN" i="0" dirty="0">
                    <a:effectLst/>
                  </a:rPr>
                  <a:t>Stirling</a:t>
                </a:r>
                <a:r>
                  <a:rPr lang="zh-CN" altLang="en-US" i="0" dirty="0">
                    <a:effectLst/>
                  </a:rPr>
                  <a:t>数。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个不同的球，分别用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表示。从中取出一个球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，其放法有以下两种：</a:t>
                </a:r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独自占一个盒子；那么剩下的球只能放在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个盒子中，方案数为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与别的球共占一个盒子；那么可以事先将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个球放入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个盒子中，然后再将球可以放入其中一个盒子中，方案数为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综上：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CD170-523E-002C-73F2-1865E285C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0757"/>
              </a:xfrm>
              <a:blipFill>
                <a:blip r:embed="rId2"/>
                <a:stretch>
                  <a:fillRect l="-1043" t="-2114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D843-2D1D-B050-C3C3-D1ACF30E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CDDBB-819C-EFCE-6582-365A60C28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是从集合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{1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中能够选择的没有两个连续整数的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个元素子集的数目，求递归式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有两种情况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当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在子集时，则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一定不在子集中，即在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{1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，。。。，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−2}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中选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个元素，数目为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</a:t>
                </a:r>
              </a:p>
              <a:p>
                <a:pPr lvl="1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不在子集中时，则在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{1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，。。。，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中选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个元素，数目为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所以：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−1) +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边界条件：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,1)=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)=0 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FCDDBB-819C-EFCE-6582-365A60C28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64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A3A-A0D4-10A9-5092-8018D05F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10646-91EB-C687-72B6-14F817841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将整数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分成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份，且每份不能为空，任意两个方案不相同（不考虑顺序）。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，下面三种分法被认为是相同的。</a:t>
                </a:r>
              </a:p>
              <a:p>
                <a:pPr algn="l"/>
                <a:r>
                  <a:rPr lang="en-US" altLang="zh-CN" b="0" i="0" dirty="0">
                    <a:effectLst/>
                    <a:latin typeface="KaTeX_Main"/>
                  </a:rPr>
                  <a:t>1,1,5;</a:t>
                </a:r>
                <a:br>
                  <a:rPr lang="en-US" altLang="zh-CN" b="0" i="0" dirty="0">
                    <a:effectLst/>
                    <a:latin typeface="-apple-system"/>
                  </a:rPr>
                </a:br>
                <a:r>
                  <a:rPr lang="en-US" altLang="zh-CN" b="0" i="0" dirty="0">
                    <a:effectLst/>
                    <a:latin typeface="KaTeX_Main"/>
                  </a:rPr>
                  <a:t>1,5,1</a:t>
                </a:r>
                <a:r>
                  <a:rPr lang="en-US" altLang="zh-CN" b="0" i="0" dirty="0">
                    <a:effectLst/>
                    <a:latin typeface="-apple-system"/>
                  </a:rPr>
                  <a:t>;</a:t>
                </a:r>
                <a:br>
                  <a:rPr lang="en-US" altLang="zh-CN" b="0" i="0" dirty="0">
                    <a:effectLst/>
                    <a:latin typeface="-apple-system"/>
                  </a:rPr>
                </a:br>
                <a:r>
                  <a:rPr lang="en-US" altLang="zh-CN" b="0" i="0" dirty="0">
                    <a:effectLst/>
                    <a:latin typeface="KaTeX_Main"/>
                  </a:rPr>
                  <a:t>5,1,1</a:t>
                </a:r>
                <a:r>
                  <a:rPr lang="en-US" altLang="zh-CN" b="0" i="0" dirty="0">
                    <a:effectLst/>
                    <a:latin typeface="-apple-system"/>
                  </a:rPr>
                  <a:t>.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问有多少种不同的分法。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≤200,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10646-91EB-C687-72B6-14F817841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15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9A3A-A0D4-10A9-5092-8018D05F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1025 </a:t>
            </a:r>
            <a:r>
              <a:rPr lang="zh-CN" altLang="en-US" dirty="0"/>
              <a:t>数的划分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10646-91EB-C687-72B6-14F817841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表示将整数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分成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分的分法，可以划分为两类：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分中不包含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的分法，为保证每份都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，可以先拿出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分到每一份，然后再把剩下的</a:t>
                </a:r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分成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份即可，分法有：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份中至少有一份为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的分法，可以先那出一个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作为单独的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份，剩下的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再分成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份即可，分法有：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所以：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)+ 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边界条件：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,1)=1</m:t>
                    </m:r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)=0,(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0" i="0" dirty="0">
                  <a:effectLst/>
                  <a:latin typeface="Open Sans" panose="020B0606030504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10646-91EB-C687-72B6-14F817841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28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843A-FDA0-AF64-5689-017B7750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012E0-D56E-7BB0-D1A3-2BEF4C63A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个同样的苹果放在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个同样的盘子里，允许有的盘子空着不放，问共有多少种不同的分法。（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5,1,1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和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1,1,5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是同一种方法）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012E0-D56E-7BB0-D1A3-2BEF4C63A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4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843A-FDA0-AF64-5689-017B7750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2386 </a:t>
            </a:r>
            <a:r>
              <a:rPr lang="zh-CN" altLang="en-US" dirty="0"/>
              <a:t>放苹果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012E0-D56E-7BB0-D1A3-2BEF4C63A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个苹果，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个盘子的放法数目，则先对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作讨论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则必定有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个盘子永远空着，去掉它们对摆放苹果方法数目不产生影响。即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：不同的放法可以分成两类：含有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和不含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的方案数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含有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的方案数，即有至少一个盘子空着，故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/>
                  <a:t>不含有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的方案数，即所有的盘子都有苹果，相当于可以从每个盘子中拿掉一个苹果，不影响不同放法的数目，即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综上，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012E0-D56E-7BB0-D1A3-2BEF4C63A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7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32AB-81E7-23C1-05D5-608E741C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5BC30-1819-67C2-C979-C4F5CA613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对于自然数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的一个排列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[1,…,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可以划分为若干个单调递增序列。每个单调递增序列由连续元素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组成，且满足以下条件：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err="1" smtClean="0">
                        <a:effectLst/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或者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] &gt; 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例如：排列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1 2 4 5 6 3 9 10 7 8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可划分为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3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个单调递增序列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1 2 4 5 6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3 9 10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7 8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； 所以我们称这是一个 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3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上升段序列 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现在给定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,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求出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的全排列中的，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 上升段序列的个数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5BC30-1819-67C2-C979-C4F5CA61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21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32AB-81E7-23C1-05D5-608E741C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上升段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5BC30-1819-67C2-C979-C4F5CA613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记答案为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考虑一个由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组成的方案，若将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放在某个递增序列的末尾，则递增序列数量不变，方案数为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否则递增序列数量增加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5BC30-1819-67C2-C979-C4F5CA613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1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017B-90DD-1A42-6728-41D691C0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3749-77BE-5CFD-A834-F100701A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简洁高效的常见数学模型</a:t>
            </a:r>
            <a:endParaRPr lang="en-US" altLang="zh-CN" dirty="0"/>
          </a:p>
          <a:p>
            <a:r>
              <a:rPr lang="zh-CN" altLang="en-US" dirty="0"/>
              <a:t>每个项都与前面若干项有关系</a:t>
            </a:r>
            <a:endParaRPr lang="en-US" altLang="zh-CN" dirty="0"/>
          </a:p>
          <a:p>
            <a:pPr lvl="1"/>
            <a:r>
              <a:rPr lang="zh-CN" altLang="en-US" dirty="0"/>
              <a:t>初始的若干项称为边界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7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3743-93F2-9663-12DE-DE173F8A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3305B-5D4C-6C1D-A871-A6D6557B8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表示斐波那契数列的第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项，问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(99)</m:t>
                    </m:r>
                  </m:oMath>
                </a14:m>
                <a:r>
                  <a:rPr lang="zh-CN" altLang="en-US" dirty="0"/>
                  <a:t> 的最大公约数是多少？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3305B-5D4C-6C1D-A871-A6D6557B8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begin{document}&#10;&#10;&#10;\begin{align*}&#10;\gcd(F(n), F(n-1))&#10;&amp;= \gcd(F(n-1), F(n) \pmod F(n-1))\\&#10;&amp;= \gcd(F(n-1), F(n-2))\\&#10;&amp;=\ldots\\&#10;&amp;= \gcd(F(2), F(1)) = 1&#10;\end{align*}&#10;&#10;\end{document}" title="IguanaTex Bitmap Display">
            <a:extLst>
              <a:ext uri="{FF2B5EF4-FFF2-40B4-BE49-F238E27FC236}">
                <a16:creationId xmlns:a16="http://schemas.microsoft.com/office/drawing/2014/main" id="{A5E65353-0118-BEEF-64CB-E81B30EE8D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66" y="3191164"/>
            <a:ext cx="9437867" cy="19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F697-3CD7-3822-FF6F-24C4CF47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C7A7C-CA77-425E-CA02-0C824154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用下面的函数计算斐波那契数列的第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项，其时间复杂度为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C7A7C-CA77-425E-CA02-0C824154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F6CB7C-0AC0-7A43-F8AF-5E7FB43E4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7" y="2698504"/>
            <a:ext cx="5050645" cy="2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EAF-888E-8310-D424-041B7547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的方格中，用一个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1∗2</m:t>
                    </m:r>
                  </m:oMath>
                </a14:m>
                <a:r>
                  <a:rPr lang="zh-CN" altLang="en-US" dirty="0"/>
                  <a:t> 的骨牌排满方格。问有多少种不同的排列方法？</a:t>
                </a:r>
                <a:endParaRPr lang="en-US" altLang="zh-CN" dirty="0"/>
              </a:p>
              <a:p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2∗3</m:t>
                    </m:r>
                  </m:oMath>
                </a14:m>
                <a:r>
                  <a:rPr lang="zh-CN" altLang="en-US" dirty="0"/>
                  <a:t> 的方格有三种排法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2FB8A60D-1689-2477-A6D9-616AF0C22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68" y="3165764"/>
            <a:ext cx="5680663" cy="13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EAF-888E-8310-D424-041B7547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51nod 1031 </a:t>
            </a:r>
            <a:r>
              <a:rPr lang="zh-CN" altLang="en-US" dirty="0"/>
              <a:t>骨牌覆盖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的方案可以从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以及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的方案构造而来，在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的方案上增加两个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2∗1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的骨牌，以及在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2∗(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的方案上加一个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1∗2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 的骨牌。这两种构造得到的最终方案不会出现重复，因此最终的方案数就是斐波那契数列。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595A8-4755-68C6-7175-BFD93C987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2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FF2B-74ED-A321-D524-6CDFD4AC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Fibonacci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数列的每一项是之前两项的和。 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Fibonacci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数列以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和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2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开始，前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项是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1, 2, 3, 5, 8, 13, 21, 34, 55, 89, ... 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输入一个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，求所有小于等于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，且为偶数的</a:t>
                </a:r>
                <a:r>
                  <a:rPr lang="en-US" altLang="zh-CN" b="0" i="0" dirty="0">
                    <a:effectLst/>
                    <a:latin typeface="Open Sans" panose="020B0606030504020204" pitchFamily="34" charset="0"/>
                  </a:rPr>
                  <a:t>Fibonacci</a:t>
                </a:r>
                <a:r>
                  <a:rPr lang="zh-CN" altLang="en-US" b="0" i="0" dirty="0">
                    <a:effectLst/>
                    <a:latin typeface="Open Sans" panose="020B0606030504020204" pitchFamily="34" charset="0"/>
                  </a:rPr>
                  <a:t>数之和。</a:t>
                </a:r>
                <a:endParaRPr lang="en-US" altLang="zh-CN" b="0" i="0" dirty="0">
                  <a:effectLst/>
                  <a:latin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72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FF2B-74ED-A321-D524-6CDFD4AC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ProjectEuler</a:t>
            </a:r>
            <a:r>
              <a:rPr lang="en-US" altLang="zh-CN" dirty="0"/>
              <a:t>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斐波那契数列增长的很快，因此尽管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 的范围很大，但小于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 的斐波那契数并没有很多项</a:t>
                </a:r>
                <a:endParaRPr lang="en-US" altLang="zh-CN" dirty="0"/>
              </a:p>
              <a:p>
                <a:r>
                  <a:rPr lang="zh-CN" altLang="en-US" dirty="0"/>
                  <a:t>预处理出所有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4000000</m:t>
                    </m:r>
                  </m:oMath>
                </a14:m>
                <a:r>
                  <a:rPr lang="zh-CN" altLang="en-US" dirty="0"/>
                  <a:t> 范围以内的斐波那契数即可。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C8B88-3022-7C1B-1244-67504DC82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38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3317.585"/>
  <p:tag name="LATEXADDIN" val="\documentclass{article}&#10;\usepackage{amsmath}&#10;\pagestyle{empty}&#10;\begin{document}&#10;&#10;&#10;\begin{align*}&#10;\gcd(F(n), F(n-1))&#10;&amp;= \gcd(F(n-1), F(n) \pmod F(n-1))\\&#10;&amp;= \gcd(F(n-1), F(n-2))\\&#10;&amp;=\ldots\\&#10;&amp;= \gcd(F(2), F(1)) = 1&#10;\end{align*}&#10;&#10;\end{document}"/>
  <p:tag name="IGUANATEXSIZE" val="28"/>
  <p:tag name="IGUANATEXCURSOR" val="2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2545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-apple-system</vt:lpstr>
      <vt:lpstr>KaTeX_Main</vt:lpstr>
      <vt:lpstr>等线</vt:lpstr>
      <vt:lpstr>等线 Light</vt:lpstr>
      <vt:lpstr>Arial</vt:lpstr>
      <vt:lpstr>Cambria Math</vt:lpstr>
      <vt:lpstr>Open Sans</vt:lpstr>
      <vt:lpstr>Office Theme</vt:lpstr>
      <vt:lpstr>递推</vt:lpstr>
      <vt:lpstr>兔子繁殖问题</vt:lpstr>
      <vt:lpstr>递推</vt:lpstr>
      <vt:lpstr>练习</vt:lpstr>
      <vt:lpstr>练习</vt:lpstr>
      <vt:lpstr>例题</vt:lpstr>
      <vt:lpstr>51nod 1031 骨牌覆盖</vt:lpstr>
      <vt:lpstr>例题</vt:lpstr>
      <vt:lpstr>ProjectEuler 2</vt:lpstr>
      <vt:lpstr>例题</vt:lpstr>
      <vt:lpstr>51nod 2115 上台阶</vt:lpstr>
      <vt:lpstr>例题</vt:lpstr>
      <vt:lpstr>51nod 3155 跳房子</vt:lpstr>
      <vt:lpstr>汉诺塔问题</vt:lpstr>
      <vt:lpstr>汉诺塔问题</vt:lpstr>
      <vt:lpstr>卡特兰数</vt:lpstr>
      <vt:lpstr>卡特兰数</vt:lpstr>
      <vt:lpstr>卡特兰数的模型</vt:lpstr>
      <vt:lpstr>卡特兰数的模型</vt:lpstr>
      <vt:lpstr>第一类斯特林数</vt:lpstr>
      <vt:lpstr>第二类斯特林数</vt:lpstr>
      <vt:lpstr>练习</vt:lpstr>
      <vt:lpstr>例题</vt:lpstr>
      <vt:lpstr>洛谷 1025 数的划分</vt:lpstr>
      <vt:lpstr>例题</vt:lpstr>
      <vt:lpstr>洛谷 2386 放苹果</vt:lpstr>
      <vt:lpstr>例题</vt:lpstr>
      <vt:lpstr>K上升段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递推</dc:title>
  <dc:creator>杨 明炜</dc:creator>
  <cp:lastModifiedBy>杨 明炜</cp:lastModifiedBy>
  <cp:revision>20</cp:revision>
  <dcterms:created xsi:type="dcterms:W3CDTF">2023-07-22T04:02:37Z</dcterms:created>
  <dcterms:modified xsi:type="dcterms:W3CDTF">2023-07-25T06:23:13Z</dcterms:modified>
</cp:coreProperties>
</file>