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8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2B0F-C133-577E-C819-64400FD90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56279-E459-2D3D-5AC6-8D279A6B3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B6DCE-FFF5-4B4E-75EB-F5A35F56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4CA8-B14A-4A97-BD7C-0CEDDBD744DF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4229E-965C-07E9-1717-43F59869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C5D3B-C7EE-6502-6C4F-E9F7E8B0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D5EB-333C-4C38-A0B2-EB086EDF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47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DD84-C89C-6BD5-E5C7-9FF0C4D8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E177E-37E7-192F-033E-2C6D79FEC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73F70-607A-8E44-3DD8-1C4817F3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4CA8-B14A-4A97-BD7C-0CEDDBD744DF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6F145-1FBF-0ED5-E01A-CC7314D6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BF4E4-739E-A920-CF57-3736B72B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D5EB-333C-4C38-A0B2-EB086EDF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22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C8603-6649-DD95-074B-D4A41D5B2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A246B-0B3C-2BD5-9A5D-A0E5010E0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7B74C-F060-D84D-40B0-51F90EBD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4CA8-B14A-4A97-BD7C-0CEDDBD744DF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2A545-CF75-B52B-2CD8-9C04067A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8281F-27C4-CFE4-E910-D655426CB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D5EB-333C-4C38-A0B2-EB086EDF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2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DF29-4075-B83F-15F2-9AE24FB2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A37A-6024-0FD2-FFDB-02A0865F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385A-999C-46B8-B8B1-AECE56BB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4CA8-B14A-4A97-BD7C-0CEDDBD744DF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383D1-0892-117A-5D4A-5BAF5AA8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C25F-BC3F-C806-AF12-F7D7146E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D5EB-333C-4C38-A0B2-EB086EDF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82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DC70-5026-8D29-5651-C8E2ACEA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06E04-4D2B-0C57-82F9-A30A257C6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F302D-B2D5-DB94-ECA9-46C2F10B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4CA8-B14A-4A97-BD7C-0CEDDBD744DF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BAA8B-8D9A-E5D1-AFF6-70ADCFCD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5B6E8-0A51-CC64-72EB-CB1F5EC4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D5EB-333C-4C38-A0B2-EB086EDF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6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1DED-F3B5-30C1-228F-574A03B4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923F-7607-00A4-CB4E-503ABC91F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2EE52-D3FA-9F98-70EE-DE69A9704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71A67-4DA6-FF15-24C4-29A1B24F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4CA8-B14A-4A97-BD7C-0CEDDBD744DF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1CF42-1A33-424C-F9DA-262A4EE2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D5BDE-49BB-2392-839B-5A70F68C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D5EB-333C-4C38-A0B2-EB086EDF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92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DD6B-F451-52E2-0FE8-5C8996E7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38302-8EF2-92F1-16DD-EAFCF9345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5B5D4-E5B4-79C1-F0B1-2CDD43013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27E73-BD3E-EAC4-BCF7-2A148187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CF653-74BB-22CD-ECDC-BC622E595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891BD-22D9-AA14-6AF3-40FF0786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4CA8-B14A-4A97-BD7C-0CEDDBD744DF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2DAEF-B6D2-2027-427C-2075CA54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C18D9-5440-65CD-1B4C-C890312C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D5EB-333C-4C38-A0B2-EB086EDF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52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FC5B-943C-75F4-DC3E-330B6AD7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4C3E1-01C9-9FF9-0446-6B1A58E8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4CA8-B14A-4A97-BD7C-0CEDDBD744DF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192EB-6FE6-610C-9EBF-972C7215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4548F-1590-BAB5-FE7A-6EC5C560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D5EB-333C-4C38-A0B2-EB086EDF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09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F7F1E-E9DE-1915-76F4-40FE754B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4CA8-B14A-4A97-BD7C-0CEDDBD744DF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36FFC-AB19-8D6F-941D-79A4D03F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7B49F-2196-D6CF-7392-D7E1E1C9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D5EB-333C-4C38-A0B2-EB086EDF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2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3702-5417-1384-6486-7E17FA0E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5B6EE-90C0-47EA-B50E-4055AF295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295F4-ABE0-9207-CFE6-6A5C4990E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E1260-4C44-01C7-4BF6-0BAD3A8F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4CA8-B14A-4A97-BD7C-0CEDDBD744DF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63893-94D8-CAF2-709D-2ED05B53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BBFA5-3351-65E2-7CC5-A45E84AC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D5EB-333C-4C38-A0B2-EB086EDF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26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2505-A25F-738E-5293-693268CC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334D3-3773-1990-3B4F-14052123F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27254-1425-2A54-B016-EF5BF074A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B1CE8-3E11-F27E-2593-5C82AA3B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4CA8-B14A-4A97-BD7C-0CEDDBD744DF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2EF9E-381B-83EC-92DB-F8E01352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97A88-C3BE-86CB-7964-F128AA61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D5EB-333C-4C38-A0B2-EB086EDF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9ED2E-3320-1C71-150C-272E4FA4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E53D5-6292-AC1E-7554-B9916BC7F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718A9-8093-82A4-5A0C-4F56A0142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C4CA8-B14A-4A97-BD7C-0CEDDBD744DF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6A858-FA79-B94C-136C-111CD25E2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603F1-DC95-503C-845E-C46490AA1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7D5EB-333C-4C38-A0B2-EB086EDF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74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703B-CFDC-3317-D16B-0C26AF4C0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递推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96A38-6B49-36C4-8B42-623DE53BFB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杨明炜</a:t>
            </a:r>
          </a:p>
        </p:txBody>
      </p:sp>
    </p:spTree>
    <p:extLst>
      <p:ext uri="{BB962C8B-B14F-4D97-AF65-F5344CB8AC3E}">
        <p14:creationId xmlns:p14="http://schemas.microsoft.com/office/powerpoint/2010/main" val="2767086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E0BB-BF8D-DC76-D869-C040CCF7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86233-A4DC-E7E2-CA1D-14E2FDECA8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现在小瓜想走上一个一共有</a:t>
                </a:r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级的台阶，由于小瓜的腿比较短，他一次只能向上走</a:t>
                </a:r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1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级或者</a:t>
                </a:r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2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级台阶。小瓜想知道他有多少种方法走上这</a:t>
                </a:r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级台阶，你能帮帮他吗？</a:t>
                </a:r>
                <a:endParaRPr lang="en-US" altLang="zh-CN" b="0" i="0" dirty="0">
                  <a:effectLst/>
                  <a:latin typeface="Open Sans" panose="020B0606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≤100000</m:t>
                    </m:r>
                  </m:oMath>
                </a14:m>
                <a:r>
                  <a:rPr lang="zh-CN" altLang="en-US" dirty="0"/>
                  <a:t>，答案取模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86233-A4DC-E7E2-CA1D-14E2FDECA8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416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E0BB-BF8D-DC76-D869-C040CCF7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51nod 2115 </a:t>
            </a:r>
            <a:r>
              <a:rPr lang="zh-CN" altLang="en-US" dirty="0"/>
              <a:t>上台阶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86233-A4DC-E7E2-CA1D-14E2FDECA8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只考虑最后一步走 </a:t>
                </a:r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1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阶还是 </a:t>
                </a:r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2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阶，这是两种完全不同的方案。所有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的方案都可以通过再走 </a:t>
                </a:r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1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阶转为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的方案，所有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的方案都可以通过再走 </a:t>
                </a:r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2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阶转为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的方案。所以存在递推式：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br>
                  <a:rPr lang="zh-CN" altLang="en-US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86233-A4DC-E7E2-CA1D-14E2FDECA8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5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BD2A-E053-195D-CE8F-4467BF90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A5C06F-7B9C-2891-3D0D-172DA536B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zh-CN" altLang="en-US" dirty="0">
                    <a:latin typeface="Open Sans" panose="020B0606030504020204" pitchFamily="34" charset="0"/>
                  </a:rPr>
                  <a:t>跳房子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游戏在地面上画了</a:t>
                </a:r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排格子，其中第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排包含</a:t>
                </a:r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个格子。（保证两端的这两排仅有一个格子）</a:t>
                </a:r>
                <a:r>
                  <a:rPr lang="zh-CN" altLang="en-US" dirty="0">
                    <a:latin typeface="Open Sans" panose="020B0606030504020204" pitchFamily="34" charset="0"/>
                  </a:rPr>
                  <a:t>。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两端的这两个格子分别为起点和终点，从起点出发，每次可以跳到下一排或下两排的某个格子，直到抵达终点</a:t>
                </a:r>
                <a:r>
                  <a:rPr lang="zh-CN" altLang="en-US" dirty="0">
                    <a:latin typeface="Open Sans" panose="020B0606030504020204" pitchFamily="34" charset="0"/>
                  </a:rPr>
                  <a:t>。问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从起点到终点共有多少种跳法。答案对</a:t>
                </a:r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1000000007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取模。</a:t>
                </a:r>
                <a:endParaRPr lang="en-US" altLang="zh-CN" b="0" i="0" dirty="0">
                  <a:effectLst/>
                  <a:latin typeface="Open Sans" panose="020B0606030504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≤100000</m:t>
                    </m:r>
                  </m:oMath>
                </a14:m>
                <a:endParaRPr lang="zh-CN" altLang="en-US" b="0" i="0" dirty="0">
                  <a:effectLst/>
                  <a:latin typeface="Open Sans" panose="020B0606030504020204" pitchFamily="34" charset="0"/>
                </a:endParaRPr>
              </a:p>
              <a:p>
                <a:pPr algn="l"/>
                <a:endParaRPr lang="zh-CN" altLang="en-US" b="0" i="0" dirty="0">
                  <a:effectLst/>
                  <a:latin typeface="Open Sans" panose="020B0606030504020204" pitchFamily="34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A5C06F-7B9C-2891-3D0D-172DA536B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4EACBE03-14E9-2D85-38D6-4B9909FDB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946" y="3429000"/>
            <a:ext cx="42862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43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BD2A-E053-195D-CE8F-4467BF90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51nod 3155 </a:t>
            </a:r>
            <a:r>
              <a:rPr lang="zh-CN" altLang="en-US" dirty="0"/>
              <a:t>跳房子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A5C06F-7B9C-2891-3D0D-172DA536B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我们用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表示跳到第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排任意格子的方案数量，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表示第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排的格子数量。可知 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；</a:t>
                </a:r>
              </a:p>
              <a:p>
                <a:pPr algn="l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由第一排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个格子分别跳到第二排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个格子，有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种跳法，则 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；</a:t>
                </a:r>
              </a:p>
              <a:p>
                <a:pPr algn="l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从第三排开始，本排的任意格子可以由第一排或第二排的格子跳过去，则可以递推得到，跳到第三排特定一个格子的跳法为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种，由于有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个格子，可知 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𝑎𝑛</m:t>
                        </m:r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𝑎𝑛</m:t>
                        </m:r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；</a:t>
                </a:r>
              </a:p>
              <a:p>
                <a:pPr algn="l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以此类推，可得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𝑎𝑛</m:t>
                        </m:r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𝑎𝑛</m:t>
                        </m:r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b="0" i="0" dirty="0">
                  <a:effectLst/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A5C06F-7B9C-2891-3D0D-172DA536B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59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DD6C2FB-0EAE-ABFF-F654-01FC12057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594" y="152256"/>
            <a:ext cx="6056406" cy="248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4700F-DEB6-3348-D85C-548E4034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汉诺塔问题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DBE52-32F6-408D-520E-6DD6D9423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Hanoi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塔由</a:t>
                </a:r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个大小不同的圆盘和三根木柱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组成。开始时，这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个圆盘由大到小依次套在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柱上，如图所示。</a:t>
                </a:r>
                <a:endParaRPr lang="en-US" altLang="zh-CN" dirty="0">
                  <a:latin typeface="Open Sans" panose="020B0606030504020204" pitchFamily="34" charset="0"/>
                </a:endParaRPr>
              </a:p>
              <a:p>
                <a:pPr algn="l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要求把</a:t>
                </a:r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柱上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个圆盘按下述规则移到</a:t>
                </a:r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柱上：</a:t>
                </a:r>
              </a:p>
              <a:p>
                <a:pPr algn="l"/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(1)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一次只能移一个圆盘；</a:t>
                </a:r>
              </a:p>
              <a:p>
                <a:pPr algn="l"/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(2)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圆盘只能在三个柱上存放；</a:t>
                </a:r>
              </a:p>
              <a:p>
                <a:pPr algn="l"/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(3)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在移动过程中，不允许大盘压小盘。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将这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个盘子从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柱移动到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柱上，总计需要移动多少个盘次？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DBE52-32F6-408D-520E-6DD6D9423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766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700F-DEB6-3348-D85C-548E4034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汉诺塔问题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DBE52-32F6-408D-520E-6DD6D9423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为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个盘子从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柱移到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柱所需移动的盘次。</a:t>
                </a:r>
                <a:endParaRPr lang="en-US" altLang="zh-CN" b="0" i="0" dirty="0">
                  <a:effectLst/>
                  <a:latin typeface="Open Sans" panose="020B0606030504020204" pitchFamily="34" charset="0"/>
                </a:endParaRPr>
              </a:p>
              <a:p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时，只需把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柱上的盘子直接移动到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柱，故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(1)=1</m:t>
                    </m:r>
                  </m:oMath>
                </a14:m>
                <a:endParaRPr lang="en-US" altLang="zh-CN" b="0" i="0" dirty="0">
                  <a:effectLst/>
                  <a:latin typeface="Open Sans" panose="020B0606030504020204" pitchFamily="34" charset="0"/>
                </a:endParaRPr>
              </a:p>
              <a:p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柱上有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个盘子时，总是先借助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柱把上面的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个盘子移动到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柱上，然后把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柱最下面的盘子移动到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柱上；再借助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柱把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柱上的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个盘子移动到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柱上；总共移动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+1+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个盘次。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DBE52-32F6-408D-520E-6DD6D9423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683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700F-DEB6-3348-D85C-548E4034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卡特兰数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DBE52-32F6-408D-520E-6DD6D9423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在一个凸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边形中，通过不相交于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边形内部的对角线，把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边形拆分成若干三角形，不同的拆分数目用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表之，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即为</a:t>
                </a:r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Catalan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数。例如五边形有如下五种拆分方案，故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(5)=5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。求对于一个任意的凸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边形相应的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DBE52-32F6-408D-520E-6DD6D9423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>
            <a:extLst>
              <a:ext uri="{FF2B5EF4-FFF2-40B4-BE49-F238E27FC236}">
                <a16:creationId xmlns:a16="http://schemas.microsoft.com/office/drawing/2014/main" id="{3DC40752-E5E6-A0BE-35D3-D850DAABF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236" y="3648076"/>
            <a:ext cx="7785528" cy="172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572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B01A-F5F9-734F-77F0-54B731EF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卡特兰数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6F286-2E50-BEB8-6AB7-FEDB9E5498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表示凸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边形的总拆分方案数。</a:t>
                </a:r>
                <a:endParaRPr lang="en-US" altLang="zh-CN" dirty="0"/>
              </a:p>
              <a:p>
                <a:r>
                  <a:rPr lang="zh-CN" altLang="en-US" dirty="0"/>
                  <a:t>设顶点为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，枚举以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为一条边的三角形的另外一个角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，并把多边形分成两部分，分别为一个凸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边形和凸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边形</a:t>
                </a:r>
                <a:endParaRPr lang="en-US" altLang="zh-CN" dirty="0"/>
              </a:p>
              <a:p>
                <a:r>
                  <a:rPr lang="zh-CN" altLang="en-US" dirty="0"/>
                  <a:t>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6F286-2E50-BEB8-6AB7-FEDB9E549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39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F9C3-D6D1-B00A-38A2-80C486F6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卡特兰数的模型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91BA8-881B-ED0F-0A5F-00C14F285B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括号序列</a:t>
                </a:r>
                <a:endParaRPr lang="en-US" altLang="zh-CN" dirty="0"/>
              </a:p>
              <a:p>
                <a:pPr lvl="1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给出一个有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个运算符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个运算数的算式，要求在算式中任意添加括号，那么本质不同的运算顺序有多少种？</a:t>
                </a:r>
                <a:endParaRPr lang="en-US" altLang="zh-CN" dirty="0"/>
              </a:p>
              <a:p>
                <a:r>
                  <a:rPr lang="zh-CN" altLang="en-US" dirty="0"/>
                  <a:t>排队买票</a:t>
                </a:r>
                <a:endParaRPr lang="en-US" altLang="zh-CN" dirty="0"/>
              </a:p>
              <a:p>
                <a:pPr lvl="1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个人排队进入剧场，入场费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元，每人都带着一张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元或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元的钞票，剧院售票处没有任何零钱，有多少种情况满足无论什么时候售票处都能找的开零钱。</a:t>
                </a:r>
                <a:endParaRPr lang="en-US" altLang="zh-CN" dirty="0"/>
              </a:p>
              <a:p>
                <a:r>
                  <a:rPr lang="zh-CN" altLang="en-US" dirty="0"/>
                  <a:t>路径</a:t>
                </a:r>
                <a:endParaRPr lang="en-US" altLang="zh-CN" dirty="0"/>
              </a:p>
              <a:p>
                <a:pPr lvl="1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一个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的网格图，从左下走到右上，每次只能向上或向右走，不能走到左下到右上的对角线的上方，一共有多少种走法？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91BA8-881B-ED0F-0A5F-00C14F285B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82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C69C-7B1A-DA4A-9335-DCFDF1C0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卡特兰数的模型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DE465D-B7A7-7DBE-8194-15EFFA640F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二叉树形态</a:t>
                </a:r>
                <a:endParaRPr lang="en-US" altLang="zh-CN" dirty="0"/>
              </a:p>
              <a:p>
                <a:pPr lvl="1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个结点的形态不同的二叉树一共有多少棵？</a:t>
                </a:r>
                <a:endParaRPr lang="en-US" altLang="zh-CN" dirty="0"/>
              </a:p>
              <a:p>
                <a:r>
                  <a:rPr lang="zh-CN" altLang="en-US" dirty="0"/>
                  <a:t>出栈序列统计</a:t>
                </a:r>
                <a:endParaRPr lang="en-US" altLang="zh-CN" dirty="0"/>
              </a:p>
              <a:p>
                <a:pPr lvl="1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个数和一个栈，本质不同的合法序列一共有多少种？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卡特兰数的通项公式：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如何证明？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DE465D-B7A7-7DBE-8194-15EFFA640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76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5FE2-3317-E29B-BE6A-AB8D2E5B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兔子繁殖问题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35C787-8F5C-CC01-4125-CD18370FE2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兔子出生两个月后就有繁殖能力</a:t>
                </a:r>
                <a:endParaRPr lang="en-US" altLang="zh-CN" dirty="0"/>
              </a:p>
              <a:p>
                <a:r>
                  <a:rPr lang="zh-CN" altLang="en-US" dirty="0"/>
                  <a:t>一对兔子每个月生出另一对小兔子</a:t>
                </a:r>
                <a:endParaRPr lang="en-US" altLang="zh-CN" dirty="0"/>
              </a:p>
              <a:p>
                <a:r>
                  <a:rPr lang="zh-CN" altLang="en-US" dirty="0"/>
                  <a:t>所有兔子都不死</a:t>
                </a:r>
                <a:endParaRPr lang="en-US" altLang="zh-CN" dirty="0"/>
              </a:p>
              <a:p>
                <a:r>
                  <a:rPr lang="zh-CN" altLang="en-US" dirty="0"/>
                  <a:t>一开始有一对兔子，问第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个月有多少对兔子？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斐波那契数列！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35C787-8F5C-CC01-4125-CD18370FE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017B-90DD-1A42-6728-41D691C0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3749-77BE-5CFD-A834-F100701A7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简洁高效的常见数学模型</a:t>
            </a:r>
            <a:endParaRPr lang="en-US" altLang="zh-CN" dirty="0"/>
          </a:p>
          <a:p>
            <a:r>
              <a:rPr lang="zh-CN" altLang="en-US" dirty="0"/>
              <a:t>每个项都与前面若干项有关系</a:t>
            </a:r>
            <a:endParaRPr lang="en-US" altLang="zh-CN" dirty="0"/>
          </a:p>
          <a:p>
            <a:pPr lvl="1"/>
            <a:r>
              <a:rPr lang="zh-CN" altLang="en-US" dirty="0"/>
              <a:t>初始的若干项称为边界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97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3743-93F2-9663-12DE-DE173F8A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93305B-5D4C-6C1D-A871-A6D6557B88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表示斐波那契数列的第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项，问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(100)</m:t>
                    </m:r>
                  </m:oMath>
                </a14:m>
                <a:r>
                  <a:rPr lang="zh-CN" altLang="en-US" dirty="0"/>
                  <a:t> 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(99)</m:t>
                    </m:r>
                  </m:oMath>
                </a14:m>
                <a:r>
                  <a:rPr lang="zh-CN" altLang="en-US" dirty="0"/>
                  <a:t> 的最大公约数是多少？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93305B-5D4C-6C1D-A871-A6D6557B88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documentclass{article}&#10;\usepackage{amsmath}&#10;\pagestyle{empty}&#10;\begin{document}&#10;&#10;&#10;\begin{align*}&#10;\gcd(F(n), F(n-1))&#10;&amp;= \gcd(F(n-1), F(n) \pmod F(n-1))\\&#10;&amp;= \gcd(F(n-1), F(n-2))\\&#10;&amp;=\ldots\\&#10;&amp;= \gcd(F(2), F(1)) = 1&#10;\end{align*}&#10;&#10;\end{document}" title="IguanaTex Bitmap Display">
            <a:extLst>
              <a:ext uri="{FF2B5EF4-FFF2-40B4-BE49-F238E27FC236}">
                <a16:creationId xmlns:a16="http://schemas.microsoft.com/office/drawing/2014/main" id="{A5E65353-0118-BEEF-64CB-E81B30EE8D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66" y="3191164"/>
            <a:ext cx="9437867" cy="19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3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F697-3CD7-3822-FF6F-24C4CF47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FC7A7C-CA77-425E-CA02-0C824154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用下面的函数计算斐波那契数列的第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项，其时间复杂度为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FC7A7C-CA77-425E-CA02-0C824154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9F6CB7C-0AC0-7A43-F8AF-5E7FB43E4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677" y="2698504"/>
            <a:ext cx="5050645" cy="25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3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DEAF-888E-8310-D424-041B7547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595A8-4755-68C6-7175-BFD93C987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的方格中，用一个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1∗2</m:t>
                    </m:r>
                  </m:oMath>
                </a14:m>
                <a:r>
                  <a:rPr lang="zh-CN" altLang="en-US" dirty="0"/>
                  <a:t> 的骨牌排满方格。问有多少种不同的排列方法？</a:t>
                </a:r>
                <a:endParaRPr lang="en-US" altLang="zh-CN" dirty="0"/>
              </a:p>
              <a:p>
                <a:r>
                  <a:rPr lang="zh-CN" altLang="en-US" dirty="0"/>
                  <a:t>例如：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2∗3</m:t>
                    </m:r>
                  </m:oMath>
                </a14:m>
                <a:r>
                  <a:rPr lang="zh-CN" altLang="en-US" dirty="0"/>
                  <a:t> 的方格有三种排法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595A8-4755-68C6-7175-BFD93C987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2FB8A60D-1689-2477-A6D9-616AF0C22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668" y="3165764"/>
            <a:ext cx="5680663" cy="133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83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DEAF-888E-8310-D424-041B7547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51nod 1031 </a:t>
            </a:r>
            <a:r>
              <a:rPr lang="zh-CN" altLang="en-US" dirty="0"/>
              <a:t>骨牌覆盖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595A8-4755-68C6-7175-BFD93C987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的方案可以从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2∗(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以及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2∗(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的方案构造而来，在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2∗(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的方案上增加两个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2∗1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的骨牌，以及在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2∗(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的方案上加一个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1∗2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的骨牌。这两种构造得到的最终方案不会出现重复，因此最终的方案数就是斐波那契数列。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595A8-4755-68C6-7175-BFD93C987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12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FF2B-74ED-A321-D524-6CDFD4AC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AC8B88-3022-7C1B-1244-67504DC820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Fibonacci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数列的每一项是之前两项的和。 </a:t>
                </a:r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Fibonacci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数列以</a:t>
                </a:r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1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和</a:t>
                </a:r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2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开始，前</a:t>
                </a:r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10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项是</a:t>
                </a:r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1, 2, 3, 5, 8, 13, 21, 34, 55, 89, ...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输入一个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，求所有小于等于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，且为偶数的</a:t>
                </a:r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Fibonacci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数之和。</a:t>
                </a:r>
                <a:endParaRPr lang="en-US" altLang="zh-CN" b="0" i="0" dirty="0">
                  <a:effectLst/>
                  <a:latin typeface="Open Sans" panose="020B0606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≤4000000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AC8B88-3022-7C1B-1244-67504DC820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72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FF2B-74ED-A321-D524-6CDFD4AC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ProjectEuler</a:t>
            </a:r>
            <a:r>
              <a:rPr lang="en-US" altLang="zh-CN" dirty="0"/>
              <a:t>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AC8B88-3022-7C1B-1244-67504DC820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斐波那契数列增长的很快，因此尽管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 的范围很大，但小于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 的斐波那契数并没有很多项</a:t>
                </a:r>
                <a:endParaRPr lang="en-US" altLang="zh-CN" dirty="0"/>
              </a:p>
              <a:p>
                <a:r>
                  <a:rPr lang="zh-CN" altLang="en-US" dirty="0"/>
                  <a:t>预处理出所有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4000000</m:t>
                    </m:r>
                  </m:oMath>
                </a14:m>
                <a:r>
                  <a:rPr lang="zh-CN" altLang="en-US" dirty="0"/>
                  <a:t> 范围以内的斐波那契数即可。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AC8B88-3022-7C1B-1244-67504DC820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5382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5.4143"/>
  <p:tag name="ORIGINALWIDTH" val="3317.585"/>
  <p:tag name="LATEXADDIN" val="\documentclass{article}&#10;\usepackage{amsmath}&#10;\pagestyle{empty}&#10;\begin{document}&#10;&#10;&#10;\begin{align*}&#10;\gcd(F(n), F(n-1))&#10;&amp;= \gcd(F(n-1), F(n) \pmod F(n-1))\\&#10;&amp;= \gcd(F(n-1), F(n-2))\\&#10;&amp;=\ldots\\&#10;&amp;= \gcd(F(2), F(1)) = 1&#10;\end{align*}&#10;&#10;\end{document}"/>
  <p:tag name="IGUANATEXSIZE" val="28"/>
  <p:tag name="IGUANATEXCURSOR" val="2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1333</Words>
  <Application>Microsoft Office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Open Sans</vt:lpstr>
      <vt:lpstr>Office Theme</vt:lpstr>
      <vt:lpstr>递推</vt:lpstr>
      <vt:lpstr>兔子繁殖问题</vt:lpstr>
      <vt:lpstr>递推</vt:lpstr>
      <vt:lpstr>练习</vt:lpstr>
      <vt:lpstr>练习</vt:lpstr>
      <vt:lpstr>例题</vt:lpstr>
      <vt:lpstr>51nod 1031 骨牌覆盖</vt:lpstr>
      <vt:lpstr>例题</vt:lpstr>
      <vt:lpstr>ProjectEuler 2</vt:lpstr>
      <vt:lpstr>例题</vt:lpstr>
      <vt:lpstr>51nod 2115 上台阶</vt:lpstr>
      <vt:lpstr>例题</vt:lpstr>
      <vt:lpstr>51nod 3155 跳房子</vt:lpstr>
      <vt:lpstr>汉诺塔问题</vt:lpstr>
      <vt:lpstr>汉诺塔问题</vt:lpstr>
      <vt:lpstr>卡特兰数</vt:lpstr>
      <vt:lpstr>卡特兰数</vt:lpstr>
      <vt:lpstr>卡特兰数的模型</vt:lpstr>
      <vt:lpstr>卡特兰数的模型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递推</dc:title>
  <dc:creator>杨 明炜</dc:creator>
  <cp:lastModifiedBy>杨 明炜</cp:lastModifiedBy>
  <cp:revision>1</cp:revision>
  <dcterms:created xsi:type="dcterms:W3CDTF">2023-07-24T07:39:15Z</dcterms:created>
  <dcterms:modified xsi:type="dcterms:W3CDTF">2023-07-24T07:39:45Z</dcterms:modified>
</cp:coreProperties>
</file>