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95" r:id="rId4"/>
    <p:sldId id="258" r:id="rId5"/>
    <p:sldId id="259" r:id="rId6"/>
    <p:sldId id="260" r:id="rId7"/>
    <p:sldId id="294" r:id="rId8"/>
    <p:sldId id="261" r:id="rId9"/>
    <p:sldId id="262" r:id="rId10"/>
    <p:sldId id="263" r:id="rId11"/>
    <p:sldId id="265" r:id="rId12"/>
    <p:sldId id="264" r:id="rId13"/>
    <p:sldId id="266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78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67" r:id="rId33"/>
    <p:sldId id="271" r:id="rId34"/>
    <p:sldId id="269" r:id="rId35"/>
    <p:sldId id="270" r:id="rId36"/>
    <p:sldId id="272" r:id="rId37"/>
    <p:sldId id="273" r:id="rId38"/>
    <p:sldId id="274" r:id="rId39"/>
    <p:sldId id="27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6C3-5712-8E25-EF77-9C08F77A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9BBF-23C7-7AA1-DB65-3150B9E47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DFD4-1C47-4ACC-DE2C-8B674AC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F203-9195-3043-4A43-C188F8F9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39A0-E41C-1437-28C7-3B69317C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940-F377-5489-44F4-D296E0D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D279A-B16F-9BFC-29B1-4EA707F1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9A50-BF0B-BE76-E966-8068E5AC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F611-2109-1032-BCE1-41F0E356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FA1C-CA09-F3BF-64CB-C76DE8F1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1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6B2A4-BA19-6C02-9DD7-CDF4CBFBA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16D32-2646-6C94-0E77-8040783C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F1DC-DB79-FB7A-C181-23885D17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B10C-E722-7E71-8BA8-FE4F2B3A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83ED-6FE4-E84E-E782-0B18B8C0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A5AE-5CF3-CC21-EF90-E5801646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ECD4-6EEC-E38D-FEA4-633B3E94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AA77-0AA2-AC2F-3E12-C1D32B2A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9E9D-C96F-8203-6B31-8FD85B1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AE83-E353-0BC5-C617-A6CC1D45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4C12-16E1-56A0-E73B-11C6E743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7B85-4714-BCA7-A735-4EB0964D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89A9-0ABE-1881-EA3B-EE6E573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F16D-7D87-2841-FC85-1E9AC31B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E3E3-3BA3-83FE-2355-AB40261F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3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D6B7-9B93-9675-2339-F98BD917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1522-5781-D244-F08B-9CCE62130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6DCBA-257A-F499-FD45-DE340421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4D0B8-DBF8-5914-8957-07A22F8F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D930-4659-DF74-0963-DEB71A50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8C175-11FE-4BEC-DAD6-2ED7CFC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5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3479-0407-ACB7-9245-698A823E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F6198-42B1-E4D7-3FC6-0158162B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B6C1-BC92-E49A-171C-473AFC50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20BF9-E7BA-6158-2956-16DF2C0C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2EBDF-32F8-EB31-A69D-99938C9A8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E5D7C-0B8F-5683-1D5A-C8FF349E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D6728-C560-EEA8-6E29-0293A5AE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8DA89-FD6B-273A-2771-73819A6A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A7BB-490B-223F-67B5-BB7E8CC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68F02-F91B-AC5D-561F-2002061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AA59-85E6-50A1-63FE-89C60E5B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63604-B889-C339-DC2F-16227769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5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0CE40-A0C6-A0D6-BD2E-C625D781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555C-2C75-2F10-EF61-2F28EB64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3F63-F8F1-AE38-7921-F24FC60A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4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C3CF-3FF2-7905-563D-DE92CB8C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FA77-529A-F25D-B0D5-B4F8EAA3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8A983-C5BD-835B-5A6C-F49BBA84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4AA3-B28F-79A3-3023-30CE98B6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7ABE-5F5A-CDC6-CB6C-C2CAE108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51464-B2F1-088D-3325-1CC68860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EB1E-B81E-C3FD-7185-386A12D8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607A2-EB0E-33AC-AA2F-7FF346BA5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0B9B9-3CB3-0021-7410-A51EC370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51EE-824B-0EA4-E3F3-DAFED60A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5500-252F-7E2D-B67A-A6E969D9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C93DD-30C5-4739-2D44-11401BAD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1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20E8F-0B7E-AF2B-CC49-DCF2EBEF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294A-2F28-8157-F6E5-138A7ABF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8F89-059D-05C4-C724-F2276BE19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58D4-1259-4D67-9BCA-C528B86DCA6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E12A5-47CE-A5EC-5096-96EB6267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2E75-3A84-064F-C32A-E9E23526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752E-5F3C-4DAD-9F56-56B99EED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5B8-8B14-852E-1BF1-DBA27C5A1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贪心、复杂度与基础算法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6C5D7-3F5C-E45F-9487-A80DD9BBA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73326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FF95-376D-4D77-CB89-C5FA011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09A33-E174-0BB6-E20E-2FC0F3D6F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那么我们说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增长得一样快（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09A33-E174-0BB6-E20E-2FC0F3D6F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3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1A86-F518-9F37-F391-38BE15A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C9FC0-19B0-AC03-9419-2242EAD5A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sz="1800" dirty="0"/>
                  <a:t>常数级            对数级             多项式级          指数级           阶乘级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计算机一秒内能运行的操作次数大约为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/>
                  <a:t> 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P=NP?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C9FC0-19B0-AC03-9419-2242EAD5A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6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070D-C2EF-82F8-609F-3AD5F87C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222D-AFB6-0588-89AE-48DB79C1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给出下面程序的时间复杂度，并由小到大排序：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1E71C-BBB9-373E-3127-4431B7D8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729"/>
            <a:ext cx="2082907" cy="118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AD70A-4ACD-3B33-0A9D-14BA513D7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23" y="2713729"/>
            <a:ext cx="4267419" cy="19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CD2C8-18E0-8562-623F-6FA3BC62F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58" y="2713729"/>
            <a:ext cx="4553184" cy="19940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69FF52-63EB-2024-A2E1-80BA8AFC5771}"/>
              </a:ext>
            </a:extLst>
          </p:cNvPr>
          <p:cNvCxnSpPr/>
          <p:nvPr/>
        </p:nvCxnSpPr>
        <p:spPr>
          <a:xfrm>
            <a:off x="2921107" y="2382982"/>
            <a:ext cx="0" cy="43711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7566F-884E-D742-831B-8948B229342E}"/>
              </a:ext>
            </a:extLst>
          </p:cNvPr>
          <p:cNvCxnSpPr/>
          <p:nvPr/>
        </p:nvCxnSpPr>
        <p:spPr>
          <a:xfrm>
            <a:off x="7380142" y="2382982"/>
            <a:ext cx="0" cy="43711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4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422D-0AE8-8328-4733-EF4B27B0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DEDA7-3CF5-6E61-9DD8-E5DBFA75E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22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将下面复杂度按从大到小排序：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DEDA7-3CF5-6E61-9DD8-E5DBFA75E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2266"/>
              </a:xfrm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5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13F9-1F3E-0384-0137-D7F3771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A388C-2FE1-4A76-43E1-6DC5D3C2B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0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422D-0AE8-8328-4733-EF4B27B0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DEDA7-3CF5-6E61-9DD8-E5DBFA75E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22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个数，要求将其从大到小（或从小到大）排序。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选择排序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每次从待排序的数中选出最大（或最小）的数，并将其放在已排序序列的末尾。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插入排序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每次从待排序的数中选择一个，并将其插入到已排序序列中的正确位置。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DEDA7-3CF5-6E61-9DD8-E5DBFA75E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2266"/>
              </a:xfrm>
              <a:blipFill>
                <a:blip r:embed="rId2"/>
                <a:stretch>
                  <a:fillRect l="-1043" t="-2136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2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C3AC-A447-9F4D-1E09-F632CCAB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72AFF-0757-EEF9-5F6D-197406945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latinLnBrk="1"/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算法流程：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pPr lvl="1" latinLnBrk="1"/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比较相邻的元素。如果第一个比第二个大，就交换他们两个。</a:t>
                </a:r>
              </a:p>
              <a:p>
                <a:pPr lvl="1" latinLnBrk="1"/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对每一对相邻元素作同样的工作，从开始第一对到结尾的最后一对。这步做完后，最后的元素会是最大的数。</a:t>
                </a:r>
              </a:p>
              <a:p>
                <a:pPr lvl="1" latinLnBrk="1"/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针对所有的元素重复以上的步骤，除了最后一个。</a:t>
                </a:r>
              </a:p>
              <a:p>
                <a:pPr lvl="1" latinLnBrk="1"/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持续每次对越来越少的元素重复上面的步骤，直到没有任何一对数字需要比较。</a:t>
                </a:r>
              </a:p>
              <a:p>
                <a:r>
                  <a:rPr lang="zh-CN" altLang="en-US" dirty="0"/>
                  <a:t>终止条件：某一轮中没有发生交换。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（当数据是逆序时最慢）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72AFF-0757-EEF9-5F6D-197406945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3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AE85-4B05-AA9C-1DB6-5D997AEF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17E90-AC2E-AF12-085B-CED41A2E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99" y="2344746"/>
            <a:ext cx="8769801" cy="2495678"/>
          </a:xfrm>
        </p:spPr>
      </p:pic>
    </p:spTree>
    <p:extLst>
      <p:ext uri="{BB962C8B-B14F-4D97-AF65-F5344CB8AC3E}">
        <p14:creationId xmlns:p14="http://schemas.microsoft.com/office/powerpoint/2010/main" val="52494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CDD-F4F2-F440-EED5-9ADD6C2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1271 </a:t>
            </a:r>
            <a:r>
              <a:rPr lang="zh-CN" altLang="en-US" dirty="0"/>
              <a:t>选举学生会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A5800-9DFC-E538-4775-3E0645FCD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学校正在选举学生会成员，有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名候选人，每名候选人编号分别从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，现在收集到了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张选票，每张选票都写了一个候选人编号。现在想把这些堆积如山的选票按照投票数字从小到大排序。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≤999,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A5800-9DFC-E538-4775-3E0645FCD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4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E80A-2742-F13C-5297-2877D34A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1271 </a:t>
            </a:r>
            <a:r>
              <a:rPr lang="zh-CN" altLang="en-US" dirty="0"/>
              <a:t>选举学生会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C150F-1658-46EB-CAAF-97D1226FB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个输入排序。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。超时！更快的办法？</a:t>
                </a:r>
                <a:endParaRPr lang="en-US" altLang="zh-CN" dirty="0"/>
              </a:p>
              <a:p>
                <a:r>
                  <a:rPr lang="zh-CN" altLang="en-US" dirty="0"/>
                  <a:t>开一个大小为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，并用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记录候选人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的投票数量。</a:t>
                </a:r>
                <a:endParaRPr lang="en-US" altLang="zh-CN" dirty="0"/>
              </a:p>
              <a:p>
                <a:r>
                  <a:rPr lang="zh-CN" altLang="en-US" dirty="0"/>
                  <a:t>从小到大枚举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，并输出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该方法又叫桶排序，时间复杂度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C150F-1658-46EB-CAAF-97D1226FB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6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EB09E8-634B-D7E2-F304-B8B1F00E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0A708-24B2-3B6D-E91C-B2820616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1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1D29-5C2B-3BCD-7DBC-0775CFE5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1116 </a:t>
            </a:r>
            <a:r>
              <a:rPr lang="zh-CN" altLang="en-US" dirty="0"/>
              <a:t>车厢重组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6FE144-F968-4F9A-8CEF-8D6FB5DAE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在一个旧式的火车站旁边有一座桥，其桥面可以绕河中心的桥墩水平旋转。一个车站的职工发现桥的长度最多能容纳两节车厢，如果将桥旋转 </a:t>
                </a:r>
                <a:r>
                  <a:rPr lang="en-US" altLang="zh-CN" b="0" i="0" dirty="0">
                    <a:effectLst/>
                    <a:latin typeface="KaTeX_Main"/>
                  </a:rPr>
                  <a:t>180</a:t>
                </a:r>
                <a:r>
                  <a:rPr lang="zh-CN" altLang="en-US" b="0" i="0" dirty="0">
                    <a:effectLst/>
                    <a:latin typeface="-apple-system"/>
                  </a:rPr>
                  <a:t> 度，则可以把相邻两节车厢的位置交换，用这种方法可以重新排列车厢的顺序。于是他就负责用这座桥将进站的车厢按车厢号从小到大排列。他退休后，火车站决定将这一工作自动化，其中一项重要的工作是编一个程序，输入初始的车厢顺序，计算最少用多少步就能将车厢排序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6FE144-F968-4F9A-8CEF-8D6FB5DAE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23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8626-4063-C546-8746-01708FFE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1116 </a:t>
            </a:r>
            <a:r>
              <a:rPr lang="zh-CN" altLang="en-US" dirty="0"/>
              <a:t>车厢重组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5A192-DD53-E502-1615-5235B24D3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答案即冒泡排序中交换的次数。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如何证明这是最优解？</a:t>
                </a:r>
                <a:endParaRPr lang="en-US" altLang="zh-CN" dirty="0"/>
              </a:p>
              <a:p>
                <a:r>
                  <a:rPr lang="zh-CN" altLang="en-US" dirty="0"/>
                  <a:t>一个序列中的逆序对数量是固定的。每次交换最多减少一次逆序对，且冒泡排序产生的交换次数恰好就是逆序对数量。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5A192-DD53-E502-1615-5235B24D3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6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0E55-C4A1-6418-8658-5005A307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5F33-EEBF-7855-A7D8-4BC516E5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1059 </a:t>
            </a:r>
            <a:r>
              <a:rPr lang="zh-CN" altLang="en-US" dirty="0"/>
              <a:t>明明的随机数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1093 </a:t>
            </a:r>
            <a:r>
              <a:rPr lang="zh-CN" altLang="en-US" dirty="0"/>
              <a:t>奖学金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1152 </a:t>
            </a:r>
            <a:r>
              <a:rPr lang="zh-CN" altLang="en-US" dirty="0"/>
              <a:t>欢乐的跳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1068 </a:t>
            </a:r>
            <a:r>
              <a:rPr lang="zh-CN" altLang="en-US" dirty="0"/>
              <a:t>分数线划定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1104 </a:t>
            </a:r>
            <a:r>
              <a:rPr lang="zh-CN" altLang="en-US" dirty="0"/>
              <a:t>生日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26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39A27-9A54-8260-BD6A-1DD1EE9D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D8DFA-6A16-5159-239C-A5900AC66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9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0E55-C4A1-6418-8658-5005A307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有序序列中查找元素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E5F33-EEBF-7855-A7D8-4BC516E58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有序</a:t>
                </a:r>
                <a:r>
                  <a:rPr lang="zh-CN" altLang="en-US" dirty="0"/>
                  <a:t>的序列和一个数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，查询该序列中是否存在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模拟：序列 </a:t>
                </a:r>
                <a:r>
                  <a:rPr lang="en-US" altLang="zh-CN" dirty="0"/>
                  <a:t>1 2 3 5 7 8 11 15 </a:t>
                </a:r>
                <a:r>
                  <a:rPr lang="zh-CN" altLang="en-US" dirty="0"/>
                  <a:t>中查找 </a:t>
                </a:r>
                <a:r>
                  <a:rPr lang="en-US" altLang="zh-CN" dirty="0"/>
                  <a:t>7.</a:t>
                </a:r>
              </a:p>
              <a:p>
                <a:r>
                  <a:rPr lang="zh-CN" altLang="en-US" dirty="0"/>
                  <a:t>顺序查找：时间复杂度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注意到若发现序列中某个数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，那么只需要查找这个数的右边部分；反之，若发现序列中某个数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，那么只需要查找这个数的左边部分。</a:t>
                </a:r>
                <a:endParaRPr lang="en-US" altLang="zh-CN" dirty="0"/>
              </a:p>
              <a:p>
                <a:r>
                  <a:rPr lang="zh-CN" altLang="en-US" dirty="0"/>
                  <a:t>每次取待查找序列的中点，能够使得待查找序列缩短一半。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，远快于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！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E5F33-EEBF-7855-A7D8-4BC516E58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92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40D1-B45E-B845-8112-31B16CD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有序序列中查找元素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3F75D-E017-682C-F4F5-633244639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81" y="2408829"/>
            <a:ext cx="8509437" cy="2228965"/>
          </a:xfrm>
        </p:spPr>
      </p:pic>
    </p:spTree>
    <p:extLst>
      <p:ext uri="{BB962C8B-B14F-4D97-AF65-F5344CB8AC3E}">
        <p14:creationId xmlns:p14="http://schemas.microsoft.com/office/powerpoint/2010/main" val="63494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A0A-B9AF-BA47-0F2B-6F39F318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2249 </a:t>
            </a:r>
            <a:r>
              <a:rPr lang="zh-CN" altLang="en-US" dirty="0"/>
              <a:t>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E49B1-B541-3BF9-7EEB-210BB6233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输入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个单调不减的（就是后面的数字不小于前面的数字）非负整数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，然后进行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次询问。对于每次询问，给出一个整数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，要求输出这个数字在序列中第一次出现的编号，如果没有找到的话输出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E49B1-B541-3BF9-7EEB-210BB6233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0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0CF5-6B00-EF65-3335-642850C0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2249 </a:t>
            </a:r>
            <a:r>
              <a:rPr lang="zh-CN" altLang="en-US" dirty="0"/>
              <a:t>查找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9621-90B9-5B7E-CF48-CD376C11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简单的二分查找。</a:t>
            </a:r>
            <a:endParaRPr lang="en-US" altLang="zh-CN" dirty="0"/>
          </a:p>
          <a:p>
            <a:r>
              <a:rPr lang="zh-CN" altLang="en-US" dirty="0"/>
              <a:t>若中位数等于被询问数，仍需继续查找。</a:t>
            </a:r>
          </a:p>
        </p:txBody>
      </p:sp>
    </p:spTree>
    <p:extLst>
      <p:ext uri="{BB962C8B-B14F-4D97-AF65-F5344CB8AC3E}">
        <p14:creationId xmlns:p14="http://schemas.microsoft.com/office/powerpoint/2010/main" val="3772745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7991-5BEE-9948-0453-4C55C09A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1102 A-B </a:t>
            </a:r>
            <a:r>
              <a:rPr lang="zh-CN" altLang="en-US" dirty="0"/>
              <a:t>数对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9E2F1-BA0A-C53D-29DE-03362E2C4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给出一串正整数数列以及一个正整数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，要求计算出所有满足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的数对的个数（不同位置的数字一样的数对算不同的数对）。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9E2F1-BA0A-C53D-29DE-03362E2C4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79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7AC1-C9C4-73A5-2F05-6100CC5A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1102 A-B </a:t>
            </a:r>
            <a:r>
              <a:rPr lang="zh-CN" altLang="en-US" dirty="0"/>
              <a:t>数对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15E5-75AC-167D-AF6A-1A3FE42E9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，并在序列中使用二分查找来计算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的数量。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15E5-75AC-167D-AF6A-1A3FE42E9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60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344F0-671A-A174-37FD-764C3952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CE8C5-5559-2504-82A3-13C7B07D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endParaRPr lang="en-US" altLang="zh-CN" dirty="0"/>
          </a:p>
          <a:p>
            <a:pPr lvl="1"/>
            <a:r>
              <a:rPr lang="zh-CN" altLang="en-US" dirty="0"/>
              <a:t>衡量一个程序最坏情况下的运行效率</a:t>
            </a:r>
            <a:endParaRPr lang="en-US" altLang="zh-CN" dirty="0"/>
          </a:p>
          <a:p>
            <a:r>
              <a:rPr lang="zh-CN" altLang="en-US" dirty="0"/>
              <a:t>渐进复杂度</a:t>
            </a:r>
            <a:endParaRPr lang="en-US" altLang="zh-CN" dirty="0"/>
          </a:p>
          <a:p>
            <a:pPr lvl="1"/>
            <a:r>
              <a:rPr lang="zh-CN" altLang="en-US" dirty="0"/>
              <a:t>数据规模趋于无穷大</a:t>
            </a:r>
            <a:endParaRPr lang="en-US" altLang="zh-CN" dirty="0"/>
          </a:p>
          <a:p>
            <a:pPr lvl="1"/>
            <a:r>
              <a:rPr lang="zh-CN" altLang="en-US" dirty="0"/>
              <a:t>程序运行效率的增长速度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8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8597-3962-5BB1-783D-F4910D21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2440 </a:t>
            </a:r>
            <a:r>
              <a:rPr lang="zh-CN" altLang="en-US" dirty="0"/>
              <a:t>木材加工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F7450-606D-6910-7970-CE610EE20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木材厂有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根原木，现在想把这些木头切割成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段长度</a:t>
                </a:r>
                <a:r>
                  <a:rPr lang="zh-CN" altLang="en-US" b="1" i="0" dirty="0">
                    <a:effectLst/>
                    <a:latin typeface="-apple-system"/>
                  </a:rPr>
                  <a:t>均</a:t>
                </a:r>
                <a:r>
                  <a:rPr lang="zh-CN" altLang="en-US" b="0" i="0" dirty="0">
                    <a:effectLst/>
                    <a:latin typeface="-apple-system"/>
                  </a:rPr>
                  <a:t>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的小段木头（木头有可能有剩余）。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当然，我们希望得到的小段木头越长越好，请求出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的最大值。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木头长度的单位是 </a:t>
                </a:r>
                <a:r>
                  <a:rPr lang="en-US" altLang="zh-CN" b="0" i="0" dirty="0">
                    <a:effectLst/>
                    <a:latin typeface="KaTeX_Main"/>
                  </a:rPr>
                  <a:t>cm</a:t>
                </a:r>
                <a:r>
                  <a:rPr lang="zh-CN" altLang="en-US" b="0" i="0" dirty="0">
                    <a:effectLst/>
                    <a:latin typeface="-apple-system"/>
                  </a:rPr>
                  <a:t>，原木的长度都是正整数，我们要求切割得到的小段木头的长度也是正整数。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例如有两根原木长度分别为 </a:t>
                </a:r>
                <a:r>
                  <a:rPr lang="en-US" altLang="zh-CN" b="0" i="0" dirty="0">
                    <a:effectLst/>
                    <a:latin typeface="KaTeX_Main"/>
                  </a:rPr>
                  <a:t>11</a:t>
                </a:r>
                <a:r>
                  <a:rPr lang="zh-CN" altLang="en-US" b="0" i="0" dirty="0">
                    <a:effectLst/>
                    <a:latin typeface="-apple-system"/>
                  </a:rPr>
                  <a:t> 和 </a:t>
                </a:r>
                <a:r>
                  <a:rPr lang="en-US" altLang="zh-CN" b="0" i="0" dirty="0">
                    <a:effectLst/>
                    <a:latin typeface="KaTeX_Main"/>
                  </a:rPr>
                  <a:t>21</a:t>
                </a:r>
                <a:r>
                  <a:rPr lang="zh-CN" altLang="en-US" b="0" i="0" dirty="0">
                    <a:effectLst/>
                    <a:latin typeface="-apple-system"/>
                  </a:rPr>
                  <a:t>，要求切割成等长的 </a:t>
                </a:r>
                <a:r>
                  <a:rPr lang="en-US" altLang="zh-CN" b="0" i="0" dirty="0">
                    <a:effectLst/>
                    <a:latin typeface="KaTeX_Main"/>
                  </a:rPr>
                  <a:t>6</a:t>
                </a:r>
                <a:r>
                  <a:rPr lang="zh-CN" altLang="en-US" b="0" i="0" dirty="0">
                    <a:effectLst/>
                    <a:latin typeface="-apple-system"/>
                  </a:rPr>
                  <a:t> 段，很明显能切割出来的小段木头长度最长为 </a:t>
                </a:r>
                <a:r>
                  <a:rPr lang="en-US" altLang="zh-CN" b="0" i="0" dirty="0">
                    <a:effectLst/>
                    <a:latin typeface="KaTeX_Main"/>
                  </a:rPr>
                  <a:t>5</a:t>
                </a:r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F7450-606D-6910-7970-CE610EE20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6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CD64-4421-A3A9-CFFD-F8A96D65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2440 </a:t>
            </a:r>
            <a:r>
              <a:rPr lang="zh-CN" altLang="en-US" dirty="0"/>
              <a:t>木材加工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271A7-2BEA-04ED-9275-65B37B6B0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可行，则所有小于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的长度都可行。</a:t>
                </a:r>
                <a:endParaRPr lang="en-US" altLang="zh-CN" dirty="0"/>
              </a:p>
              <a:p>
                <a:r>
                  <a:rPr lang="zh-CN" altLang="en-US" dirty="0"/>
                  <a:t>二分一个答案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，并使用贪心判断是否可行。若可行，则只考虑那些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 的长度；否则只考虑那些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 的长度。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271A7-2BEA-04ED-9275-65B37B6B0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85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BBADA-3EC4-9AAE-8398-4489A02E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93F9-EF0E-A41A-DB3A-76034DD6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34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0C685D-FBF3-E4F9-C979-688A4AA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64BCA3F-0794-5062-EF09-6111F4143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简单来说，贪心算法就是每次选择当下对情况最有利的选择，并期望最终能够达到整体最有利的选择。</a:t>
                </a:r>
                <a:endParaRPr lang="en-US" altLang="zh-CN" dirty="0"/>
              </a:p>
              <a:p>
                <a:r>
                  <a:rPr lang="zh-CN" altLang="en-US" dirty="0"/>
                  <a:t>例如有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个数，想要选其中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个使得它们的和最大。</a:t>
                </a:r>
                <a:endParaRPr lang="en-US" altLang="zh-CN" dirty="0"/>
              </a:p>
              <a:p>
                <a:r>
                  <a:rPr lang="zh-CN" altLang="en-US" dirty="0"/>
                  <a:t>那如果选择每个数有一个不同的代价，且总的选择代价不能超过某个阈值呢？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贪心不总是对的。</a:t>
                </a:r>
                <a:endParaRPr lang="en-US" altLang="zh-CN" dirty="0"/>
              </a:p>
              <a:p>
                <a:r>
                  <a:rPr lang="zh-CN" altLang="en-US" dirty="0"/>
                  <a:t>人生启发：如何在有限的人生内获得最多的快乐？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64BCA3F-0794-5062-EF09-6111F4143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71C47-A21A-BF1A-6B99-D9BECD56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2240 </a:t>
            </a:r>
            <a:r>
              <a:rPr lang="zh-CN" altLang="en-US" dirty="0"/>
              <a:t>部分背包问题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1F2392-AB71-BB08-73BC-C9181CAAA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阿里巴巴走进了装满宝藏的藏宝洞。藏宝洞里面有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堆金币，第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堆金币的总重量和总价值分别是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。阿里巴巴有一个承重量为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的背包，但并不一定有办法将全部的金币都装进去。他想装走尽可能多价值的金币。所有金币都可以随意分割，分割完的金币重量价值比（也就是单位价格）不变。请问阿里巴巴最多可以拿走多少价值的金币？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1F2392-AB71-BB08-73BC-C9181CAAA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631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6E84-FADA-23D4-2708-67E8EE5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2240 </a:t>
            </a:r>
            <a:r>
              <a:rPr lang="zh-CN" altLang="en-US" dirty="0"/>
              <a:t>部分背包问题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E15DD-CB59-FCBF-4BD7-0C1E5166A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贪心。</a:t>
                </a:r>
                <a:endParaRPr lang="en-US" altLang="zh-CN" dirty="0"/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所有金币都可以分开，也就是说只要按照性价比最高的取一定得到的价值最大。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性价比就是这堆金币的价值除以重量。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只需要把这</a:t>
                </a:r>
                <a:r>
                  <a:rPr lang="zh-CN" altLang="en-US" dirty="0">
                    <a:latin typeface="KaTeX_Mai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堆金币按性价比排序就行了。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然后依次遍历，如果背包中剩余可以拿的重量大于等于这堆金币的重量，就全拿，否则直接装满。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:r>
                  <a:rPr lang="zh-CN" altLang="en-US" dirty="0">
                    <a:latin typeface="-apple-system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E15DD-CB59-FCBF-4BD7-0C1E5166A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8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5665-4A3A-F719-C733-EAB84DBB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1223 </a:t>
            </a:r>
            <a:r>
              <a:rPr lang="zh-CN" altLang="en-US" dirty="0"/>
              <a:t>排队接水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CC52E-1AEA-52F8-F2FB-5779537A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个人在一个水龙头前排队接水，假如每个人接水的时间为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，请编程找出这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个人排队的一种顺序，使得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个人的平均等待时间最小。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CC52E-1AEA-52F8-F2FB-5779537A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423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A5EC-40BF-655E-6604-BC11D506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1223 </a:t>
            </a:r>
            <a:r>
              <a:rPr lang="zh-CN" altLang="en-US" dirty="0"/>
              <a:t>排队接水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A784C-1095-CE8F-746E-9C2ABA41A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贪心。容易想到把打水时间较短的人尽量往前放。</a:t>
                </a:r>
                <a:endParaRPr lang="en-US" altLang="zh-CN" dirty="0"/>
              </a:p>
              <a:p>
                <a:r>
                  <a:rPr lang="zh-CN" altLang="en-US" dirty="0"/>
                  <a:t>具体一点，若从前往后第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个人需要的时间为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，那么总的排队时间为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A784C-1095-CE8F-746E-9C2ABA41A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40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FB3-7030-CF3E-AD58-3C0C2835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1803 </a:t>
            </a:r>
            <a:r>
              <a:rPr lang="zh-CN" altLang="en-US" dirty="0"/>
              <a:t>凌乱的</a:t>
            </a:r>
            <a:r>
              <a:rPr lang="en-US" altLang="zh-CN" dirty="0" err="1"/>
              <a:t>yyy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EE9BF-A3E0-2B6F-7983-604DDD596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现在各大 </a:t>
                </a:r>
                <a:r>
                  <a:rPr lang="en-US" altLang="zh-CN" b="0" i="0" dirty="0" err="1">
                    <a:effectLst/>
                    <a:latin typeface="-apple-system"/>
                  </a:rPr>
                  <a:t>oj</a:t>
                </a:r>
                <a:r>
                  <a:rPr lang="en-US" altLang="zh-CN" b="0" i="0" dirty="0"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effectLst/>
                    <a:latin typeface="-apple-system"/>
                  </a:rPr>
                  <a:t>上有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个比赛，每个比赛的开始、结束的时间点是知道的。</a:t>
                </a:r>
              </a:p>
              <a:p>
                <a:pPr algn="l"/>
                <a:r>
                  <a:rPr lang="en-US" altLang="zh-CN" b="0" i="0" dirty="0" err="1">
                    <a:effectLst/>
                    <a:latin typeface="-apple-system"/>
                  </a:rPr>
                  <a:t>yyy</a:t>
                </a:r>
                <a:r>
                  <a:rPr lang="en-US" altLang="zh-CN" b="0" i="0" dirty="0"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effectLst/>
                    <a:latin typeface="-apple-system"/>
                  </a:rPr>
                  <a:t>认为，参加越多的比赛，</a:t>
                </a:r>
                <a:r>
                  <a:rPr lang="en-US" altLang="zh-CN" b="0" i="0" dirty="0" err="1">
                    <a:effectLst/>
                    <a:latin typeface="-apple-system"/>
                  </a:rPr>
                  <a:t>noip</a:t>
                </a:r>
                <a:r>
                  <a:rPr lang="en-US" altLang="zh-CN" b="0" i="0" dirty="0"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effectLst/>
                    <a:latin typeface="-apple-system"/>
                  </a:rPr>
                  <a:t>就能考的越好（假的）。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所以，他想知道他最多能参加几个比赛。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由于 </a:t>
                </a:r>
                <a:r>
                  <a:rPr lang="en-US" altLang="zh-CN" b="0" i="0" dirty="0" err="1">
                    <a:effectLst/>
                    <a:latin typeface="-apple-system"/>
                  </a:rPr>
                  <a:t>yyy</a:t>
                </a:r>
                <a:r>
                  <a:rPr lang="en-US" altLang="zh-CN" b="0" i="0" dirty="0"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effectLst/>
                    <a:latin typeface="-apple-system"/>
                  </a:rPr>
                  <a:t>是蒟蒻，如果要参加一个比赛必须善始善终，而且不能同时参加 </a:t>
                </a:r>
                <a:r>
                  <a:rPr lang="en-US" altLang="zh-CN" b="0" i="0" dirty="0">
                    <a:effectLst/>
                    <a:latin typeface="KaTeX_Main"/>
                  </a:rPr>
                  <a:t>2</a:t>
                </a:r>
                <a:r>
                  <a:rPr lang="zh-CN" altLang="en-US" b="0" i="0" dirty="0">
                    <a:effectLst/>
                    <a:latin typeface="-apple-system"/>
                  </a:rPr>
                  <a:t> 个及以上的比赛。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EE9BF-A3E0-2B6F-7983-604DDD596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89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D4D-9972-D032-1B77-824D6238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1803 </a:t>
            </a:r>
            <a:r>
              <a:rPr lang="zh-CN" altLang="en-US" dirty="0"/>
              <a:t>凌乱的</a:t>
            </a:r>
            <a:r>
              <a:rPr lang="en-US" altLang="zh-CN" dirty="0" err="1"/>
              <a:t>yyy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32FA-E834-5554-2C7C-63CF810E5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在一个数轴上有</a:t>
                </a:r>
                <a:r>
                  <a:rPr lang="en-US" altLang="zh-CN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-apple-system"/>
                  </a:rPr>
                  <a:t> </a:t>
                </a:r>
                <a:r>
                  <a:rPr lang="zh-CN" altLang="en-US" b="0" i="0" dirty="0">
                    <a:effectLst/>
                    <a:latin typeface="-apple-system"/>
                  </a:rPr>
                  <a:t>条线段，现要选取其中</a:t>
                </a:r>
                <a:r>
                  <a:rPr lang="en-US" altLang="zh-CN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条线段使得这</a:t>
                </a:r>
                <a:r>
                  <a:rPr lang="en-US" altLang="zh-CN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条线段两两没有重合部分，问最大的</a:t>
                </a:r>
                <a:r>
                  <a:rPr lang="en-US" altLang="zh-CN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为多少。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最左边的线段放什么最好？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显然放右端点最靠左的线段最好，从左向右放，右端点越小妨碍越少。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其他线段放置按右端点排序，贪心放置线段，即能放就放。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:r>
                  <a:rPr lang="zh-CN" altLang="en-US" dirty="0">
                    <a:latin typeface="-apple-system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32FA-E834-5554-2C7C-63CF810E5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5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F5F-E1B9-168D-3B62-4C380381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2B601-3B12-4204-75E2-A79EA731A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12" y="2495502"/>
            <a:ext cx="3949903" cy="933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A3DF6-834E-06B1-BF77-8103EECB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06" y="2495502"/>
            <a:ext cx="4013406" cy="1187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4CE2B3-DE6C-D2BD-F30E-BE327096DF07}"/>
              </a:ext>
            </a:extLst>
          </p:cNvPr>
          <p:cNvSpPr txBox="1"/>
          <p:nvPr/>
        </p:nvSpPr>
        <p:spPr>
          <a:xfrm>
            <a:off x="1662545" y="1780742"/>
            <a:ext cx="303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代码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70C7B-4249-2AD4-4F2C-BD33095B8F67}"/>
              </a:ext>
            </a:extLst>
          </p:cNvPr>
          <p:cNvSpPr txBox="1"/>
          <p:nvPr/>
        </p:nvSpPr>
        <p:spPr>
          <a:xfrm>
            <a:off x="7079672" y="1780742"/>
            <a:ext cx="303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代码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8F5BB-6D3D-94E0-E6D4-708DDE60D73D}"/>
                  </a:ext>
                </a:extLst>
              </p:cNvPr>
              <p:cNvSpPr txBox="1"/>
              <p:nvPr/>
            </p:nvSpPr>
            <p:spPr>
              <a:xfrm>
                <a:off x="3719944" y="3796146"/>
                <a:ext cx="40316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运行次数：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次，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次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8F5BB-6D3D-94E0-E6D4-708DDE60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44" y="3796146"/>
                <a:ext cx="4031673" cy="954107"/>
              </a:xfrm>
              <a:prstGeom prst="rect">
                <a:avLst/>
              </a:prstGeom>
              <a:blipFill>
                <a:blip r:embed="rId4"/>
                <a:stretch>
                  <a:fillRect l="-3021" t="-7692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F8C2AA-8FC4-522A-1480-9F1CEE874E5F}"/>
              </a:ext>
            </a:extLst>
          </p:cNvPr>
          <p:cNvSpPr txBox="1"/>
          <p:nvPr/>
        </p:nvSpPr>
        <p:spPr>
          <a:xfrm>
            <a:off x="6989616" y="3796146"/>
            <a:ext cx="4689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哪个更快：第一个？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一样快！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A4056-7237-E93C-CC46-070D65D7BDE7}"/>
              </a:ext>
            </a:extLst>
          </p:cNvPr>
          <p:cNvSpPr txBox="1"/>
          <p:nvPr/>
        </p:nvSpPr>
        <p:spPr>
          <a:xfrm>
            <a:off x="3719944" y="5185480"/>
            <a:ext cx="639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原则</a:t>
            </a:r>
            <a:r>
              <a:rPr lang="en-US" altLang="zh-CN" sz="2800" dirty="0"/>
              <a:t>1</a:t>
            </a:r>
            <a:r>
              <a:rPr lang="zh-CN" altLang="en-US" sz="2800" dirty="0"/>
              <a:t>：忽略常数</a:t>
            </a:r>
          </a:p>
        </p:txBody>
      </p:sp>
    </p:spTree>
    <p:extLst>
      <p:ext uri="{BB962C8B-B14F-4D97-AF65-F5344CB8AC3E}">
        <p14:creationId xmlns:p14="http://schemas.microsoft.com/office/powerpoint/2010/main" val="1142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F5F-E1B9-168D-3B62-4C380381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A3DF6-834E-06B1-BF77-8103EECB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06" y="2495502"/>
            <a:ext cx="4013406" cy="1187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4CE2B3-DE6C-D2BD-F30E-BE327096DF07}"/>
              </a:ext>
            </a:extLst>
          </p:cNvPr>
          <p:cNvSpPr txBox="1"/>
          <p:nvPr/>
        </p:nvSpPr>
        <p:spPr>
          <a:xfrm>
            <a:off x="1662545" y="1780742"/>
            <a:ext cx="303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代码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70C7B-4249-2AD4-4F2C-BD33095B8F67}"/>
              </a:ext>
            </a:extLst>
          </p:cNvPr>
          <p:cNvSpPr txBox="1"/>
          <p:nvPr/>
        </p:nvSpPr>
        <p:spPr>
          <a:xfrm>
            <a:off x="7079672" y="1780742"/>
            <a:ext cx="303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代码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8F5BB-6D3D-94E0-E6D4-708DDE60D73D}"/>
                  </a:ext>
                </a:extLst>
              </p:cNvPr>
              <p:cNvSpPr txBox="1"/>
              <p:nvPr/>
            </p:nvSpPr>
            <p:spPr>
              <a:xfrm>
                <a:off x="3719944" y="3796146"/>
                <a:ext cx="40316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运行次数：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次，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次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8F5BB-6D3D-94E0-E6D4-708DDE60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44" y="3796146"/>
                <a:ext cx="4031673" cy="954107"/>
              </a:xfrm>
              <a:prstGeom prst="rect">
                <a:avLst/>
              </a:prstGeom>
              <a:blipFill>
                <a:blip r:embed="rId3"/>
                <a:stretch>
                  <a:fillRect l="-3021" t="-7692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F8C2AA-8FC4-522A-1480-9F1CEE874E5F}"/>
              </a:ext>
            </a:extLst>
          </p:cNvPr>
          <p:cNvSpPr txBox="1"/>
          <p:nvPr/>
        </p:nvSpPr>
        <p:spPr>
          <a:xfrm>
            <a:off x="6369626" y="3796146"/>
            <a:ext cx="468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哪个更快：第一个</a:t>
            </a:r>
            <a:r>
              <a:rPr lang="en-US" altLang="zh-CN" sz="2800" dirty="0"/>
              <a:t>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9B056-9F8C-F35F-EF63-7FC7D5BE0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2" y="2496018"/>
            <a:ext cx="4534133" cy="1212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37C25-F6B7-0D5C-DE4D-D4FAC93CE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2" y="2495502"/>
            <a:ext cx="4534133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19D2-84E3-4F7D-2051-EF2D61C4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2659F-46BD-08EB-FE64-AFED0154D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+10000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2659F-46BD-08EB-FE64-AFED0154D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0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19D2-84E3-4F7D-2051-EF2D61C4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2659F-46BD-08EB-FE64-AFED0154D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+10000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原则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：只看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主导项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总结：</a:t>
                </a:r>
                <a:r>
                  <a:rPr lang="zh-CN" altLang="en-US" sz="2800" dirty="0"/>
                  <a:t>比较增长速度，忽略常数和非主导项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2659F-46BD-08EB-FE64-AFED0154D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9CFE-15BC-70C9-5AD6-E75B06EE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91469-59FA-ED93-2601-35A4F36D4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的增长速度不高于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+10000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+10000=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+10000=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91469-59FA-ED93-2601-35A4F36D4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9CFE-15BC-70C9-5AD6-E75B06EE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91469-59FA-ED93-2601-35A4F36D4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的增长速度不低于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+10000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+10000)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+10000=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91469-59FA-ED93-2601-35A4F36D4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3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2138</Words>
  <Application>Microsoft Office PowerPoint</Application>
  <PresentationFormat>Widescreen</PresentationFormat>
  <Paragraphs>195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-apple-system</vt:lpstr>
      <vt:lpstr>Helvetica Neue</vt:lpstr>
      <vt:lpstr>KaTeX_Main</vt:lpstr>
      <vt:lpstr>等线</vt:lpstr>
      <vt:lpstr>等线 Light</vt:lpstr>
      <vt:lpstr>Arial</vt:lpstr>
      <vt:lpstr>Cambria Math</vt:lpstr>
      <vt:lpstr>Office Theme</vt:lpstr>
      <vt:lpstr>贪心、复杂度与基础算法</vt:lpstr>
      <vt:lpstr>渐进复杂度</vt:lpstr>
      <vt:lpstr>复杂度</vt:lpstr>
      <vt:lpstr>渐进复杂度</vt:lpstr>
      <vt:lpstr>渐进复杂度</vt:lpstr>
      <vt:lpstr>渐进复杂度</vt:lpstr>
      <vt:lpstr>渐进复杂度</vt:lpstr>
      <vt:lpstr>渐进复杂度</vt:lpstr>
      <vt:lpstr>渐进复杂度</vt:lpstr>
      <vt:lpstr>渐进复杂度</vt:lpstr>
      <vt:lpstr>渐进复杂度</vt:lpstr>
      <vt:lpstr>练习</vt:lpstr>
      <vt:lpstr>练习</vt:lpstr>
      <vt:lpstr>排序算法</vt:lpstr>
      <vt:lpstr>排序问题</vt:lpstr>
      <vt:lpstr>冒泡排序</vt:lpstr>
      <vt:lpstr>冒泡排序</vt:lpstr>
      <vt:lpstr>洛谷 1271 选举学生会</vt:lpstr>
      <vt:lpstr>洛谷 1271 选举学生会</vt:lpstr>
      <vt:lpstr>洛谷 1116 车厢重组</vt:lpstr>
      <vt:lpstr>洛谷 1116 车厢重组</vt:lpstr>
      <vt:lpstr>练习</vt:lpstr>
      <vt:lpstr>二分查找</vt:lpstr>
      <vt:lpstr>有序序列中查找元素</vt:lpstr>
      <vt:lpstr>有序序列中查找元素</vt:lpstr>
      <vt:lpstr>洛谷 2249 查找</vt:lpstr>
      <vt:lpstr>洛谷 2249 查找</vt:lpstr>
      <vt:lpstr>洛谷 1102 A-B 数对</vt:lpstr>
      <vt:lpstr>洛谷 1102 A-B 数对</vt:lpstr>
      <vt:lpstr>洛谷 2440 木材加工</vt:lpstr>
      <vt:lpstr>洛谷 2440 木材加工</vt:lpstr>
      <vt:lpstr>贪心算法</vt:lpstr>
      <vt:lpstr>贪心算法</vt:lpstr>
      <vt:lpstr>洛谷 2240 部分背包问题</vt:lpstr>
      <vt:lpstr>洛谷 2240 部分背包问题</vt:lpstr>
      <vt:lpstr>洛谷 1223 排队接水</vt:lpstr>
      <vt:lpstr>洛谷 1223 排队接水</vt:lpstr>
      <vt:lpstr>洛谷 1803 凌乱的yyy</vt:lpstr>
      <vt:lpstr>洛谷 1803 凌乱的yyy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贪心、复杂度与基础算法</dc:title>
  <dc:creator>杨 明炜</dc:creator>
  <cp:lastModifiedBy>杨 明炜</cp:lastModifiedBy>
  <cp:revision>64</cp:revision>
  <dcterms:created xsi:type="dcterms:W3CDTF">2023-07-16T04:10:12Z</dcterms:created>
  <dcterms:modified xsi:type="dcterms:W3CDTF">2023-07-20T15:07:56Z</dcterms:modified>
</cp:coreProperties>
</file>