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344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42" r:id="rId33"/>
    <p:sldId id="345" r:id="rId34"/>
    <p:sldId id="286" r:id="rId35"/>
    <p:sldId id="287" r:id="rId36"/>
    <p:sldId id="288" r:id="rId37"/>
    <p:sldId id="289" r:id="rId38"/>
    <p:sldId id="330" r:id="rId39"/>
    <p:sldId id="331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43" r:id="rId51"/>
    <p:sldId id="300" r:id="rId52"/>
    <p:sldId id="301" r:id="rId53"/>
    <p:sldId id="328" r:id="rId54"/>
    <p:sldId id="329" r:id="rId55"/>
    <p:sldId id="303" r:id="rId56"/>
    <p:sldId id="302" r:id="rId57"/>
    <p:sldId id="304" r:id="rId58"/>
    <p:sldId id="305" r:id="rId59"/>
    <p:sldId id="306" r:id="rId60"/>
    <p:sldId id="307" r:id="rId61"/>
    <p:sldId id="325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24" r:id="rId74"/>
    <p:sldId id="319" r:id="rId75"/>
    <p:sldId id="320" r:id="rId76"/>
    <p:sldId id="321" r:id="rId77"/>
    <p:sldId id="322" r:id="rId78"/>
    <p:sldId id="323" r:id="rId79"/>
    <p:sldId id="326" r:id="rId80"/>
    <p:sldId id="327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EC3-B189-8ACE-0D91-B0B5D972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0672-8E42-5850-5899-787C43530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BA9A-F80D-B80D-FAAE-46E1880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2E11-1EF3-245E-4488-2F108D2E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B360-D1E9-1AC3-CA1C-B1F91A0B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D14-D069-9EE9-31B3-F6A8EB8C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8227-7D9A-01D9-AFF8-B54D0C9A7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F4F2-5C59-19FA-4DD2-4005617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EDAE-686E-DD5E-3AAE-1C99C7A1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7B53-26B6-790C-0F7A-C1202F41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7EBD-FC7C-E203-686A-40A3362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8223F-401F-A155-DD36-5D64B8053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8909-139B-5D75-345A-028CD267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8F9D-1D1A-C2A6-4EBC-0AE7BDBB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9491-187D-B646-8659-277F7A8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152-3D9E-A366-6EEB-BE460A06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E936-A290-FCF8-0633-69629551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927B-01CF-66E4-9702-D568AE52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2987-883E-C3F1-0BAF-109A9314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698A-1D02-826F-C9B6-56D4FD0B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0AFC-E4BC-DC32-CBE7-0C5A9724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CE86-82C1-0115-3C3D-045E4419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E8D0-AC78-B158-CAA1-3DA68E40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4C5E-C261-BEFE-953F-832650FB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5D14-1ED4-A4E3-5A53-3B35E1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7FA-7B60-230F-E763-4BB5AA2A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468D-60C7-E6AA-4DD2-25C35A15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6EC9-A6C6-BF4F-1C73-C1B23426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9B6E-19C5-1D96-4E8F-F4FB5CF1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97CD-09DC-3F21-C531-3110775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1B5C-9167-4650-8B2B-635FAB9E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5B4E-1DCD-22A1-4DB1-5BCF37A0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DFF4-935C-3C6B-5E42-F6030D1D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2224-326C-2F0C-F53D-B622F3EA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F108-626E-85C1-20B1-04ADAAC3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608CC-8D46-94AA-FA26-C26D77261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B078-63BC-0E44-74C2-BCC73546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94EFB-4978-B575-3AED-8A49C2C0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28BA1-7880-2EAF-ECF4-E15CB5B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C7FA-3CB6-CAF3-6AE4-ACBBA41F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D5942-BF2C-EC9C-44E1-727A1525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26B44-4F9D-2C2D-7706-59B8E80C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119AE-2028-FBBC-A477-DA7F121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2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A3198-0A58-407A-BD75-61BD4A44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D9472-5B55-29CE-3E4C-ACF8C868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1CA3-F44C-C166-7F8E-90C97DF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6E1-6AC7-55F0-1222-AC98112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255A-6F5A-B39A-1296-90DC963F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0BA46-40D9-1E8D-78D8-4E25AE24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1D9A-87E3-64D4-26D8-05B3E9B2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04A3-039C-1B49-8C07-CFCF575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77209-8C62-A0F7-ECDC-BF3857A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5B60-9796-F786-E122-3CDEAA69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02F23-61C0-D278-9B04-5AFB874D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48BC5-5996-F953-F4E4-47199150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F44B-E672-E84E-47AF-A83D35B6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8A5B4-E330-D3CF-126E-9B58DB00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7022-93FE-DE83-88D1-1392315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C6C88-BD4D-4D34-F456-229C2BE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F471-8E1D-2D9F-7772-497AE645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6212-21EC-291D-DF70-34367B873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AED7-0004-4028-B19B-07FD504008AD}" type="datetimeFigureOut">
              <a:rPr lang="zh-CN" altLang="en-US" smtClean="0"/>
              <a:t>2023/7/22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51A3-327B-F4CE-6AC5-CCB1354AB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B0B4-7ADB-FDD5-7A63-651AD08F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0BE7-810E-44E3-8712-E97164CDB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6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8C4E-AC35-DF3D-FD25-7D7AA94F8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线性数据结构及</a:t>
            </a:r>
            <a:r>
              <a:rPr lang="en-US" altLang="zh-CN" dirty="0"/>
              <a:t>STL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6769-A593-A726-E484-31DA9482C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341693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单向链表（合并和拆分）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E8C1E1-EB80-DF14-0A2A-C2447F0B1000}"/>
              </a:ext>
            </a:extLst>
          </p:cNvPr>
          <p:cNvSpPr/>
          <p:nvPr/>
        </p:nvSpPr>
        <p:spPr>
          <a:xfrm>
            <a:off x="208511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507614-BB41-F7CD-5ABE-551984004536}"/>
              </a:ext>
            </a:extLst>
          </p:cNvPr>
          <p:cNvSpPr/>
          <p:nvPr/>
        </p:nvSpPr>
        <p:spPr>
          <a:xfrm>
            <a:off x="277783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1F78C7-C553-7D42-A741-AFDD27539E57}"/>
              </a:ext>
            </a:extLst>
          </p:cNvPr>
          <p:cNvSpPr/>
          <p:nvPr/>
        </p:nvSpPr>
        <p:spPr>
          <a:xfrm>
            <a:off x="437111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8A9AA1-CE37-309D-033B-8B426BFBDBF8}"/>
              </a:ext>
            </a:extLst>
          </p:cNvPr>
          <p:cNvSpPr/>
          <p:nvPr/>
        </p:nvSpPr>
        <p:spPr>
          <a:xfrm>
            <a:off x="506383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59DA01-0588-213D-0FC0-6AD2BED07084}"/>
              </a:ext>
            </a:extLst>
          </p:cNvPr>
          <p:cNvSpPr/>
          <p:nvPr/>
        </p:nvSpPr>
        <p:spPr>
          <a:xfrm>
            <a:off x="3636820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9CA5B3-721C-7B79-C122-05BBDE37BCC9}"/>
              </a:ext>
            </a:extLst>
          </p:cNvPr>
          <p:cNvSpPr/>
          <p:nvPr/>
        </p:nvSpPr>
        <p:spPr>
          <a:xfrm>
            <a:off x="436417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032DDD-F6A0-20C3-BF02-27E9E930D8E9}"/>
              </a:ext>
            </a:extLst>
          </p:cNvPr>
          <p:cNvSpPr/>
          <p:nvPr/>
        </p:nvSpPr>
        <p:spPr>
          <a:xfrm>
            <a:off x="1350820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0DCE44-A7E1-8134-B633-7C99A4101813}"/>
              </a:ext>
            </a:extLst>
          </p:cNvPr>
          <p:cNvSpPr/>
          <p:nvPr/>
        </p:nvSpPr>
        <p:spPr>
          <a:xfrm>
            <a:off x="8181113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FDE8C6-8607-D9E9-ED9D-5DF43125BF4D}"/>
              </a:ext>
            </a:extLst>
          </p:cNvPr>
          <p:cNvSpPr/>
          <p:nvPr/>
        </p:nvSpPr>
        <p:spPr>
          <a:xfrm>
            <a:off x="8873839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7353542-E93B-C0C4-D2A3-2DEB2A5D84C4}"/>
              </a:ext>
            </a:extLst>
          </p:cNvPr>
          <p:cNvSpPr/>
          <p:nvPr/>
        </p:nvSpPr>
        <p:spPr>
          <a:xfrm>
            <a:off x="10467113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0190C5-7E2F-8960-11BC-11AFB065D92B}"/>
              </a:ext>
            </a:extLst>
          </p:cNvPr>
          <p:cNvSpPr/>
          <p:nvPr/>
        </p:nvSpPr>
        <p:spPr>
          <a:xfrm>
            <a:off x="11159839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9FA85C-24C8-761E-E5BD-5A38C6C9D6C6}"/>
              </a:ext>
            </a:extLst>
          </p:cNvPr>
          <p:cNvSpPr/>
          <p:nvPr/>
        </p:nvSpPr>
        <p:spPr>
          <a:xfrm>
            <a:off x="97328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32CE4B-694B-2347-E9C7-1286DD810A11}"/>
              </a:ext>
            </a:extLst>
          </p:cNvPr>
          <p:cNvSpPr/>
          <p:nvPr/>
        </p:nvSpPr>
        <p:spPr>
          <a:xfrm>
            <a:off x="6532419" y="1863436"/>
            <a:ext cx="80356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6387AF8-FD79-E6FC-56FB-2221458B9785}"/>
              </a:ext>
            </a:extLst>
          </p:cNvPr>
          <p:cNvSpPr/>
          <p:nvPr/>
        </p:nvSpPr>
        <p:spPr>
          <a:xfrm>
            <a:off x="74468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E09403-36B1-5D62-4F1A-7BC93C4F660F}"/>
              </a:ext>
            </a:extLst>
          </p:cNvPr>
          <p:cNvSpPr/>
          <p:nvPr/>
        </p:nvSpPr>
        <p:spPr>
          <a:xfrm rot="5400000">
            <a:off x="3546764" y="3768438"/>
            <a:ext cx="2085109" cy="3117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95773D3-E7AB-E876-184D-870EC055D38D}"/>
              </a:ext>
            </a:extLst>
          </p:cNvPr>
          <p:cNvSpPr/>
          <p:nvPr/>
        </p:nvSpPr>
        <p:spPr>
          <a:xfrm rot="16200000">
            <a:off x="5053446" y="3768437"/>
            <a:ext cx="2085109" cy="3117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132326A-AE3D-7160-E22F-157738B6D17C}"/>
              </a:ext>
            </a:extLst>
          </p:cNvPr>
          <p:cNvSpPr/>
          <p:nvPr/>
        </p:nvSpPr>
        <p:spPr>
          <a:xfrm>
            <a:off x="2085111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21E224-60FA-384E-5B42-81645FC997EE}"/>
              </a:ext>
            </a:extLst>
          </p:cNvPr>
          <p:cNvSpPr/>
          <p:nvPr/>
        </p:nvSpPr>
        <p:spPr>
          <a:xfrm>
            <a:off x="2777837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3BBB06-5772-1F65-527F-07615CE7B20D}"/>
              </a:ext>
            </a:extLst>
          </p:cNvPr>
          <p:cNvSpPr/>
          <p:nvPr/>
        </p:nvSpPr>
        <p:spPr>
          <a:xfrm>
            <a:off x="4371111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920F793-C42C-2CBA-A60E-40C1E7D122E3}"/>
              </a:ext>
            </a:extLst>
          </p:cNvPr>
          <p:cNvSpPr/>
          <p:nvPr/>
        </p:nvSpPr>
        <p:spPr>
          <a:xfrm>
            <a:off x="5063837" y="5382490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B5E2F85-40A6-349A-574E-8A58CB9C250F}"/>
              </a:ext>
            </a:extLst>
          </p:cNvPr>
          <p:cNvSpPr/>
          <p:nvPr/>
        </p:nvSpPr>
        <p:spPr>
          <a:xfrm>
            <a:off x="3636820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D91A6DF-9CB8-B101-4677-896B348C0CE0}"/>
              </a:ext>
            </a:extLst>
          </p:cNvPr>
          <p:cNvSpPr/>
          <p:nvPr/>
        </p:nvSpPr>
        <p:spPr>
          <a:xfrm>
            <a:off x="436417" y="5382490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AD10A57-D943-6AAB-0991-9B18E23E1515}"/>
              </a:ext>
            </a:extLst>
          </p:cNvPr>
          <p:cNvSpPr/>
          <p:nvPr/>
        </p:nvSpPr>
        <p:spPr>
          <a:xfrm>
            <a:off x="1350820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AF2EA5-6C60-DFDA-9C39-DD680D2BCE2A}"/>
              </a:ext>
            </a:extLst>
          </p:cNvPr>
          <p:cNvSpPr/>
          <p:nvPr/>
        </p:nvSpPr>
        <p:spPr>
          <a:xfrm>
            <a:off x="8181113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5594EE-DCF2-31D1-A9D0-3D69716EAD68}"/>
              </a:ext>
            </a:extLst>
          </p:cNvPr>
          <p:cNvSpPr/>
          <p:nvPr/>
        </p:nvSpPr>
        <p:spPr>
          <a:xfrm>
            <a:off x="8873839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6D4FF1-1770-E91B-A00C-07627E876E74}"/>
              </a:ext>
            </a:extLst>
          </p:cNvPr>
          <p:cNvSpPr/>
          <p:nvPr/>
        </p:nvSpPr>
        <p:spPr>
          <a:xfrm>
            <a:off x="10467113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6FB0C7-18E3-1641-B150-6DB817B451A9}"/>
              </a:ext>
            </a:extLst>
          </p:cNvPr>
          <p:cNvSpPr/>
          <p:nvPr/>
        </p:nvSpPr>
        <p:spPr>
          <a:xfrm>
            <a:off x="11159839" y="538249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187B28E-AA6C-35BF-3CEA-2A6EA51B0D82}"/>
              </a:ext>
            </a:extLst>
          </p:cNvPr>
          <p:cNvSpPr/>
          <p:nvPr/>
        </p:nvSpPr>
        <p:spPr>
          <a:xfrm>
            <a:off x="9732822" y="554874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EF0A3C2-A2C5-6776-8EFA-7F033C77CBF2}"/>
              </a:ext>
            </a:extLst>
          </p:cNvPr>
          <p:cNvSpPr/>
          <p:nvPr/>
        </p:nvSpPr>
        <p:spPr>
          <a:xfrm>
            <a:off x="5922820" y="5548745"/>
            <a:ext cx="2112820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0F0-F64A-D394-93AA-5DEEAD4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ABB3-3BC9-1949-460A-72A01F295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插入和删除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若知道被插入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删除的元素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若不知道被插入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删除的元素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查询任意位置的元素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合并两个链表或对一个链表进行拆分（拆分位置已知）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ABB3-3BC9-1949-460A-72A01F295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490A-D439-DCB5-C5FD-C82919B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1"/>
            <a:ext cx="10515600" cy="1325563"/>
          </a:xfrm>
        </p:spPr>
        <p:txBody>
          <a:bodyPr/>
          <a:lstStyle/>
          <a:p>
            <a:r>
              <a:rPr lang="zh-CN" altLang="en-US" dirty="0"/>
              <a:t>双向链表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EA928E-048F-62C2-D8F2-E3D0D2DCD314}"/>
              </a:ext>
            </a:extLst>
          </p:cNvPr>
          <p:cNvSpPr/>
          <p:nvPr/>
        </p:nvSpPr>
        <p:spPr>
          <a:xfrm>
            <a:off x="332855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EF96B-AF85-0FCD-0140-6445B69C16FE}"/>
              </a:ext>
            </a:extLst>
          </p:cNvPr>
          <p:cNvSpPr/>
          <p:nvPr/>
        </p:nvSpPr>
        <p:spPr>
          <a:xfrm>
            <a:off x="402128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9D134E-9114-50B4-F8E1-72BEF1E56604}"/>
              </a:ext>
            </a:extLst>
          </p:cNvPr>
          <p:cNvSpPr/>
          <p:nvPr/>
        </p:nvSpPr>
        <p:spPr>
          <a:xfrm>
            <a:off x="6189519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7A346-545B-5E80-3A54-9EADFCBC4F60}"/>
              </a:ext>
            </a:extLst>
          </p:cNvPr>
          <p:cNvSpPr/>
          <p:nvPr/>
        </p:nvSpPr>
        <p:spPr>
          <a:xfrm>
            <a:off x="688224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D69B7C-64D0-3E03-FFCB-A76F2471915A}"/>
              </a:ext>
            </a:extLst>
          </p:cNvPr>
          <p:cNvSpPr/>
          <p:nvPr/>
        </p:nvSpPr>
        <p:spPr>
          <a:xfrm>
            <a:off x="9092047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313054-6DEC-A6E6-D046-ECF2480718BB}"/>
              </a:ext>
            </a:extLst>
          </p:cNvPr>
          <p:cNvSpPr/>
          <p:nvPr/>
        </p:nvSpPr>
        <p:spPr>
          <a:xfrm>
            <a:off x="978477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CC4EBB-D839-4EDE-3202-C3561DCEC6E5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964008-C6EB-A847-7F2B-AE0ECF9D4656}"/>
              </a:ext>
            </a:extLst>
          </p:cNvPr>
          <p:cNvSpPr/>
          <p:nvPr/>
        </p:nvSpPr>
        <p:spPr>
          <a:xfrm>
            <a:off x="1946564" y="196388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763662-1882-4F28-72C1-1A2CA7FAFE39}"/>
              </a:ext>
            </a:extLst>
          </p:cNvPr>
          <p:cNvSpPr/>
          <p:nvPr/>
        </p:nvSpPr>
        <p:spPr>
          <a:xfrm rot="10800000">
            <a:off x="1943101" y="213706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A4709-5FFD-1C9A-E8B8-05C2ECB8B8B9}"/>
              </a:ext>
            </a:extLst>
          </p:cNvPr>
          <p:cNvSpPr/>
          <p:nvPr/>
        </p:nvSpPr>
        <p:spPr>
          <a:xfrm>
            <a:off x="2646219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B91FE9-FFBF-47A9-C49C-501F12415CC2}"/>
              </a:ext>
            </a:extLst>
          </p:cNvPr>
          <p:cNvSpPr/>
          <p:nvPr/>
        </p:nvSpPr>
        <p:spPr>
          <a:xfrm>
            <a:off x="5496793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17C0BA-EBAF-2E69-438E-B2C5A038BB53}"/>
              </a:ext>
            </a:extLst>
          </p:cNvPr>
          <p:cNvSpPr/>
          <p:nvPr/>
        </p:nvSpPr>
        <p:spPr>
          <a:xfrm>
            <a:off x="8399322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Prev</a:t>
            </a:r>
            <a:endParaRPr lang="zh-CN" alt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1BB7D9-ED39-5B09-AD53-A00DE98A834F}"/>
              </a:ext>
            </a:extLst>
          </p:cNvPr>
          <p:cNvSpPr/>
          <p:nvPr/>
        </p:nvSpPr>
        <p:spPr>
          <a:xfrm>
            <a:off x="4810992" y="196388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509739-DD4A-BBD5-9033-C0E443C2AD7A}"/>
              </a:ext>
            </a:extLst>
          </p:cNvPr>
          <p:cNvSpPr/>
          <p:nvPr/>
        </p:nvSpPr>
        <p:spPr>
          <a:xfrm rot="10800000">
            <a:off x="4807529" y="213706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038951-8C85-6BBD-ADE2-50229E7F245B}"/>
              </a:ext>
            </a:extLst>
          </p:cNvPr>
          <p:cNvSpPr/>
          <p:nvPr/>
        </p:nvSpPr>
        <p:spPr>
          <a:xfrm>
            <a:off x="7694469" y="1956953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A3C5EBC-3A99-25B9-EAC6-1B8749D523DD}"/>
              </a:ext>
            </a:extLst>
          </p:cNvPr>
          <p:cNvSpPr/>
          <p:nvPr/>
        </p:nvSpPr>
        <p:spPr>
          <a:xfrm rot="10800000">
            <a:off x="7691006" y="2130135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F90FB7-3263-0989-8246-C5DA8332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66" y="2965709"/>
            <a:ext cx="2343270" cy="1162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6D7360-989A-82C7-6D7B-4B80BF7D0A02}"/>
              </a:ext>
            </a:extLst>
          </p:cNvPr>
          <p:cNvSpPr txBox="1"/>
          <p:nvPr/>
        </p:nvSpPr>
        <p:spPr>
          <a:xfrm>
            <a:off x="1835727" y="4893474"/>
            <a:ext cx="70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练习：双向链表的插入、删除、合并和拆分</a:t>
            </a:r>
          </a:p>
        </p:txBody>
      </p:sp>
    </p:spTree>
    <p:extLst>
      <p:ext uri="{BB962C8B-B14F-4D97-AF65-F5344CB8AC3E}">
        <p14:creationId xmlns:p14="http://schemas.microsoft.com/office/powerpoint/2010/main" val="15031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A2C0-7162-0856-841A-D69CAF6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14E15B-A645-7F44-1053-41B0B419E062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7F95C-5B53-ADBE-6BDF-BCC585D0C2E5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84C31C-A306-6572-E95F-0919916B609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B3B37-29DE-832C-5D9A-626553ABD3CF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C9B7F3-2FBF-7D12-8DDC-87C122A1FF02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399E8-6138-89EC-F58B-8BB4438F4DD0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89B16D-5545-1731-B297-33CDCED930AE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FA2E51-EDC5-A4BE-0019-9213A0E6A959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5937DC-8FD3-1FFD-B319-E84366746744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4B9346-0362-46FB-55D1-8F85C38C81AF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D46B410-15A0-35DE-D577-40F12B0E46AF}"/>
              </a:ext>
            </a:extLst>
          </p:cNvPr>
          <p:cNvSpPr/>
          <p:nvPr/>
        </p:nvSpPr>
        <p:spPr>
          <a:xfrm rot="5400000">
            <a:off x="5224894" y="147205"/>
            <a:ext cx="772390" cy="5389417"/>
          </a:xfrm>
          <a:prstGeom prst="curved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EADA0-A02B-5F70-2218-26CE6B3EE82B}"/>
              </a:ext>
            </a:extLst>
          </p:cNvPr>
          <p:cNvSpPr txBox="1"/>
          <p:nvPr/>
        </p:nvSpPr>
        <p:spPr>
          <a:xfrm>
            <a:off x="1835727" y="4893474"/>
            <a:ext cx="702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练习：循环链表的插入、删除、合并和拆分</a:t>
            </a:r>
          </a:p>
        </p:txBody>
      </p:sp>
    </p:spTree>
    <p:extLst>
      <p:ext uri="{BB962C8B-B14F-4D97-AF65-F5344CB8AC3E}">
        <p14:creationId xmlns:p14="http://schemas.microsoft.com/office/powerpoint/2010/main" val="17993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A822-A65F-F38E-4DAF-1B4D3CB0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D676D-15D1-1CC8-8F33-F1678C453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35" y="1690688"/>
            <a:ext cx="7372729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A2E1-4259-50E3-5A37-5C8AF8D1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18CC-0AE3-B461-09F4-EE109FD55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个人围成一圈，从第一个人开始报数</a:t>
                </a:r>
                <a:r>
                  <a:rPr lang="zh-CN" altLang="en-US" dirty="0">
                    <a:latin typeface="-apple-system"/>
                  </a:rPr>
                  <a:t>，</a:t>
                </a:r>
                <a:r>
                  <a:rPr lang="zh-CN" altLang="en-US" b="0" i="0" dirty="0">
                    <a:effectLst/>
                    <a:latin typeface="-apple-system"/>
                  </a:rPr>
                  <a:t>数到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的人出列，再由下一个人重新从 </a:t>
                </a:r>
                <a:r>
                  <a:rPr lang="en-US" altLang="zh-CN" dirty="0">
                    <a:latin typeface="KaTeX_Main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 开始报数，数到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的人再出圈，依次类推，直到所有的人都出圈，请输出依次出圈人的编号。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18CC-0AE3-B461-09F4-EE109FD55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DFD4-9B0C-72DD-0AED-6FFE8B7E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1996 </a:t>
            </a:r>
            <a:r>
              <a:rPr lang="zh-CN" altLang="en-US" dirty="0"/>
              <a:t>约瑟夫问题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F278-0D9E-672F-5923-A60A31303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使用循环列表。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2F278-0D9E-672F-5923-A60A31303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5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2DBE-6831-C124-A36B-CFB2242A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D23E7-B7EB-73FE-11D4-CA04E8FB3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221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一个学校里老师要将班上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个同学排成一列，同学被编号为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，他采取如下的方法：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 先将 </a:t>
                </a:r>
                <a:r>
                  <a:rPr lang="en-US" altLang="zh-CN" b="0" i="0" dirty="0">
                    <a:effectLst/>
                    <a:latin typeface="KaTeX_Main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 号同学安排进队列，这时队列中只有他一个人；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2~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号同学依次入列，编号为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的同学入列方式为：老师指定编号为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的同学站在编号为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1~(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中某位同学（即之前已经入列的同学）的左边或右边；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zh-CN" altLang="en-US" b="0" i="0" dirty="0">
                    <a:effectLst/>
                    <a:latin typeface="-apple-system"/>
                  </a:rPr>
                  <a:t> 从队列中去掉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个同学，其他同学位置顺序不变。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在所有同学按照上述方法队列排列完毕后，老师想知道从左到右所有同学的编号。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D23E7-B7EB-73FE-11D4-CA04E8FB3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2211"/>
              </a:xfrm>
              <a:blipFill>
                <a:blip r:embed="rId2"/>
                <a:stretch>
                  <a:fillRect l="-1217" t="-2174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0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3FCF-2B14-C129-AD92-23788EB1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1160 </a:t>
            </a:r>
            <a:r>
              <a:rPr lang="zh-CN" altLang="en-US" dirty="0"/>
              <a:t>队列安排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338F-21E1-890F-1D9E-8CB8A2A47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使用双向链表。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6338F-21E1-890F-1D9E-8CB8A2A47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7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EB43-C5F7-A422-47FB-D6CB9F0A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算法 </a:t>
            </a:r>
            <a:r>
              <a:rPr lang="en-US" altLang="zh-CN" sz="4800" dirty="0"/>
              <a:t>+ </a:t>
            </a:r>
            <a:r>
              <a:rPr lang="zh-CN" altLang="en-US" sz="4800" dirty="0"/>
              <a:t>数据结构 </a:t>
            </a:r>
            <a:r>
              <a:rPr lang="en-US" altLang="zh-CN" sz="4800" dirty="0"/>
              <a:t>= </a:t>
            </a:r>
            <a:r>
              <a:rPr lang="zh-CN" altLang="en-US" sz="4800" dirty="0"/>
              <a:t>程序</a:t>
            </a:r>
            <a:endParaRPr lang="en-US" altLang="zh-CN" sz="48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endParaRPr lang="en-US" altLang="zh-CN" sz="4400" dirty="0"/>
          </a:p>
          <a:p>
            <a:pPr marL="0" indent="0" algn="r">
              <a:buNone/>
            </a:pPr>
            <a:r>
              <a:rPr lang="zh-CN" altLang="en-US" dirty="0"/>
              <a:t>图灵奖得主 </a:t>
            </a:r>
            <a:r>
              <a:rPr lang="en-US" altLang="zh-CN" dirty="0"/>
              <a:t>Niklaus Wirth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82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4E6D-6BEE-6968-C4A6-EDBB215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1A1F-439E-2FB6-C990-6FA55D62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只在序列的末端进行插入和删除</a:t>
            </a:r>
            <a:endParaRPr lang="en-US" altLang="zh-CN" dirty="0"/>
          </a:p>
          <a:p>
            <a:r>
              <a:rPr lang="zh-CN" altLang="en-US" dirty="0"/>
              <a:t>特点：先进后出</a:t>
            </a:r>
            <a:endParaRPr lang="en-US" altLang="zh-CN" dirty="0"/>
          </a:p>
          <a:p>
            <a:r>
              <a:rPr lang="zh-CN" altLang="en-US" dirty="0"/>
              <a:t>举例：往一个箱子里放书</a:t>
            </a:r>
          </a:p>
        </p:txBody>
      </p:sp>
    </p:spTree>
    <p:extLst>
      <p:ext uri="{BB962C8B-B14F-4D97-AF65-F5344CB8AC3E}">
        <p14:creationId xmlns:p14="http://schemas.microsoft.com/office/powerpoint/2010/main" val="24182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1035628" y="2916388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1035628" y="381000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3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1035628" y="381000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0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1025238" y="470362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0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1025238" y="5597243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1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3221182" y="3858509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3221182" y="4468105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7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3221182" y="5077701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7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3221182" y="5687296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7751616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38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260A-90F2-99D3-F41F-2212905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469-A7F2-05EE-DB8D-A4CD92D5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357"/>
          </a:xfrm>
        </p:spPr>
        <p:txBody>
          <a:bodyPr/>
          <a:lstStyle/>
          <a:p>
            <a:r>
              <a:rPr lang="zh-CN" altLang="en-US" dirty="0"/>
              <a:t>按顺序插入 </a:t>
            </a:r>
            <a:r>
              <a:rPr lang="en-US" altLang="zh-CN" dirty="0"/>
              <a:t>1 4 2 3 </a:t>
            </a:r>
            <a:r>
              <a:rPr lang="zh-CN" altLang="en-US" dirty="0"/>
              <a:t>后逐个弹出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A3307-195C-2335-7A74-9E25638216A7}"/>
              </a:ext>
            </a:extLst>
          </p:cNvPr>
          <p:cNvCxnSpPr/>
          <p:nvPr/>
        </p:nvCxnSpPr>
        <p:spPr>
          <a:xfrm>
            <a:off x="3221182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12263F-4CE4-735C-5244-D82C6CB0207F}"/>
              </a:ext>
            </a:extLst>
          </p:cNvPr>
          <p:cNvCxnSpPr/>
          <p:nvPr/>
        </p:nvCxnSpPr>
        <p:spPr>
          <a:xfrm>
            <a:off x="4405746" y="2867891"/>
            <a:ext cx="0" cy="3429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BE18F-1990-471E-B423-5694C3EC5BB4}"/>
              </a:ext>
            </a:extLst>
          </p:cNvPr>
          <p:cNvCxnSpPr>
            <a:cxnSpLocks/>
          </p:cNvCxnSpPr>
          <p:nvPr/>
        </p:nvCxnSpPr>
        <p:spPr>
          <a:xfrm flipH="1">
            <a:off x="3041074" y="6296891"/>
            <a:ext cx="16071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1924EC-00E8-2CEC-306F-2A3069F19F62}"/>
              </a:ext>
            </a:extLst>
          </p:cNvPr>
          <p:cNvSpPr/>
          <p:nvPr/>
        </p:nvSpPr>
        <p:spPr>
          <a:xfrm>
            <a:off x="9064333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6E425-D4FB-575F-231A-0847E5933914}"/>
              </a:ext>
            </a:extLst>
          </p:cNvPr>
          <p:cNvSpPr/>
          <p:nvPr/>
        </p:nvSpPr>
        <p:spPr>
          <a:xfrm>
            <a:off x="7751616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5171E3-FEC5-4FAD-47FF-FE4D86929C54}"/>
              </a:ext>
            </a:extLst>
          </p:cNvPr>
          <p:cNvSpPr/>
          <p:nvPr/>
        </p:nvSpPr>
        <p:spPr>
          <a:xfrm>
            <a:off x="6438899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EAC1AA-ECCB-0927-AA3C-F7B733D41303}"/>
              </a:ext>
            </a:extLst>
          </p:cNvPr>
          <p:cNvSpPr/>
          <p:nvPr/>
        </p:nvSpPr>
        <p:spPr>
          <a:xfrm>
            <a:off x="5126182" y="3796164"/>
            <a:ext cx="1184564" cy="60959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3E614-5932-905B-3974-9F08A3B52217}"/>
              </a:ext>
            </a:extLst>
          </p:cNvPr>
          <p:cNvSpPr txBox="1"/>
          <p:nvPr/>
        </p:nvSpPr>
        <p:spPr>
          <a:xfrm>
            <a:off x="6040582" y="4862945"/>
            <a:ext cx="455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出栈顺序：</a:t>
            </a:r>
            <a:r>
              <a:rPr lang="en-US" altLang="zh-CN" sz="2800" dirty="0"/>
              <a:t>3 2 4 1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919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8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6939-CBF0-DFE0-F8DA-1C9196CD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5957D-A046-8BBB-932C-3C275D51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2016398"/>
            <a:ext cx="2495678" cy="622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3988-4211-712E-6B06-85A54C16E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3429000"/>
            <a:ext cx="3670489" cy="628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60C092-49F3-6A9D-5280-2069F93A6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34" y="4861807"/>
            <a:ext cx="1784442" cy="590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4A587-F15E-70E3-E0B5-E43E67F6F99E}"/>
                  </a:ext>
                </a:extLst>
              </p:cNvPr>
              <p:cNvSpPr txBox="1"/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插入和删除的时间复杂度均为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4A587-F15E-70E3-E0B5-E43E67F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blipFill>
                <a:blip r:embed="rId5"/>
                <a:stretch>
                  <a:fillRect l="-21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26E4-8C1E-F293-98F1-835A60FC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5CB5-5809-DC63-60C1-4584A42C6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/>
                  <a:t> 表示插入某个数字，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 表示弹栈，那么下面序列弹出的数字序列是什么：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+5, −, +9, −, +3, +4, +6, +7, −, −, +2, −, −, −, −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5CB5-5809-DC63-60C1-4584A42C6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62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010F-2A6C-C07B-654A-179770BD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2884B-3300-8976-2B05-B80EC441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13" y="1802994"/>
            <a:ext cx="8134768" cy="114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C7FC9-0525-3102-E6BC-FBD0904D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28" y="4201420"/>
            <a:ext cx="7575939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010F-2A6C-C07B-654A-179770BD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49812-79C7-7B50-E572-DA4CC920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35" y="2108048"/>
            <a:ext cx="8217322" cy="1066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0C955-A990-93B3-C273-C164509FC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5" y="3848629"/>
            <a:ext cx="7417181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117-0A9B-6FE7-6C03-57C81010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5ECDD-3673-8F38-CA83-13C89868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所谓后缀表达式是指这样的一个表达式：式中不再引用括号，运算符号放在两个运算对象之后，所有计算按运算符号出现的顺序，严格地由左而右新进行（不用考虑运算符的优先级）。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latin typeface="-apple-system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/>
                  <a:t> 对应的后缀表达式为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3.5.2.−∗7.+@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在该式中，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@</m:t>
                    </m:r>
                  </m:oMath>
                </a14:m>
                <a:r>
                  <a:rPr lang="zh-CN" altLang="en-US" dirty="0"/>
                  <a:t> 为表达式的结束符号。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为操作数的结束符号。</a:t>
                </a:r>
                <a:endParaRPr lang="en-US" altLang="zh-CN" dirty="0"/>
              </a:p>
              <a:p>
                <a:r>
                  <a:rPr lang="zh-CN" altLang="en-US" dirty="0"/>
                  <a:t>给出一个后缀表达式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，输出表达式的值。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E5ECDD-3673-8F38-CA83-13C89868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385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16BD-A747-5F1E-6D62-19528BCD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1449 </a:t>
            </a:r>
            <a:r>
              <a:rPr lang="zh-CN" altLang="en-US" dirty="0"/>
              <a:t>后缀表达式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B6F9-BEA5-B0FE-FBFA-A5CF9AD9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维护一个栈。</a:t>
            </a:r>
            <a:endParaRPr lang="en-US" altLang="zh-CN" dirty="0"/>
          </a:p>
          <a:p>
            <a:r>
              <a:rPr lang="zh-CN" altLang="en-US" dirty="0"/>
              <a:t>当碰到数字时，把数字入栈。</a:t>
            </a:r>
            <a:endParaRPr lang="en-US" altLang="zh-CN" dirty="0"/>
          </a:p>
          <a:p>
            <a:r>
              <a:rPr lang="zh-CN" altLang="en-US" dirty="0"/>
              <a:t>当碰到运算符号时，把栈顶的两个数字取出并进行运算，接着把运算结果放入栈中。</a:t>
            </a:r>
            <a:endParaRPr lang="en-US" altLang="zh-CN" dirty="0"/>
          </a:p>
          <a:p>
            <a:r>
              <a:rPr lang="zh-CN" altLang="en-US" dirty="0"/>
              <a:t>最后栈内剩下的一个数字即为答案。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09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DE52-3D81-C1A9-88A3-CA135808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D1FF-B316-7CFD-7BB8-C8B06DC2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给出由 </a:t>
            </a:r>
            <a:r>
              <a:rPr lang="en-US" altLang="zh-CN" dirty="0"/>
              <a:t>(, ), [, ] </a:t>
            </a:r>
            <a:r>
              <a:rPr lang="zh-CN" altLang="en-US" dirty="0"/>
              <a:t>组成的括号序列，补全未被匹配的括号。</a:t>
            </a:r>
            <a:endParaRPr lang="en-US" altLang="zh-CN" dirty="0"/>
          </a:p>
          <a:p>
            <a:r>
              <a:rPr lang="zh-CN" altLang="en-US" dirty="0"/>
              <a:t>具体来说，配对方案为：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 从左到右扫描整个字符串。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 对于当前的字符，如果它是一个右括号，考察它与它左侧离它</a:t>
            </a:r>
            <a:r>
              <a:rPr lang="zh-CN" altLang="en-US" b="1" i="0" dirty="0">
                <a:effectLst/>
                <a:latin typeface="-apple-system"/>
              </a:rPr>
              <a:t>最近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zh-CN" altLang="en-US" b="1" i="0" dirty="0">
                <a:effectLst/>
                <a:latin typeface="-apple-system"/>
              </a:rPr>
              <a:t>未匹配</a:t>
            </a:r>
            <a:r>
              <a:rPr lang="zh-CN" altLang="en-US" b="0" i="0" dirty="0">
                <a:effectLst/>
                <a:latin typeface="-apple-system"/>
              </a:rPr>
              <a:t>的的左括号。如果该括号与之对应（即小括号匹配小括号，中括号匹配中括号），则将二者配对。如果左侧未匹配的左括号不存在或与之不对应，则其配对失败。</a:t>
            </a:r>
            <a:endParaRPr lang="en-US" altLang="zh-CN" dirty="0"/>
          </a:p>
          <a:p>
            <a:r>
              <a:rPr lang="zh-CN" altLang="en-US" dirty="0"/>
              <a:t>例如输入为 </a:t>
            </a:r>
            <a:r>
              <a:rPr lang="en-US" altLang="zh-CN" dirty="0"/>
              <a:t>([()</a:t>
            </a:r>
            <a:r>
              <a:rPr lang="zh-CN" altLang="en-US" dirty="0"/>
              <a:t>，输出 </a:t>
            </a:r>
            <a:r>
              <a:rPr lang="en-US" altLang="zh-CN" dirty="0"/>
              <a:t>()[]()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98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A41-6540-1B39-D273-566D298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1241 </a:t>
            </a:r>
            <a:r>
              <a:rPr lang="zh-CN" altLang="en-US" dirty="0"/>
              <a:t>括号序列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6A80-C749-6305-38B0-2E0C522E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从左到右扫描序列。</a:t>
            </a:r>
            <a:endParaRPr lang="en-US" altLang="zh-CN" dirty="0"/>
          </a:p>
          <a:p>
            <a:r>
              <a:rPr lang="zh-CN" altLang="en-US" dirty="0"/>
              <a:t>碰到左括号则将其入栈。</a:t>
            </a:r>
            <a:endParaRPr lang="en-US" altLang="zh-CN" dirty="0"/>
          </a:p>
          <a:p>
            <a:r>
              <a:rPr lang="zh-CN" altLang="en-US" dirty="0"/>
              <a:t>碰到右括号则尝试将其与栈顶的左括号配对。</a:t>
            </a:r>
          </a:p>
        </p:txBody>
      </p:sp>
    </p:spTree>
    <p:extLst>
      <p:ext uri="{BB962C8B-B14F-4D97-AF65-F5344CB8AC3E}">
        <p14:creationId xmlns:p14="http://schemas.microsoft.com/office/powerpoint/2010/main" val="1412010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A704-E445-57D0-B812-55B9CB2D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BAEEC-488D-AEC0-70B9-2D1F83555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给出一个入栈序和一个出栈序，问这两者是否合法。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BAEEC-488D-AEC0-70B9-2D1F83555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587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2766-BB3B-631C-5BB4-CA24E76A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4387 </a:t>
            </a:r>
            <a:r>
              <a:rPr lang="zh-CN" altLang="en-US" dirty="0"/>
              <a:t>验证栈序列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8218-8288-16CE-476E-236265859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模拟入栈序，当入栈元素与当前出栈序第一个未出栈元素相等时弹栈</a:t>
                </a:r>
                <a:endParaRPr lang="en-US" altLang="zh-CN" dirty="0"/>
              </a:p>
              <a:p>
                <a:r>
                  <a:rPr lang="zh-CN" altLang="en-US" dirty="0"/>
                  <a:t>看栈是否被弹空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48218-8288-16CE-476E-236265859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6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20564-240A-6017-D5EE-9FDD030C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F58EB7B-50D3-E444-09F0-E36127CE1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用一个数组来储存数据。</a:t>
                </a:r>
                <a:endParaRPr lang="en-US" altLang="zh-CN" dirty="0"/>
              </a:p>
              <a:p>
                <a:r>
                  <a:rPr lang="zh-CN" altLang="en-US" dirty="0"/>
                  <a:t>访问某个位置的数据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在末尾插入一个数据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在中间插入或删除一个数据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想要更方便地进行插入和删除？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F58EB7B-50D3-E444-09F0-E36127CE1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19BEA-1AD1-47B3-9886-06C0E9445EB1}"/>
              </a:ext>
            </a:extLst>
          </p:cNvPr>
          <p:cNvSpPr/>
          <p:nvPr/>
        </p:nvSpPr>
        <p:spPr>
          <a:xfrm>
            <a:off x="6262255" y="1287103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9EC619-2624-ACCC-CA81-C3A94D158987}"/>
              </a:ext>
            </a:extLst>
          </p:cNvPr>
          <p:cNvSpPr/>
          <p:nvPr/>
        </p:nvSpPr>
        <p:spPr>
          <a:xfrm>
            <a:off x="6954981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D951E-D528-FE16-A0D2-658CE284F01B}"/>
              </a:ext>
            </a:extLst>
          </p:cNvPr>
          <p:cNvSpPr/>
          <p:nvPr/>
        </p:nvSpPr>
        <p:spPr>
          <a:xfrm>
            <a:off x="7647707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A9716-BC02-1A78-3600-E9F654734D18}"/>
              </a:ext>
            </a:extLst>
          </p:cNvPr>
          <p:cNvSpPr/>
          <p:nvPr/>
        </p:nvSpPr>
        <p:spPr>
          <a:xfrm>
            <a:off x="8340433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FF2352-51E8-C866-F3E9-F5B94DE17AEA}"/>
              </a:ext>
            </a:extLst>
          </p:cNvPr>
          <p:cNvSpPr/>
          <p:nvPr/>
        </p:nvSpPr>
        <p:spPr>
          <a:xfrm>
            <a:off x="9033159" y="1287102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9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4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A41-6540-1B39-D273-566D2989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6A80-C749-6305-38B0-2E0C522E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只在序列的尾部进行插入，只在序列的头部进行删除</a:t>
            </a:r>
            <a:endParaRPr lang="en-US" altLang="zh-CN" dirty="0"/>
          </a:p>
          <a:p>
            <a:r>
              <a:rPr lang="zh-CN" altLang="en-US" dirty="0"/>
              <a:t>特点：先进先出</a:t>
            </a:r>
            <a:endParaRPr lang="en-US" altLang="zh-CN" dirty="0"/>
          </a:p>
          <a:p>
            <a:r>
              <a:rPr lang="zh-CN" altLang="en-US" dirty="0"/>
              <a:t>举例：排队买票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E3C23F6-6951-5422-A2D5-B2806EEC4BF7}"/>
              </a:ext>
            </a:extLst>
          </p:cNvPr>
          <p:cNvSpPr/>
          <p:nvPr/>
        </p:nvSpPr>
        <p:spPr>
          <a:xfrm>
            <a:off x="5098473" y="3179618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C81E18B-F033-94B2-D387-92C902CF304B}"/>
              </a:ext>
            </a:extLst>
          </p:cNvPr>
          <p:cNvSpPr/>
          <p:nvPr/>
        </p:nvSpPr>
        <p:spPr>
          <a:xfrm>
            <a:off x="5424055" y="3179618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FC3B6-9D09-86B2-3A39-E4679E79D1D4}"/>
              </a:ext>
            </a:extLst>
          </p:cNvPr>
          <p:cNvSpPr txBox="1"/>
          <p:nvPr/>
        </p:nvSpPr>
        <p:spPr>
          <a:xfrm>
            <a:off x="4592782" y="409401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1D9701-341D-9A2D-D13E-0904334861CE}"/>
              </a:ext>
            </a:extLst>
          </p:cNvPr>
          <p:cNvSpPr txBox="1"/>
          <p:nvPr/>
        </p:nvSpPr>
        <p:spPr>
          <a:xfrm>
            <a:off x="5313218" y="409401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45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11E7FE4-CA17-78CD-8223-199D721A3566}"/>
              </a:ext>
            </a:extLst>
          </p:cNvPr>
          <p:cNvSpPr/>
          <p:nvPr/>
        </p:nvSpPr>
        <p:spPr>
          <a:xfrm>
            <a:off x="6802583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74337B4-069C-5A2C-D757-1AF5EE4B9CC0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3213F-A4B0-B118-1AB5-5FD114093EE9}"/>
              </a:ext>
            </a:extLst>
          </p:cNvPr>
          <p:cNvSpPr txBox="1"/>
          <p:nvPr/>
        </p:nvSpPr>
        <p:spPr>
          <a:xfrm>
            <a:off x="6497782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F2791-5508-1B07-77E9-0582599C122F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A5D16-42FA-80DA-9B27-C68671E89247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443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C694619-D477-0C65-E03F-020DF3960625}"/>
              </a:ext>
            </a:extLst>
          </p:cNvPr>
          <p:cNvSpPr/>
          <p:nvPr/>
        </p:nvSpPr>
        <p:spPr>
          <a:xfrm>
            <a:off x="5971315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D0B8196-5A7A-5B3E-2F24-D92A986E3139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37FD4-66AB-DD2F-F67C-AFD862EC455D}"/>
              </a:ext>
            </a:extLst>
          </p:cNvPr>
          <p:cNvSpPr txBox="1"/>
          <p:nvPr/>
        </p:nvSpPr>
        <p:spPr>
          <a:xfrm>
            <a:off x="566651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20846-7C9F-E631-1BD5-1C119D9A7A7B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35F0B-4B94-3DF0-B904-027AE07EF9F8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567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E30F6-06AD-1B5D-9845-E3E54687C007}"/>
              </a:ext>
            </a:extLst>
          </p:cNvPr>
          <p:cNvSpPr/>
          <p:nvPr/>
        </p:nvSpPr>
        <p:spPr>
          <a:xfrm>
            <a:off x="6858000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9347F82-81A7-A889-4C1B-90FA79F0C63C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613263EB-53E1-C723-3345-31E091C3A096}"/>
              </a:ext>
            </a:extLst>
          </p:cNvPr>
          <p:cNvSpPr/>
          <p:nvPr/>
        </p:nvSpPr>
        <p:spPr>
          <a:xfrm>
            <a:off x="768234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6A99B-E797-9F19-20C4-869CD5AEC014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04A76-DAF0-6D9C-47F1-7C3E592A5457}"/>
              </a:ext>
            </a:extLst>
          </p:cNvPr>
          <p:cNvSpPr txBox="1"/>
          <p:nvPr/>
        </p:nvSpPr>
        <p:spPr>
          <a:xfrm>
            <a:off x="7432964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FBB3D-3C7B-AF4A-8EE9-39B37545A4E9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910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69DC9-5C04-69A0-CCB7-6E0E45298765}"/>
              </a:ext>
            </a:extLst>
          </p:cNvPr>
          <p:cNvSpPr/>
          <p:nvPr/>
        </p:nvSpPr>
        <p:spPr>
          <a:xfrm>
            <a:off x="5978236" y="2189018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0B5ABB8-6A6D-D2AE-19A5-3FF8A9825203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8BBFC92-500A-E4FE-E186-1AB35A4059AF}"/>
              </a:ext>
            </a:extLst>
          </p:cNvPr>
          <p:cNvSpPr/>
          <p:nvPr/>
        </p:nvSpPr>
        <p:spPr>
          <a:xfrm>
            <a:off x="6802583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B5831-85FA-92C1-244E-3A14557CF4AC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C34C5-1730-C4E7-1F39-96C5B26B05F5}"/>
              </a:ext>
            </a:extLst>
          </p:cNvPr>
          <p:cNvSpPr txBox="1"/>
          <p:nvPr/>
        </p:nvSpPr>
        <p:spPr>
          <a:xfrm>
            <a:off x="6553201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810A6-E4DF-DA7C-5607-0598732F6061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47167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BF1C83F-3463-1EC6-5FB0-97BC4A30B026}"/>
              </a:ext>
            </a:extLst>
          </p:cNvPr>
          <p:cNvSpPr/>
          <p:nvPr/>
        </p:nvSpPr>
        <p:spPr>
          <a:xfrm>
            <a:off x="508462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F38842C-8297-CFAE-D243-3496621D95A7}"/>
              </a:ext>
            </a:extLst>
          </p:cNvPr>
          <p:cNvSpPr/>
          <p:nvPr/>
        </p:nvSpPr>
        <p:spPr>
          <a:xfrm>
            <a:off x="5950530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9718D-E4BB-0AEF-4295-9F0AD442035E}"/>
              </a:ext>
            </a:extLst>
          </p:cNvPr>
          <p:cNvSpPr txBox="1"/>
          <p:nvPr/>
        </p:nvSpPr>
        <p:spPr>
          <a:xfrm>
            <a:off x="477982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C8BC2-3DC6-304C-DA5C-8E2945B5D568}"/>
              </a:ext>
            </a:extLst>
          </p:cNvPr>
          <p:cNvSpPr txBox="1"/>
          <p:nvPr/>
        </p:nvSpPr>
        <p:spPr>
          <a:xfrm>
            <a:off x="5701148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71597-AB1E-698F-D45E-1715DB401FC1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1781309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EF7B-E31B-8A09-CA60-1623B6D5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F31B8-595B-F544-475C-D3BCEF9B7120}"/>
              </a:ext>
            </a:extLst>
          </p:cNvPr>
          <p:cNvCxnSpPr/>
          <p:nvPr/>
        </p:nvCxnSpPr>
        <p:spPr>
          <a:xfrm>
            <a:off x="2951018" y="2189018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0B7AF5-F178-6023-33CC-374F10C318F5}"/>
              </a:ext>
            </a:extLst>
          </p:cNvPr>
          <p:cNvCxnSpPr/>
          <p:nvPr/>
        </p:nvCxnSpPr>
        <p:spPr>
          <a:xfrm>
            <a:off x="2964872" y="3041072"/>
            <a:ext cx="62622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CE6BE2-BC05-C976-3CF1-418B5C48FF84}"/>
              </a:ext>
            </a:extLst>
          </p:cNvPr>
          <p:cNvSpPr/>
          <p:nvPr/>
        </p:nvSpPr>
        <p:spPr>
          <a:xfrm>
            <a:off x="762000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1D619-740C-AEE2-5CAD-ECF144386C8D}"/>
              </a:ext>
            </a:extLst>
          </p:cNvPr>
          <p:cNvSpPr txBox="1"/>
          <p:nvPr/>
        </p:nvSpPr>
        <p:spPr>
          <a:xfrm>
            <a:off x="710045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尾部插入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FA92B5-7DA2-F8EF-C5F1-9789E8F9AC19}"/>
              </a:ext>
            </a:extLst>
          </p:cNvPr>
          <p:cNvSpPr/>
          <p:nvPr/>
        </p:nvSpPr>
        <p:spPr>
          <a:xfrm>
            <a:off x="9736282" y="2403764"/>
            <a:ext cx="1641764" cy="263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BF13-6098-6B13-CCD9-A0F459B2398F}"/>
              </a:ext>
            </a:extLst>
          </p:cNvPr>
          <p:cNvSpPr txBox="1"/>
          <p:nvPr/>
        </p:nvSpPr>
        <p:spPr>
          <a:xfrm>
            <a:off x="9684327" y="2713818"/>
            <a:ext cx="17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头部删除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45B61-6C70-AC8B-6625-D9B7BDBCD16C}"/>
              </a:ext>
            </a:extLst>
          </p:cNvPr>
          <p:cNvSpPr txBox="1"/>
          <p:nvPr/>
        </p:nvSpPr>
        <p:spPr>
          <a:xfrm>
            <a:off x="3546764" y="4734630"/>
            <a:ext cx="345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插入 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D461D5-8765-12D6-A7DD-68C7A807A794}"/>
              </a:ext>
            </a:extLst>
          </p:cNvPr>
          <p:cNvSpPr/>
          <p:nvPr/>
        </p:nvSpPr>
        <p:spPr>
          <a:xfrm>
            <a:off x="5098472" y="2189017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C7937D-FD2C-2C39-FCD4-8C73BD72BA03}"/>
              </a:ext>
            </a:extLst>
          </p:cNvPr>
          <p:cNvSpPr/>
          <p:nvPr/>
        </p:nvSpPr>
        <p:spPr>
          <a:xfrm>
            <a:off x="4218708" y="2196539"/>
            <a:ext cx="879764" cy="8520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57F0D-A782-64A5-71C6-3A38D8EE44D3}"/>
              </a:ext>
            </a:extLst>
          </p:cNvPr>
          <p:cNvSpPr txBox="1"/>
          <p:nvPr/>
        </p:nvSpPr>
        <p:spPr>
          <a:xfrm>
            <a:off x="2999511" y="5680364"/>
            <a:ext cx="601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观察：队列的弹出顺序等于插入顺序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9044B59-6ED1-5F7D-4963-803DD737A65A}"/>
              </a:ext>
            </a:extLst>
          </p:cNvPr>
          <p:cNvSpPr/>
          <p:nvPr/>
        </p:nvSpPr>
        <p:spPr>
          <a:xfrm>
            <a:off x="4197936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F494FBB-5EA9-3E89-C926-CF6B01907013}"/>
              </a:ext>
            </a:extLst>
          </p:cNvPr>
          <p:cNvSpPr/>
          <p:nvPr/>
        </p:nvSpPr>
        <p:spPr>
          <a:xfrm>
            <a:off x="5950530" y="3142357"/>
            <a:ext cx="110836" cy="83819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62E93-456D-9FE7-1AC8-A0F1D7C9EB7D}"/>
              </a:ext>
            </a:extLst>
          </p:cNvPr>
          <p:cNvSpPr txBox="1"/>
          <p:nvPr/>
        </p:nvSpPr>
        <p:spPr>
          <a:xfrm>
            <a:off x="3893135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7D3C5-3DB9-885D-67E0-E69DE0282F57}"/>
              </a:ext>
            </a:extLst>
          </p:cNvPr>
          <p:cNvSpPr txBox="1"/>
          <p:nvPr/>
        </p:nvSpPr>
        <p:spPr>
          <a:xfrm>
            <a:off x="5701148" y="4056757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8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33CE-F868-E807-D9FF-1961EE33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36D6E-82B4-E7EB-5239-204A945C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2055362"/>
            <a:ext cx="3676839" cy="64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44F75-4370-0D91-4BB9-C7CA5C41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3334601"/>
            <a:ext cx="3848298" cy="5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8992B-0D3E-DAB4-0966-D728D2069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61" y="4503865"/>
            <a:ext cx="1689187" cy="635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61CA4A-BBF1-8236-2A41-4E6311F21CB7}"/>
                  </a:ext>
                </a:extLst>
              </p:cNvPr>
              <p:cNvSpPr txBox="1"/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入队和出队的时间复杂度均为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61CA4A-BBF1-8236-2A41-4E6311F21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1" y="4057682"/>
                <a:ext cx="5971309" cy="523220"/>
              </a:xfrm>
              <a:prstGeom prst="rect">
                <a:avLst/>
              </a:prstGeom>
              <a:blipFill>
                <a:blip r:embed="rId5"/>
                <a:stretch>
                  <a:fillRect l="-21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19DF9-55C2-10B7-51F5-2E1CE46F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F9AC6-021A-A15E-3814-49EC82B82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36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F27-0051-3D32-5072-D63079A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75AC9-149A-D121-AEC2-0E185E468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192" y="1690688"/>
            <a:ext cx="8077615" cy="1416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687A5-F221-97C3-8A30-03D6398961B3}"/>
              </a:ext>
            </a:extLst>
          </p:cNvPr>
          <p:cNvSpPr txBox="1"/>
          <p:nvPr/>
        </p:nvSpPr>
        <p:spPr>
          <a:xfrm>
            <a:off x="4828309" y="3810000"/>
            <a:ext cx="203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1D9F-5567-165A-36AE-8891579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0C814-2A62-CD36-6DE6-1B444B402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2211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有一个翻译软件。它会从头到尾，依次将每个英文单词用对应的中文含义来替换。对于每个英文单词，软件会先在内存中查找这个单词的中文含义，如果内存中有，软件就会用它进行翻译；如果内存中没有，软件就会在外存中的词典内查找，查出单词的中文含义然后翻译，并将这个单词和译义放入内存，以备后续的查找和翻译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假设内存中有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个单元，每单元能存放一个单词和译义。每当一个新单词被存入内存前，</a:t>
                </a:r>
                <a:r>
                  <a:rPr lang="zh-CN" altLang="en-US" dirty="0">
                    <a:latin typeface="-apple-system"/>
                  </a:rPr>
                  <a:t>若</a:t>
                </a:r>
                <a:r>
                  <a:rPr lang="zh-CN" altLang="en-US" b="0" i="0" dirty="0">
                    <a:effectLst/>
                    <a:latin typeface="-apple-system"/>
                  </a:rPr>
                  <a:t>当前内存中已存入的单词数不超过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，软件会将新单词存入一个未使用的内存单元；若内存中已存入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个单词，软件会清空最早进入内存的那个单词，腾出单元来，存放新单词。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假设一篇文章的长度为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个单词。给定这篇待译文章，翻译软件需要去外存查找多少次词典？假设在翻译开始前，内存中没有任何单词。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0C814-2A62-CD36-6DE6-1B444B402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2211"/>
              </a:xfrm>
              <a:blipFill>
                <a:blip r:embed="rId2"/>
                <a:stretch>
                  <a:fillRect l="-928" t="-1918" r="-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21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66C-EFFF-F142-B971-5B951A6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1540 </a:t>
            </a:r>
            <a:r>
              <a:rPr lang="zh-CN" altLang="en-US" dirty="0"/>
              <a:t>机器翻译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BD49-074E-4894-5331-3B81366C8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用一个队列来对位于内存中的单词</a:t>
            </a:r>
            <a:r>
              <a:rPr lang="en-US" altLang="zh-CN" dirty="0"/>
              <a:t>-</a:t>
            </a:r>
            <a:r>
              <a:rPr lang="zh-CN" altLang="en-US" dirty="0"/>
              <a:t>译义进行模拟，并记录有哪些单词位于队列中。</a:t>
            </a:r>
          </a:p>
        </p:txBody>
      </p:sp>
    </p:spTree>
    <p:extLst>
      <p:ext uri="{BB962C8B-B14F-4D97-AF65-F5344CB8AC3E}">
        <p14:creationId xmlns:p14="http://schemas.microsoft.com/office/powerpoint/2010/main" val="264985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00CF-3019-36FB-8937-6C5D9766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F59F-C788-FC6A-F967-9F150451E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是一个海港的海关工作人员，每天都有许多船只到达海港，船上通常有很多来自不同国家的乘客。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按照时间记录下了到达海港的每一艘船只情况；对于第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艘到达的船，他记录了这艘船到达的时间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 </a:t>
                </a:r>
                <a:r>
                  <a:rPr lang="en-US" altLang="zh-CN" b="0" i="0" dirty="0">
                    <a:effectLst/>
                    <a:latin typeface="-apple-system"/>
                  </a:rPr>
                  <a:t>(</a:t>
                </a:r>
                <a:r>
                  <a:rPr lang="zh-CN" altLang="en-US" b="0" i="0" dirty="0">
                    <a:effectLst/>
                    <a:latin typeface="-apple-system"/>
                  </a:rPr>
                  <a:t>单位：秒</a:t>
                </a:r>
                <a:r>
                  <a:rPr lang="en-US" altLang="zh-CN" b="0" i="0" dirty="0">
                    <a:effectLst/>
                    <a:latin typeface="-apple-system"/>
                  </a:rPr>
                  <a:t>)</a:t>
                </a:r>
                <a:r>
                  <a:rPr lang="zh-CN" altLang="en-US" b="0" i="0" dirty="0">
                    <a:effectLst/>
                    <a:latin typeface="-apple-system"/>
                  </a:rPr>
                  <a:t>，船上的乘客数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，以及每名乘客的国籍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小 </a:t>
                </a:r>
                <a:r>
                  <a:rPr lang="en-US" altLang="zh-CN" b="0" i="0" dirty="0">
                    <a:effectLst/>
                    <a:latin typeface="-apple-system"/>
                  </a:rPr>
                  <a:t>K </a:t>
                </a:r>
                <a:r>
                  <a:rPr lang="zh-CN" altLang="en-US" b="0" i="0" dirty="0">
                    <a:effectLst/>
                    <a:latin typeface="-apple-system"/>
                  </a:rPr>
                  <a:t>统计了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艘船的信息，希望计算出以每一艘船到达时间为止的 </a:t>
                </a:r>
                <a:r>
                  <a:rPr lang="en-US" altLang="zh-CN" b="0" i="0" dirty="0">
                    <a:effectLst/>
                    <a:latin typeface="KaTeX_Main"/>
                  </a:rPr>
                  <a:t>24</a:t>
                </a:r>
                <a:r>
                  <a:rPr lang="zh-CN" altLang="en-US" b="0" i="0" dirty="0">
                    <a:effectLst/>
                    <a:latin typeface="-apple-system"/>
                  </a:rPr>
                  <a:t> 小时（</a:t>
                </a:r>
                <a:r>
                  <a:rPr lang="en-US" altLang="zh-CN" b="0" i="0" dirty="0">
                    <a:effectLst/>
                    <a:latin typeface="KaTeX_Main"/>
                  </a:rPr>
                  <a:t>86400</a:t>
                </a:r>
                <a:r>
                  <a:rPr lang="zh-CN" altLang="en-US" b="0" i="0" dirty="0">
                    <a:effectLst/>
                    <a:latin typeface="-apple-system"/>
                  </a:rPr>
                  <a:t> 秒）内所有乘船到达的乘客来自多少个不同的国家。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形式化地讲，你需要计算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条信息。对于输出的第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条信息，你需要统计满足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−86400&lt;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的船只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，在所有的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中，总共有多少个不同的数。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≤3∗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2AF59F-C788-FC6A-F967-9F150451E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882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D1B4-871B-B4FF-0289-0C08C737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2058 </a:t>
            </a:r>
            <a:r>
              <a:rPr lang="zh-CN" altLang="en-US" dirty="0"/>
              <a:t>海港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86154-77FE-4B86-DF0B-3D4578C86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开一个队列，储存在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24 </a:t>
                </a:r>
                <a:r>
                  <a:rPr lang="zh-CN" altLang="en-US" dirty="0"/>
                  <a:t>小时以内的所有人的编号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超时的则出队</a:t>
                </a:r>
                <a:endParaRPr lang="en-US" altLang="zh-CN" dirty="0"/>
              </a:p>
              <a:p>
                <a:r>
                  <a:rPr lang="zh-CN" altLang="en-US" dirty="0"/>
                  <a:t>统计每种编号的出现次数</a:t>
                </a:r>
                <a:endParaRPr lang="en-US" altLang="zh-CN" dirty="0"/>
              </a:p>
              <a:p>
                <a:r>
                  <a:rPr lang="zh-CN" altLang="en-US" dirty="0"/>
                  <a:t>同时统计出现了多少种编号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86154-77FE-4B86-DF0B-3D4578C86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134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371A6-35A6-7BF6-6275-6F8DA4E7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E9095-45EA-683D-F847-8BDCF0162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78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C0D-882A-C62C-4EAA-F7100087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0654-B0E6-66E1-7C8D-2554CECF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 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的标准模板库，对许多常见的算法和数据结构进行了封装。熟悉之后能够极大简化代码量。</a:t>
            </a:r>
            <a:endParaRPr lang="en-US" altLang="zh-CN" dirty="0"/>
          </a:p>
          <a:p>
            <a:r>
              <a:rPr lang="zh-CN" altLang="en-US" dirty="0"/>
              <a:t>这里只介绍一些常见的功能，更多功能请在有需要时自行搜索或在以下链接中查看：</a:t>
            </a:r>
            <a:r>
              <a:rPr lang="en-US" altLang="zh-CN" b="0" i="0" u="none" strike="noStrike" baseline="0" dirty="0">
                <a:latin typeface="+mn-ea"/>
              </a:rPr>
              <a:t>http://www.cplusplus.com/reference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15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C34F-A3B6-FE63-5F3D-47F227B0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229F7-D2C2-5C3D-4BB7-2667E32C80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当不知道数组要开多大时，就可以使用动态数组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头文件：</a:t>
                </a:r>
                <a:r>
                  <a:rPr lang="en-US" altLang="zh-CN" dirty="0"/>
                  <a:t>&lt;vector&gt;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特点：可以动态分配内存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实现逻辑：当空间不够时申请原来两倍的空间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复杂度最坏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平均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229F7-D2C2-5C3D-4BB7-2667E32C80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6DB5-8586-6B92-5E21-0E998F99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</a:t>
            </a:r>
            <a:r>
              <a:rPr lang="zh-CN" altLang="en-US" dirty="0"/>
              <a:t>的初始化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630C8-9C0C-DB47-04E8-B91AF511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5" y="1932116"/>
            <a:ext cx="3568883" cy="596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45034-6841-619F-5145-9E8CE2AE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5" y="3009878"/>
            <a:ext cx="7766449" cy="83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9A669-C488-94BB-9745-E387C3B12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5" y="4329068"/>
            <a:ext cx="8890457" cy="838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9A5B8-CE89-4BDD-3729-A94A062E6728}"/>
              </a:ext>
            </a:extLst>
          </p:cNvPr>
          <p:cNvSpPr txBox="1"/>
          <p:nvPr/>
        </p:nvSpPr>
        <p:spPr>
          <a:xfrm>
            <a:off x="1849582" y="5763491"/>
            <a:ext cx="4897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注：</a:t>
            </a:r>
            <a:r>
              <a:rPr lang="en-US" altLang="zh-CN" sz="2400" dirty="0"/>
              <a:t>int </a:t>
            </a:r>
            <a:r>
              <a:rPr lang="zh-CN" altLang="en-US" sz="2400" dirty="0"/>
              <a:t>可以换成任何类型</a:t>
            </a:r>
          </a:p>
        </p:txBody>
      </p:sp>
    </p:spTree>
    <p:extLst>
      <p:ext uri="{BB962C8B-B14F-4D97-AF65-F5344CB8AC3E}">
        <p14:creationId xmlns:p14="http://schemas.microsoft.com/office/powerpoint/2010/main" val="330579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6E74-0B4A-659A-16BD-D86FDE35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</a:t>
            </a:r>
            <a:r>
              <a:rPr lang="zh-CN" altLang="en-US" dirty="0"/>
              <a:t>常用函数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967BB-CD18-267C-E0D3-8D8F9D9E4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假设现在有一个名称为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vector</a:t>
                </a:r>
              </a:p>
              <a:p>
                <a:r>
                  <a:rPr lang="zh-CN" altLang="en-US" dirty="0"/>
                  <a:t>插入一个元素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到尾部：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弹出末尾的元素：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访问大小：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查询位置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的元素：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遍历 </a:t>
                </a:r>
                <a:r>
                  <a:rPr lang="en-US" altLang="zh-CN" dirty="0"/>
                  <a:t>vector </a:t>
                </a:r>
                <a:r>
                  <a:rPr lang="zh-CN" altLang="en-US" dirty="0"/>
                  <a:t>中的所有元素：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967BB-CD18-267C-E0D3-8D8F9D9E4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E6E173-4152-252B-3EEB-BA3980A47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13" y="4989452"/>
            <a:ext cx="3499030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5722B7-480A-A1EF-9B1B-A71602C4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3046029"/>
            <a:ext cx="2336920" cy="577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E653DB-B00F-5A93-2173-6C9F8A23425F}"/>
              </a:ext>
            </a:extLst>
          </p:cNvPr>
          <p:cNvSpPr txBox="1"/>
          <p:nvPr/>
        </p:nvSpPr>
        <p:spPr>
          <a:xfrm>
            <a:off x="2608119" y="4335449"/>
            <a:ext cx="721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如何判断链表是否为空？</a:t>
            </a:r>
            <a:endParaRPr lang="en-US" altLang="zh-CN" sz="2800" dirty="0"/>
          </a:p>
          <a:p>
            <a:r>
              <a:rPr lang="zh-CN" altLang="en-US" sz="2800" dirty="0"/>
              <a:t>如何找到链表的首元素？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626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A8F1-B284-4F35-62B8-EE554B7C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</a:t>
            </a:r>
            <a:r>
              <a:rPr lang="zh-CN" altLang="en-US" dirty="0"/>
              <a:t>示例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D410F-EFFF-7146-8996-23BB425E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70" y="107779"/>
            <a:ext cx="6737696" cy="6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8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C434-BA47-6645-67F2-A1400614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lower_bound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upper_bound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0B901-7306-7D04-E70F-332AB74C4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二分查找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在整数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有序</a:t>
                </a:r>
                <a:r>
                  <a:rPr lang="zh-CN" altLang="en-US" dirty="0"/>
                  <a:t>序列中找到第一个大于等于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的数的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位置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左闭右开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减去迭代器的开始位置</a:t>
                </a:r>
                <a:endParaRPr lang="en-US" altLang="zh-CN" dirty="0"/>
              </a:p>
              <a:p>
                <a:r>
                  <a:rPr lang="zh-CN" altLang="en-US" dirty="0"/>
                  <a:t>在整数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有序</a:t>
                </a:r>
                <a:r>
                  <a:rPr lang="zh-CN" altLang="en-US" dirty="0"/>
                  <a:t>序列中找到第一个大于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的数的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位置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还可以处理 </a:t>
                </a:r>
                <a:r>
                  <a:rPr lang="en-US" altLang="zh-CN" dirty="0"/>
                  <a:t>vector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0B901-7306-7D04-E70F-332AB74C4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22F1E2-800E-204B-EE5A-82667C0E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55" y="3260716"/>
            <a:ext cx="5188217" cy="336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58CEE-C2C9-AD34-3B4D-999BC914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04" y="5101647"/>
            <a:ext cx="5207268" cy="241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FF5A7-EB55-BCA5-E6EA-068799EFF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73" y="5543876"/>
            <a:ext cx="6623390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C846-7DD2-1951-F4ED-159A46E9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7526-76D6-5707-CA90-A22A3A99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STL </a:t>
            </a:r>
            <a:r>
              <a:rPr lang="zh-CN" altLang="en-US" dirty="0"/>
              <a:t>中实现的列表</a:t>
            </a:r>
            <a:endParaRPr lang="en-US" altLang="zh-CN" dirty="0"/>
          </a:p>
          <a:p>
            <a:r>
              <a:rPr lang="zh-CN" altLang="en-US" dirty="0"/>
              <a:t>头文件：</a:t>
            </a:r>
            <a:r>
              <a:rPr lang="en-US" altLang="zh-CN" dirty="0"/>
              <a:t>&lt;list&gt;</a:t>
            </a:r>
          </a:p>
          <a:p>
            <a:r>
              <a:rPr lang="zh-CN" altLang="en-US" dirty="0"/>
              <a:t>初始化：</a:t>
            </a:r>
            <a:endParaRPr lang="en-US" altLang="zh-CN" dirty="0"/>
          </a:p>
          <a:p>
            <a:r>
              <a:rPr lang="zh-CN" altLang="en-US" dirty="0"/>
              <a:t>在前面插入</a:t>
            </a:r>
            <a:r>
              <a:rPr lang="en-US" altLang="zh-CN" dirty="0"/>
              <a:t>/</a:t>
            </a:r>
            <a:r>
              <a:rPr lang="zh-CN" altLang="en-US" dirty="0"/>
              <a:t>删除：</a:t>
            </a:r>
            <a:endParaRPr lang="en-US" altLang="zh-CN" dirty="0"/>
          </a:p>
          <a:p>
            <a:r>
              <a:rPr lang="zh-CN" altLang="en-US" dirty="0"/>
              <a:t>在后面插入</a:t>
            </a:r>
            <a:r>
              <a:rPr lang="en-US" altLang="zh-CN" dirty="0"/>
              <a:t>/</a:t>
            </a:r>
            <a:r>
              <a:rPr lang="zh-CN" altLang="en-US" dirty="0"/>
              <a:t>删除：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A96DA-34E8-AFEA-A04E-F83FD06D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93" y="2938887"/>
            <a:ext cx="2362321" cy="342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9D461-B78B-F9B9-CE7D-F1FB95BCF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1" y="3499993"/>
            <a:ext cx="3664138" cy="279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42B7AA-FB46-77FB-6F86-549D21B8A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22" y="3499993"/>
            <a:ext cx="2667137" cy="298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C59B6-4BA1-AA05-8448-2FD0E1D76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1" y="3997595"/>
            <a:ext cx="3568883" cy="273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0938A-9511-2801-F9EB-BE4BEC3D9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22" y="3997595"/>
            <a:ext cx="2457576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FC4-E8B2-3C0C-D045-D026BD0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</a:t>
            </a:r>
            <a:r>
              <a:rPr lang="zh-CN" altLang="en-US" dirty="0"/>
              <a:t>的访问：迭代器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9604-871B-39DF-178E-3A3B9757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迭代器是指向 </a:t>
            </a:r>
            <a:r>
              <a:rPr lang="en-US" altLang="zh-CN" dirty="0"/>
              <a:t>STL </a:t>
            </a:r>
            <a:r>
              <a:rPr lang="zh-CN" altLang="en-US" dirty="0"/>
              <a:t>中的类的指针，帮助访问容器中的单个元素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STL </a:t>
            </a:r>
            <a:r>
              <a:rPr lang="zh-CN" altLang="en-US" dirty="0"/>
              <a:t>类都有迭代器</a:t>
            </a:r>
            <a:endParaRPr lang="en-US" altLang="zh-CN" dirty="0"/>
          </a:p>
          <a:p>
            <a:r>
              <a:rPr lang="zh-CN" altLang="en-US" dirty="0"/>
              <a:t>创建一个 </a:t>
            </a:r>
            <a:r>
              <a:rPr lang="en-US" altLang="zh-CN" dirty="0"/>
              <a:t>List </a:t>
            </a:r>
            <a:r>
              <a:rPr lang="zh-CN" altLang="en-US" dirty="0"/>
              <a:t>类型的迭代器 </a:t>
            </a:r>
            <a:r>
              <a:rPr lang="en-US" altLang="zh-CN" dirty="0"/>
              <a:t>it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对于一个 </a:t>
            </a:r>
            <a:r>
              <a:rPr lang="en-US" altLang="zh-CN" dirty="0"/>
              <a:t>List </a:t>
            </a:r>
            <a:r>
              <a:rPr lang="en-US" altLang="zh-CN" dirty="0" err="1"/>
              <a:t>mylist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                        函数返回 </a:t>
            </a:r>
            <a:r>
              <a:rPr lang="en-US" altLang="zh-CN" dirty="0" err="1"/>
              <a:t>mylist</a:t>
            </a:r>
            <a:r>
              <a:rPr lang="en-US" altLang="zh-CN" dirty="0"/>
              <a:t> </a:t>
            </a:r>
            <a:r>
              <a:rPr lang="zh-CN" altLang="en-US" dirty="0"/>
              <a:t>中的首元素所在的迭代器</a:t>
            </a:r>
            <a:endParaRPr lang="en-US" altLang="zh-CN" dirty="0"/>
          </a:p>
          <a:p>
            <a:pPr lvl="1"/>
            <a:r>
              <a:rPr lang="en-US" altLang="zh-CN" dirty="0"/>
              <a:t>                     </a:t>
            </a:r>
            <a:r>
              <a:rPr lang="zh-CN" altLang="en-US" dirty="0"/>
              <a:t>函数返回 </a:t>
            </a:r>
            <a:r>
              <a:rPr lang="en-US" altLang="zh-CN" dirty="0" err="1"/>
              <a:t>mylist</a:t>
            </a:r>
            <a:r>
              <a:rPr lang="en-US" altLang="zh-CN" dirty="0"/>
              <a:t> </a:t>
            </a:r>
            <a:r>
              <a:rPr lang="zh-CN" altLang="en-US" dirty="0"/>
              <a:t>的结束迭代器（即末尾元素的下一个位置）</a:t>
            </a:r>
            <a:endParaRPr lang="en-US" altLang="zh-CN" dirty="0"/>
          </a:p>
          <a:p>
            <a:pPr lvl="1"/>
            <a:r>
              <a:rPr lang="zh-CN" altLang="en-US" dirty="0"/>
              <a:t>输出 </a:t>
            </a:r>
            <a:r>
              <a:rPr lang="en-US" altLang="zh-CN" dirty="0" err="1"/>
              <a:t>mylist</a:t>
            </a:r>
            <a:r>
              <a:rPr lang="en-US" altLang="zh-CN" dirty="0"/>
              <a:t> </a:t>
            </a:r>
            <a:r>
              <a:rPr lang="zh-CN" altLang="en-US" dirty="0"/>
              <a:t>中的所有元素（其他 </a:t>
            </a:r>
            <a:r>
              <a:rPr lang="en-US" altLang="zh-CN" dirty="0"/>
              <a:t>STL </a:t>
            </a:r>
            <a:r>
              <a:rPr lang="zh-CN" altLang="en-US" dirty="0"/>
              <a:t>类的访问方式相同）：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06F47-36A4-BC1B-C1C7-A2D092EF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77" y="2909446"/>
            <a:ext cx="3118010" cy="304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E838F-8D85-4163-9D7D-7EAC137E2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73" y="3900552"/>
            <a:ext cx="2013053" cy="298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B750AD-AA4F-0522-15CB-DC474F75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73" y="4269213"/>
            <a:ext cx="1663786" cy="273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0FBA47-B982-3E1A-7867-74F166633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1" y="5087010"/>
            <a:ext cx="7144117" cy="1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E971-BF2E-8B83-41E3-6F697D28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</a:t>
            </a:r>
            <a:r>
              <a:rPr lang="zh-CN" altLang="en-US" dirty="0"/>
              <a:t>的其他函数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55C0-7E8B-7595-0589-39188801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合并两个列表：</a:t>
            </a:r>
            <a:endParaRPr lang="en-US" altLang="zh-CN" dirty="0"/>
          </a:p>
          <a:p>
            <a:r>
              <a:rPr lang="zh-CN" altLang="en-US" dirty="0"/>
              <a:t>排序 </a:t>
            </a:r>
            <a:r>
              <a:rPr lang="en-US" altLang="zh-CN" dirty="0"/>
              <a:t>List </a:t>
            </a:r>
            <a:r>
              <a:rPr lang="zh-CN" altLang="en-US" dirty="0"/>
              <a:t>中的元素：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3033F-C3CA-0F83-5E2F-08E61823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94" y="1939629"/>
            <a:ext cx="2101958" cy="304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D2331-7171-217B-FFCF-B06E7F11C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07" y="2484575"/>
            <a:ext cx="1803493" cy="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DC25-9C1C-080C-DBF5-32B7B38F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DAFE-4CD5-C986-3088-2E4883A0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STL </a:t>
            </a:r>
            <a:r>
              <a:rPr lang="zh-CN" altLang="en-US" dirty="0"/>
              <a:t>中实现的栈</a:t>
            </a:r>
            <a:endParaRPr lang="en-US" altLang="zh-CN" dirty="0"/>
          </a:p>
          <a:p>
            <a:r>
              <a:rPr lang="zh-CN" altLang="en-US" dirty="0"/>
              <a:t>头文件：</a:t>
            </a:r>
            <a:r>
              <a:rPr lang="en-US" altLang="zh-CN" dirty="0"/>
              <a:t>&lt;stack&gt;</a:t>
            </a:r>
          </a:p>
          <a:p>
            <a:r>
              <a:rPr lang="zh-CN" altLang="en-US" dirty="0"/>
              <a:t>初始化：</a:t>
            </a:r>
            <a:endParaRPr lang="en-US" altLang="zh-CN" dirty="0"/>
          </a:p>
          <a:p>
            <a:r>
              <a:rPr lang="zh-CN" altLang="en-US" dirty="0"/>
              <a:t>在栈顶插入元素：</a:t>
            </a:r>
            <a:endParaRPr lang="en-US" altLang="zh-CN" dirty="0"/>
          </a:p>
          <a:p>
            <a:r>
              <a:rPr lang="zh-CN" altLang="en-US" dirty="0"/>
              <a:t>访问栈顶元素：</a:t>
            </a:r>
            <a:endParaRPr lang="en-US" altLang="zh-CN" dirty="0"/>
          </a:p>
          <a:p>
            <a:r>
              <a:rPr lang="zh-CN" altLang="en-US" dirty="0"/>
              <a:t>弹出栈顶元素：</a:t>
            </a:r>
            <a:endParaRPr lang="en-US" altLang="zh-CN" dirty="0"/>
          </a:p>
          <a:p>
            <a:r>
              <a:rPr lang="zh-CN" altLang="en-US" dirty="0"/>
              <a:t>访问大小：</a:t>
            </a:r>
            <a:endParaRPr lang="en-US" altLang="zh-CN" dirty="0"/>
          </a:p>
          <a:p>
            <a:r>
              <a:rPr lang="zh-CN" altLang="en-US" dirty="0"/>
              <a:t>判断是否为空：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C802F-5C03-A08E-230A-104761D5D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05" y="2991420"/>
            <a:ext cx="2381372" cy="279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AF975-9A6A-781B-4E0B-FAA40AAF1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59" y="3510966"/>
            <a:ext cx="2736991" cy="279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F2ABE-6467-D48A-FB64-CD5B8863C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77" y="4008195"/>
            <a:ext cx="1676486" cy="304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8135D-B251-860D-93EE-86BDD2840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77" y="4497871"/>
            <a:ext cx="1651085" cy="323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803680-50FE-AB8E-D8F3-6C4EEAE75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20" y="5013525"/>
            <a:ext cx="1797142" cy="317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904AAC-CE42-079B-E244-6F0B1FCB0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77" y="5522252"/>
            <a:ext cx="1924149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2480-E68F-418E-555A-242427F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</a:t>
            </a:r>
            <a:r>
              <a:rPr lang="zh-CN" altLang="en-US" dirty="0"/>
              <a:t>示例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C722-2B43-A760-7A25-8C4E5367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868" y="176192"/>
            <a:ext cx="5010407" cy="63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211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9423-6678-E5AC-F14A-7540A918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4BD1-DE68-6FA2-43E1-B46D163C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STL </a:t>
            </a:r>
            <a:r>
              <a:rPr lang="zh-CN" altLang="en-US" dirty="0"/>
              <a:t>中实现的队列</a:t>
            </a:r>
            <a:endParaRPr lang="en-US" altLang="zh-CN" dirty="0"/>
          </a:p>
          <a:p>
            <a:r>
              <a:rPr lang="zh-CN" altLang="en-US" dirty="0"/>
              <a:t>头文件：</a:t>
            </a:r>
            <a:r>
              <a:rPr lang="en-US" altLang="zh-CN" dirty="0"/>
              <a:t>&lt;queue&gt;</a:t>
            </a:r>
          </a:p>
          <a:p>
            <a:r>
              <a:rPr lang="zh-CN" altLang="en-US" dirty="0"/>
              <a:t>初始化：</a:t>
            </a:r>
            <a:endParaRPr lang="en-US" altLang="zh-CN" dirty="0"/>
          </a:p>
          <a:p>
            <a:r>
              <a:rPr lang="zh-CN" altLang="en-US" dirty="0"/>
              <a:t>除了访问队首元素为                 以外，其余使用方式与栈相同。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92F96-EEF1-257F-CA2D-C811DE853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29" y="2964866"/>
            <a:ext cx="2076557" cy="304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03A9F-4B82-187D-3986-E64D31E5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31" y="3442855"/>
            <a:ext cx="1530429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9423-6678-E5AC-F14A-7540A918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Deque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4BD1-DE68-6FA2-43E1-B46D163CE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:r>
                  <a:rPr lang="en-US" altLang="zh-CN" dirty="0"/>
                  <a:t>STL </a:t>
                </a:r>
                <a:r>
                  <a:rPr lang="zh-CN" altLang="en-US" dirty="0"/>
                  <a:t>中实现的双端队列</a:t>
                </a:r>
                <a:endParaRPr lang="en-US" altLang="zh-CN" dirty="0"/>
              </a:p>
              <a:p>
                <a:r>
                  <a:rPr lang="zh-CN" altLang="en-US" dirty="0"/>
                  <a:t>头文件：</a:t>
                </a:r>
                <a:r>
                  <a:rPr lang="en-US" altLang="zh-CN" dirty="0"/>
                  <a:t>&lt;deque&gt;</a:t>
                </a:r>
              </a:p>
              <a:p>
                <a:r>
                  <a:rPr lang="zh-CN" altLang="en-US" dirty="0"/>
                  <a:t>在前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后进行插入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删除：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back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back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访问队首和队尾：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front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back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E4BD1-DE68-6FA2-43E1-B46D163CE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68A-6592-B4F3-8D99-35FEE72D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40C79-A898-8BE2-AD12-79C8F3408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59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对数据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从小到大排序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左闭右开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排序？</a:t>
                </a:r>
                <a:endParaRPr lang="en-US" altLang="zh-CN" dirty="0"/>
              </a:p>
              <a:p>
                <a:r>
                  <a:rPr lang="zh-CN" altLang="en-US" dirty="0"/>
                  <a:t>从大到小排序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手写比较函数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Lambda 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对不同类型的数据排序？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40C79-A898-8BE2-AD12-79C8F3408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5957"/>
              </a:xfrm>
              <a:blipFill>
                <a:blip r:embed="rId2"/>
                <a:stretch>
                  <a:fillRect l="-1043" t="-2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DA07DA-8601-8D48-2F88-BDA3CF6BC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56" y="1832551"/>
            <a:ext cx="2933851" cy="36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83C80-0C8E-6349-2937-2D2CFA903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26" y="5239238"/>
            <a:ext cx="7017111" cy="35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7CC61-236F-E35A-4A5E-E89CC13EF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1" y="3624099"/>
            <a:ext cx="3505380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E653DB-B00F-5A93-2173-6C9F8A23425F}"/>
                  </a:ext>
                </a:extLst>
              </p:cNvPr>
              <p:cNvSpPr txBox="1"/>
              <p:nvPr/>
            </p:nvSpPr>
            <p:spPr>
              <a:xfrm>
                <a:off x="2455718" y="3630903"/>
                <a:ext cx="824691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如何判断链表是否为空？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==0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如何找到链表的首元素？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</m:oMath>
                  </m:oMathPara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如何找到数据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的下一个数据？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Next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/>
                  <a:t>如何判断数据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是否是最后一个数据？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Next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E653DB-B00F-5A93-2173-6C9F8A23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3630903"/>
                <a:ext cx="8246917" cy="3046988"/>
              </a:xfrm>
              <a:prstGeom prst="rect">
                <a:avLst/>
              </a:prstGeom>
              <a:blipFill>
                <a:blip r:embed="rId2"/>
                <a:stretch>
                  <a:fillRect l="-1183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200A95-5B32-965E-95D6-504B7D64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10" y="2673493"/>
            <a:ext cx="2355971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9BA2-87D1-FCDF-B62C-3037A3D1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55E0-74F4-FC10-0641-258B4216D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7630"/>
              </a:xfrm>
            </p:spPr>
            <p:txBody>
              <a:bodyPr/>
              <a:lstStyle/>
              <a:p>
                <a:r>
                  <a:rPr lang="zh-CN" altLang="en-US" dirty="0"/>
                  <a:t>大根堆</a:t>
                </a:r>
                <a:endParaRPr lang="en-US" altLang="zh-CN" dirty="0"/>
              </a:p>
              <a:p>
                <a:r>
                  <a:rPr lang="zh-CN" altLang="en-US" dirty="0"/>
                  <a:t>定义：</a:t>
                </a:r>
                <a:endParaRPr lang="en-US" altLang="zh-CN" dirty="0"/>
              </a:p>
              <a:p>
                <a:r>
                  <a:rPr lang="zh-CN" altLang="en-US" dirty="0"/>
                  <a:t>取最大值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top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插入元素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弹出元素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255E0-74F4-FC10-0641-258B4216D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7630"/>
              </a:xfrm>
              <a:blipFill>
                <a:blip r:embed="rId2"/>
                <a:stretch>
                  <a:fillRect l="-1043" t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FFD154-2E2E-152A-4A3C-90326C3B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00" y="2437815"/>
            <a:ext cx="3035456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C54B-02B9-AA75-038D-C7B0B2F1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变小根堆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82C7-911D-2061-47DC-9DA615A3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取负后加入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更改比较函数</a:t>
            </a:r>
            <a:endParaRPr lang="en-US" altLang="zh-CN" dirty="0"/>
          </a:p>
          <a:p>
            <a:pPr lvl="1"/>
            <a:r>
              <a:rPr lang="zh-CN" altLang="en-US" dirty="0"/>
              <a:t>第一个是变量类型</a:t>
            </a:r>
            <a:endParaRPr lang="en-US" altLang="zh-CN" dirty="0"/>
          </a:p>
          <a:p>
            <a:pPr lvl="1"/>
            <a:r>
              <a:rPr lang="zh-CN" altLang="en-US" dirty="0"/>
              <a:t>第二个是变量的容器</a:t>
            </a:r>
            <a:endParaRPr lang="en-US" altLang="zh-CN" dirty="0"/>
          </a:p>
          <a:p>
            <a:pPr lvl="1"/>
            <a:r>
              <a:rPr lang="zh-CN" altLang="en-US" dirty="0"/>
              <a:t>第三个是比较函数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6E270-DD9A-7230-F30F-D79958CB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82" y="2906848"/>
            <a:ext cx="6559887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5B8E-3955-87CF-4CAE-3C78A04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6DD39-3952-714C-760B-8817A3982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</p:spPr>
            <p:txBody>
              <a:bodyPr/>
              <a:lstStyle/>
              <a:p>
                <a:r>
                  <a:rPr lang="zh-CN" altLang="en-US" dirty="0"/>
                  <a:t>平衡树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各操作时间复杂度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定义：</a:t>
                </a:r>
                <a:endParaRPr lang="en-US" altLang="zh-CN" dirty="0"/>
              </a:p>
              <a:p>
                <a:r>
                  <a:rPr lang="zh-CN" altLang="en-US" dirty="0"/>
                  <a:t>插入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insert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会自动去重</a:t>
                </a:r>
                <a:endParaRPr lang="en-US" altLang="zh-CN" dirty="0"/>
              </a:p>
              <a:p>
                <a:r>
                  <a:rPr lang="zh-CN" altLang="en-US" dirty="0"/>
                  <a:t>删除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erase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查询元素数量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找到对应元素的迭代器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如果不存在则返回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6DD39-3952-714C-760B-8817A3982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  <a:blipFill>
                <a:blip r:embed="rId2"/>
                <a:stretch>
                  <a:fillRect l="-1043" t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518B700-6F32-8AB6-1D60-9987A09DE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92" y="2770910"/>
            <a:ext cx="1416123" cy="2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5B8E-3955-87CF-4CAE-3C78A04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6DD39-3952-714C-760B-8817A3982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lower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bound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返回第一个大于等于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的元素的迭代器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upper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bound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返回第一个大于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的元素的迭代器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6DD39-3952-714C-760B-8817A3982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5B8E-3955-87CF-4CAE-3C78A04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DD39-3952-714C-760B-8817A398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339"/>
          </a:xfrm>
        </p:spPr>
        <p:txBody>
          <a:bodyPr/>
          <a:lstStyle/>
          <a:p>
            <a:r>
              <a:rPr lang="zh-CN" altLang="en-US" dirty="0"/>
              <a:t>可重集</a:t>
            </a:r>
            <a:endParaRPr lang="en-US" altLang="zh-CN" dirty="0"/>
          </a:p>
          <a:p>
            <a:pPr lvl="1"/>
            <a:r>
              <a:rPr lang="zh-CN" altLang="en-US" dirty="0"/>
              <a:t>各操作与 </a:t>
            </a:r>
            <a:r>
              <a:rPr lang="en-US" altLang="zh-CN" dirty="0"/>
              <a:t>set 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zh-CN" altLang="en-US" dirty="0"/>
              <a:t>删除时会把所有元素都删掉</a:t>
            </a:r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r>
              <a:rPr lang="zh-CN" altLang="en-US" dirty="0"/>
              <a:t>只想删一个？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EE77C-3A42-EC29-B2F8-073A7965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50" y="3210494"/>
            <a:ext cx="2070206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0B90-14E5-16F0-DCE5-796BED68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91BF3-231F-4FC9-3F79-7E15E8EF3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一种变量到另一种变量的映射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红黑树实现</a:t>
                </a:r>
                <a:endParaRPr lang="en-US" altLang="zh-CN" dirty="0"/>
              </a:p>
              <a:p>
                <a:r>
                  <a:rPr lang="zh-CN" altLang="en-US" dirty="0"/>
                  <a:t>例：把 </a:t>
                </a:r>
                <a:r>
                  <a:rPr lang="en-US" altLang="zh-CN" dirty="0"/>
                  <a:t>string </a:t>
                </a:r>
                <a:r>
                  <a:rPr lang="zh-CN" altLang="en-US" dirty="0"/>
                  <a:t>映射到 </a:t>
                </a:r>
                <a:r>
                  <a:rPr lang="en-US" altLang="zh-CN" dirty="0"/>
                  <a:t>int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返回某键值的数量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91BF3-231F-4FC9-3F79-7E15E8EF3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EBBF149-D647-5287-27B3-5CA5A4CAE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25" y="3207860"/>
            <a:ext cx="4153113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9A6-DEE6-EE62-A855-9FFE6D5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unordered_map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B784-B77F-63C5-5284-3D421AC3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使用哈希表实现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map </a:t>
            </a:r>
            <a:r>
              <a:rPr lang="zh-CN" altLang="en-US" dirty="0"/>
              <a:t>功能基本一致</a:t>
            </a:r>
            <a:endParaRPr lang="en-US" altLang="zh-CN" dirty="0"/>
          </a:p>
          <a:p>
            <a:pPr lvl="1"/>
            <a:r>
              <a:rPr lang="zh-CN" altLang="en-US" dirty="0"/>
              <a:t>无法按顺序遍历</a:t>
            </a:r>
            <a:endParaRPr lang="en-US" altLang="zh-CN" dirty="0"/>
          </a:p>
          <a:p>
            <a:pPr lvl="1"/>
            <a:r>
              <a:rPr lang="zh-CN" altLang="en-US" dirty="0"/>
              <a:t>时间效率高（尤其查找）</a:t>
            </a:r>
            <a:endParaRPr lang="en-US" altLang="zh-CN" dirty="0"/>
          </a:p>
          <a:p>
            <a:pPr lvl="1"/>
            <a:r>
              <a:rPr lang="zh-CN" altLang="en-US" dirty="0"/>
              <a:t>空间效率低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7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0CC-3631-FF3A-8696-A900C018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FB38-9F10-7BAF-BB6B-F9A0ECAE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存二进制位</a:t>
            </a:r>
            <a:endParaRPr lang="en-US" altLang="zh-CN" dirty="0"/>
          </a:p>
          <a:p>
            <a:r>
              <a:rPr lang="zh-CN" altLang="en-US" dirty="0"/>
              <a:t>建立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382CD-2561-2C0C-6512-372EC279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6" y="2890650"/>
            <a:ext cx="6318575" cy="1644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86422-3272-11C4-C74D-65B3E2C62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6" y="4793919"/>
            <a:ext cx="4432528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D920-747F-0C5B-C226-7F08B22F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C6C1-95A4-BE4B-0CE9-F4DB4315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1" y="1690688"/>
            <a:ext cx="10084318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336-C6F8-F7DA-2D0B-C72BA861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AD876-24AD-83A8-85EC-037E670CC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99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个数组。每个数组长度不一，第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个数组长度为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，不过我们并不知道各个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的值。对于每个数组，位置编号从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开始，一直到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次操作：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：在第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个数组的第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个位置存入一个数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时说明清空该位置。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：查询第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个数组的第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个位置中的数是什么，保证查询的位置有存过数。</a:t>
                </a:r>
                <a:endParaRPr lang="en-US" altLang="zh-CN" dirty="0"/>
              </a:p>
              <a:p>
                <a:r>
                  <a:rPr lang="zh-CN" altLang="en-US" dirty="0"/>
                  <a:t>已知</a:t>
                </a:r>
                <a:r>
                  <a:rPr lang="zh-CN" altLang="en-US" b="0" i="0" dirty="0">
                    <a:effectLst/>
                    <a:latin typeface="-apple-system"/>
                  </a:rPr>
                  <a:t>数组长度之和不会超过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是确定然而未知的，但是保证一定不小于该数组存数请求的</a:t>
                </a:r>
                <a:r>
                  <a:rPr lang="zh-CN" altLang="en-US" dirty="0">
                    <a:latin typeface="-apple-system"/>
                  </a:rPr>
                  <a:t>位置</a:t>
                </a:r>
                <a:r>
                  <a:rPr lang="zh-CN" altLang="en-US" b="0" i="0" dirty="0">
                    <a:effectLst/>
                    <a:latin typeface="-apple-system"/>
                  </a:rPr>
                  <a:t>编号的最大值。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AD876-24AD-83A8-85EC-037E670CC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9920"/>
              </a:xfrm>
              <a:blipFill>
                <a:blip r:embed="rId2"/>
                <a:stretch>
                  <a:fillRect l="-1043" t="-2163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1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单向链表（插入）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77D6A-DF21-5AB3-9551-C5C962B5CF94}"/>
              </a:ext>
            </a:extLst>
          </p:cNvPr>
          <p:cNvSpPr/>
          <p:nvPr/>
        </p:nvSpPr>
        <p:spPr>
          <a:xfrm>
            <a:off x="3837710" y="304800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EC1E69-0047-289E-04BE-4DE4F6B5BF2A}"/>
              </a:ext>
            </a:extLst>
          </p:cNvPr>
          <p:cNvSpPr/>
          <p:nvPr/>
        </p:nvSpPr>
        <p:spPr>
          <a:xfrm>
            <a:off x="4530436" y="3048000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7811EC0-68D1-36C4-E4F9-6A6BC717ECDA}"/>
              </a:ext>
            </a:extLst>
          </p:cNvPr>
          <p:cNvSpPr/>
          <p:nvPr/>
        </p:nvSpPr>
        <p:spPr>
          <a:xfrm>
            <a:off x="4419599" y="2265219"/>
            <a:ext cx="214745" cy="651164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59D11B-534A-E3F1-DA82-3CB647910C9A}"/>
              </a:ext>
            </a:extLst>
          </p:cNvPr>
          <p:cNvSpPr/>
          <p:nvPr/>
        </p:nvSpPr>
        <p:spPr>
          <a:xfrm>
            <a:off x="268085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C40626-E231-5D36-E407-784C918E4184}"/>
              </a:ext>
            </a:extLst>
          </p:cNvPr>
          <p:cNvSpPr/>
          <p:nvPr/>
        </p:nvSpPr>
        <p:spPr>
          <a:xfrm>
            <a:off x="3373581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3FAFE2-A26C-B71B-980D-474FCD9288CA}"/>
              </a:ext>
            </a:extLst>
          </p:cNvPr>
          <p:cNvSpPr/>
          <p:nvPr/>
        </p:nvSpPr>
        <p:spPr>
          <a:xfrm>
            <a:off x="7266709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50D10-BB0B-49C2-8583-9E04E43F14F0}"/>
              </a:ext>
            </a:extLst>
          </p:cNvPr>
          <p:cNvSpPr/>
          <p:nvPr/>
        </p:nvSpPr>
        <p:spPr>
          <a:xfrm>
            <a:off x="795943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CFC95E-155C-B597-F545-BFB04ED4F185}"/>
              </a:ext>
            </a:extLst>
          </p:cNvPr>
          <p:cNvSpPr/>
          <p:nvPr/>
        </p:nvSpPr>
        <p:spPr>
          <a:xfrm>
            <a:off x="9566564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998F99-9380-F481-49EA-4B0BA5624A01}"/>
              </a:ext>
            </a:extLst>
          </p:cNvPr>
          <p:cNvSpPr/>
          <p:nvPr/>
        </p:nvSpPr>
        <p:spPr>
          <a:xfrm>
            <a:off x="10259290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74518D-6F64-CB59-0CB1-797CFC695649}"/>
              </a:ext>
            </a:extLst>
          </p:cNvPr>
          <p:cNvSpPr/>
          <p:nvPr/>
        </p:nvSpPr>
        <p:spPr>
          <a:xfrm>
            <a:off x="4232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A9119EF-B2C6-78C6-2D62-EB801F33B6B2}"/>
              </a:ext>
            </a:extLst>
          </p:cNvPr>
          <p:cNvSpPr/>
          <p:nvPr/>
        </p:nvSpPr>
        <p:spPr>
          <a:xfrm>
            <a:off x="8821876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3CDF89-792A-A962-E1ED-E7E799F30E8A}"/>
              </a:ext>
            </a:extLst>
          </p:cNvPr>
          <p:cNvSpPr/>
          <p:nvPr/>
        </p:nvSpPr>
        <p:spPr>
          <a:xfrm>
            <a:off x="1032161" y="4523511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15170D-E59F-41BD-0DB8-E26B6A456FB4}"/>
              </a:ext>
            </a:extLst>
          </p:cNvPr>
          <p:cNvSpPr/>
          <p:nvPr/>
        </p:nvSpPr>
        <p:spPr>
          <a:xfrm>
            <a:off x="1946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096FCE-EB0B-52B7-9A75-1E84D17AB424}"/>
              </a:ext>
            </a:extLst>
          </p:cNvPr>
          <p:cNvSpPr/>
          <p:nvPr/>
        </p:nvSpPr>
        <p:spPr>
          <a:xfrm>
            <a:off x="4966855" y="4523511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09F271-0D4B-6C70-7672-EBB54DBB71AF}"/>
              </a:ext>
            </a:extLst>
          </p:cNvPr>
          <p:cNvSpPr/>
          <p:nvPr/>
        </p:nvSpPr>
        <p:spPr>
          <a:xfrm>
            <a:off x="5659581" y="4523511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24D5E0-49A5-2C51-6068-63527E8702FD}"/>
              </a:ext>
            </a:extLst>
          </p:cNvPr>
          <p:cNvSpPr/>
          <p:nvPr/>
        </p:nvSpPr>
        <p:spPr>
          <a:xfrm>
            <a:off x="6522022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ED2AA70-CA5C-CB45-72DA-E711294C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14" y="2880281"/>
            <a:ext cx="342282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F336-C6F8-F7DA-2D0B-C72BA861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3613 </a:t>
            </a:r>
            <a:r>
              <a:rPr lang="zh-CN" altLang="en-US" dirty="0"/>
              <a:t>寄包裹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D876-24AD-83A8-85EC-037E670C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920"/>
          </a:xfrm>
        </p:spPr>
        <p:txBody>
          <a:bodyPr>
            <a:normAutofit/>
          </a:bodyPr>
          <a:lstStyle/>
          <a:p>
            <a:r>
              <a:rPr lang="zh-CN" altLang="en-US" dirty="0"/>
              <a:t>如何用 </a:t>
            </a:r>
            <a:r>
              <a:rPr lang="en-US" altLang="zh-CN" dirty="0"/>
              <a:t>map </a:t>
            </a:r>
            <a:r>
              <a:rPr lang="zh-CN" altLang="en-US" dirty="0"/>
              <a:t>做？</a:t>
            </a:r>
            <a:endParaRPr lang="en-US" altLang="zh-CN" dirty="0"/>
          </a:p>
          <a:p>
            <a:r>
              <a:rPr lang="zh-CN" altLang="en-US" dirty="0"/>
              <a:t>如何用 </a:t>
            </a:r>
            <a:r>
              <a:rPr lang="en-US" altLang="zh-CN" dirty="0"/>
              <a:t>set </a:t>
            </a:r>
            <a:r>
              <a:rPr lang="zh-CN" altLang="en-US" dirty="0"/>
              <a:t>做？</a:t>
            </a:r>
            <a:endParaRPr lang="en-US" altLang="zh-CN" dirty="0"/>
          </a:p>
          <a:p>
            <a:r>
              <a:rPr lang="zh-CN" altLang="en-US" dirty="0"/>
              <a:t>如何用 </a:t>
            </a:r>
            <a:r>
              <a:rPr lang="en-US" altLang="zh-CN" dirty="0"/>
              <a:t>vector </a:t>
            </a:r>
            <a:r>
              <a:rPr lang="zh-CN" altLang="en-US" dirty="0"/>
              <a:t>做？</a:t>
            </a:r>
          </a:p>
        </p:txBody>
      </p:sp>
    </p:spTree>
    <p:extLst>
      <p:ext uri="{BB962C8B-B14F-4D97-AF65-F5344CB8AC3E}">
        <p14:creationId xmlns:p14="http://schemas.microsoft.com/office/powerpoint/2010/main" val="346600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D2F4-7D92-6414-1BC7-1B147CD6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C0E34-0C1F-888A-96CF-09490FDE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之和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C0E34-0C1F-888A-96CF-09490FDE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1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D2F4-7D92-6414-1BC7-1B147CD6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2234 </a:t>
            </a:r>
            <a:r>
              <a:rPr lang="zh-CN" altLang="en-US" dirty="0"/>
              <a:t>营业额统计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C0E34-0C1F-888A-96CF-09490FDE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 </a:t>
                </a:r>
                <a:r>
                  <a:rPr lang="en-US" altLang="zh-CN" dirty="0"/>
                  <a:t>set </a:t>
                </a:r>
                <a:r>
                  <a:rPr lang="zh-CN" altLang="en-US" dirty="0"/>
                  <a:t>来找 </a:t>
                </a:r>
                <a:r>
                  <a:rPr lang="en-US" altLang="zh-CN" dirty="0" err="1"/>
                  <a:t>upper_bound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 err="1"/>
                  <a:t>lower_bound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C0E34-0C1F-888A-96CF-09490FDE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5379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928-AB50-456F-CAFD-655B5AB4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4E535-DE4F-423E-6AA7-97B21E4DD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有一个长为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的序列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，以及一个大小为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的窗口。现在这个从左边开始向右滑动，每次滑动一个单位，求出每次滑动后窗口中的最大值和最小值。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4E535-DE4F-423E-6AA7-97B21E4DD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9795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8928-AB50-456F-CAFD-655B5AB4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1886 </a:t>
            </a:r>
            <a:r>
              <a:rPr lang="zh-CN" altLang="en-US" dirty="0"/>
              <a:t>滑动窗口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4E535-DE4F-423E-6AA7-97B21E4DD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单调队列</a:t>
                </a:r>
                <a:endParaRPr lang="en-US" altLang="zh-CN" dirty="0"/>
              </a:p>
              <a:p>
                <a:r>
                  <a:rPr lang="zh-CN" altLang="en-US" dirty="0"/>
                  <a:t>以求最小值为例，若一个数位于更靠后的位置且更小，则前一个数就没有必要继续被维护</a:t>
                </a:r>
                <a:endParaRPr lang="en-US" altLang="zh-CN" dirty="0"/>
              </a:p>
              <a:p>
                <a:r>
                  <a:rPr lang="zh-CN" altLang="en-US" dirty="0"/>
                  <a:t>队列中储存单调递减的序列</a:t>
                </a:r>
                <a:endParaRPr lang="en-US" altLang="zh-CN" dirty="0"/>
              </a:p>
              <a:p>
                <a:r>
                  <a:rPr lang="zh-CN" altLang="en-US" dirty="0"/>
                  <a:t>每加入一个新元素，就把队头中比它大的元素出队，然后让它入队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4E535-DE4F-423E-6AA7-97B21E4DD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1138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F6E-6C41-F610-D3C5-B01F7BE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80B86-8EBD-F5AB-4729-24B7FCF7C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，求出最小的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80B86-8EBD-F5AB-4729-24B7FCF7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7931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F6E-6C41-F610-D3C5-B01F7BE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2947 Look Up 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80B86-8EBD-F5AB-4729-24B7FCF7C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从后往前扫描，维护一个单调栈</a:t>
                </a:r>
                <a:endParaRPr lang="en-US" altLang="zh-CN" dirty="0"/>
              </a:p>
              <a:p>
                <a:r>
                  <a:rPr lang="zh-CN" altLang="en-US" dirty="0"/>
                  <a:t>与上一题类似，如果一个数更靠后且更小，则没有必要继续被维护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80B86-8EBD-F5AB-4729-24B7FCF7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832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BD7F-CF15-9FD0-97E7-80467059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D7933-1044-51B3-9D9C-92597BB19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矩阵，找一个面积最大的全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子矩阵。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D7933-1044-51B3-9D9C-92597BB19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263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BD7F-CF15-9FD0-97E7-80467059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4147 </a:t>
            </a:r>
            <a:r>
              <a:rPr lang="zh-CN" altLang="en-US" dirty="0"/>
              <a:t>玉蟾宫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D7933-1044-51B3-9D9C-92597BB19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枚举下边界所在行</a:t>
                </a:r>
                <a:endParaRPr lang="en-US" altLang="zh-CN" dirty="0"/>
              </a:p>
              <a:p>
                <a:r>
                  <a:rPr lang="zh-CN" altLang="en-US" dirty="0"/>
                  <a:t>从左到右枚举左下角顶点，把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的高度用单调栈维护</a:t>
                </a:r>
                <a:endParaRPr lang="en-US" altLang="zh-CN" dirty="0"/>
              </a:p>
              <a:p>
                <a:r>
                  <a:rPr lang="zh-CN" altLang="en-US" dirty="0"/>
                  <a:t>每当一个新元素入栈时，若队头有比自己严格更大的元素，则将其出栈并统计以其为左边界的最大子矩阵面积。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D7933-1044-51B3-9D9C-92597BB19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7171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62B8-D6CF-93D5-948F-CA3D583E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比赛策略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BC144-462E-14CB-E1EE-7831BCC96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先把所有题目看一遍，简单想一想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预估题目难度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合理分配时间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的时间</a:t>
                </a:r>
                <a:endParaRPr lang="en-US" altLang="zh-CN" dirty="0"/>
              </a:p>
              <a:p>
                <a:r>
                  <a:rPr lang="zh-CN" altLang="en-US" dirty="0"/>
                  <a:t>先打暴力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验证题意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拿到保底分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用于对拍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BC144-462E-14CB-E1EE-7831BCC96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16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D0B-01CD-5BD8-AC9F-91B790A4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单向链表（删除）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34354-D54E-2E48-9B63-8774E8DE5B28}"/>
              </a:ext>
            </a:extLst>
          </p:cNvPr>
          <p:cNvSpPr/>
          <p:nvPr/>
        </p:nvSpPr>
        <p:spPr>
          <a:xfrm>
            <a:off x="2680855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48D1-0547-18B4-57B4-8B64DD11ECEB}"/>
              </a:ext>
            </a:extLst>
          </p:cNvPr>
          <p:cNvSpPr/>
          <p:nvPr/>
        </p:nvSpPr>
        <p:spPr>
          <a:xfrm>
            <a:off x="3373581" y="1863436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B9D17F-F5C1-4C74-53EA-40101471B9BD}"/>
              </a:ext>
            </a:extLst>
          </p:cNvPr>
          <p:cNvSpPr/>
          <p:nvPr/>
        </p:nvSpPr>
        <p:spPr>
          <a:xfrm>
            <a:off x="4966855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37F28-92B6-6D25-C44F-A4846EC0C986}"/>
              </a:ext>
            </a:extLst>
          </p:cNvPr>
          <p:cNvSpPr/>
          <p:nvPr/>
        </p:nvSpPr>
        <p:spPr>
          <a:xfrm>
            <a:off x="5659581" y="1863436"/>
            <a:ext cx="692726" cy="4710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9371A5-0A7C-571B-A158-4EF313BE5809}"/>
              </a:ext>
            </a:extLst>
          </p:cNvPr>
          <p:cNvSpPr/>
          <p:nvPr/>
        </p:nvSpPr>
        <p:spPr>
          <a:xfrm>
            <a:off x="7266710" y="1863436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F14085-B4F7-2938-862D-9C15366984AE}"/>
              </a:ext>
            </a:extLst>
          </p:cNvPr>
          <p:cNvSpPr/>
          <p:nvPr/>
        </p:nvSpPr>
        <p:spPr>
          <a:xfrm>
            <a:off x="7959436" y="1863436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28F015-54B6-0027-DDC7-2B984B9AE671}"/>
              </a:ext>
            </a:extLst>
          </p:cNvPr>
          <p:cNvSpPr/>
          <p:nvPr/>
        </p:nvSpPr>
        <p:spPr>
          <a:xfrm>
            <a:off x="4232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FB93DC-4379-CF9A-1062-6C1B87454C3F}"/>
              </a:ext>
            </a:extLst>
          </p:cNvPr>
          <p:cNvSpPr/>
          <p:nvPr/>
        </p:nvSpPr>
        <p:spPr>
          <a:xfrm>
            <a:off x="6522022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02484-BF04-B890-D588-D3B9022AF57B}"/>
              </a:ext>
            </a:extLst>
          </p:cNvPr>
          <p:cNvSpPr/>
          <p:nvPr/>
        </p:nvSpPr>
        <p:spPr>
          <a:xfrm>
            <a:off x="1032161" y="1863436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2A1EC9-E519-EB29-BF2B-15E3A1663F34}"/>
              </a:ext>
            </a:extLst>
          </p:cNvPr>
          <p:cNvSpPr/>
          <p:nvPr/>
        </p:nvSpPr>
        <p:spPr>
          <a:xfrm>
            <a:off x="1946564" y="2029691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59D11B-534A-E3F1-DA82-3CB647910C9A}"/>
              </a:ext>
            </a:extLst>
          </p:cNvPr>
          <p:cNvSpPr/>
          <p:nvPr/>
        </p:nvSpPr>
        <p:spPr>
          <a:xfrm>
            <a:off x="2680855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C40626-E231-5D36-E407-784C918E4184}"/>
              </a:ext>
            </a:extLst>
          </p:cNvPr>
          <p:cNvSpPr/>
          <p:nvPr/>
        </p:nvSpPr>
        <p:spPr>
          <a:xfrm>
            <a:off x="3373581" y="4523511"/>
            <a:ext cx="69272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74518D-6F64-CB59-0CB1-797CFC695649}"/>
              </a:ext>
            </a:extLst>
          </p:cNvPr>
          <p:cNvSpPr/>
          <p:nvPr/>
        </p:nvSpPr>
        <p:spPr>
          <a:xfrm>
            <a:off x="4232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3CDF89-792A-A962-E1ED-E7E799F30E8A}"/>
              </a:ext>
            </a:extLst>
          </p:cNvPr>
          <p:cNvSpPr/>
          <p:nvPr/>
        </p:nvSpPr>
        <p:spPr>
          <a:xfrm>
            <a:off x="1032161" y="4523511"/>
            <a:ext cx="803566" cy="471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  <a:endParaRPr lang="zh-CN" alt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15170D-E59F-41BD-0DB8-E26B6A456FB4}"/>
              </a:ext>
            </a:extLst>
          </p:cNvPr>
          <p:cNvSpPr/>
          <p:nvPr/>
        </p:nvSpPr>
        <p:spPr>
          <a:xfrm>
            <a:off x="1946564" y="4689766"/>
            <a:ext cx="588818" cy="17318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0BF9D1-A3D8-D339-69EC-C57CE79943D4}"/>
              </a:ext>
            </a:extLst>
          </p:cNvPr>
          <p:cNvSpPr/>
          <p:nvPr/>
        </p:nvSpPr>
        <p:spPr>
          <a:xfrm>
            <a:off x="4966855" y="4523511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F31EF4-40FF-FA56-2DC2-B0A0C8F6FCD5}"/>
              </a:ext>
            </a:extLst>
          </p:cNvPr>
          <p:cNvSpPr/>
          <p:nvPr/>
        </p:nvSpPr>
        <p:spPr>
          <a:xfrm>
            <a:off x="5659581" y="4523511"/>
            <a:ext cx="692726" cy="4710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5B8B1C-F5E1-3C91-666E-3DF2B8216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14" y="3052313"/>
            <a:ext cx="3968954" cy="62868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5F0505-5A38-9CFD-8869-722697743981}"/>
              </a:ext>
            </a:extLst>
          </p:cNvPr>
          <p:cNvCxnSpPr/>
          <p:nvPr/>
        </p:nvCxnSpPr>
        <p:spPr>
          <a:xfrm>
            <a:off x="4821382" y="1808018"/>
            <a:ext cx="1877291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9765BA-C29A-23EA-CD39-C39E31A8B393}"/>
              </a:ext>
            </a:extLst>
          </p:cNvPr>
          <p:cNvCxnSpPr>
            <a:cxnSpLocks/>
          </p:cNvCxnSpPr>
          <p:nvPr/>
        </p:nvCxnSpPr>
        <p:spPr>
          <a:xfrm flipV="1">
            <a:off x="4821382" y="1641764"/>
            <a:ext cx="1752602" cy="900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6" grpId="0" animBg="1"/>
      <p:bldP spid="27" grpId="0" animBg="1"/>
      <p:bldP spid="14" grpId="0" animBg="1"/>
      <p:bldP spid="1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62B8-D6CF-93D5-948F-CA3D583E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比赛策略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C144-462E-14CB-E1EE-7831BCC9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记得对拍</a:t>
            </a:r>
            <a:endParaRPr lang="en-US" altLang="zh-CN" dirty="0"/>
          </a:p>
          <a:p>
            <a:pPr lvl="1"/>
            <a:r>
              <a:rPr lang="zh-CN" altLang="en-US" dirty="0"/>
              <a:t>测正确性</a:t>
            </a:r>
            <a:endParaRPr lang="en-US" altLang="zh-CN" dirty="0"/>
          </a:p>
          <a:p>
            <a:pPr lvl="1"/>
            <a:r>
              <a:rPr lang="zh-CN" altLang="en-US" dirty="0"/>
              <a:t>测时间和空间</a:t>
            </a:r>
            <a:endParaRPr lang="en-US" altLang="zh-CN" dirty="0"/>
          </a:p>
          <a:p>
            <a:r>
              <a:rPr lang="zh-CN" altLang="en-US" dirty="0"/>
              <a:t>预留十分钟以上检查</a:t>
            </a:r>
            <a:endParaRPr lang="en-US" altLang="zh-CN" dirty="0"/>
          </a:p>
          <a:p>
            <a:pPr lvl="1"/>
            <a:r>
              <a:rPr lang="zh-CN" altLang="en-US" dirty="0"/>
              <a:t>文件名</a:t>
            </a:r>
            <a:endParaRPr lang="en-US" altLang="zh-CN" dirty="0"/>
          </a:p>
          <a:p>
            <a:pPr lvl="1"/>
            <a:r>
              <a:rPr lang="zh-CN" altLang="en-US" dirty="0"/>
              <a:t>文件读入</a:t>
            </a:r>
            <a:endParaRPr lang="en-US" altLang="zh-CN" dirty="0"/>
          </a:p>
          <a:p>
            <a:pPr lvl="1"/>
            <a:r>
              <a:rPr lang="zh-CN" altLang="en-US" dirty="0"/>
              <a:t>不要敲代码</a:t>
            </a:r>
            <a:endParaRPr lang="en-US" altLang="zh-CN" dirty="0"/>
          </a:p>
          <a:p>
            <a:r>
              <a:rPr lang="zh-CN" altLang="en-US" dirty="0"/>
              <a:t>最最最重要</a:t>
            </a:r>
            <a:endParaRPr lang="en-US" altLang="zh-CN" dirty="0"/>
          </a:p>
          <a:p>
            <a:pPr lvl="1"/>
            <a:r>
              <a:rPr lang="zh-CN" altLang="en-US" dirty="0"/>
              <a:t>放平心态</a:t>
            </a:r>
            <a:endParaRPr lang="en-US" altLang="zh-CN" dirty="0"/>
          </a:p>
          <a:p>
            <a:pPr lvl="1"/>
            <a:r>
              <a:rPr lang="en-US" altLang="zh-CN" dirty="0"/>
              <a:t>RP+++</a:t>
            </a:r>
          </a:p>
          <a:p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1EFA8FC-5AA0-1A9E-E82B-4A7C08F8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72" y="5283513"/>
            <a:ext cx="933881" cy="6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F487723-8C9F-5C09-9A74-61B1767E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3" y="5284896"/>
            <a:ext cx="933881" cy="6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CC11206-C5B9-502A-A854-EDC997CE7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4" y="5283513"/>
            <a:ext cx="933881" cy="6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3227</Words>
  <Application>Microsoft Office PowerPoint</Application>
  <PresentationFormat>Widescreen</PresentationFormat>
  <Paragraphs>524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-apple-system</vt:lpstr>
      <vt:lpstr>KaTeX_Main</vt:lpstr>
      <vt:lpstr>等线</vt:lpstr>
      <vt:lpstr>等线 Light</vt:lpstr>
      <vt:lpstr>Arial</vt:lpstr>
      <vt:lpstr>Cambria Math</vt:lpstr>
      <vt:lpstr>Office Theme</vt:lpstr>
      <vt:lpstr>线性数据结构及STL</vt:lpstr>
      <vt:lpstr>PowerPoint Presentation</vt:lpstr>
      <vt:lpstr>顺序表</vt:lpstr>
      <vt:lpstr>顺序表</vt:lpstr>
      <vt:lpstr>链表</vt:lpstr>
      <vt:lpstr>单向链表</vt:lpstr>
      <vt:lpstr>单向链表</vt:lpstr>
      <vt:lpstr>单向链表（插入）</vt:lpstr>
      <vt:lpstr>单向链表（删除）</vt:lpstr>
      <vt:lpstr>单向链表（合并和拆分）</vt:lpstr>
      <vt:lpstr>单向链表</vt:lpstr>
      <vt:lpstr>双向链表</vt:lpstr>
      <vt:lpstr>循环链表</vt:lpstr>
      <vt:lpstr>练习</vt:lpstr>
      <vt:lpstr>例题</vt:lpstr>
      <vt:lpstr>洛谷 1996 约瑟夫问题</vt:lpstr>
      <vt:lpstr>例题</vt:lpstr>
      <vt:lpstr>洛谷 1160 队列安排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栈</vt:lpstr>
      <vt:lpstr>练习</vt:lpstr>
      <vt:lpstr>练习</vt:lpstr>
      <vt:lpstr>练习</vt:lpstr>
      <vt:lpstr>例题</vt:lpstr>
      <vt:lpstr>洛谷 1449 后缀表达式</vt:lpstr>
      <vt:lpstr>例题</vt:lpstr>
      <vt:lpstr>洛谷 1241 括号序列</vt:lpstr>
      <vt:lpstr>例题</vt:lpstr>
      <vt:lpstr>洛谷 4387 验证栈序列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队列</vt:lpstr>
      <vt:lpstr>练习</vt:lpstr>
      <vt:lpstr>例题</vt:lpstr>
      <vt:lpstr>洛谷 1540 机器翻译</vt:lpstr>
      <vt:lpstr>例题</vt:lpstr>
      <vt:lpstr>洛谷 2058 海港</vt:lpstr>
      <vt:lpstr>STL</vt:lpstr>
      <vt:lpstr>STL</vt:lpstr>
      <vt:lpstr>Vector</vt:lpstr>
      <vt:lpstr>Vector 的初始化</vt:lpstr>
      <vt:lpstr>Vector 常用函数</vt:lpstr>
      <vt:lpstr>Vector 示例</vt:lpstr>
      <vt:lpstr>lower_bound 和 upper_bound</vt:lpstr>
      <vt:lpstr>List</vt:lpstr>
      <vt:lpstr>List 的访问：迭代器</vt:lpstr>
      <vt:lpstr>List 的其他函数</vt:lpstr>
      <vt:lpstr>Stack</vt:lpstr>
      <vt:lpstr>Stack 示例</vt:lpstr>
      <vt:lpstr>Queue</vt:lpstr>
      <vt:lpstr>Deque</vt:lpstr>
      <vt:lpstr>Sort</vt:lpstr>
      <vt:lpstr>Priority_queue</vt:lpstr>
      <vt:lpstr>priority_queue 变小根堆</vt:lpstr>
      <vt:lpstr>set</vt:lpstr>
      <vt:lpstr>set</vt:lpstr>
      <vt:lpstr>multiset</vt:lpstr>
      <vt:lpstr>map</vt:lpstr>
      <vt:lpstr>unordered_map</vt:lpstr>
      <vt:lpstr>bitset</vt:lpstr>
      <vt:lpstr>bitset</vt:lpstr>
      <vt:lpstr>例题</vt:lpstr>
      <vt:lpstr>洛谷 3613 寄包裹</vt:lpstr>
      <vt:lpstr>例题</vt:lpstr>
      <vt:lpstr>洛谷 2234 营业额统计</vt:lpstr>
      <vt:lpstr>例题</vt:lpstr>
      <vt:lpstr>洛谷 1886 滑动窗口</vt:lpstr>
      <vt:lpstr>例题</vt:lpstr>
      <vt:lpstr>洛谷 2947 Look Up S</vt:lpstr>
      <vt:lpstr>例题</vt:lpstr>
      <vt:lpstr>洛谷 4147 玉蟾宫</vt:lpstr>
      <vt:lpstr>比赛策略</vt:lpstr>
      <vt:lpstr>比赛策略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线性数据结构及STL</dc:title>
  <dc:creator>杨 明炜</dc:creator>
  <cp:lastModifiedBy>杨 明炜</cp:lastModifiedBy>
  <cp:revision>78</cp:revision>
  <dcterms:created xsi:type="dcterms:W3CDTF">2023-07-17T01:56:05Z</dcterms:created>
  <dcterms:modified xsi:type="dcterms:W3CDTF">2023-07-22T05:26:25Z</dcterms:modified>
</cp:coreProperties>
</file>