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344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42" r:id="rId33"/>
    <p:sldId id="345" r:id="rId34"/>
    <p:sldId id="286" r:id="rId35"/>
    <p:sldId id="287" r:id="rId36"/>
    <p:sldId id="288" r:id="rId37"/>
    <p:sldId id="289" r:id="rId38"/>
    <p:sldId id="330" r:id="rId39"/>
    <p:sldId id="331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43" r:id="rId51"/>
    <p:sldId id="300" r:id="rId52"/>
    <p:sldId id="301" r:id="rId53"/>
    <p:sldId id="328" r:id="rId54"/>
    <p:sldId id="32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F4DE-4E85-7160-D076-36E76773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F8E3-367C-A9E9-EEAD-41455C7C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93B6-0033-3283-DA23-DEE263E2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C60B-B880-13B5-AFC7-11AE9C3C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9768-B914-F162-C4BF-4B8D7E5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DAB-F128-8EE2-E645-03402D2D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375A-96DE-941B-C832-EB057A63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895A-C179-BB77-48CD-2CC9B3E2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7991-E900-51B8-7CF0-BCF75B7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D455-8E8D-DA3A-8A94-372D3FB9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693CC-CAA7-5F0A-F25E-FD9EA4E4D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4BF3-C835-0BA3-5EA3-171F3647E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6F44-A304-3621-0B04-D4AE8B82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22A5-6A4C-36CC-7367-B2DACB5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EC2B-2158-66E6-160C-8F5D1ADC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6CBA-E826-C435-1DD5-8039F6A5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34F5-F76C-5E72-312D-12717045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D8BE-2973-6D95-3A95-347505C1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BD3A-67A5-37E1-DB78-F3D84F3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65F7-90F0-D8D7-C7F8-DDA458D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96B-BF41-D59D-970A-8513D83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9269-E9A9-10F6-953E-2BD2E157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C32D-E038-767E-C20E-8CA7F70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E174-FB6B-DE0B-BCBA-D6131DCC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EF70-348E-4CDF-0754-7905706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A4A2-046E-6CCA-9C9B-C318DEDC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36FD-948B-ADBA-A45E-E2957E8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77EA-0D56-AFE8-4380-9BFB4110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39DB-012B-A144-C36E-3EE8F45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3F15-D0B8-515C-5D1F-B2310D6D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1E39-8044-758F-54E1-34040111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4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D7B7-CBDE-FEF9-928B-800CD717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B5AF-4902-40F5-5368-AE5D8A84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EF04-6EF8-5C58-486E-4177A56A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2B61A-7D72-E82D-5281-0B38EE5BA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7A043-EFA7-C530-35CB-8FD743CC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49608-C283-6759-CA43-DCE8128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5991-C23D-08DC-00F1-3584E446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2805F-563B-34AD-4F09-5A42D555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0EC7-BBA2-C270-A719-9DB1B0D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403C9-FB1C-A9E2-6C24-DC3A946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324F6-941F-B78D-0113-7664A6ED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6A7B3-E642-02A9-C298-A4249B73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6CEA-1F18-6E22-2930-CF3CD5E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07BFF-6391-6776-04AA-3A8411C0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0D64-2388-552F-23A4-CEF7CAB0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9C9-618C-A342-CF4D-D28001CA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9BD7-E15D-39E7-B11B-F554BB1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0E86-E85D-5A83-7C72-012C24E3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6284-FB7A-8E8B-71B3-48376904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53592-A154-20DC-7B7F-6A1969F5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5E08-8619-7026-E20F-7364C16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BC34-F833-A5A3-41DF-7C18F2A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A991F-C628-1CAD-8AB5-CF81689A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1845-3895-4076-72AF-AE97F0B2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6FA1-C2D7-B1CC-E1E9-6F0C3BD3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779A-D949-DA6D-2C5D-905AC6D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D303-46E9-CD97-2E74-970878D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E1CD4-0963-5A79-D92C-D490F29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4B62-FA2D-2BA9-3B19-76CE38D2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B800-D31C-793B-9497-E7D7318A4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A279-7A91-4294-B939-F1CD6712AE2C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9175-8841-4172-F263-33C5EB784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5712-FD39-6D9C-40E0-0BD50249F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BFFD-0F2C-4531-ADB9-F25DE393F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8C4E-AC35-DF3D-FD25-7D7AA94F8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线性数据结构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769-A593-A726-E484-31DA9482C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34169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单向链表（合并和拆分）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E8C1E1-EB80-DF14-0A2A-C2447F0B1000}"/>
              </a:ext>
            </a:extLst>
          </p:cNvPr>
          <p:cNvSpPr/>
          <p:nvPr/>
        </p:nvSpPr>
        <p:spPr>
          <a:xfrm>
            <a:off x="208511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507614-BB41-F7CD-5ABE-551984004536}"/>
              </a:ext>
            </a:extLst>
          </p:cNvPr>
          <p:cNvSpPr/>
          <p:nvPr/>
        </p:nvSpPr>
        <p:spPr>
          <a:xfrm>
            <a:off x="277783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1F78C7-C553-7D42-A741-AFDD27539E57}"/>
              </a:ext>
            </a:extLst>
          </p:cNvPr>
          <p:cNvSpPr/>
          <p:nvPr/>
        </p:nvSpPr>
        <p:spPr>
          <a:xfrm>
            <a:off x="437111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8A9AA1-CE37-309D-033B-8B426BFBDBF8}"/>
              </a:ext>
            </a:extLst>
          </p:cNvPr>
          <p:cNvSpPr/>
          <p:nvPr/>
        </p:nvSpPr>
        <p:spPr>
          <a:xfrm>
            <a:off x="506383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59DA01-0588-213D-0FC0-6AD2BED07084}"/>
              </a:ext>
            </a:extLst>
          </p:cNvPr>
          <p:cNvSpPr/>
          <p:nvPr/>
        </p:nvSpPr>
        <p:spPr>
          <a:xfrm>
            <a:off x="3636820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9CA5B3-721C-7B79-C122-05BBDE37BCC9}"/>
              </a:ext>
            </a:extLst>
          </p:cNvPr>
          <p:cNvSpPr/>
          <p:nvPr/>
        </p:nvSpPr>
        <p:spPr>
          <a:xfrm>
            <a:off x="436417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032DDD-F6A0-20C3-BF02-27E9E930D8E9}"/>
              </a:ext>
            </a:extLst>
          </p:cNvPr>
          <p:cNvSpPr/>
          <p:nvPr/>
        </p:nvSpPr>
        <p:spPr>
          <a:xfrm>
            <a:off x="1350820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0DCE44-A7E1-8134-B633-7C99A4101813}"/>
              </a:ext>
            </a:extLst>
          </p:cNvPr>
          <p:cNvSpPr/>
          <p:nvPr/>
        </p:nvSpPr>
        <p:spPr>
          <a:xfrm>
            <a:off x="8181113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FDE8C6-8607-D9E9-ED9D-5DF43125BF4D}"/>
              </a:ext>
            </a:extLst>
          </p:cNvPr>
          <p:cNvSpPr/>
          <p:nvPr/>
        </p:nvSpPr>
        <p:spPr>
          <a:xfrm>
            <a:off x="8873839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7353542-E93B-C0C4-D2A3-2DEB2A5D84C4}"/>
              </a:ext>
            </a:extLst>
          </p:cNvPr>
          <p:cNvSpPr/>
          <p:nvPr/>
        </p:nvSpPr>
        <p:spPr>
          <a:xfrm>
            <a:off x="10467113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0190C5-7E2F-8960-11BC-11AFB065D92B}"/>
              </a:ext>
            </a:extLst>
          </p:cNvPr>
          <p:cNvSpPr/>
          <p:nvPr/>
        </p:nvSpPr>
        <p:spPr>
          <a:xfrm>
            <a:off x="11159839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9FA85C-24C8-761E-E5BD-5A38C6C9D6C6}"/>
              </a:ext>
            </a:extLst>
          </p:cNvPr>
          <p:cNvSpPr/>
          <p:nvPr/>
        </p:nvSpPr>
        <p:spPr>
          <a:xfrm>
            <a:off x="97328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32CE4B-694B-2347-E9C7-1286DD810A11}"/>
              </a:ext>
            </a:extLst>
          </p:cNvPr>
          <p:cNvSpPr/>
          <p:nvPr/>
        </p:nvSpPr>
        <p:spPr>
          <a:xfrm>
            <a:off x="6532419" y="1863436"/>
            <a:ext cx="80356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6387AF8-FD79-E6FC-56FB-2221458B9785}"/>
              </a:ext>
            </a:extLst>
          </p:cNvPr>
          <p:cNvSpPr/>
          <p:nvPr/>
        </p:nvSpPr>
        <p:spPr>
          <a:xfrm>
            <a:off x="74468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E09403-36B1-5D62-4F1A-7BC93C4F660F}"/>
              </a:ext>
            </a:extLst>
          </p:cNvPr>
          <p:cNvSpPr/>
          <p:nvPr/>
        </p:nvSpPr>
        <p:spPr>
          <a:xfrm rot="5400000">
            <a:off x="3546764" y="3768438"/>
            <a:ext cx="2085109" cy="3117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95773D3-E7AB-E876-184D-870EC055D38D}"/>
              </a:ext>
            </a:extLst>
          </p:cNvPr>
          <p:cNvSpPr/>
          <p:nvPr/>
        </p:nvSpPr>
        <p:spPr>
          <a:xfrm rot="16200000">
            <a:off x="5053446" y="3768437"/>
            <a:ext cx="2085109" cy="3117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132326A-AE3D-7160-E22F-157738B6D17C}"/>
              </a:ext>
            </a:extLst>
          </p:cNvPr>
          <p:cNvSpPr/>
          <p:nvPr/>
        </p:nvSpPr>
        <p:spPr>
          <a:xfrm>
            <a:off x="2085111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21E224-60FA-384E-5B42-81645FC997EE}"/>
              </a:ext>
            </a:extLst>
          </p:cNvPr>
          <p:cNvSpPr/>
          <p:nvPr/>
        </p:nvSpPr>
        <p:spPr>
          <a:xfrm>
            <a:off x="2777837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3BBB06-5772-1F65-527F-07615CE7B20D}"/>
              </a:ext>
            </a:extLst>
          </p:cNvPr>
          <p:cNvSpPr/>
          <p:nvPr/>
        </p:nvSpPr>
        <p:spPr>
          <a:xfrm>
            <a:off x="4371111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920F793-C42C-2CBA-A60E-40C1E7D122E3}"/>
              </a:ext>
            </a:extLst>
          </p:cNvPr>
          <p:cNvSpPr/>
          <p:nvPr/>
        </p:nvSpPr>
        <p:spPr>
          <a:xfrm>
            <a:off x="5063837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B5E2F85-40A6-349A-574E-8A58CB9C250F}"/>
              </a:ext>
            </a:extLst>
          </p:cNvPr>
          <p:cNvSpPr/>
          <p:nvPr/>
        </p:nvSpPr>
        <p:spPr>
          <a:xfrm>
            <a:off x="3636820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91A6DF-9CB8-B101-4677-896B348C0CE0}"/>
              </a:ext>
            </a:extLst>
          </p:cNvPr>
          <p:cNvSpPr/>
          <p:nvPr/>
        </p:nvSpPr>
        <p:spPr>
          <a:xfrm>
            <a:off x="436417" y="5382490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AD10A57-D943-6AAB-0991-9B18E23E1515}"/>
              </a:ext>
            </a:extLst>
          </p:cNvPr>
          <p:cNvSpPr/>
          <p:nvPr/>
        </p:nvSpPr>
        <p:spPr>
          <a:xfrm>
            <a:off x="1350820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AF2EA5-6C60-DFDA-9C39-DD680D2BCE2A}"/>
              </a:ext>
            </a:extLst>
          </p:cNvPr>
          <p:cNvSpPr/>
          <p:nvPr/>
        </p:nvSpPr>
        <p:spPr>
          <a:xfrm>
            <a:off x="8181113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5594EE-DCF2-31D1-A9D0-3D69716EAD68}"/>
              </a:ext>
            </a:extLst>
          </p:cNvPr>
          <p:cNvSpPr/>
          <p:nvPr/>
        </p:nvSpPr>
        <p:spPr>
          <a:xfrm>
            <a:off x="8873839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6D4FF1-1770-E91B-A00C-07627E876E74}"/>
              </a:ext>
            </a:extLst>
          </p:cNvPr>
          <p:cNvSpPr/>
          <p:nvPr/>
        </p:nvSpPr>
        <p:spPr>
          <a:xfrm>
            <a:off x="10467113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6FB0C7-18E3-1641-B150-6DB817B451A9}"/>
              </a:ext>
            </a:extLst>
          </p:cNvPr>
          <p:cNvSpPr/>
          <p:nvPr/>
        </p:nvSpPr>
        <p:spPr>
          <a:xfrm>
            <a:off x="11159839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187B28E-AA6C-35BF-3CEA-2A6EA51B0D82}"/>
              </a:ext>
            </a:extLst>
          </p:cNvPr>
          <p:cNvSpPr/>
          <p:nvPr/>
        </p:nvSpPr>
        <p:spPr>
          <a:xfrm>
            <a:off x="9732822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EF0A3C2-A2C5-6776-8EFA-7F033C77CBF2}"/>
              </a:ext>
            </a:extLst>
          </p:cNvPr>
          <p:cNvSpPr/>
          <p:nvPr/>
        </p:nvSpPr>
        <p:spPr>
          <a:xfrm>
            <a:off x="5922820" y="5548745"/>
            <a:ext cx="2112820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0F0-F64A-D394-93AA-5DEEAD4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ABB3-3BC9-1949-460A-72A01F29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插入和删除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若知道被插入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删除的元素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若不知道被插入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删除的元素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查询任意位置的元素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合并两个链表或对一个链表进行拆分（拆分位置已知）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ABB3-3BC9-1949-460A-72A01F29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490A-D439-DCB5-C5FD-C82919B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r>
              <a:rPr lang="zh-CN" altLang="en-US" dirty="0"/>
              <a:t>双向链表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A928E-048F-62C2-D8F2-E3D0D2DCD314}"/>
              </a:ext>
            </a:extLst>
          </p:cNvPr>
          <p:cNvSpPr/>
          <p:nvPr/>
        </p:nvSpPr>
        <p:spPr>
          <a:xfrm>
            <a:off x="332855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EF96B-AF85-0FCD-0140-6445B69C16FE}"/>
              </a:ext>
            </a:extLst>
          </p:cNvPr>
          <p:cNvSpPr/>
          <p:nvPr/>
        </p:nvSpPr>
        <p:spPr>
          <a:xfrm>
            <a:off x="402128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9D134E-9114-50B4-F8E1-72BEF1E56604}"/>
              </a:ext>
            </a:extLst>
          </p:cNvPr>
          <p:cNvSpPr/>
          <p:nvPr/>
        </p:nvSpPr>
        <p:spPr>
          <a:xfrm>
            <a:off x="6189519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7A346-545B-5E80-3A54-9EADFCBC4F60}"/>
              </a:ext>
            </a:extLst>
          </p:cNvPr>
          <p:cNvSpPr/>
          <p:nvPr/>
        </p:nvSpPr>
        <p:spPr>
          <a:xfrm>
            <a:off x="688224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69B7C-64D0-3E03-FFCB-A76F2471915A}"/>
              </a:ext>
            </a:extLst>
          </p:cNvPr>
          <p:cNvSpPr/>
          <p:nvPr/>
        </p:nvSpPr>
        <p:spPr>
          <a:xfrm>
            <a:off x="909204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13054-6DEC-A6E6-D046-ECF2480718BB}"/>
              </a:ext>
            </a:extLst>
          </p:cNvPr>
          <p:cNvSpPr/>
          <p:nvPr/>
        </p:nvSpPr>
        <p:spPr>
          <a:xfrm>
            <a:off x="978477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CC4EBB-D839-4EDE-3202-C3561DCEC6E5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964008-C6EB-A847-7F2B-AE0ECF9D4656}"/>
              </a:ext>
            </a:extLst>
          </p:cNvPr>
          <p:cNvSpPr/>
          <p:nvPr/>
        </p:nvSpPr>
        <p:spPr>
          <a:xfrm>
            <a:off x="1946564" y="196388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763662-1882-4F28-72C1-1A2CA7FAFE39}"/>
              </a:ext>
            </a:extLst>
          </p:cNvPr>
          <p:cNvSpPr/>
          <p:nvPr/>
        </p:nvSpPr>
        <p:spPr>
          <a:xfrm rot="10800000">
            <a:off x="1943101" y="213706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A4709-5FFD-1C9A-E8B8-05C2ECB8B8B9}"/>
              </a:ext>
            </a:extLst>
          </p:cNvPr>
          <p:cNvSpPr/>
          <p:nvPr/>
        </p:nvSpPr>
        <p:spPr>
          <a:xfrm>
            <a:off x="2646219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B91FE9-FFBF-47A9-C49C-501F12415CC2}"/>
              </a:ext>
            </a:extLst>
          </p:cNvPr>
          <p:cNvSpPr/>
          <p:nvPr/>
        </p:nvSpPr>
        <p:spPr>
          <a:xfrm>
            <a:off x="549679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7C0BA-EBAF-2E69-438E-B2C5A038BB53}"/>
              </a:ext>
            </a:extLst>
          </p:cNvPr>
          <p:cNvSpPr/>
          <p:nvPr/>
        </p:nvSpPr>
        <p:spPr>
          <a:xfrm>
            <a:off x="8399322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1BB7D9-ED39-5B09-AD53-A00DE98A834F}"/>
              </a:ext>
            </a:extLst>
          </p:cNvPr>
          <p:cNvSpPr/>
          <p:nvPr/>
        </p:nvSpPr>
        <p:spPr>
          <a:xfrm>
            <a:off x="4810992" y="196388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509739-DD4A-BBD5-9033-C0E443C2AD7A}"/>
              </a:ext>
            </a:extLst>
          </p:cNvPr>
          <p:cNvSpPr/>
          <p:nvPr/>
        </p:nvSpPr>
        <p:spPr>
          <a:xfrm rot="10800000">
            <a:off x="4807529" y="213706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038951-8C85-6BBD-ADE2-50229E7F245B}"/>
              </a:ext>
            </a:extLst>
          </p:cNvPr>
          <p:cNvSpPr/>
          <p:nvPr/>
        </p:nvSpPr>
        <p:spPr>
          <a:xfrm>
            <a:off x="7694469" y="195695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A3C5EBC-3A99-25B9-EAC6-1B8749D523DD}"/>
              </a:ext>
            </a:extLst>
          </p:cNvPr>
          <p:cNvSpPr/>
          <p:nvPr/>
        </p:nvSpPr>
        <p:spPr>
          <a:xfrm rot="10800000">
            <a:off x="7691006" y="213013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F90FB7-3263-0989-8246-C5DA8332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66" y="2965709"/>
            <a:ext cx="2343270" cy="1162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6D7360-989A-82C7-6D7B-4B80BF7D0A02}"/>
              </a:ext>
            </a:extLst>
          </p:cNvPr>
          <p:cNvSpPr txBox="1"/>
          <p:nvPr/>
        </p:nvSpPr>
        <p:spPr>
          <a:xfrm>
            <a:off x="1835727" y="4893474"/>
            <a:ext cx="70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练习：双向链表的插入、删除、合并和拆分</a:t>
            </a:r>
          </a:p>
        </p:txBody>
      </p:sp>
    </p:spTree>
    <p:extLst>
      <p:ext uri="{BB962C8B-B14F-4D97-AF65-F5344CB8AC3E}">
        <p14:creationId xmlns:p14="http://schemas.microsoft.com/office/powerpoint/2010/main" val="15031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2C0-7162-0856-841A-D69CAF6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14E15B-A645-7F44-1053-41B0B419E062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7F95C-5B53-ADBE-6BDF-BCC585D0C2E5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84C31C-A306-6572-E95F-0919916B609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B3B37-29DE-832C-5D9A-626553ABD3CF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C9B7F3-2FBF-7D12-8DDC-87C122A1FF02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399E8-6138-89EC-F58B-8BB4438F4DD0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89B16D-5545-1731-B297-33CDCED930AE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FA2E51-EDC5-A4BE-0019-9213A0E6A959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5937DC-8FD3-1FFD-B319-E84366746744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4B9346-0362-46FB-55D1-8F85C38C81AF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D46B410-15A0-35DE-D577-40F12B0E46AF}"/>
              </a:ext>
            </a:extLst>
          </p:cNvPr>
          <p:cNvSpPr/>
          <p:nvPr/>
        </p:nvSpPr>
        <p:spPr>
          <a:xfrm rot="5400000">
            <a:off x="5224894" y="147205"/>
            <a:ext cx="772390" cy="5389417"/>
          </a:xfrm>
          <a:prstGeom prst="curved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EADA0-A02B-5F70-2218-26CE6B3EE82B}"/>
              </a:ext>
            </a:extLst>
          </p:cNvPr>
          <p:cNvSpPr txBox="1"/>
          <p:nvPr/>
        </p:nvSpPr>
        <p:spPr>
          <a:xfrm>
            <a:off x="1835727" y="4893474"/>
            <a:ext cx="70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练习：循环链表的插入、删除、合并和拆分</a:t>
            </a:r>
          </a:p>
        </p:txBody>
      </p:sp>
    </p:spTree>
    <p:extLst>
      <p:ext uri="{BB962C8B-B14F-4D97-AF65-F5344CB8AC3E}">
        <p14:creationId xmlns:p14="http://schemas.microsoft.com/office/powerpoint/2010/main" val="17993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A822-A65F-F38E-4DAF-1B4D3CB0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D676D-15D1-1CC8-8F33-F1678C453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5" y="1690688"/>
            <a:ext cx="73727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A2E1-4259-50E3-5A37-5C8AF8D1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18CC-0AE3-B461-09F4-EE109FD55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个人围成一圈，从第一个人开始报数</a:t>
                </a:r>
                <a:r>
                  <a:rPr lang="zh-CN" altLang="en-US" dirty="0">
                    <a:latin typeface="-apple-system"/>
                  </a:rPr>
                  <a:t>，</a:t>
                </a:r>
                <a:r>
                  <a:rPr lang="zh-CN" altLang="en-US" b="0" i="0" dirty="0">
                    <a:effectLst/>
                    <a:latin typeface="-apple-system"/>
                  </a:rPr>
                  <a:t>数到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的人出列，再由下一个人重新从 </a:t>
                </a:r>
                <a:r>
                  <a:rPr lang="en-US" altLang="zh-CN" dirty="0">
                    <a:latin typeface="KaTeX_Main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 开始报数，数到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的人再出圈，依次类推，直到所有的人都出圈，请输出依次出圈人的编号。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18CC-0AE3-B461-09F4-EE109FD55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DFD4-9B0C-72DD-0AED-6FFE8B7E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1996 </a:t>
            </a:r>
            <a:r>
              <a:rPr lang="zh-CN" altLang="en-US" dirty="0"/>
              <a:t>约瑟夫问题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F278-0D9E-672F-5923-A60A31303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使用循环列表。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F278-0D9E-672F-5923-A60A31303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5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2DBE-6831-C124-A36B-CFB2242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D23E7-B7EB-73FE-11D4-CA04E8FB3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221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一个学校里老师要将班上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个同学排成一列，同学被编号为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，他采取如下的方法：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 先将 </a:t>
                </a:r>
                <a:r>
                  <a:rPr lang="en-US" altLang="zh-CN" b="0" i="0" dirty="0">
                    <a:effectLst/>
                    <a:latin typeface="KaTeX_Main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 号同学安排进队列，这时队列中只有他一个人；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2~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号同学依次入列，编号为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的同学入列方式为：老师指定编号为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的同学站在编号为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1~(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中某位同学（即之前已经入列的同学）的左边或右边；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 从队列中去掉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个同学，其他同学位置顺序不变。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在所有同学按照上述方法队列排列完毕后，老师想知道从左到右所有同学的编号。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D23E7-B7EB-73FE-11D4-CA04E8FB3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2211"/>
              </a:xfrm>
              <a:blipFill>
                <a:blip r:embed="rId2"/>
                <a:stretch>
                  <a:fillRect l="-1217" t="-2174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0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3FCF-2B14-C129-AD92-23788EB1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1160 </a:t>
            </a:r>
            <a:r>
              <a:rPr lang="zh-CN" altLang="en-US" dirty="0"/>
              <a:t>队列安排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338F-21E1-890F-1D9E-8CB8A2A47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使用双向链表。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338F-21E1-890F-1D9E-8CB8A2A47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7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EB43-C5F7-A422-47FB-D6CB9F0A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算法 </a:t>
            </a:r>
            <a:r>
              <a:rPr lang="en-US" altLang="zh-CN" sz="4800" dirty="0"/>
              <a:t>+ </a:t>
            </a:r>
            <a:r>
              <a:rPr lang="zh-CN" altLang="en-US" sz="4800" dirty="0"/>
              <a:t>数据结构 </a:t>
            </a:r>
            <a:r>
              <a:rPr lang="en-US" altLang="zh-CN" sz="4800" dirty="0"/>
              <a:t>= </a:t>
            </a:r>
            <a:r>
              <a:rPr lang="zh-CN" altLang="en-US" sz="4800" dirty="0"/>
              <a:t>程序</a:t>
            </a:r>
            <a:endParaRPr lang="en-US" altLang="zh-CN" sz="48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r">
              <a:buNone/>
            </a:pPr>
            <a:r>
              <a:rPr lang="zh-CN" altLang="en-US" dirty="0"/>
              <a:t>图灵奖得主 </a:t>
            </a:r>
            <a:r>
              <a:rPr lang="en-US" altLang="zh-CN" dirty="0"/>
              <a:t>Niklaus Wirth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2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4E6D-6BEE-6968-C4A6-EDBB215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1A1F-439E-2FB6-C990-6FA55D62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只在序列的末端进行插入和删除</a:t>
            </a:r>
            <a:endParaRPr lang="en-US" altLang="zh-CN" dirty="0"/>
          </a:p>
          <a:p>
            <a:r>
              <a:rPr lang="zh-CN" altLang="en-US" dirty="0"/>
              <a:t>特点：先进后出</a:t>
            </a:r>
            <a:endParaRPr lang="en-US" altLang="zh-CN" dirty="0"/>
          </a:p>
          <a:p>
            <a:r>
              <a:rPr lang="zh-CN" altLang="en-US" dirty="0"/>
              <a:t>举例：往一个箱子里放书</a:t>
            </a:r>
          </a:p>
        </p:txBody>
      </p:sp>
    </p:spTree>
    <p:extLst>
      <p:ext uri="{BB962C8B-B14F-4D97-AF65-F5344CB8AC3E}">
        <p14:creationId xmlns:p14="http://schemas.microsoft.com/office/powerpoint/2010/main" val="24182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1035628" y="2916388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1035628" y="381000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3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1035628" y="381000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0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0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1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3221182" y="3858509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7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7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7751616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3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9064333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7751616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E614-5932-905B-3974-9F08A3B52217}"/>
              </a:ext>
            </a:extLst>
          </p:cNvPr>
          <p:cNvSpPr txBox="1"/>
          <p:nvPr/>
        </p:nvSpPr>
        <p:spPr>
          <a:xfrm>
            <a:off x="6040582" y="4862945"/>
            <a:ext cx="455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出栈顺序：</a:t>
            </a:r>
            <a:r>
              <a:rPr lang="en-US" altLang="zh-CN" sz="2800" dirty="0"/>
              <a:t>3 2 4 1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919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8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6939-CBF0-DFE0-F8DA-1C9196CD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5957D-A046-8BBB-932C-3C275D51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2016398"/>
            <a:ext cx="2495678" cy="62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3988-4211-712E-6B06-85A54C16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3429000"/>
            <a:ext cx="3670489" cy="628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0C092-49F3-6A9D-5280-2069F93A6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4861807"/>
            <a:ext cx="1784442" cy="5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4A587-F15E-70E3-E0B5-E43E67F6F99E}"/>
                  </a:ext>
                </a:extLst>
              </p:cNvPr>
              <p:cNvSpPr txBox="1"/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插入和删除的时间复杂度均为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4A587-F15E-70E3-E0B5-E43E67F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blipFill>
                <a:blip r:embed="rId5"/>
                <a:stretch>
                  <a:fillRect l="-21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26E4-8C1E-F293-98F1-835A60FC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5CB5-5809-DC63-60C1-4584A42C6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 表示插入某个数字，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表示弹栈，那么下面序列弹出的数字序列是什么：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+5, −, +9, −, +3, +4, +6, +7, −, −, +2, −, −, −, 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5CB5-5809-DC63-60C1-4584A42C6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62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010F-2A6C-C07B-654A-179770BD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884B-3300-8976-2B05-B80EC441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13" y="1802994"/>
            <a:ext cx="8134768" cy="114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C7FC9-0525-3102-E6BC-FBD0904D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8" y="4201420"/>
            <a:ext cx="7575939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010F-2A6C-C07B-654A-179770BD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49812-79C7-7B50-E572-DA4CC920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35" y="2108048"/>
            <a:ext cx="8217322" cy="1066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0C955-A990-93B3-C273-C164509FC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5" y="3848629"/>
            <a:ext cx="741718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117-0A9B-6FE7-6C03-57C81010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5ECDD-3673-8F38-CA83-13C89868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所谓后缀表达式是指这样的一个表达式：式中不再引用括号，运算符号放在两个运算对象之后，所有计算按运算符号出现的顺序，严格地由左而右新进行（不用考虑运算符的优先级）。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/>
                  <a:t> 对应的后缀表达式为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3.5.2.−∗7.+@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在该式中，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@</m:t>
                    </m:r>
                  </m:oMath>
                </a14:m>
                <a:r>
                  <a:rPr lang="zh-CN" altLang="en-US" dirty="0"/>
                  <a:t> 为表达式的结束符号。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为操作数的结束符号。</a:t>
                </a:r>
                <a:endParaRPr lang="en-US" altLang="zh-CN" dirty="0"/>
              </a:p>
              <a:p>
                <a:r>
                  <a:rPr lang="zh-CN" altLang="en-US" dirty="0"/>
                  <a:t>给出一个后缀表达式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，输出表达式的值。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5ECDD-3673-8F38-CA83-13C89868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385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6BD-A747-5F1E-6D62-19528BCD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1449 </a:t>
            </a:r>
            <a:r>
              <a:rPr lang="zh-CN" altLang="en-US" dirty="0"/>
              <a:t>后缀表达式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B6F9-BEA5-B0FE-FBFA-A5CF9AD9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维护一个栈。</a:t>
            </a:r>
            <a:endParaRPr lang="en-US" altLang="zh-CN" dirty="0"/>
          </a:p>
          <a:p>
            <a:r>
              <a:rPr lang="zh-CN" altLang="en-US" dirty="0"/>
              <a:t>当碰到数字时，把数字入栈。</a:t>
            </a:r>
            <a:endParaRPr lang="en-US" altLang="zh-CN" dirty="0"/>
          </a:p>
          <a:p>
            <a:r>
              <a:rPr lang="zh-CN" altLang="en-US" dirty="0"/>
              <a:t>当碰到运算符号时，把栈顶的两个数字取出并进行运算，接着把运算结果放入栈中。</a:t>
            </a:r>
            <a:endParaRPr lang="en-US" altLang="zh-CN" dirty="0"/>
          </a:p>
          <a:p>
            <a:r>
              <a:rPr lang="zh-CN" altLang="en-US" dirty="0"/>
              <a:t>最后栈内剩下的一个数字即为答案。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09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DE52-3D81-C1A9-88A3-CA135808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D1FF-B316-7CFD-7BB8-C8B06DC2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给出由 </a:t>
            </a:r>
            <a:r>
              <a:rPr lang="en-US" altLang="zh-CN" dirty="0"/>
              <a:t>(, ), [, ] </a:t>
            </a:r>
            <a:r>
              <a:rPr lang="zh-CN" altLang="en-US" dirty="0"/>
              <a:t>组成的括号序列，补全未被匹配的括号。</a:t>
            </a:r>
            <a:endParaRPr lang="en-US" altLang="zh-CN" dirty="0"/>
          </a:p>
          <a:p>
            <a:r>
              <a:rPr lang="zh-CN" altLang="en-US" dirty="0"/>
              <a:t>具体来说，配对方案为：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 从左到右扫描整个字符串。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 对于当前的字符，如果它是一个右括号，考察它与它左侧离它</a:t>
            </a:r>
            <a:r>
              <a:rPr lang="zh-CN" altLang="en-US" b="1" i="0" dirty="0">
                <a:effectLst/>
                <a:latin typeface="-apple-system"/>
              </a:rPr>
              <a:t>最近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zh-CN" altLang="en-US" b="1" i="0" dirty="0">
                <a:effectLst/>
                <a:latin typeface="-apple-system"/>
              </a:rPr>
              <a:t>未匹配</a:t>
            </a:r>
            <a:r>
              <a:rPr lang="zh-CN" altLang="en-US" b="0" i="0" dirty="0">
                <a:effectLst/>
                <a:latin typeface="-apple-system"/>
              </a:rPr>
              <a:t>的的左括号。如果该括号与之对应（即小括号匹配小括号，中括号匹配中括号），则将二者配对。如果左侧未匹配的左括号不存在或与之不对应，则其配对失败。</a:t>
            </a:r>
            <a:endParaRPr lang="en-US" altLang="zh-CN" dirty="0"/>
          </a:p>
          <a:p>
            <a:r>
              <a:rPr lang="zh-CN" altLang="en-US" dirty="0"/>
              <a:t>例如输入为 </a:t>
            </a:r>
            <a:r>
              <a:rPr lang="en-US" altLang="zh-CN" dirty="0"/>
              <a:t>([()</a:t>
            </a:r>
            <a:r>
              <a:rPr lang="zh-CN" altLang="en-US" dirty="0"/>
              <a:t>，输出 </a:t>
            </a:r>
            <a:r>
              <a:rPr lang="en-US" altLang="zh-CN" dirty="0"/>
              <a:t>()[]()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98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A41-6540-1B39-D273-566D298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1241 </a:t>
            </a:r>
            <a:r>
              <a:rPr lang="zh-CN" altLang="en-US" dirty="0"/>
              <a:t>括号序列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6A80-C749-6305-38B0-2E0C522E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从左到右扫描序列。</a:t>
            </a:r>
            <a:endParaRPr lang="en-US" altLang="zh-CN" dirty="0"/>
          </a:p>
          <a:p>
            <a:r>
              <a:rPr lang="zh-CN" altLang="en-US" dirty="0"/>
              <a:t>碰到左括号则将其入栈。</a:t>
            </a:r>
            <a:endParaRPr lang="en-US" altLang="zh-CN" dirty="0"/>
          </a:p>
          <a:p>
            <a:r>
              <a:rPr lang="zh-CN" altLang="en-US" dirty="0"/>
              <a:t>碰到右括号则尝试将其与栈顶的左括号配对。</a:t>
            </a:r>
          </a:p>
        </p:txBody>
      </p:sp>
    </p:spTree>
    <p:extLst>
      <p:ext uri="{BB962C8B-B14F-4D97-AF65-F5344CB8AC3E}">
        <p14:creationId xmlns:p14="http://schemas.microsoft.com/office/powerpoint/2010/main" val="141201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A704-E445-57D0-B812-55B9CB2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BAEEC-488D-AEC0-70B9-2D1F8355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给出一个入栈序和一个出栈序，问这两者是否合法。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BAEEC-488D-AEC0-70B9-2D1F8355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8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66-BB3B-631C-5BB4-CA24E76A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4387 </a:t>
            </a:r>
            <a:r>
              <a:rPr lang="zh-CN" altLang="en-US" dirty="0"/>
              <a:t>验证栈序列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8218-8288-16CE-476E-236265859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模拟入栈序，当入栈元素与当前出栈序第一个未出栈元素相等时弹栈</a:t>
                </a:r>
                <a:endParaRPr lang="en-US" altLang="zh-CN" dirty="0"/>
              </a:p>
              <a:p>
                <a:r>
                  <a:rPr lang="zh-CN" altLang="en-US" dirty="0"/>
                  <a:t>看栈是否被弹空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8218-8288-16CE-476E-236265859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6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20564-240A-6017-D5EE-9FDD030C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F58EB7B-50D3-E444-09F0-E36127CE1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用一个数组来储存数据。</a:t>
                </a:r>
                <a:endParaRPr lang="en-US" altLang="zh-CN" dirty="0"/>
              </a:p>
              <a:p>
                <a:r>
                  <a:rPr lang="zh-CN" altLang="en-US" dirty="0"/>
                  <a:t>访问某个位置的数据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在末尾插入一个数据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在中间插入或删除一个数据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想要更方便地进行插入和删除？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F58EB7B-50D3-E444-09F0-E36127CE1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19BEA-1AD1-47B3-9886-06C0E9445EB1}"/>
              </a:ext>
            </a:extLst>
          </p:cNvPr>
          <p:cNvSpPr/>
          <p:nvPr/>
        </p:nvSpPr>
        <p:spPr>
          <a:xfrm>
            <a:off x="6262255" y="1287103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C619-2624-ACCC-CA81-C3A94D158987}"/>
              </a:ext>
            </a:extLst>
          </p:cNvPr>
          <p:cNvSpPr/>
          <p:nvPr/>
        </p:nvSpPr>
        <p:spPr>
          <a:xfrm>
            <a:off x="6954981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D951E-D528-FE16-A0D2-658CE284F01B}"/>
              </a:ext>
            </a:extLst>
          </p:cNvPr>
          <p:cNvSpPr/>
          <p:nvPr/>
        </p:nvSpPr>
        <p:spPr>
          <a:xfrm>
            <a:off x="7647707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A9716-BC02-1A78-3600-E9F654734D18}"/>
              </a:ext>
            </a:extLst>
          </p:cNvPr>
          <p:cNvSpPr/>
          <p:nvPr/>
        </p:nvSpPr>
        <p:spPr>
          <a:xfrm>
            <a:off x="8340433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FF2352-51E8-C866-F3E9-F5B94DE17AEA}"/>
              </a:ext>
            </a:extLst>
          </p:cNvPr>
          <p:cNvSpPr/>
          <p:nvPr/>
        </p:nvSpPr>
        <p:spPr>
          <a:xfrm>
            <a:off x="9033159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9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4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A41-6540-1B39-D273-566D298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6A80-C749-6305-38B0-2E0C522E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只在序列的尾部进行插入，只在序列的头部进行删除</a:t>
            </a:r>
            <a:endParaRPr lang="en-US" altLang="zh-CN" dirty="0"/>
          </a:p>
          <a:p>
            <a:r>
              <a:rPr lang="zh-CN" altLang="en-US" dirty="0"/>
              <a:t>特点：先进先出</a:t>
            </a:r>
            <a:endParaRPr lang="en-US" altLang="zh-CN" dirty="0"/>
          </a:p>
          <a:p>
            <a:r>
              <a:rPr lang="zh-CN" altLang="en-US" dirty="0"/>
              <a:t>举例：排队买票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E3C23F6-6951-5422-A2D5-B2806EEC4BF7}"/>
              </a:ext>
            </a:extLst>
          </p:cNvPr>
          <p:cNvSpPr/>
          <p:nvPr/>
        </p:nvSpPr>
        <p:spPr>
          <a:xfrm>
            <a:off x="5098473" y="3179618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C81E18B-F033-94B2-D387-92C902CF304B}"/>
              </a:ext>
            </a:extLst>
          </p:cNvPr>
          <p:cNvSpPr/>
          <p:nvPr/>
        </p:nvSpPr>
        <p:spPr>
          <a:xfrm>
            <a:off x="5424055" y="3179618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FC3B6-9D09-86B2-3A39-E4679E79D1D4}"/>
              </a:ext>
            </a:extLst>
          </p:cNvPr>
          <p:cNvSpPr txBox="1"/>
          <p:nvPr/>
        </p:nvSpPr>
        <p:spPr>
          <a:xfrm>
            <a:off x="4592782" y="409401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D9701-341D-9A2D-D13E-0904334861CE}"/>
              </a:ext>
            </a:extLst>
          </p:cNvPr>
          <p:cNvSpPr txBox="1"/>
          <p:nvPr/>
        </p:nvSpPr>
        <p:spPr>
          <a:xfrm>
            <a:off x="5313218" y="409401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45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11E7FE4-CA17-78CD-8223-199D721A3566}"/>
              </a:ext>
            </a:extLst>
          </p:cNvPr>
          <p:cNvSpPr/>
          <p:nvPr/>
        </p:nvSpPr>
        <p:spPr>
          <a:xfrm>
            <a:off x="6802583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74337B4-069C-5A2C-D757-1AF5EE4B9CC0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3213F-A4B0-B118-1AB5-5FD114093EE9}"/>
              </a:ext>
            </a:extLst>
          </p:cNvPr>
          <p:cNvSpPr txBox="1"/>
          <p:nvPr/>
        </p:nvSpPr>
        <p:spPr>
          <a:xfrm>
            <a:off x="6497782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F2791-5508-1B07-77E9-0582599C122F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A5D16-42FA-80DA-9B27-C68671E89247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443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C694619-D477-0C65-E03F-020DF3960625}"/>
              </a:ext>
            </a:extLst>
          </p:cNvPr>
          <p:cNvSpPr/>
          <p:nvPr/>
        </p:nvSpPr>
        <p:spPr>
          <a:xfrm>
            <a:off x="5971315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D0B8196-5A7A-5B3E-2F24-D92A986E3139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37FD4-66AB-DD2F-F67C-AFD862EC455D}"/>
              </a:ext>
            </a:extLst>
          </p:cNvPr>
          <p:cNvSpPr txBox="1"/>
          <p:nvPr/>
        </p:nvSpPr>
        <p:spPr>
          <a:xfrm>
            <a:off x="566651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20846-7C9F-E631-1BD5-1C119D9A7A7B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35F0B-4B94-3DF0-B904-027AE07EF9F8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567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9347F82-81A7-A889-4C1B-90FA79F0C63C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13263EB-53E1-C723-3345-31E091C3A096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6A99B-E797-9F19-20C4-869CD5AEC014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04A76-DAF0-6D9C-47F1-7C3E592A5457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FBB3D-3C7B-AF4A-8EE9-39B37545A4E9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910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0B5ABB8-6A6D-D2AE-19A5-3FF8A9825203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8BBFC92-500A-E4FE-E186-1AB35A4059AF}"/>
              </a:ext>
            </a:extLst>
          </p:cNvPr>
          <p:cNvSpPr/>
          <p:nvPr/>
        </p:nvSpPr>
        <p:spPr>
          <a:xfrm>
            <a:off x="6802583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B5831-85FA-92C1-244E-3A14557CF4AC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C34C5-1730-C4E7-1F39-96C5B26B05F5}"/>
              </a:ext>
            </a:extLst>
          </p:cNvPr>
          <p:cNvSpPr txBox="1"/>
          <p:nvPr/>
        </p:nvSpPr>
        <p:spPr>
          <a:xfrm>
            <a:off x="6553201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810A6-E4DF-DA7C-5607-0598732F6061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47167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BF1C83F-3463-1EC6-5FB0-97BC4A30B026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F38842C-8297-CFAE-D243-3496621D95A7}"/>
              </a:ext>
            </a:extLst>
          </p:cNvPr>
          <p:cNvSpPr/>
          <p:nvPr/>
        </p:nvSpPr>
        <p:spPr>
          <a:xfrm>
            <a:off x="5950530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9718D-E4BB-0AEF-4295-9F0AD442035E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C8BC2-3DC6-304C-DA5C-8E2945B5D568}"/>
              </a:ext>
            </a:extLst>
          </p:cNvPr>
          <p:cNvSpPr txBox="1"/>
          <p:nvPr/>
        </p:nvSpPr>
        <p:spPr>
          <a:xfrm>
            <a:off x="5701148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71597-AB1E-698F-D45E-1715DB401FC1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1781309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45B61-6C70-AC8B-6625-D9B7BDBCD16C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C7937D-FD2C-2C39-FCD4-8C73BD72BA03}"/>
              </a:ext>
            </a:extLst>
          </p:cNvPr>
          <p:cNvSpPr/>
          <p:nvPr/>
        </p:nvSpPr>
        <p:spPr>
          <a:xfrm>
            <a:off x="4218708" y="2196539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57F0D-A782-64A5-71C6-3A38D8EE44D3}"/>
              </a:ext>
            </a:extLst>
          </p:cNvPr>
          <p:cNvSpPr txBox="1"/>
          <p:nvPr/>
        </p:nvSpPr>
        <p:spPr>
          <a:xfrm>
            <a:off x="2999511" y="5680364"/>
            <a:ext cx="6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观察：队列的弹出顺序等于插入顺序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9044B59-6ED1-5F7D-4963-803DD737A65A}"/>
              </a:ext>
            </a:extLst>
          </p:cNvPr>
          <p:cNvSpPr/>
          <p:nvPr/>
        </p:nvSpPr>
        <p:spPr>
          <a:xfrm>
            <a:off x="419793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F494FBB-5EA9-3E89-C926-CF6B01907013}"/>
              </a:ext>
            </a:extLst>
          </p:cNvPr>
          <p:cNvSpPr/>
          <p:nvPr/>
        </p:nvSpPr>
        <p:spPr>
          <a:xfrm>
            <a:off x="5950530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62E93-456D-9FE7-1AC8-A0F1D7C9EB7D}"/>
              </a:ext>
            </a:extLst>
          </p:cNvPr>
          <p:cNvSpPr txBox="1"/>
          <p:nvPr/>
        </p:nvSpPr>
        <p:spPr>
          <a:xfrm>
            <a:off x="389313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7D3C5-3DB9-885D-67E0-E69DE0282F57}"/>
              </a:ext>
            </a:extLst>
          </p:cNvPr>
          <p:cNvSpPr txBox="1"/>
          <p:nvPr/>
        </p:nvSpPr>
        <p:spPr>
          <a:xfrm>
            <a:off x="5701148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8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33CE-F868-E807-D9FF-1961EE33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36D6E-82B4-E7EB-5239-204A945C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2055362"/>
            <a:ext cx="3676839" cy="64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44F75-4370-0D91-4BB9-C7CA5C41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3334601"/>
            <a:ext cx="3848298" cy="5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8992B-0D3E-DAB4-0966-D728D2069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4503865"/>
            <a:ext cx="1689187" cy="635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61CA4A-BBF1-8236-2A41-4E6311F21CB7}"/>
                  </a:ext>
                </a:extLst>
              </p:cNvPr>
              <p:cNvSpPr txBox="1"/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入队和出队的时间复杂度均为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61CA4A-BBF1-8236-2A41-4E6311F2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blipFill>
                <a:blip r:embed="rId5"/>
                <a:stretch>
                  <a:fillRect l="-21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36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F27-0051-3D32-5072-D63079A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75AC9-149A-D121-AEC2-0E185E468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92" y="1690688"/>
            <a:ext cx="8077615" cy="1416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687A5-F221-97C3-8A30-03D6398961B3}"/>
              </a:ext>
            </a:extLst>
          </p:cNvPr>
          <p:cNvSpPr txBox="1"/>
          <p:nvPr/>
        </p:nvSpPr>
        <p:spPr>
          <a:xfrm>
            <a:off x="4828309" y="3810000"/>
            <a:ext cx="203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1D9F-5567-165A-36AE-8891579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0C814-2A62-CD36-6DE6-1B444B402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2211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有一个翻译软件。它会从头到尾，依次将每个英文单词用对应的中文含义来替换。对于每个英文单词，软件会先在内存中查找这个单词的中文含义，如果内存中有，软件就会用它进行翻译；如果内存中没有，软件就会在外存中的词典内查找，查出单词的中文含义然后翻译，并将这个单词和译义放入内存，以备后续的查找和翻译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假设内存中有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个单元，每单元能存放一个单词和译义。每当一个新单词被存入内存前，</a:t>
                </a:r>
                <a:r>
                  <a:rPr lang="zh-CN" altLang="en-US" dirty="0">
                    <a:latin typeface="-apple-system"/>
                  </a:rPr>
                  <a:t>若</a:t>
                </a:r>
                <a:r>
                  <a:rPr lang="zh-CN" altLang="en-US" b="0" i="0" dirty="0">
                    <a:effectLst/>
                    <a:latin typeface="-apple-system"/>
                  </a:rPr>
                  <a:t>当前内存中已存入的单词数不超过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，软件会将新单词存入一个未使用的内存单元；若内存中已存入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个单词，软件会清空最早进入内存的那个单词，腾出单元来，存放新单词。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假设一篇文章的长度为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个单词。给定这篇待译文章，翻译软件需要去外存查找多少次词典？假设在翻译开始前，内存中没有任何单词。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0C814-2A62-CD36-6DE6-1B444B402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2211"/>
              </a:xfrm>
              <a:blipFill>
                <a:blip r:embed="rId2"/>
                <a:stretch>
                  <a:fillRect l="-928" t="-1918" r="-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1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66C-EFFF-F142-B971-5B951A6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1540 </a:t>
            </a:r>
            <a:r>
              <a:rPr lang="zh-CN" altLang="en-US" dirty="0"/>
              <a:t>机器翻译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BD49-074E-4894-5331-3B81366C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用一个队列来对位于内存中的单词</a:t>
            </a:r>
            <a:r>
              <a:rPr lang="en-US" altLang="zh-CN" dirty="0"/>
              <a:t>-</a:t>
            </a:r>
            <a:r>
              <a:rPr lang="zh-CN" altLang="en-US" dirty="0"/>
              <a:t>译义进行模拟，并记录有哪些单词位于队列中。</a:t>
            </a:r>
          </a:p>
        </p:txBody>
      </p:sp>
    </p:spTree>
    <p:extLst>
      <p:ext uri="{BB962C8B-B14F-4D97-AF65-F5344CB8AC3E}">
        <p14:creationId xmlns:p14="http://schemas.microsoft.com/office/powerpoint/2010/main" val="264985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00CF-3019-36FB-8937-6C5D9766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F59F-C788-FC6A-F967-9F150451E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是一个海港的海关工作人员，每天都有许多船只到达海港，船上通常有很多来自不同国家的乘客。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按照时间记录下了到达海港的每一艘船只情况；对于第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艘到达的船，他记录了这艘船到达的时间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 </a:t>
                </a:r>
                <a:r>
                  <a:rPr lang="en-US" altLang="zh-CN" b="0" i="0" dirty="0">
                    <a:effectLst/>
                    <a:latin typeface="-apple-system"/>
                  </a:rPr>
                  <a:t>(</a:t>
                </a:r>
                <a:r>
                  <a:rPr lang="zh-CN" altLang="en-US" b="0" i="0" dirty="0">
                    <a:effectLst/>
                    <a:latin typeface="-apple-system"/>
                  </a:rPr>
                  <a:t>单位：秒</a:t>
                </a:r>
                <a:r>
                  <a:rPr lang="en-US" altLang="zh-CN" b="0" i="0" dirty="0">
                    <a:effectLst/>
                    <a:latin typeface="-apple-system"/>
                  </a:rPr>
                  <a:t>)</a:t>
                </a:r>
                <a:r>
                  <a:rPr lang="zh-CN" altLang="en-US" b="0" i="0" dirty="0">
                    <a:effectLst/>
                    <a:latin typeface="-apple-system"/>
                  </a:rPr>
                  <a:t>，船上的乘客数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，以及每名乘客的国籍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统计了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艘船的信息，希望计算出以每一艘船到达时间为止的 </a:t>
                </a:r>
                <a:r>
                  <a:rPr lang="en-US" altLang="zh-CN" b="0" i="0" dirty="0">
                    <a:effectLst/>
                    <a:latin typeface="KaTeX_Main"/>
                  </a:rPr>
                  <a:t>24</a:t>
                </a:r>
                <a:r>
                  <a:rPr lang="zh-CN" altLang="en-US" b="0" i="0" dirty="0">
                    <a:effectLst/>
                    <a:latin typeface="-apple-system"/>
                  </a:rPr>
                  <a:t> 小时（</a:t>
                </a:r>
                <a:r>
                  <a:rPr lang="en-US" altLang="zh-CN" b="0" i="0" dirty="0">
                    <a:effectLst/>
                    <a:latin typeface="KaTeX_Main"/>
                  </a:rPr>
                  <a:t>86400</a:t>
                </a:r>
                <a:r>
                  <a:rPr lang="zh-CN" altLang="en-US" b="0" i="0" dirty="0">
                    <a:effectLst/>
                    <a:latin typeface="-apple-system"/>
                  </a:rPr>
                  <a:t> 秒）内所有乘船到达的乘客来自多少个不同的国家。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形式化地讲，你需要计算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条信息。对于输出的第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条信息，你需要统计满足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−86400&lt;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的船只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，在所有的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中，总共有多少个不同的数。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≤3∗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F59F-C788-FC6A-F967-9F150451E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88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D1B4-871B-B4FF-0289-0C08C737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2058 </a:t>
            </a:r>
            <a:r>
              <a:rPr lang="zh-CN" altLang="en-US" dirty="0"/>
              <a:t>海港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86154-77FE-4B86-DF0B-3D4578C86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开一个队列，储存在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24 </a:t>
                </a:r>
                <a:r>
                  <a:rPr lang="zh-CN" altLang="en-US" dirty="0"/>
                  <a:t>小时以内的所有人的编号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超时的则出队</a:t>
                </a:r>
                <a:endParaRPr lang="en-US" altLang="zh-CN" dirty="0"/>
              </a:p>
              <a:p>
                <a:r>
                  <a:rPr lang="zh-CN" altLang="en-US" dirty="0"/>
                  <a:t>统计每种编号的出现次数</a:t>
                </a:r>
                <a:endParaRPr lang="en-US" altLang="zh-CN" dirty="0"/>
              </a:p>
              <a:p>
                <a:r>
                  <a:rPr lang="zh-CN" altLang="en-US" dirty="0"/>
                  <a:t>同时统计出现了多少种编号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86154-77FE-4B86-DF0B-3D4578C86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13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5722B7-480A-A1EF-9B1B-A71602C4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3046029"/>
            <a:ext cx="2336920" cy="577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E653DB-B00F-5A93-2173-6C9F8A23425F}"/>
              </a:ext>
            </a:extLst>
          </p:cNvPr>
          <p:cNvSpPr txBox="1"/>
          <p:nvPr/>
        </p:nvSpPr>
        <p:spPr>
          <a:xfrm>
            <a:off x="2608119" y="4335449"/>
            <a:ext cx="721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如何判断链表是否为空？</a:t>
            </a:r>
            <a:endParaRPr lang="en-US" altLang="zh-CN" sz="2800" dirty="0"/>
          </a:p>
          <a:p>
            <a:r>
              <a:rPr lang="zh-CN" altLang="en-US" sz="2800" dirty="0"/>
              <a:t>如何找到链表的首元素？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626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E653DB-B00F-5A93-2173-6C9F8A23425F}"/>
                  </a:ext>
                </a:extLst>
              </p:cNvPr>
              <p:cNvSpPr txBox="1"/>
              <p:nvPr/>
            </p:nvSpPr>
            <p:spPr>
              <a:xfrm>
                <a:off x="2455718" y="3630903"/>
                <a:ext cx="824691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如何判断链表是否为空？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==0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如何找到链表的首元素？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如何找到数据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的下一个数据？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Next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如何判断数据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是否是最后一个数据？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Next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E653DB-B00F-5A93-2173-6C9F8A23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3630903"/>
                <a:ext cx="8246917" cy="3046988"/>
              </a:xfrm>
              <a:prstGeom prst="rect">
                <a:avLst/>
              </a:prstGeom>
              <a:blipFill>
                <a:blip r:embed="rId2"/>
                <a:stretch>
                  <a:fillRect l="-1183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200A95-5B32-965E-95D6-504B7D64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10" y="2673493"/>
            <a:ext cx="2355971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单向链表（插入）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77D6A-DF21-5AB3-9551-C5C962B5CF94}"/>
              </a:ext>
            </a:extLst>
          </p:cNvPr>
          <p:cNvSpPr/>
          <p:nvPr/>
        </p:nvSpPr>
        <p:spPr>
          <a:xfrm>
            <a:off x="3837710" y="304800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EC1E69-0047-289E-04BE-4DE4F6B5BF2A}"/>
              </a:ext>
            </a:extLst>
          </p:cNvPr>
          <p:cNvSpPr/>
          <p:nvPr/>
        </p:nvSpPr>
        <p:spPr>
          <a:xfrm>
            <a:off x="4530436" y="304800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811EC0-68D1-36C4-E4F9-6A6BC717ECDA}"/>
              </a:ext>
            </a:extLst>
          </p:cNvPr>
          <p:cNvSpPr/>
          <p:nvPr/>
        </p:nvSpPr>
        <p:spPr>
          <a:xfrm>
            <a:off x="4419599" y="2265219"/>
            <a:ext cx="214745" cy="651164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59D11B-534A-E3F1-DA82-3CB647910C9A}"/>
              </a:ext>
            </a:extLst>
          </p:cNvPr>
          <p:cNvSpPr/>
          <p:nvPr/>
        </p:nvSpPr>
        <p:spPr>
          <a:xfrm>
            <a:off x="268085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C40626-E231-5D36-E407-784C918E4184}"/>
              </a:ext>
            </a:extLst>
          </p:cNvPr>
          <p:cNvSpPr/>
          <p:nvPr/>
        </p:nvSpPr>
        <p:spPr>
          <a:xfrm>
            <a:off x="3373581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3FAFE2-A26C-B71B-980D-474FCD9288CA}"/>
              </a:ext>
            </a:extLst>
          </p:cNvPr>
          <p:cNvSpPr/>
          <p:nvPr/>
        </p:nvSpPr>
        <p:spPr>
          <a:xfrm>
            <a:off x="7266709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50D10-BB0B-49C2-8583-9E04E43F14F0}"/>
              </a:ext>
            </a:extLst>
          </p:cNvPr>
          <p:cNvSpPr/>
          <p:nvPr/>
        </p:nvSpPr>
        <p:spPr>
          <a:xfrm>
            <a:off x="795943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CFC95E-155C-B597-F545-BFB04ED4F185}"/>
              </a:ext>
            </a:extLst>
          </p:cNvPr>
          <p:cNvSpPr/>
          <p:nvPr/>
        </p:nvSpPr>
        <p:spPr>
          <a:xfrm>
            <a:off x="9566564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998F99-9380-F481-49EA-4B0BA5624A01}"/>
              </a:ext>
            </a:extLst>
          </p:cNvPr>
          <p:cNvSpPr/>
          <p:nvPr/>
        </p:nvSpPr>
        <p:spPr>
          <a:xfrm>
            <a:off x="10259290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74518D-6F64-CB59-0CB1-797CFC695649}"/>
              </a:ext>
            </a:extLst>
          </p:cNvPr>
          <p:cNvSpPr/>
          <p:nvPr/>
        </p:nvSpPr>
        <p:spPr>
          <a:xfrm>
            <a:off x="4232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A9119EF-B2C6-78C6-2D62-EB801F33B6B2}"/>
              </a:ext>
            </a:extLst>
          </p:cNvPr>
          <p:cNvSpPr/>
          <p:nvPr/>
        </p:nvSpPr>
        <p:spPr>
          <a:xfrm>
            <a:off x="8821876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3CDF89-792A-A962-E1ED-E7E799F30E8A}"/>
              </a:ext>
            </a:extLst>
          </p:cNvPr>
          <p:cNvSpPr/>
          <p:nvPr/>
        </p:nvSpPr>
        <p:spPr>
          <a:xfrm>
            <a:off x="1032161" y="4523511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15170D-E59F-41BD-0DB8-E26B6A456FB4}"/>
              </a:ext>
            </a:extLst>
          </p:cNvPr>
          <p:cNvSpPr/>
          <p:nvPr/>
        </p:nvSpPr>
        <p:spPr>
          <a:xfrm>
            <a:off x="1946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096FCE-EB0B-52B7-9A75-1E84D17AB424}"/>
              </a:ext>
            </a:extLst>
          </p:cNvPr>
          <p:cNvSpPr/>
          <p:nvPr/>
        </p:nvSpPr>
        <p:spPr>
          <a:xfrm>
            <a:off x="4966855" y="4523511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09F271-0D4B-6C70-7672-EBB54DBB71AF}"/>
              </a:ext>
            </a:extLst>
          </p:cNvPr>
          <p:cNvSpPr/>
          <p:nvPr/>
        </p:nvSpPr>
        <p:spPr>
          <a:xfrm>
            <a:off x="5659581" y="4523511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24D5E0-49A5-2C51-6068-63527E8702FD}"/>
              </a:ext>
            </a:extLst>
          </p:cNvPr>
          <p:cNvSpPr/>
          <p:nvPr/>
        </p:nvSpPr>
        <p:spPr>
          <a:xfrm>
            <a:off x="6522022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ED2AA70-CA5C-CB45-72DA-E711294C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14" y="2880281"/>
            <a:ext cx="342282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单向链表（删除）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59D11B-534A-E3F1-DA82-3CB647910C9A}"/>
              </a:ext>
            </a:extLst>
          </p:cNvPr>
          <p:cNvSpPr/>
          <p:nvPr/>
        </p:nvSpPr>
        <p:spPr>
          <a:xfrm>
            <a:off x="268085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C40626-E231-5D36-E407-784C918E4184}"/>
              </a:ext>
            </a:extLst>
          </p:cNvPr>
          <p:cNvSpPr/>
          <p:nvPr/>
        </p:nvSpPr>
        <p:spPr>
          <a:xfrm>
            <a:off x="3373581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74518D-6F64-CB59-0CB1-797CFC695649}"/>
              </a:ext>
            </a:extLst>
          </p:cNvPr>
          <p:cNvSpPr/>
          <p:nvPr/>
        </p:nvSpPr>
        <p:spPr>
          <a:xfrm>
            <a:off x="4232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3CDF89-792A-A962-E1ED-E7E799F30E8A}"/>
              </a:ext>
            </a:extLst>
          </p:cNvPr>
          <p:cNvSpPr/>
          <p:nvPr/>
        </p:nvSpPr>
        <p:spPr>
          <a:xfrm>
            <a:off x="1032161" y="4523511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15170D-E59F-41BD-0DB8-E26B6A456FB4}"/>
              </a:ext>
            </a:extLst>
          </p:cNvPr>
          <p:cNvSpPr/>
          <p:nvPr/>
        </p:nvSpPr>
        <p:spPr>
          <a:xfrm>
            <a:off x="1946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0BF9D1-A3D8-D339-69EC-C57CE79943D4}"/>
              </a:ext>
            </a:extLst>
          </p:cNvPr>
          <p:cNvSpPr/>
          <p:nvPr/>
        </p:nvSpPr>
        <p:spPr>
          <a:xfrm>
            <a:off x="4966855" y="4523511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F31EF4-40FF-FA56-2DC2-B0A0C8F6FCD5}"/>
              </a:ext>
            </a:extLst>
          </p:cNvPr>
          <p:cNvSpPr/>
          <p:nvPr/>
        </p:nvSpPr>
        <p:spPr>
          <a:xfrm>
            <a:off x="5659581" y="4523511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5B8B1C-F5E1-3C91-666E-3DF2B8216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14" y="3052313"/>
            <a:ext cx="3968954" cy="6286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5F0505-5A38-9CFD-8869-722697743981}"/>
              </a:ext>
            </a:extLst>
          </p:cNvPr>
          <p:cNvCxnSpPr/>
          <p:nvPr/>
        </p:nvCxnSpPr>
        <p:spPr>
          <a:xfrm>
            <a:off x="4821382" y="1808018"/>
            <a:ext cx="1877291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9765BA-C29A-23EA-CD39-C39E31A8B393}"/>
              </a:ext>
            </a:extLst>
          </p:cNvPr>
          <p:cNvCxnSpPr>
            <a:cxnSpLocks/>
          </p:cNvCxnSpPr>
          <p:nvPr/>
        </p:nvCxnSpPr>
        <p:spPr>
          <a:xfrm flipV="1">
            <a:off x="4821382" y="1641764"/>
            <a:ext cx="1752602" cy="90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6" grpId="0" animBg="1"/>
      <p:bldP spid="27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1845</Words>
  <Application>Microsoft Office PowerPoint</Application>
  <PresentationFormat>Widescreen</PresentationFormat>
  <Paragraphs>323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-apple-system</vt:lpstr>
      <vt:lpstr>KaTeX_Main</vt:lpstr>
      <vt:lpstr>等线</vt:lpstr>
      <vt:lpstr>等线 Light</vt:lpstr>
      <vt:lpstr>Arial</vt:lpstr>
      <vt:lpstr>Cambria Math</vt:lpstr>
      <vt:lpstr>Office Theme</vt:lpstr>
      <vt:lpstr>线性数据结构</vt:lpstr>
      <vt:lpstr>PowerPoint Presentation</vt:lpstr>
      <vt:lpstr>顺序表</vt:lpstr>
      <vt:lpstr>顺序表</vt:lpstr>
      <vt:lpstr>链表</vt:lpstr>
      <vt:lpstr>单向链表</vt:lpstr>
      <vt:lpstr>单向链表</vt:lpstr>
      <vt:lpstr>单向链表（插入）</vt:lpstr>
      <vt:lpstr>单向链表（删除）</vt:lpstr>
      <vt:lpstr>单向链表（合并和拆分）</vt:lpstr>
      <vt:lpstr>单向链表</vt:lpstr>
      <vt:lpstr>双向链表</vt:lpstr>
      <vt:lpstr>循环链表</vt:lpstr>
      <vt:lpstr>练习</vt:lpstr>
      <vt:lpstr>例题</vt:lpstr>
      <vt:lpstr>洛谷 1996 约瑟夫问题</vt:lpstr>
      <vt:lpstr>例题</vt:lpstr>
      <vt:lpstr>洛谷 1160 队列安排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练习</vt:lpstr>
      <vt:lpstr>练习</vt:lpstr>
      <vt:lpstr>练习</vt:lpstr>
      <vt:lpstr>例题</vt:lpstr>
      <vt:lpstr>洛谷 1449 后缀表达式</vt:lpstr>
      <vt:lpstr>例题</vt:lpstr>
      <vt:lpstr>洛谷 1241 括号序列</vt:lpstr>
      <vt:lpstr>例题</vt:lpstr>
      <vt:lpstr>洛谷 4387 验证栈序列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练习</vt:lpstr>
      <vt:lpstr>例题</vt:lpstr>
      <vt:lpstr>洛谷 1540 机器翻译</vt:lpstr>
      <vt:lpstr>例题</vt:lpstr>
      <vt:lpstr>洛谷 2058 海港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线性数据结构</dc:title>
  <dc:creator>杨 明炜</dc:creator>
  <cp:lastModifiedBy>杨 明炜</cp:lastModifiedBy>
  <cp:revision>1</cp:revision>
  <dcterms:created xsi:type="dcterms:W3CDTF">2023-07-22T02:57:25Z</dcterms:created>
  <dcterms:modified xsi:type="dcterms:W3CDTF">2023-07-22T02:58:37Z</dcterms:modified>
</cp:coreProperties>
</file>