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93" r:id="rId3"/>
    <p:sldId id="257" r:id="rId4"/>
    <p:sldId id="258" r:id="rId5"/>
    <p:sldId id="260" r:id="rId6"/>
    <p:sldId id="261" r:id="rId7"/>
    <p:sldId id="262" r:id="rId8"/>
    <p:sldId id="267" r:id="rId9"/>
    <p:sldId id="269" r:id="rId10"/>
    <p:sldId id="263" r:id="rId11"/>
    <p:sldId id="264" r:id="rId12"/>
    <p:sldId id="265" r:id="rId13"/>
    <p:sldId id="268" r:id="rId14"/>
    <p:sldId id="266" r:id="rId15"/>
    <p:sldId id="270" r:id="rId16"/>
    <p:sldId id="271" r:id="rId17"/>
    <p:sldId id="273" r:id="rId18"/>
    <p:sldId id="272" r:id="rId19"/>
    <p:sldId id="274" r:id="rId20"/>
    <p:sldId id="275" r:id="rId21"/>
    <p:sldId id="276" r:id="rId22"/>
    <p:sldId id="277" r:id="rId23"/>
    <p:sldId id="281" r:id="rId24"/>
    <p:sldId id="278" r:id="rId25"/>
    <p:sldId id="279" r:id="rId26"/>
    <p:sldId id="280" r:id="rId27"/>
    <p:sldId id="282" r:id="rId28"/>
    <p:sldId id="283" r:id="rId29"/>
    <p:sldId id="285" r:id="rId30"/>
    <p:sldId id="289" r:id="rId31"/>
    <p:sldId id="286" r:id="rId32"/>
    <p:sldId id="287" r:id="rId33"/>
    <p:sldId id="288" r:id="rId34"/>
    <p:sldId id="291" r:id="rId35"/>
    <p:sldId id="292" r:id="rId36"/>
    <p:sldId id="354" r:id="rId37"/>
    <p:sldId id="355" r:id="rId38"/>
    <p:sldId id="349" r:id="rId39"/>
    <p:sldId id="350" r:id="rId40"/>
    <p:sldId id="352" r:id="rId41"/>
    <p:sldId id="290"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 id="307" r:id="rId56"/>
    <p:sldId id="308" r:id="rId57"/>
    <p:sldId id="309" r:id="rId58"/>
    <p:sldId id="310" r:id="rId59"/>
    <p:sldId id="311" r:id="rId60"/>
    <p:sldId id="312" r:id="rId61"/>
    <p:sldId id="313" r:id="rId62"/>
    <p:sldId id="314" r:id="rId63"/>
    <p:sldId id="315" r:id="rId64"/>
    <p:sldId id="316" r:id="rId65"/>
    <p:sldId id="325" r:id="rId66"/>
    <p:sldId id="317" r:id="rId67"/>
    <p:sldId id="318" r:id="rId68"/>
    <p:sldId id="319" r:id="rId69"/>
    <p:sldId id="320" r:id="rId70"/>
    <p:sldId id="321" r:id="rId71"/>
    <p:sldId id="322" r:id="rId72"/>
    <p:sldId id="323" r:id="rId73"/>
    <p:sldId id="324" r:id="rId74"/>
    <p:sldId id="326" r:id="rId75"/>
    <p:sldId id="338" r:id="rId76"/>
    <p:sldId id="339" r:id="rId77"/>
    <p:sldId id="328" r:id="rId78"/>
    <p:sldId id="329" r:id="rId79"/>
    <p:sldId id="327" r:id="rId80"/>
    <p:sldId id="330" r:id="rId81"/>
    <p:sldId id="331" r:id="rId82"/>
    <p:sldId id="332" r:id="rId83"/>
    <p:sldId id="334" r:id="rId84"/>
    <p:sldId id="335" r:id="rId85"/>
    <p:sldId id="336" r:id="rId86"/>
    <p:sldId id="337" r:id="rId87"/>
    <p:sldId id="340" r:id="rId88"/>
    <p:sldId id="341" r:id="rId89"/>
    <p:sldId id="342" r:id="rId90"/>
    <p:sldId id="343" r:id="rId91"/>
    <p:sldId id="344" r:id="rId92"/>
    <p:sldId id="345" r:id="rId93"/>
    <p:sldId id="346" r:id="rId94"/>
    <p:sldId id="347" r:id="rId95"/>
    <p:sldId id="348" r:id="rId96"/>
    <p:sldId id="351" r:id="rId97"/>
    <p:sldId id="359" r:id="rId98"/>
    <p:sldId id="360" r:id="rId9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杨 明炜" initials="杨" lastIdx="1" clrIdx="0">
    <p:extLst>
      <p:ext uri="{19B8F6BF-5375-455C-9EA6-DF929625EA0E}">
        <p15:presenceInfo xmlns:p15="http://schemas.microsoft.com/office/powerpoint/2012/main" userId="d67b5838169230f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2" d="100"/>
          <a:sy n="92" d="100"/>
        </p:scale>
        <p:origin x="6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commentAuthors" Target="commentAuthor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3-07-23T15:59:03.545" idx="1">
    <p:pos x="10" y="10"/>
    <p:text/>
    <p:extLst>
      <p:ext uri="{C676402C-5697-4E1C-873F-D02D1690AC5C}">
        <p15:threadingInfo xmlns:p15="http://schemas.microsoft.com/office/powerpoint/2012/main" timeZoneBias="-48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BA8371-1E3D-D98C-77A1-6FE70A7EA18C}"/>
              </a:ext>
            </a:extLst>
          </p:cNvPr>
          <p:cNvSpPr>
            <a:spLocks noGrp="1"/>
          </p:cNvSpPr>
          <p:nvPr>
            <p:ph type="ctrTitle"/>
          </p:nvPr>
        </p:nvSpPr>
        <p:spPr>
          <a:xfrm>
            <a:off x="1524000" y="1122363"/>
            <a:ext cx="9144000" cy="2387600"/>
          </a:xfrm>
        </p:spPr>
        <p:txBody>
          <a:bodyPr anchor="b"/>
          <a:lstStyle>
            <a:lvl1pPr algn="ctr">
              <a:defRPr sz="6000"/>
            </a:lvl1pPr>
          </a:lstStyle>
          <a:p>
            <a:r>
              <a:rPr lang="en-US" altLang="zh-CN"/>
              <a:t>Click to edit Master title style</a:t>
            </a:r>
            <a:endParaRPr lang="zh-CN" altLang="en-US"/>
          </a:p>
        </p:txBody>
      </p:sp>
      <p:sp>
        <p:nvSpPr>
          <p:cNvPr id="3" name="Subtitle 2">
            <a:extLst>
              <a:ext uri="{FF2B5EF4-FFF2-40B4-BE49-F238E27FC236}">
                <a16:creationId xmlns:a16="http://schemas.microsoft.com/office/drawing/2014/main" id="{3D7F2AFF-7E66-EFF0-2CD4-A9BE3F05190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a:t>Click to edit Master subtitle style</a:t>
            </a:r>
            <a:endParaRPr lang="zh-CN" altLang="en-US"/>
          </a:p>
        </p:txBody>
      </p:sp>
      <p:sp>
        <p:nvSpPr>
          <p:cNvPr id="4" name="Date Placeholder 3">
            <a:extLst>
              <a:ext uri="{FF2B5EF4-FFF2-40B4-BE49-F238E27FC236}">
                <a16:creationId xmlns:a16="http://schemas.microsoft.com/office/drawing/2014/main" id="{587FE18B-93EA-2224-2C15-BE2E0785E733}"/>
              </a:ext>
            </a:extLst>
          </p:cNvPr>
          <p:cNvSpPr>
            <a:spLocks noGrp="1"/>
          </p:cNvSpPr>
          <p:nvPr>
            <p:ph type="dt" sz="half" idx="10"/>
          </p:nvPr>
        </p:nvSpPr>
        <p:spPr/>
        <p:txBody>
          <a:bodyPr/>
          <a:lstStyle/>
          <a:p>
            <a:fld id="{0913584B-44BC-456A-BF24-1CD121183A77}" type="datetimeFigureOut">
              <a:rPr lang="zh-CN" altLang="en-US" smtClean="0"/>
              <a:t>2023/7/23</a:t>
            </a:fld>
            <a:endParaRPr lang="zh-CN" altLang="en-US"/>
          </a:p>
        </p:txBody>
      </p:sp>
      <p:sp>
        <p:nvSpPr>
          <p:cNvPr id="5" name="Footer Placeholder 4">
            <a:extLst>
              <a:ext uri="{FF2B5EF4-FFF2-40B4-BE49-F238E27FC236}">
                <a16:creationId xmlns:a16="http://schemas.microsoft.com/office/drawing/2014/main" id="{3CDA2729-AD7D-F22E-6436-508C61B9D125}"/>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60E40D21-6735-85C5-B484-6245BB1A76DF}"/>
              </a:ext>
            </a:extLst>
          </p:cNvPr>
          <p:cNvSpPr>
            <a:spLocks noGrp="1"/>
          </p:cNvSpPr>
          <p:nvPr>
            <p:ph type="sldNum" sz="quarter" idx="12"/>
          </p:nvPr>
        </p:nvSpPr>
        <p:spPr/>
        <p:txBody>
          <a:bodyPr/>
          <a:lstStyle/>
          <a:p>
            <a:fld id="{0406EB25-4652-4E55-9DE6-3CE7A2E94ADB}" type="slidenum">
              <a:rPr lang="zh-CN" altLang="en-US" smtClean="0"/>
              <a:t>‹#›</a:t>
            </a:fld>
            <a:endParaRPr lang="zh-CN" altLang="en-US"/>
          </a:p>
        </p:txBody>
      </p:sp>
    </p:spTree>
    <p:extLst>
      <p:ext uri="{BB962C8B-B14F-4D97-AF65-F5344CB8AC3E}">
        <p14:creationId xmlns:p14="http://schemas.microsoft.com/office/powerpoint/2010/main" val="7754357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68AF03-94EF-7FB4-5C76-62E7BF556FE8}"/>
              </a:ext>
            </a:extLst>
          </p:cNvPr>
          <p:cNvSpPr>
            <a:spLocks noGrp="1"/>
          </p:cNvSpPr>
          <p:nvPr>
            <p:ph type="title"/>
          </p:nvPr>
        </p:nvSpPr>
        <p:spPr/>
        <p:txBody>
          <a:bodyPr/>
          <a:lstStyle/>
          <a:p>
            <a:r>
              <a:rPr lang="en-US" altLang="zh-CN"/>
              <a:t>Click to edit Master title style</a:t>
            </a:r>
            <a:endParaRPr lang="zh-CN" altLang="en-US"/>
          </a:p>
        </p:txBody>
      </p:sp>
      <p:sp>
        <p:nvSpPr>
          <p:cNvPr id="3" name="Vertical Text Placeholder 2">
            <a:extLst>
              <a:ext uri="{FF2B5EF4-FFF2-40B4-BE49-F238E27FC236}">
                <a16:creationId xmlns:a16="http://schemas.microsoft.com/office/drawing/2014/main" id="{D70A1628-844D-5B05-DBC7-E541A5272A74}"/>
              </a:ext>
            </a:extLst>
          </p:cNvPr>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1AB15A59-32E1-84F3-98DB-37123F3ACFEA}"/>
              </a:ext>
            </a:extLst>
          </p:cNvPr>
          <p:cNvSpPr>
            <a:spLocks noGrp="1"/>
          </p:cNvSpPr>
          <p:nvPr>
            <p:ph type="dt" sz="half" idx="10"/>
          </p:nvPr>
        </p:nvSpPr>
        <p:spPr/>
        <p:txBody>
          <a:bodyPr/>
          <a:lstStyle/>
          <a:p>
            <a:fld id="{0913584B-44BC-456A-BF24-1CD121183A77}" type="datetimeFigureOut">
              <a:rPr lang="zh-CN" altLang="en-US" smtClean="0"/>
              <a:t>2023/7/23</a:t>
            </a:fld>
            <a:endParaRPr lang="zh-CN" altLang="en-US"/>
          </a:p>
        </p:txBody>
      </p:sp>
      <p:sp>
        <p:nvSpPr>
          <p:cNvPr id="5" name="Footer Placeholder 4">
            <a:extLst>
              <a:ext uri="{FF2B5EF4-FFF2-40B4-BE49-F238E27FC236}">
                <a16:creationId xmlns:a16="http://schemas.microsoft.com/office/drawing/2014/main" id="{689F6D0A-9DBF-7F17-0481-E161B33FD271}"/>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ACF6C035-2653-03CB-E3AB-64DCFF644C4F}"/>
              </a:ext>
            </a:extLst>
          </p:cNvPr>
          <p:cNvSpPr>
            <a:spLocks noGrp="1"/>
          </p:cNvSpPr>
          <p:nvPr>
            <p:ph type="sldNum" sz="quarter" idx="12"/>
          </p:nvPr>
        </p:nvSpPr>
        <p:spPr/>
        <p:txBody>
          <a:bodyPr/>
          <a:lstStyle/>
          <a:p>
            <a:fld id="{0406EB25-4652-4E55-9DE6-3CE7A2E94ADB}" type="slidenum">
              <a:rPr lang="zh-CN" altLang="en-US" smtClean="0"/>
              <a:t>‹#›</a:t>
            </a:fld>
            <a:endParaRPr lang="zh-CN" altLang="en-US"/>
          </a:p>
        </p:txBody>
      </p:sp>
    </p:spTree>
    <p:extLst>
      <p:ext uri="{BB962C8B-B14F-4D97-AF65-F5344CB8AC3E}">
        <p14:creationId xmlns:p14="http://schemas.microsoft.com/office/powerpoint/2010/main" val="9876878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4385B26-9179-6615-B341-9F0243C6B3BF}"/>
              </a:ext>
            </a:extLst>
          </p:cNvPr>
          <p:cNvSpPr>
            <a:spLocks noGrp="1"/>
          </p:cNvSpPr>
          <p:nvPr>
            <p:ph type="title" orient="vert"/>
          </p:nvPr>
        </p:nvSpPr>
        <p:spPr>
          <a:xfrm>
            <a:off x="8724900" y="365125"/>
            <a:ext cx="2628900" cy="5811838"/>
          </a:xfrm>
        </p:spPr>
        <p:txBody>
          <a:bodyPr vert="eaVert"/>
          <a:lstStyle/>
          <a:p>
            <a:r>
              <a:rPr lang="en-US" altLang="zh-CN"/>
              <a:t>Click to edit Master title style</a:t>
            </a:r>
            <a:endParaRPr lang="zh-CN" altLang="en-US"/>
          </a:p>
        </p:txBody>
      </p:sp>
      <p:sp>
        <p:nvSpPr>
          <p:cNvPr id="3" name="Vertical Text Placeholder 2">
            <a:extLst>
              <a:ext uri="{FF2B5EF4-FFF2-40B4-BE49-F238E27FC236}">
                <a16:creationId xmlns:a16="http://schemas.microsoft.com/office/drawing/2014/main" id="{24E43C8F-466E-FFAF-768B-8E8D29A059F8}"/>
              </a:ext>
            </a:extLst>
          </p:cNvPr>
          <p:cNvSpPr>
            <a:spLocks noGrp="1"/>
          </p:cNvSpPr>
          <p:nvPr>
            <p:ph type="body" orient="vert" idx="1"/>
          </p:nvPr>
        </p:nvSpPr>
        <p:spPr>
          <a:xfrm>
            <a:off x="838200" y="365125"/>
            <a:ext cx="7734300" cy="5811838"/>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9103EAA3-3712-5117-7016-E0444DBADADF}"/>
              </a:ext>
            </a:extLst>
          </p:cNvPr>
          <p:cNvSpPr>
            <a:spLocks noGrp="1"/>
          </p:cNvSpPr>
          <p:nvPr>
            <p:ph type="dt" sz="half" idx="10"/>
          </p:nvPr>
        </p:nvSpPr>
        <p:spPr/>
        <p:txBody>
          <a:bodyPr/>
          <a:lstStyle/>
          <a:p>
            <a:fld id="{0913584B-44BC-456A-BF24-1CD121183A77}" type="datetimeFigureOut">
              <a:rPr lang="zh-CN" altLang="en-US" smtClean="0"/>
              <a:t>2023/7/23</a:t>
            </a:fld>
            <a:endParaRPr lang="zh-CN" altLang="en-US"/>
          </a:p>
        </p:txBody>
      </p:sp>
      <p:sp>
        <p:nvSpPr>
          <p:cNvPr id="5" name="Footer Placeholder 4">
            <a:extLst>
              <a:ext uri="{FF2B5EF4-FFF2-40B4-BE49-F238E27FC236}">
                <a16:creationId xmlns:a16="http://schemas.microsoft.com/office/drawing/2014/main" id="{1AC92F22-AE14-E61A-BBAF-882C300D3117}"/>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9A1788A5-2F52-75A3-3E21-D851CAB498E3}"/>
              </a:ext>
            </a:extLst>
          </p:cNvPr>
          <p:cNvSpPr>
            <a:spLocks noGrp="1"/>
          </p:cNvSpPr>
          <p:nvPr>
            <p:ph type="sldNum" sz="quarter" idx="12"/>
          </p:nvPr>
        </p:nvSpPr>
        <p:spPr/>
        <p:txBody>
          <a:bodyPr/>
          <a:lstStyle/>
          <a:p>
            <a:fld id="{0406EB25-4652-4E55-9DE6-3CE7A2E94ADB}" type="slidenum">
              <a:rPr lang="zh-CN" altLang="en-US" smtClean="0"/>
              <a:t>‹#›</a:t>
            </a:fld>
            <a:endParaRPr lang="zh-CN" altLang="en-US"/>
          </a:p>
        </p:txBody>
      </p:sp>
    </p:spTree>
    <p:extLst>
      <p:ext uri="{BB962C8B-B14F-4D97-AF65-F5344CB8AC3E}">
        <p14:creationId xmlns:p14="http://schemas.microsoft.com/office/powerpoint/2010/main" val="17575651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996A0-5351-90CE-9F26-DA97E57092B8}"/>
              </a:ext>
            </a:extLst>
          </p:cNvPr>
          <p:cNvSpPr>
            <a:spLocks noGrp="1"/>
          </p:cNvSpPr>
          <p:nvPr>
            <p:ph type="title"/>
          </p:nvPr>
        </p:nvSpPr>
        <p:spPr/>
        <p:txBody>
          <a:body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10EBCC21-5099-723F-8A03-0E9A8F988712}"/>
              </a:ext>
            </a:extLst>
          </p:cNvPr>
          <p:cNvSpPr>
            <a:spLocks noGrp="1"/>
          </p:cNvSpPr>
          <p:nvPr>
            <p:ph idx="1"/>
          </p:nvPr>
        </p:nvSpPr>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12AD7D48-E534-EB26-BAC6-9CB80F406799}"/>
              </a:ext>
            </a:extLst>
          </p:cNvPr>
          <p:cNvSpPr>
            <a:spLocks noGrp="1"/>
          </p:cNvSpPr>
          <p:nvPr>
            <p:ph type="dt" sz="half" idx="10"/>
          </p:nvPr>
        </p:nvSpPr>
        <p:spPr/>
        <p:txBody>
          <a:bodyPr/>
          <a:lstStyle/>
          <a:p>
            <a:fld id="{0913584B-44BC-456A-BF24-1CD121183A77}" type="datetimeFigureOut">
              <a:rPr lang="zh-CN" altLang="en-US" smtClean="0"/>
              <a:t>2023/7/23</a:t>
            </a:fld>
            <a:endParaRPr lang="zh-CN" altLang="en-US"/>
          </a:p>
        </p:txBody>
      </p:sp>
      <p:sp>
        <p:nvSpPr>
          <p:cNvPr id="5" name="Footer Placeholder 4">
            <a:extLst>
              <a:ext uri="{FF2B5EF4-FFF2-40B4-BE49-F238E27FC236}">
                <a16:creationId xmlns:a16="http://schemas.microsoft.com/office/drawing/2014/main" id="{7BA7F884-3F7E-04D8-6840-78A936D276BB}"/>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B47E313D-B2CF-CF7E-7CFE-C93919C354A0}"/>
              </a:ext>
            </a:extLst>
          </p:cNvPr>
          <p:cNvSpPr>
            <a:spLocks noGrp="1"/>
          </p:cNvSpPr>
          <p:nvPr>
            <p:ph type="sldNum" sz="quarter" idx="12"/>
          </p:nvPr>
        </p:nvSpPr>
        <p:spPr/>
        <p:txBody>
          <a:bodyPr/>
          <a:lstStyle/>
          <a:p>
            <a:fld id="{0406EB25-4652-4E55-9DE6-3CE7A2E94ADB}" type="slidenum">
              <a:rPr lang="zh-CN" altLang="en-US" smtClean="0"/>
              <a:t>‹#›</a:t>
            </a:fld>
            <a:endParaRPr lang="zh-CN" altLang="en-US"/>
          </a:p>
        </p:txBody>
      </p:sp>
    </p:spTree>
    <p:extLst>
      <p:ext uri="{BB962C8B-B14F-4D97-AF65-F5344CB8AC3E}">
        <p14:creationId xmlns:p14="http://schemas.microsoft.com/office/powerpoint/2010/main" val="27165649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24C466-00C7-9FA3-2ACB-0D8BDCEE1F48}"/>
              </a:ext>
            </a:extLst>
          </p:cNvPr>
          <p:cNvSpPr>
            <a:spLocks noGrp="1"/>
          </p:cNvSpPr>
          <p:nvPr>
            <p:ph type="title"/>
          </p:nvPr>
        </p:nvSpPr>
        <p:spPr>
          <a:xfrm>
            <a:off x="831850" y="1709738"/>
            <a:ext cx="10515600" cy="2852737"/>
          </a:xfrm>
        </p:spPr>
        <p:txBody>
          <a:bodyPr anchor="b"/>
          <a:lstStyle>
            <a:lvl1pPr>
              <a:defRPr sz="6000"/>
            </a:lvl1p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1DB87656-0E5F-A762-7219-A20E3261405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zh-CN"/>
              <a:t>Click to edit Master text styles</a:t>
            </a:r>
          </a:p>
        </p:txBody>
      </p:sp>
      <p:sp>
        <p:nvSpPr>
          <p:cNvPr id="4" name="Date Placeholder 3">
            <a:extLst>
              <a:ext uri="{FF2B5EF4-FFF2-40B4-BE49-F238E27FC236}">
                <a16:creationId xmlns:a16="http://schemas.microsoft.com/office/drawing/2014/main" id="{5E315724-2CFC-EF30-FA54-2AA61DB04EFA}"/>
              </a:ext>
            </a:extLst>
          </p:cNvPr>
          <p:cNvSpPr>
            <a:spLocks noGrp="1"/>
          </p:cNvSpPr>
          <p:nvPr>
            <p:ph type="dt" sz="half" idx="10"/>
          </p:nvPr>
        </p:nvSpPr>
        <p:spPr/>
        <p:txBody>
          <a:bodyPr/>
          <a:lstStyle/>
          <a:p>
            <a:fld id="{0913584B-44BC-456A-BF24-1CD121183A77}" type="datetimeFigureOut">
              <a:rPr lang="zh-CN" altLang="en-US" smtClean="0"/>
              <a:t>2023/7/23</a:t>
            </a:fld>
            <a:endParaRPr lang="zh-CN" altLang="en-US"/>
          </a:p>
        </p:txBody>
      </p:sp>
      <p:sp>
        <p:nvSpPr>
          <p:cNvPr id="5" name="Footer Placeholder 4">
            <a:extLst>
              <a:ext uri="{FF2B5EF4-FFF2-40B4-BE49-F238E27FC236}">
                <a16:creationId xmlns:a16="http://schemas.microsoft.com/office/drawing/2014/main" id="{60C11A68-4032-069E-D904-0DE4012F28B0}"/>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56C61051-9AC5-8912-28AD-6CFBD6C8D061}"/>
              </a:ext>
            </a:extLst>
          </p:cNvPr>
          <p:cNvSpPr>
            <a:spLocks noGrp="1"/>
          </p:cNvSpPr>
          <p:nvPr>
            <p:ph type="sldNum" sz="quarter" idx="12"/>
          </p:nvPr>
        </p:nvSpPr>
        <p:spPr/>
        <p:txBody>
          <a:bodyPr/>
          <a:lstStyle/>
          <a:p>
            <a:fld id="{0406EB25-4652-4E55-9DE6-3CE7A2E94ADB}" type="slidenum">
              <a:rPr lang="zh-CN" altLang="en-US" smtClean="0"/>
              <a:t>‹#›</a:t>
            </a:fld>
            <a:endParaRPr lang="zh-CN" altLang="en-US"/>
          </a:p>
        </p:txBody>
      </p:sp>
    </p:spTree>
    <p:extLst>
      <p:ext uri="{BB962C8B-B14F-4D97-AF65-F5344CB8AC3E}">
        <p14:creationId xmlns:p14="http://schemas.microsoft.com/office/powerpoint/2010/main" val="20886454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71500E-6D73-0FC7-4198-0177C2D489ED}"/>
              </a:ext>
            </a:extLst>
          </p:cNvPr>
          <p:cNvSpPr>
            <a:spLocks noGrp="1"/>
          </p:cNvSpPr>
          <p:nvPr>
            <p:ph type="title"/>
          </p:nvPr>
        </p:nvSpPr>
        <p:spPr/>
        <p:txBody>
          <a:body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866F644F-1A26-CB2B-9DF5-91CDDAF9FA5C}"/>
              </a:ext>
            </a:extLst>
          </p:cNvPr>
          <p:cNvSpPr>
            <a:spLocks noGrp="1"/>
          </p:cNvSpPr>
          <p:nvPr>
            <p:ph sz="half" idx="1"/>
          </p:nvPr>
        </p:nvSpPr>
        <p:spPr>
          <a:xfrm>
            <a:off x="838200" y="1825625"/>
            <a:ext cx="51816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Content Placeholder 3">
            <a:extLst>
              <a:ext uri="{FF2B5EF4-FFF2-40B4-BE49-F238E27FC236}">
                <a16:creationId xmlns:a16="http://schemas.microsoft.com/office/drawing/2014/main" id="{D59E1C8B-3093-A3C6-94AF-0562C361B2C1}"/>
              </a:ext>
            </a:extLst>
          </p:cNvPr>
          <p:cNvSpPr>
            <a:spLocks noGrp="1"/>
          </p:cNvSpPr>
          <p:nvPr>
            <p:ph sz="half" idx="2"/>
          </p:nvPr>
        </p:nvSpPr>
        <p:spPr>
          <a:xfrm>
            <a:off x="6172200" y="1825625"/>
            <a:ext cx="51816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Date Placeholder 4">
            <a:extLst>
              <a:ext uri="{FF2B5EF4-FFF2-40B4-BE49-F238E27FC236}">
                <a16:creationId xmlns:a16="http://schemas.microsoft.com/office/drawing/2014/main" id="{35856DA1-EC67-02D8-29E2-BEA3018BB055}"/>
              </a:ext>
            </a:extLst>
          </p:cNvPr>
          <p:cNvSpPr>
            <a:spLocks noGrp="1"/>
          </p:cNvSpPr>
          <p:nvPr>
            <p:ph type="dt" sz="half" idx="10"/>
          </p:nvPr>
        </p:nvSpPr>
        <p:spPr/>
        <p:txBody>
          <a:bodyPr/>
          <a:lstStyle/>
          <a:p>
            <a:fld id="{0913584B-44BC-456A-BF24-1CD121183A77}" type="datetimeFigureOut">
              <a:rPr lang="zh-CN" altLang="en-US" smtClean="0"/>
              <a:t>2023/7/23</a:t>
            </a:fld>
            <a:endParaRPr lang="zh-CN" altLang="en-US"/>
          </a:p>
        </p:txBody>
      </p:sp>
      <p:sp>
        <p:nvSpPr>
          <p:cNvPr id="6" name="Footer Placeholder 5">
            <a:extLst>
              <a:ext uri="{FF2B5EF4-FFF2-40B4-BE49-F238E27FC236}">
                <a16:creationId xmlns:a16="http://schemas.microsoft.com/office/drawing/2014/main" id="{3C2BBBE7-7585-90CD-F025-6B7BA6A919EB}"/>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82169570-8C90-F875-E930-B58569B3A225}"/>
              </a:ext>
            </a:extLst>
          </p:cNvPr>
          <p:cNvSpPr>
            <a:spLocks noGrp="1"/>
          </p:cNvSpPr>
          <p:nvPr>
            <p:ph type="sldNum" sz="quarter" idx="12"/>
          </p:nvPr>
        </p:nvSpPr>
        <p:spPr/>
        <p:txBody>
          <a:bodyPr/>
          <a:lstStyle/>
          <a:p>
            <a:fld id="{0406EB25-4652-4E55-9DE6-3CE7A2E94ADB}" type="slidenum">
              <a:rPr lang="zh-CN" altLang="en-US" smtClean="0"/>
              <a:t>‹#›</a:t>
            </a:fld>
            <a:endParaRPr lang="zh-CN" altLang="en-US"/>
          </a:p>
        </p:txBody>
      </p:sp>
    </p:spTree>
    <p:extLst>
      <p:ext uri="{BB962C8B-B14F-4D97-AF65-F5344CB8AC3E}">
        <p14:creationId xmlns:p14="http://schemas.microsoft.com/office/powerpoint/2010/main" val="36534874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EE181-FDE9-ADC6-E7E6-BC281D422D9C}"/>
              </a:ext>
            </a:extLst>
          </p:cNvPr>
          <p:cNvSpPr>
            <a:spLocks noGrp="1"/>
          </p:cNvSpPr>
          <p:nvPr>
            <p:ph type="title"/>
          </p:nvPr>
        </p:nvSpPr>
        <p:spPr>
          <a:xfrm>
            <a:off x="839788" y="365125"/>
            <a:ext cx="10515600" cy="1325563"/>
          </a:xfrm>
        </p:spPr>
        <p:txBody>
          <a:body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F586BC76-3DD1-8652-DAAE-A2A4B9E75F1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Content Placeholder 3">
            <a:extLst>
              <a:ext uri="{FF2B5EF4-FFF2-40B4-BE49-F238E27FC236}">
                <a16:creationId xmlns:a16="http://schemas.microsoft.com/office/drawing/2014/main" id="{5FA3E8BF-C5A0-9305-F1DA-AE6C12286E3A}"/>
              </a:ext>
            </a:extLst>
          </p:cNvPr>
          <p:cNvSpPr>
            <a:spLocks noGrp="1"/>
          </p:cNvSpPr>
          <p:nvPr>
            <p:ph sz="half" idx="2"/>
          </p:nvPr>
        </p:nvSpPr>
        <p:spPr>
          <a:xfrm>
            <a:off x="839788" y="2505075"/>
            <a:ext cx="5157787"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Text Placeholder 4">
            <a:extLst>
              <a:ext uri="{FF2B5EF4-FFF2-40B4-BE49-F238E27FC236}">
                <a16:creationId xmlns:a16="http://schemas.microsoft.com/office/drawing/2014/main" id="{AE98540F-0A86-85CE-DFFF-4CB48ED6A1C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Content Placeholder 5">
            <a:extLst>
              <a:ext uri="{FF2B5EF4-FFF2-40B4-BE49-F238E27FC236}">
                <a16:creationId xmlns:a16="http://schemas.microsoft.com/office/drawing/2014/main" id="{46EE0E41-0591-05A6-359B-4EE1FB201E97}"/>
              </a:ext>
            </a:extLst>
          </p:cNvPr>
          <p:cNvSpPr>
            <a:spLocks noGrp="1"/>
          </p:cNvSpPr>
          <p:nvPr>
            <p:ph sz="quarter" idx="4"/>
          </p:nvPr>
        </p:nvSpPr>
        <p:spPr>
          <a:xfrm>
            <a:off x="6172200" y="2505075"/>
            <a:ext cx="5183188"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7" name="Date Placeholder 6">
            <a:extLst>
              <a:ext uri="{FF2B5EF4-FFF2-40B4-BE49-F238E27FC236}">
                <a16:creationId xmlns:a16="http://schemas.microsoft.com/office/drawing/2014/main" id="{2967FC0D-E1BD-2995-FC47-51CE57F72CF0}"/>
              </a:ext>
            </a:extLst>
          </p:cNvPr>
          <p:cNvSpPr>
            <a:spLocks noGrp="1"/>
          </p:cNvSpPr>
          <p:nvPr>
            <p:ph type="dt" sz="half" idx="10"/>
          </p:nvPr>
        </p:nvSpPr>
        <p:spPr/>
        <p:txBody>
          <a:bodyPr/>
          <a:lstStyle/>
          <a:p>
            <a:fld id="{0913584B-44BC-456A-BF24-1CD121183A77}" type="datetimeFigureOut">
              <a:rPr lang="zh-CN" altLang="en-US" smtClean="0"/>
              <a:t>2023/7/23</a:t>
            </a:fld>
            <a:endParaRPr lang="zh-CN" altLang="en-US"/>
          </a:p>
        </p:txBody>
      </p:sp>
      <p:sp>
        <p:nvSpPr>
          <p:cNvPr id="8" name="Footer Placeholder 7">
            <a:extLst>
              <a:ext uri="{FF2B5EF4-FFF2-40B4-BE49-F238E27FC236}">
                <a16:creationId xmlns:a16="http://schemas.microsoft.com/office/drawing/2014/main" id="{19080769-6550-F964-B945-4D535BA61188}"/>
              </a:ext>
            </a:extLst>
          </p:cNvPr>
          <p:cNvSpPr>
            <a:spLocks noGrp="1"/>
          </p:cNvSpPr>
          <p:nvPr>
            <p:ph type="ftr" sz="quarter" idx="11"/>
          </p:nvPr>
        </p:nvSpPr>
        <p:spPr/>
        <p:txBody>
          <a:bodyPr/>
          <a:lstStyle/>
          <a:p>
            <a:endParaRPr lang="zh-CN" altLang="en-US"/>
          </a:p>
        </p:txBody>
      </p:sp>
      <p:sp>
        <p:nvSpPr>
          <p:cNvPr id="9" name="Slide Number Placeholder 8">
            <a:extLst>
              <a:ext uri="{FF2B5EF4-FFF2-40B4-BE49-F238E27FC236}">
                <a16:creationId xmlns:a16="http://schemas.microsoft.com/office/drawing/2014/main" id="{D15537D3-DAB0-30CB-76FE-CA2DE2CD38BE}"/>
              </a:ext>
            </a:extLst>
          </p:cNvPr>
          <p:cNvSpPr>
            <a:spLocks noGrp="1"/>
          </p:cNvSpPr>
          <p:nvPr>
            <p:ph type="sldNum" sz="quarter" idx="12"/>
          </p:nvPr>
        </p:nvSpPr>
        <p:spPr/>
        <p:txBody>
          <a:bodyPr/>
          <a:lstStyle/>
          <a:p>
            <a:fld id="{0406EB25-4652-4E55-9DE6-3CE7A2E94ADB}" type="slidenum">
              <a:rPr lang="zh-CN" altLang="en-US" smtClean="0"/>
              <a:t>‹#›</a:t>
            </a:fld>
            <a:endParaRPr lang="zh-CN" altLang="en-US"/>
          </a:p>
        </p:txBody>
      </p:sp>
    </p:spTree>
    <p:extLst>
      <p:ext uri="{BB962C8B-B14F-4D97-AF65-F5344CB8AC3E}">
        <p14:creationId xmlns:p14="http://schemas.microsoft.com/office/powerpoint/2010/main" val="40795416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8C8999-02D1-4118-BD2B-C9C6F7FE32BC}"/>
              </a:ext>
            </a:extLst>
          </p:cNvPr>
          <p:cNvSpPr>
            <a:spLocks noGrp="1"/>
          </p:cNvSpPr>
          <p:nvPr>
            <p:ph type="title"/>
          </p:nvPr>
        </p:nvSpPr>
        <p:spPr/>
        <p:txBody>
          <a:bodyPr/>
          <a:lstStyle/>
          <a:p>
            <a:r>
              <a:rPr lang="en-US" altLang="zh-CN"/>
              <a:t>Click to edit Master title style</a:t>
            </a:r>
            <a:endParaRPr lang="zh-CN" altLang="en-US"/>
          </a:p>
        </p:txBody>
      </p:sp>
      <p:sp>
        <p:nvSpPr>
          <p:cNvPr id="3" name="Date Placeholder 2">
            <a:extLst>
              <a:ext uri="{FF2B5EF4-FFF2-40B4-BE49-F238E27FC236}">
                <a16:creationId xmlns:a16="http://schemas.microsoft.com/office/drawing/2014/main" id="{D8824578-4878-6D30-113D-90F7F63D0A50}"/>
              </a:ext>
            </a:extLst>
          </p:cNvPr>
          <p:cNvSpPr>
            <a:spLocks noGrp="1"/>
          </p:cNvSpPr>
          <p:nvPr>
            <p:ph type="dt" sz="half" idx="10"/>
          </p:nvPr>
        </p:nvSpPr>
        <p:spPr/>
        <p:txBody>
          <a:bodyPr/>
          <a:lstStyle/>
          <a:p>
            <a:fld id="{0913584B-44BC-456A-BF24-1CD121183A77}" type="datetimeFigureOut">
              <a:rPr lang="zh-CN" altLang="en-US" smtClean="0"/>
              <a:t>2023/7/23</a:t>
            </a:fld>
            <a:endParaRPr lang="zh-CN" altLang="en-US"/>
          </a:p>
        </p:txBody>
      </p:sp>
      <p:sp>
        <p:nvSpPr>
          <p:cNvPr id="4" name="Footer Placeholder 3">
            <a:extLst>
              <a:ext uri="{FF2B5EF4-FFF2-40B4-BE49-F238E27FC236}">
                <a16:creationId xmlns:a16="http://schemas.microsoft.com/office/drawing/2014/main" id="{5E9E5735-15B2-8A6F-AD48-EF8AAE05CCD0}"/>
              </a:ext>
            </a:extLst>
          </p:cNvPr>
          <p:cNvSpPr>
            <a:spLocks noGrp="1"/>
          </p:cNvSpPr>
          <p:nvPr>
            <p:ph type="ftr" sz="quarter" idx="11"/>
          </p:nvPr>
        </p:nvSpPr>
        <p:spPr/>
        <p:txBody>
          <a:bodyPr/>
          <a:lstStyle/>
          <a:p>
            <a:endParaRPr lang="zh-CN" altLang="en-US"/>
          </a:p>
        </p:txBody>
      </p:sp>
      <p:sp>
        <p:nvSpPr>
          <p:cNvPr id="5" name="Slide Number Placeholder 4">
            <a:extLst>
              <a:ext uri="{FF2B5EF4-FFF2-40B4-BE49-F238E27FC236}">
                <a16:creationId xmlns:a16="http://schemas.microsoft.com/office/drawing/2014/main" id="{68A2F328-4699-89BD-DC54-1D88CE2B569A}"/>
              </a:ext>
            </a:extLst>
          </p:cNvPr>
          <p:cNvSpPr>
            <a:spLocks noGrp="1"/>
          </p:cNvSpPr>
          <p:nvPr>
            <p:ph type="sldNum" sz="quarter" idx="12"/>
          </p:nvPr>
        </p:nvSpPr>
        <p:spPr/>
        <p:txBody>
          <a:bodyPr/>
          <a:lstStyle/>
          <a:p>
            <a:fld id="{0406EB25-4652-4E55-9DE6-3CE7A2E94ADB}" type="slidenum">
              <a:rPr lang="zh-CN" altLang="en-US" smtClean="0"/>
              <a:t>‹#›</a:t>
            </a:fld>
            <a:endParaRPr lang="zh-CN" altLang="en-US"/>
          </a:p>
        </p:txBody>
      </p:sp>
    </p:spTree>
    <p:extLst>
      <p:ext uri="{BB962C8B-B14F-4D97-AF65-F5344CB8AC3E}">
        <p14:creationId xmlns:p14="http://schemas.microsoft.com/office/powerpoint/2010/main" val="12475101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2B0297D-10FE-A918-C70C-D03C02F71EE2}"/>
              </a:ext>
            </a:extLst>
          </p:cNvPr>
          <p:cNvSpPr>
            <a:spLocks noGrp="1"/>
          </p:cNvSpPr>
          <p:nvPr>
            <p:ph type="dt" sz="half" idx="10"/>
          </p:nvPr>
        </p:nvSpPr>
        <p:spPr/>
        <p:txBody>
          <a:bodyPr/>
          <a:lstStyle/>
          <a:p>
            <a:fld id="{0913584B-44BC-456A-BF24-1CD121183A77}" type="datetimeFigureOut">
              <a:rPr lang="zh-CN" altLang="en-US" smtClean="0"/>
              <a:t>2023/7/23</a:t>
            </a:fld>
            <a:endParaRPr lang="zh-CN" altLang="en-US"/>
          </a:p>
        </p:txBody>
      </p:sp>
      <p:sp>
        <p:nvSpPr>
          <p:cNvPr id="3" name="Footer Placeholder 2">
            <a:extLst>
              <a:ext uri="{FF2B5EF4-FFF2-40B4-BE49-F238E27FC236}">
                <a16:creationId xmlns:a16="http://schemas.microsoft.com/office/drawing/2014/main" id="{9FB80AB5-AA13-077D-2C06-C2662CC255EC}"/>
              </a:ext>
            </a:extLst>
          </p:cNvPr>
          <p:cNvSpPr>
            <a:spLocks noGrp="1"/>
          </p:cNvSpPr>
          <p:nvPr>
            <p:ph type="ftr" sz="quarter" idx="11"/>
          </p:nvPr>
        </p:nvSpPr>
        <p:spPr/>
        <p:txBody>
          <a:bodyPr/>
          <a:lstStyle/>
          <a:p>
            <a:endParaRPr lang="zh-CN" altLang="en-US"/>
          </a:p>
        </p:txBody>
      </p:sp>
      <p:sp>
        <p:nvSpPr>
          <p:cNvPr id="4" name="Slide Number Placeholder 3">
            <a:extLst>
              <a:ext uri="{FF2B5EF4-FFF2-40B4-BE49-F238E27FC236}">
                <a16:creationId xmlns:a16="http://schemas.microsoft.com/office/drawing/2014/main" id="{78AB73CA-986F-EC92-EE68-60C5D01D81A2}"/>
              </a:ext>
            </a:extLst>
          </p:cNvPr>
          <p:cNvSpPr>
            <a:spLocks noGrp="1"/>
          </p:cNvSpPr>
          <p:nvPr>
            <p:ph type="sldNum" sz="quarter" idx="12"/>
          </p:nvPr>
        </p:nvSpPr>
        <p:spPr/>
        <p:txBody>
          <a:bodyPr/>
          <a:lstStyle/>
          <a:p>
            <a:fld id="{0406EB25-4652-4E55-9DE6-3CE7A2E94ADB}" type="slidenum">
              <a:rPr lang="zh-CN" altLang="en-US" smtClean="0"/>
              <a:t>‹#›</a:t>
            </a:fld>
            <a:endParaRPr lang="zh-CN" altLang="en-US"/>
          </a:p>
        </p:txBody>
      </p:sp>
    </p:spTree>
    <p:extLst>
      <p:ext uri="{BB962C8B-B14F-4D97-AF65-F5344CB8AC3E}">
        <p14:creationId xmlns:p14="http://schemas.microsoft.com/office/powerpoint/2010/main" val="38801270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88FAD2-6D53-491D-B346-32A5EB2BACAC}"/>
              </a:ext>
            </a:extLst>
          </p:cNvPr>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46CAB3AF-44D8-BDCD-EF2C-2180A90C571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Text Placeholder 3">
            <a:extLst>
              <a:ext uri="{FF2B5EF4-FFF2-40B4-BE49-F238E27FC236}">
                <a16:creationId xmlns:a16="http://schemas.microsoft.com/office/drawing/2014/main" id="{43701CFD-A9B4-A91A-C836-3E37399745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Date Placeholder 4">
            <a:extLst>
              <a:ext uri="{FF2B5EF4-FFF2-40B4-BE49-F238E27FC236}">
                <a16:creationId xmlns:a16="http://schemas.microsoft.com/office/drawing/2014/main" id="{BB7D8B92-E68D-ED09-B15C-FBC85440A4EF}"/>
              </a:ext>
            </a:extLst>
          </p:cNvPr>
          <p:cNvSpPr>
            <a:spLocks noGrp="1"/>
          </p:cNvSpPr>
          <p:nvPr>
            <p:ph type="dt" sz="half" idx="10"/>
          </p:nvPr>
        </p:nvSpPr>
        <p:spPr/>
        <p:txBody>
          <a:bodyPr/>
          <a:lstStyle/>
          <a:p>
            <a:fld id="{0913584B-44BC-456A-BF24-1CD121183A77}" type="datetimeFigureOut">
              <a:rPr lang="zh-CN" altLang="en-US" smtClean="0"/>
              <a:t>2023/7/23</a:t>
            </a:fld>
            <a:endParaRPr lang="zh-CN" altLang="en-US"/>
          </a:p>
        </p:txBody>
      </p:sp>
      <p:sp>
        <p:nvSpPr>
          <p:cNvPr id="6" name="Footer Placeholder 5">
            <a:extLst>
              <a:ext uri="{FF2B5EF4-FFF2-40B4-BE49-F238E27FC236}">
                <a16:creationId xmlns:a16="http://schemas.microsoft.com/office/drawing/2014/main" id="{96F4B4C0-D0D2-F4B6-2BBF-703C7E136D7C}"/>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25CA2FAB-8E7D-4635-1B01-8751EA181A3C}"/>
              </a:ext>
            </a:extLst>
          </p:cNvPr>
          <p:cNvSpPr>
            <a:spLocks noGrp="1"/>
          </p:cNvSpPr>
          <p:nvPr>
            <p:ph type="sldNum" sz="quarter" idx="12"/>
          </p:nvPr>
        </p:nvSpPr>
        <p:spPr/>
        <p:txBody>
          <a:bodyPr/>
          <a:lstStyle/>
          <a:p>
            <a:fld id="{0406EB25-4652-4E55-9DE6-3CE7A2E94ADB}" type="slidenum">
              <a:rPr lang="zh-CN" altLang="en-US" smtClean="0"/>
              <a:t>‹#›</a:t>
            </a:fld>
            <a:endParaRPr lang="zh-CN" altLang="en-US"/>
          </a:p>
        </p:txBody>
      </p:sp>
    </p:spTree>
    <p:extLst>
      <p:ext uri="{BB962C8B-B14F-4D97-AF65-F5344CB8AC3E}">
        <p14:creationId xmlns:p14="http://schemas.microsoft.com/office/powerpoint/2010/main" val="16733038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CB28FE-4696-891B-49D2-D979E745EACD}"/>
              </a:ext>
            </a:extLst>
          </p:cNvPr>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3" name="Picture Placeholder 2">
            <a:extLst>
              <a:ext uri="{FF2B5EF4-FFF2-40B4-BE49-F238E27FC236}">
                <a16:creationId xmlns:a16="http://schemas.microsoft.com/office/drawing/2014/main" id="{9A96781A-81CC-164E-0216-36F06C6D3D8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Text Placeholder 3">
            <a:extLst>
              <a:ext uri="{FF2B5EF4-FFF2-40B4-BE49-F238E27FC236}">
                <a16:creationId xmlns:a16="http://schemas.microsoft.com/office/drawing/2014/main" id="{568D000F-9B43-192D-8071-147242D0264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Date Placeholder 4">
            <a:extLst>
              <a:ext uri="{FF2B5EF4-FFF2-40B4-BE49-F238E27FC236}">
                <a16:creationId xmlns:a16="http://schemas.microsoft.com/office/drawing/2014/main" id="{079143B4-9195-4B22-57F2-23672EAF954E}"/>
              </a:ext>
            </a:extLst>
          </p:cNvPr>
          <p:cNvSpPr>
            <a:spLocks noGrp="1"/>
          </p:cNvSpPr>
          <p:nvPr>
            <p:ph type="dt" sz="half" idx="10"/>
          </p:nvPr>
        </p:nvSpPr>
        <p:spPr/>
        <p:txBody>
          <a:bodyPr/>
          <a:lstStyle/>
          <a:p>
            <a:fld id="{0913584B-44BC-456A-BF24-1CD121183A77}" type="datetimeFigureOut">
              <a:rPr lang="zh-CN" altLang="en-US" smtClean="0"/>
              <a:t>2023/7/23</a:t>
            </a:fld>
            <a:endParaRPr lang="zh-CN" altLang="en-US"/>
          </a:p>
        </p:txBody>
      </p:sp>
      <p:sp>
        <p:nvSpPr>
          <p:cNvPr id="6" name="Footer Placeholder 5">
            <a:extLst>
              <a:ext uri="{FF2B5EF4-FFF2-40B4-BE49-F238E27FC236}">
                <a16:creationId xmlns:a16="http://schemas.microsoft.com/office/drawing/2014/main" id="{EA9DE112-6A24-D6E6-820B-F3595666BA0D}"/>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4D2C59B1-879B-5B7C-164D-88EC7BB4CBF6}"/>
              </a:ext>
            </a:extLst>
          </p:cNvPr>
          <p:cNvSpPr>
            <a:spLocks noGrp="1"/>
          </p:cNvSpPr>
          <p:nvPr>
            <p:ph type="sldNum" sz="quarter" idx="12"/>
          </p:nvPr>
        </p:nvSpPr>
        <p:spPr/>
        <p:txBody>
          <a:bodyPr/>
          <a:lstStyle/>
          <a:p>
            <a:fld id="{0406EB25-4652-4E55-9DE6-3CE7A2E94ADB}" type="slidenum">
              <a:rPr lang="zh-CN" altLang="en-US" smtClean="0"/>
              <a:t>‹#›</a:t>
            </a:fld>
            <a:endParaRPr lang="zh-CN" altLang="en-US"/>
          </a:p>
        </p:txBody>
      </p:sp>
    </p:spTree>
    <p:extLst>
      <p:ext uri="{BB962C8B-B14F-4D97-AF65-F5344CB8AC3E}">
        <p14:creationId xmlns:p14="http://schemas.microsoft.com/office/powerpoint/2010/main" val="37542756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1FCA81D-67AC-B778-CDF8-420E74DDAE2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250BAD8B-2E1F-886A-5EE3-F80EC3F3A73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27DB396C-8B35-5E28-2EC1-93A12579713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913584B-44BC-456A-BF24-1CD121183A77}" type="datetimeFigureOut">
              <a:rPr lang="zh-CN" altLang="en-US" smtClean="0"/>
              <a:t>2023/7/23</a:t>
            </a:fld>
            <a:endParaRPr lang="zh-CN" altLang="en-US"/>
          </a:p>
        </p:txBody>
      </p:sp>
      <p:sp>
        <p:nvSpPr>
          <p:cNvPr id="5" name="Footer Placeholder 4">
            <a:extLst>
              <a:ext uri="{FF2B5EF4-FFF2-40B4-BE49-F238E27FC236}">
                <a16:creationId xmlns:a16="http://schemas.microsoft.com/office/drawing/2014/main" id="{F05A91E9-7868-1800-846F-8F45317294C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a:extLst>
              <a:ext uri="{FF2B5EF4-FFF2-40B4-BE49-F238E27FC236}">
                <a16:creationId xmlns:a16="http://schemas.microsoft.com/office/drawing/2014/main" id="{EE175801-9CC6-2E90-4AAF-B3CEC476003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406EB25-4652-4E55-9DE6-3CE7A2E94ADB}" type="slidenum">
              <a:rPr lang="zh-CN" altLang="en-US" smtClean="0"/>
              <a:t>‹#›</a:t>
            </a:fld>
            <a:endParaRPr lang="zh-CN" altLang="en-US"/>
          </a:p>
        </p:txBody>
      </p:sp>
    </p:spTree>
    <p:extLst>
      <p:ext uri="{BB962C8B-B14F-4D97-AF65-F5344CB8AC3E}">
        <p14:creationId xmlns:p14="http://schemas.microsoft.com/office/powerpoint/2010/main" val="15218781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3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4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70.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18.emf"/></Relationships>
</file>

<file path=ppt/slides/_rels/slide4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260.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F37F03-9F61-9A57-A1D3-282EE4F46101}"/>
              </a:ext>
            </a:extLst>
          </p:cNvPr>
          <p:cNvSpPr>
            <a:spLocks noGrp="1"/>
          </p:cNvSpPr>
          <p:nvPr>
            <p:ph type="ctrTitle"/>
          </p:nvPr>
        </p:nvSpPr>
        <p:spPr/>
        <p:txBody>
          <a:bodyPr/>
          <a:lstStyle/>
          <a:p>
            <a:r>
              <a:rPr lang="zh-CN" altLang="en-US" dirty="0"/>
              <a:t>树与图的表示与存储</a:t>
            </a:r>
          </a:p>
        </p:txBody>
      </p:sp>
      <p:sp>
        <p:nvSpPr>
          <p:cNvPr id="3" name="Subtitle 2">
            <a:extLst>
              <a:ext uri="{FF2B5EF4-FFF2-40B4-BE49-F238E27FC236}">
                <a16:creationId xmlns:a16="http://schemas.microsoft.com/office/drawing/2014/main" id="{C6FF46F3-2B33-0C1F-3479-AFF303DD5471}"/>
              </a:ext>
            </a:extLst>
          </p:cNvPr>
          <p:cNvSpPr>
            <a:spLocks noGrp="1"/>
          </p:cNvSpPr>
          <p:nvPr>
            <p:ph type="subTitle" idx="1"/>
          </p:nvPr>
        </p:nvSpPr>
        <p:spPr/>
        <p:txBody>
          <a:bodyPr/>
          <a:lstStyle/>
          <a:p>
            <a:r>
              <a:rPr lang="zh-CN" altLang="en-US" dirty="0"/>
              <a:t>杨明炜</a:t>
            </a:r>
          </a:p>
        </p:txBody>
      </p:sp>
    </p:spTree>
    <p:extLst>
      <p:ext uri="{BB962C8B-B14F-4D97-AF65-F5344CB8AC3E}">
        <p14:creationId xmlns:p14="http://schemas.microsoft.com/office/powerpoint/2010/main" val="31076415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01FF3-352C-7765-F83F-1BE4A120BB05}"/>
              </a:ext>
            </a:extLst>
          </p:cNvPr>
          <p:cNvSpPr>
            <a:spLocks noGrp="1"/>
          </p:cNvSpPr>
          <p:nvPr>
            <p:ph type="title"/>
          </p:nvPr>
        </p:nvSpPr>
        <p:spPr>
          <a:xfrm>
            <a:off x="838200" y="323561"/>
            <a:ext cx="10515600" cy="1325563"/>
          </a:xfrm>
        </p:spPr>
        <p:txBody>
          <a:bodyPr/>
          <a:lstStyle/>
          <a:p>
            <a:endParaRPr lang="zh-CN" altLang="en-US" dirty="0"/>
          </a:p>
        </p:txBody>
      </p:sp>
      <p:sp>
        <p:nvSpPr>
          <p:cNvPr id="4" name="Oval 3">
            <a:extLst>
              <a:ext uri="{FF2B5EF4-FFF2-40B4-BE49-F238E27FC236}">
                <a16:creationId xmlns:a16="http://schemas.microsoft.com/office/drawing/2014/main" id="{16B4FF6E-6B93-2C2C-C414-D1D170192FDC}"/>
              </a:ext>
            </a:extLst>
          </p:cNvPr>
          <p:cNvSpPr/>
          <p:nvPr/>
        </p:nvSpPr>
        <p:spPr>
          <a:xfrm>
            <a:off x="4468091" y="734291"/>
            <a:ext cx="727364" cy="526473"/>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2800" dirty="0">
                <a:solidFill>
                  <a:schemeClr val="tx1"/>
                </a:solidFill>
              </a:rPr>
              <a:t>1</a:t>
            </a:r>
            <a:endParaRPr lang="zh-CN" altLang="en-US" dirty="0">
              <a:solidFill>
                <a:schemeClr val="tx1"/>
              </a:solidFill>
            </a:endParaRPr>
          </a:p>
        </p:txBody>
      </p:sp>
      <p:sp>
        <p:nvSpPr>
          <p:cNvPr id="5" name="Oval 4">
            <a:extLst>
              <a:ext uri="{FF2B5EF4-FFF2-40B4-BE49-F238E27FC236}">
                <a16:creationId xmlns:a16="http://schemas.microsoft.com/office/drawing/2014/main" id="{67B9074F-5A76-D330-A92F-F105C59D7C8E}"/>
              </a:ext>
            </a:extLst>
          </p:cNvPr>
          <p:cNvSpPr/>
          <p:nvPr/>
        </p:nvSpPr>
        <p:spPr>
          <a:xfrm>
            <a:off x="3380509" y="1835727"/>
            <a:ext cx="727364" cy="526473"/>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2800" dirty="0">
                <a:solidFill>
                  <a:schemeClr val="tx1"/>
                </a:solidFill>
              </a:rPr>
              <a:t>2</a:t>
            </a:r>
            <a:endParaRPr lang="zh-CN" altLang="en-US" dirty="0">
              <a:solidFill>
                <a:schemeClr val="tx1"/>
              </a:solidFill>
            </a:endParaRPr>
          </a:p>
        </p:txBody>
      </p:sp>
      <p:sp>
        <p:nvSpPr>
          <p:cNvPr id="6" name="Oval 5">
            <a:extLst>
              <a:ext uri="{FF2B5EF4-FFF2-40B4-BE49-F238E27FC236}">
                <a16:creationId xmlns:a16="http://schemas.microsoft.com/office/drawing/2014/main" id="{C97C272E-A1A1-2ED6-CFA1-DC488961DDBA}"/>
              </a:ext>
            </a:extLst>
          </p:cNvPr>
          <p:cNvSpPr/>
          <p:nvPr/>
        </p:nvSpPr>
        <p:spPr>
          <a:xfrm>
            <a:off x="5663046" y="1835726"/>
            <a:ext cx="727364" cy="526473"/>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2800" dirty="0">
                <a:solidFill>
                  <a:schemeClr val="tx1"/>
                </a:solidFill>
              </a:rPr>
              <a:t>3</a:t>
            </a:r>
            <a:endParaRPr lang="zh-CN" altLang="en-US" dirty="0">
              <a:solidFill>
                <a:schemeClr val="tx1"/>
              </a:solidFill>
            </a:endParaRPr>
          </a:p>
        </p:txBody>
      </p:sp>
      <p:sp>
        <p:nvSpPr>
          <p:cNvPr id="7" name="Oval 6">
            <a:extLst>
              <a:ext uri="{FF2B5EF4-FFF2-40B4-BE49-F238E27FC236}">
                <a16:creationId xmlns:a16="http://schemas.microsoft.com/office/drawing/2014/main" id="{8D26CF34-1B65-1763-2796-A997BFF4509F}"/>
              </a:ext>
            </a:extLst>
          </p:cNvPr>
          <p:cNvSpPr/>
          <p:nvPr/>
        </p:nvSpPr>
        <p:spPr>
          <a:xfrm>
            <a:off x="1950027" y="3165763"/>
            <a:ext cx="727364" cy="526473"/>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2800" dirty="0">
                <a:solidFill>
                  <a:schemeClr val="tx1"/>
                </a:solidFill>
              </a:rPr>
              <a:t>4</a:t>
            </a:r>
            <a:endParaRPr lang="zh-CN" altLang="en-US" dirty="0">
              <a:solidFill>
                <a:schemeClr val="tx1"/>
              </a:solidFill>
            </a:endParaRPr>
          </a:p>
        </p:txBody>
      </p:sp>
      <p:sp>
        <p:nvSpPr>
          <p:cNvPr id="8" name="Oval 7">
            <a:extLst>
              <a:ext uri="{FF2B5EF4-FFF2-40B4-BE49-F238E27FC236}">
                <a16:creationId xmlns:a16="http://schemas.microsoft.com/office/drawing/2014/main" id="{3FAC435C-E35D-4116-8A94-D80BC3490857}"/>
              </a:ext>
            </a:extLst>
          </p:cNvPr>
          <p:cNvSpPr/>
          <p:nvPr/>
        </p:nvSpPr>
        <p:spPr>
          <a:xfrm>
            <a:off x="3293918" y="3165763"/>
            <a:ext cx="727364" cy="526473"/>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2800" dirty="0">
                <a:solidFill>
                  <a:schemeClr val="tx1"/>
                </a:solidFill>
              </a:rPr>
              <a:t>5</a:t>
            </a:r>
            <a:endParaRPr lang="zh-CN" altLang="en-US" dirty="0">
              <a:solidFill>
                <a:schemeClr val="tx1"/>
              </a:solidFill>
            </a:endParaRPr>
          </a:p>
        </p:txBody>
      </p:sp>
      <p:sp>
        <p:nvSpPr>
          <p:cNvPr id="9" name="Oval 8">
            <a:extLst>
              <a:ext uri="{FF2B5EF4-FFF2-40B4-BE49-F238E27FC236}">
                <a16:creationId xmlns:a16="http://schemas.microsoft.com/office/drawing/2014/main" id="{2CCECB9F-EDDC-C334-F8B9-1678E679B2DF}"/>
              </a:ext>
            </a:extLst>
          </p:cNvPr>
          <p:cNvSpPr/>
          <p:nvPr/>
        </p:nvSpPr>
        <p:spPr>
          <a:xfrm>
            <a:off x="4637809" y="3165763"/>
            <a:ext cx="727364" cy="526473"/>
          </a:xfrm>
          <a:prstGeom prst="ellipse">
            <a:avLst/>
          </a:prstGeom>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altLang="zh-CN" sz="2800" dirty="0">
                <a:solidFill>
                  <a:schemeClr val="tx1"/>
                </a:solidFill>
              </a:rPr>
              <a:t>6</a:t>
            </a:r>
            <a:endParaRPr lang="zh-CN" altLang="en-US" dirty="0">
              <a:solidFill>
                <a:schemeClr val="tx1"/>
              </a:solidFill>
            </a:endParaRPr>
          </a:p>
        </p:txBody>
      </p:sp>
      <p:sp>
        <p:nvSpPr>
          <p:cNvPr id="10" name="Oval 9">
            <a:extLst>
              <a:ext uri="{FF2B5EF4-FFF2-40B4-BE49-F238E27FC236}">
                <a16:creationId xmlns:a16="http://schemas.microsoft.com/office/drawing/2014/main" id="{C403FF86-20ED-410F-C541-6A8898C8E42F}"/>
              </a:ext>
            </a:extLst>
          </p:cNvPr>
          <p:cNvSpPr/>
          <p:nvPr/>
        </p:nvSpPr>
        <p:spPr>
          <a:xfrm>
            <a:off x="6213765" y="3165763"/>
            <a:ext cx="727364" cy="526473"/>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2800" dirty="0">
                <a:solidFill>
                  <a:schemeClr val="tx1"/>
                </a:solidFill>
              </a:rPr>
              <a:t>7</a:t>
            </a:r>
            <a:endParaRPr lang="zh-CN" altLang="en-US" dirty="0">
              <a:solidFill>
                <a:schemeClr val="tx1"/>
              </a:solidFill>
            </a:endParaRPr>
          </a:p>
        </p:txBody>
      </p:sp>
      <p:sp>
        <p:nvSpPr>
          <p:cNvPr id="11" name="Oval 10">
            <a:extLst>
              <a:ext uri="{FF2B5EF4-FFF2-40B4-BE49-F238E27FC236}">
                <a16:creationId xmlns:a16="http://schemas.microsoft.com/office/drawing/2014/main" id="{F7216130-5F04-2939-4D54-C2C50698D739}"/>
              </a:ext>
            </a:extLst>
          </p:cNvPr>
          <p:cNvSpPr/>
          <p:nvPr/>
        </p:nvSpPr>
        <p:spPr>
          <a:xfrm>
            <a:off x="3657600" y="4550783"/>
            <a:ext cx="727364" cy="526473"/>
          </a:xfrm>
          <a:prstGeom prst="ellipse">
            <a:avLst/>
          </a:prstGeom>
          <a:solidFill>
            <a:srgbClr val="FF0000"/>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2800" dirty="0">
                <a:solidFill>
                  <a:schemeClr val="tx1"/>
                </a:solidFill>
              </a:rPr>
              <a:t>8</a:t>
            </a:r>
            <a:endParaRPr lang="zh-CN" altLang="en-US" dirty="0">
              <a:solidFill>
                <a:schemeClr val="tx1"/>
              </a:solidFill>
            </a:endParaRPr>
          </a:p>
        </p:txBody>
      </p:sp>
      <p:sp>
        <p:nvSpPr>
          <p:cNvPr id="12" name="Oval 11">
            <a:extLst>
              <a:ext uri="{FF2B5EF4-FFF2-40B4-BE49-F238E27FC236}">
                <a16:creationId xmlns:a16="http://schemas.microsoft.com/office/drawing/2014/main" id="{56E819BB-6FC6-C56C-16D1-4D35CD4745E2}"/>
              </a:ext>
            </a:extLst>
          </p:cNvPr>
          <p:cNvSpPr/>
          <p:nvPr/>
        </p:nvSpPr>
        <p:spPr>
          <a:xfrm>
            <a:off x="4935682" y="4550783"/>
            <a:ext cx="727364" cy="526473"/>
          </a:xfrm>
          <a:prstGeom prst="ellipse">
            <a:avLst/>
          </a:prstGeom>
          <a:solidFill>
            <a:srgbClr val="FF0000"/>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2800" dirty="0">
                <a:solidFill>
                  <a:schemeClr val="tx1"/>
                </a:solidFill>
              </a:rPr>
              <a:t>9</a:t>
            </a:r>
            <a:endParaRPr lang="zh-CN" altLang="en-US" dirty="0">
              <a:solidFill>
                <a:schemeClr val="tx1"/>
              </a:solidFill>
            </a:endParaRPr>
          </a:p>
        </p:txBody>
      </p:sp>
      <p:sp>
        <p:nvSpPr>
          <p:cNvPr id="13" name="Oval 12">
            <a:extLst>
              <a:ext uri="{FF2B5EF4-FFF2-40B4-BE49-F238E27FC236}">
                <a16:creationId xmlns:a16="http://schemas.microsoft.com/office/drawing/2014/main" id="{9B5866E9-AE22-7329-6043-AB9ECE91280A}"/>
              </a:ext>
            </a:extLst>
          </p:cNvPr>
          <p:cNvSpPr/>
          <p:nvPr/>
        </p:nvSpPr>
        <p:spPr>
          <a:xfrm>
            <a:off x="6213765" y="4550783"/>
            <a:ext cx="824344" cy="526473"/>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2800" dirty="0">
                <a:solidFill>
                  <a:schemeClr val="tx1"/>
                </a:solidFill>
              </a:rPr>
              <a:t>10</a:t>
            </a:r>
            <a:endParaRPr lang="zh-CN" altLang="en-US" dirty="0">
              <a:solidFill>
                <a:schemeClr val="tx1"/>
              </a:solidFill>
            </a:endParaRPr>
          </a:p>
        </p:txBody>
      </p:sp>
      <p:cxnSp>
        <p:nvCxnSpPr>
          <p:cNvPr id="14" name="Straight Arrow Connector 13">
            <a:extLst>
              <a:ext uri="{FF2B5EF4-FFF2-40B4-BE49-F238E27FC236}">
                <a16:creationId xmlns:a16="http://schemas.microsoft.com/office/drawing/2014/main" id="{6DB8B25C-4B93-8579-B2E3-937A9398A94A}"/>
              </a:ext>
            </a:extLst>
          </p:cNvPr>
          <p:cNvCxnSpPr>
            <a:cxnSpLocks/>
            <a:stCxn id="4" idx="3"/>
          </p:cNvCxnSpPr>
          <p:nvPr/>
        </p:nvCxnSpPr>
        <p:spPr>
          <a:xfrm flipH="1">
            <a:off x="4001353" y="1183664"/>
            <a:ext cx="573258" cy="743018"/>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17" name="Straight Arrow Connector 16">
            <a:extLst>
              <a:ext uri="{FF2B5EF4-FFF2-40B4-BE49-F238E27FC236}">
                <a16:creationId xmlns:a16="http://schemas.microsoft.com/office/drawing/2014/main" id="{E08E241C-624E-266D-D6B4-294AD1630855}"/>
              </a:ext>
            </a:extLst>
          </p:cNvPr>
          <p:cNvCxnSpPr>
            <a:cxnSpLocks/>
            <a:endCxn id="6" idx="1"/>
          </p:cNvCxnSpPr>
          <p:nvPr/>
        </p:nvCxnSpPr>
        <p:spPr>
          <a:xfrm>
            <a:off x="5155649" y="1118522"/>
            <a:ext cx="613917" cy="794304"/>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20" name="Straight Arrow Connector 19">
            <a:extLst>
              <a:ext uri="{FF2B5EF4-FFF2-40B4-BE49-F238E27FC236}">
                <a16:creationId xmlns:a16="http://schemas.microsoft.com/office/drawing/2014/main" id="{831543AB-D93E-C887-C380-3A64E5805D96}"/>
              </a:ext>
            </a:extLst>
          </p:cNvPr>
          <p:cNvCxnSpPr>
            <a:cxnSpLocks/>
            <a:stCxn id="5" idx="3"/>
            <a:endCxn id="7" idx="7"/>
          </p:cNvCxnSpPr>
          <p:nvPr/>
        </p:nvCxnSpPr>
        <p:spPr>
          <a:xfrm flipH="1">
            <a:off x="2570871" y="2285100"/>
            <a:ext cx="916158" cy="957763"/>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23" name="Straight Arrow Connector 22">
            <a:extLst>
              <a:ext uri="{FF2B5EF4-FFF2-40B4-BE49-F238E27FC236}">
                <a16:creationId xmlns:a16="http://schemas.microsoft.com/office/drawing/2014/main" id="{088DC0A9-36AD-86FA-08D9-A56B028FF4F5}"/>
              </a:ext>
            </a:extLst>
          </p:cNvPr>
          <p:cNvCxnSpPr>
            <a:cxnSpLocks/>
            <a:stCxn id="5" idx="4"/>
            <a:endCxn id="8" idx="0"/>
          </p:cNvCxnSpPr>
          <p:nvPr/>
        </p:nvCxnSpPr>
        <p:spPr>
          <a:xfrm flipH="1">
            <a:off x="3657600" y="2362200"/>
            <a:ext cx="86591" cy="803563"/>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27" name="Straight Arrow Connector 26">
            <a:extLst>
              <a:ext uri="{FF2B5EF4-FFF2-40B4-BE49-F238E27FC236}">
                <a16:creationId xmlns:a16="http://schemas.microsoft.com/office/drawing/2014/main" id="{EEAC1DFC-55BE-7112-F8AA-14F558DA6A97}"/>
              </a:ext>
            </a:extLst>
          </p:cNvPr>
          <p:cNvCxnSpPr>
            <a:cxnSpLocks/>
            <a:stCxn id="5" idx="5"/>
            <a:endCxn id="9" idx="1"/>
          </p:cNvCxnSpPr>
          <p:nvPr/>
        </p:nvCxnSpPr>
        <p:spPr>
          <a:xfrm>
            <a:off x="4001353" y="2285100"/>
            <a:ext cx="742976" cy="957763"/>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30" name="Straight Arrow Connector 29">
            <a:extLst>
              <a:ext uri="{FF2B5EF4-FFF2-40B4-BE49-F238E27FC236}">
                <a16:creationId xmlns:a16="http://schemas.microsoft.com/office/drawing/2014/main" id="{EB74A915-09CE-DC50-33D6-170A8262B977}"/>
              </a:ext>
            </a:extLst>
          </p:cNvPr>
          <p:cNvCxnSpPr>
            <a:cxnSpLocks/>
            <a:stCxn id="6" idx="5"/>
            <a:endCxn id="10" idx="0"/>
          </p:cNvCxnSpPr>
          <p:nvPr/>
        </p:nvCxnSpPr>
        <p:spPr>
          <a:xfrm>
            <a:off x="6283890" y="2285099"/>
            <a:ext cx="293557" cy="880664"/>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33" name="Straight Arrow Connector 32">
            <a:extLst>
              <a:ext uri="{FF2B5EF4-FFF2-40B4-BE49-F238E27FC236}">
                <a16:creationId xmlns:a16="http://schemas.microsoft.com/office/drawing/2014/main" id="{A4CC832F-C442-0CD1-9648-15BFF3700308}"/>
              </a:ext>
            </a:extLst>
          </p:cNvPr>
          <p:cNvCxnSpPr>
            <a:cxnSpLocks/>
            <a:stCxn id="9" idx="3"/>
            <a:endCxn id="11" idx="0"/>
          </p:cNvCxnSpPr>
          <p:nvPr/>
        </p:nvCxnSpPr>
        <p:spPr>
          <a:xfrm flipH="1">
            <a:off x="4021282" y="3615136"/>
            <a:ext cx="723047" cy="935647"/>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39" name="Straight Arrow Connector 38">
            <a:extLst>
              <a:ext uri="{FF2B5EF4-FFF2-40B4-BE49-F238E27FC236}">
                <a16:creationId xmlns:a16="http://schemas.microsoft.com/office/drawing/2014/main" id="{BAA526B9-62ED-6510-BE49-810BAE8108F8}"/>
              </a:ext>
            </a:extLst>
          </p:cNvPr>
          <p:cNvCxnSpPr>
            <a:cxnSpLocks/>
            <a:stCxn id="9" idx="5"/>
            <a:endCxn id="12" idx="0"/>
          </p:cNvCxnSpPr>
          <p:nvPr/>
        </p:nvCxnSpPr>
        <p:spPr>
          <a:xfrm>
            <a:off x="5258653" y="3615136"/>
            <a:ext cx="40711" cy="935647"/>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42" name="Straight Arrow Connector 41">
            <a:extLst>
              <a:ext uri="{FF2B5EF4-FFF2-40B4-BE49-F238E27FC236}">
                <a16:creationId xmlns:a16="http://schemas.microsoft.com/office/drawing/2014/main" id="{E61EDC19-6F24-0796-A2AB-E0EDB6341630}"/>
              </a:ext>
            </a:extLst>
          </p:cNvPr>
          <p:cNvCxnSpPr>
            <a:cxnSpLocks/>
            <a:stCxn id="10" idx="4"/>
            <a:endCxn id="13" idx="0"/>
          </p:cNvCxnSpPr>
          <p:nvPr/>
        </p:nvCxnSpPr>
        <p:spPr>
          <a:xfrm>
            <a:off x="6577447" y="3692236"/>
            <a:ext cx="48490" cy="858547"/>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22" name="TextBox 21">
            <a:extLst>
              <a:ext uri="{FF2B5EF4-FFF2-40B4-BE49-F238E27FC236}">
                <a16:creationId xmlns:a16="http://schemas.microsoft.com/office/drawing/2014/main" id="{8A687D7F-7D8C-E908-1B51-1415396679FE}"/>
              </a:ext>
            </a:extLst>
          </p:cNvPr>
          <p:cNvSpPr txBox="1"/>
          <p:nvPr/>
        </p:nvSpPr>
        <p:spPr>
          <a:xfrm>
            <a:off x="8146473" y="2209800"/>
            <a:ext cx="1925782" cy="523220"/>
          </a:xfrm>
          <a:prstGeom prst="rect">
            <a:avLst/>
          </a:prstGeom>
          <a:noFill/>
        </p:spPr>
        <p:txBody>
          <a:bodyPr wrap="square" rtlCol="0">
            <a:spAutoFit/>
          </a:bodyPr>
          <a:lstStyle/>
          <a:p>
            <a:r>
              <a:rPr lang="zh-CN" altLang="en-US" sz="2800" dirty="0">
                <a:solidFill>
                  <a:srgbClr val="FF0000"/>
                </a:solidFill>
              </a:rPr>
              <a:t>子节点</a:t>
            </a:r>
          </a:p>
        </p:txBody>
      </p:sp>
      <p:sp>
        <p:nvSpPr>
          <p:cNvPr id="26" name="Oval 25">
            <a:extLst>
              <a:ext uri="{FF2B5EF4-FFF2-40B4-BE49-F238E27FC236}">
                <a16:creationId xmlns:a16="http://schemas.microsoft.com/office/drawing/2014/main" id="{BE854A56-CC31-6463-857B-550547011D28}"/>
              </a:ext>
            </a:extLst>
          </p:cNvPr>
          <p:cNvSpPr/>
          <p:nvPr/>
        </p:nvSpPr>
        <p:spPr>
          <a:xfrm>
            <a:off x="4915326" y="5732116"/>
            <a:ext cx="854240" cy="526473"/>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2800" dirty="0">
                <a:solidFill>
                  <a:schemeClr val="tx1"/>
                </a:solidFill>
              </a:rPr>
              <a:t>11</a:t>
            </a:r>
            <a:endParaRPr lang="zh-CN" altLang="en-US" dirty="0">
              <a:solidFill>
                <a:schemeClr val="tx1"/>
              </a:solidFill>
            </a:endParaRPr>
          </a:p>
        </p:txBody>
      </p:sp>
      <p:cxnSp>
        <p:nvCxnSpPr>
          <p:cNvPr id="28" name="Straight Arrow Connector 27">
            <a:extLst>
              <a:ext uri="{FF2B5EF4-FFF2-40B4-BE49-F238E27FC236}">
                <a16:creationId xmlns:a16="http://schemas.microsoft.com/office/drawing/2014/main" id="{6420946C-3684-61F5-EC6B-B55AEEC639BE}"/>
              </a:ext>
            </a:extLst>
          </p:cNvPr>
          <p:cNvCxnSpPr>
            <a:cxnSpLocks/>
            <a:endCxn id="26" idx="0"/>
          </p:cNvCxnSpPr>
          <p:nvPr/>
        </p:nvCxnSpPr>
        <p:spPr>
          <a:xfrm>
            <a:off x="5299364" y="5077256"/>
            <a:ext cx="43082" cy="654860"/>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5810519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01FF3-352C-7765-F83F-1BE4A120BB05}"/>
              </a:ext>
            </a:extLst>
          </p:cNvPr>
          <p:cNvSpPr>
            <a:spLocks noGrp="1"/>
          </p:cNvSpPr>
          <p:nvPr>
            <p:ph type="title"/>
          </p:nvPr>
        </p:nvSpPr>
        <p:spPr>
          <a:xfrm>
            <a:off x="838200" y="323561"/>
            <a:ext cx="10515600" cy="1325563"/>
          </a:xfrm>
        </p:spPr>
        <p:txBody>
          <a:bodyPr/>
          <a:lstStyle/>
          <a:p>
            <a:endParaRPr lang="zh-CN" altLang="en-US" dirty="0"/>
          </a:p>
        </p:txBody>
      </p:sp>
      <p:sp>
        <p:nvSpPr>
          <p:cNvPr id="4" name="Oval 3">
            <a:extLst>
              <a:ext uri="{FF2B5EF4-FFF2-40B4-BE49-F238E27FC236}">
                <a16:creationId xmlns:a16="http://schemas.microsoft.com/office/drawing/2014/main" id="{16B4FF6E-6B93-2C2C-C414-D1D170192FDC}"/>
              </a:ext>
            </a:extLst>
          </p:cNvPr>
          <p:cNvSpPr/>
          <p:nvPr/>
        </p:nvSpPr>
        <p:spPr>
          <a:xfrm>
            <a:off x="4468091" y="734291"/>
            <a:ext cx="727364" cy="526473"/>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2800" dirty="0">
                <a:solidFill>
                  <a:schemeClr val="tx1"/>
                </a:solidFill>
              </a:rPr>
              <a:t>1</a:t>
            </a:r>
            <a:endParaRPr lang="zh-CN" altLang="en-US" dirty="0">
              <a:solidFill>
                <a:schemeClr val="tx1"/>
              </a:solidFill>
            </a:endParaRPr>
          </a:p>
        </p:txBody>
      </p:sp>
      <p:sp>
        <p:nvSpPr>
          <p:cNvPr id="5" name="Oval 4">
            <a:extLst>
              <a:ext uri="{FF2B5EF4-FFF2-40B4-BE49-F238E27FC236}">
                <a16:creationId xmlns:a16="http://schemas.microsoft.com/office/drawing/2014/main" id="{67B9074F-5A76-D330-A92F-F105C59D7C8E}"/>
              </a:ext>
            </a:extLst>
          </p:cNvPr>
          <p:cNvSpPr/>
          <p:nvPr/>
        </p:nvSpPr>
        <p:spPr>
          <a:xfrm>
            <a:off x="3380509" y="1835727"/>
            <a:ext cx="727364" cy="526473"/>
          </a:xfrm>
          <a:prstGeom prst="ellipse">
            <a:avLst/>
          </a:prstGeom>
          <a:solidFill>
            <a:srgbClr val="FF0000"/>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2800" dirty="0">
                <a:solidFill>
                  <a:schemeClr val="tx1"/>
                </a:solidFill>
              </a:rPr>
              <a:t>2</a:t>
            </a:r>
            <a:endParaRPr lang="zh-CN" altLang="en-US" dirty="0">
              <a:solidFill>
                <a:schemeClr val="tx1"/>
              </a:solidFill>
            </a:endParaRPr>
          </a:p>
        </p:txBody>
      </p:sp>
      <p:sp>
        <p:nvSpPr>
          <p:cNvPr id="6" name="Oval 5">
            <a:extLst>
              <a:ext uri="{FF2B5EF4-FFF2-40B4-BE49-F238E27FC236}">
                <a16:creationId xmlns:a16="http://schemas.microsoft.com/office/drawing/2014/main" id="{C97C272E-A1A1-2ED6-CFA1-DC488961DDBA}"/>
              </a:ext>
            </a:extLst>
          </p:cNvPr>
          <p:cNvSpPr/>
          <p:nvPr/>
        </p:nvSpPr>
        <p:spPr>
          <a:xfrm>
            <a:off x="5663046" y="1835726"/>
            <a:ext cx="727364" cy="526473"/>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2800" dirty="0">
                <a:solidFill>
                  <a:schemeClr val="tx1"/>
                </a:solidFill>
              </a:rPr>
              <a:t>3</a:t>
            </a:r>
            <a:endParaRPr lang="zh-CN" altLang="en-US" dirty="0">
              <a:solidFill>
                <a:schemeClr val="tx1"/>
              </a:solidFill>
            </a:endParaRPr>
          </a:p>
        </p:txBody>
      </p:sp>
      <p:sp>
        <p:nvSpPr>
          <p:cNvPr id="7" name="Oval 6">
            <a:extLst>
              <a:ext uri="{FF2B5EF4-FFF2-40B4-BE49-F238E27FC236}">
                <a16:creationId xmlns:a16="http://schemas.microsoft.com/office/drawing/2014/main" id="{8D26CF34-1B65-1763-2796-A997BFF4509F}"/>
              </a:ext>
            </a:extLst>
          </p:cNvPr>
          <p:cNvSpPr/>
          <p:nvPr/>
        </p:nvSpPr>
        <p:spPr>
          <a:xfrm>
            <a:off x="1950027" y="3165763"/>
            <a:ext cx="727364" cy="526473"/>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2800" dirty="0">
                <a:solidFill>
                  <a:schemeClr val="tx1"/>
                </a:solidFill>
              </a:rPr>
              <a:t>4</a:t>
            </a:r>
            <a:endParaRPr lang="zh-CN" altLang="en-US" dirty="0">
              <a:solidFill>
                <a:schemeClr val="tx1"/>
              </a:solidFill>
            </a:endParaRPr>
          </a:p>
        </p:txBody>
      </p:sp>
      <p:sp>
        <p:nvSpPr>
          <p:cNvPr id="8" name="Oval 7">
            <a:extLst>
              <a:ext uri="{FF2B5EF4-FFF2-40B4-BE49-F238E27FC236}">
                <a16:creationId xmlns:a16="http://schemas.microsoft.com/office/drawing/2014/main" id="{3FAC435C-E35D-4116-8A94-D80BC3490857}"/>
              </a:ext>
            </a:extLst>
          </p:cNvPr>
          <p:cNvSpPr/>
          <p:nvPr/>
        </p:nvSpPr>
        <p:spPr>
          <a:xfrm>
            <a:off x="3293918" y="3165763"/>
            <a:ext cx="727364" cy="526473"/>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2800" dirty="0">
                <a:solidFill>
                  <a:schemeClr val="tx1"/>
                </a:solidFill>
              </a:rPr>
              <a:t>5</a:t>
            </a:r>
            <a:endParaRPr lang="zh-CN" altLang="en-US" dirty="0">
              <a:solidFill>
                <a:schemeClr val="tx1"/>
              </a:solidFill>
            </a:endParaRPr>
          </a:p>
        </p:txBody>
      </p:sp>
      <p:sp>
        <p:nvSpPr>
          <p:cNvPr id="9" name="Oval 8">
            <a:extLst>
              <a:ext uri="{FF2B5EF4-FFF2-40B4-BE49-F238E27FC236}">
                <a16:creationId xmlns:a16="http://schemas.microsoft.com/office/drawing/2014/main" id="{2CCECB9F-EDDC-C334-F8B9-1678E679B2DF}"/>
              </a:ext>
            </a:extLst>
          </p:cNvPr>
          <p:cNvSpPr/>
          <p:nvPr/>
        </p:nvSpPr>
        <p:spPr>
          <a:xfrm>
            <a:off x="4637809" y="3165763"/>
            <a:ext cx="727364" cy="526473"/>
          </a:xfrm>
          <a:prstGeom prst="ellipse">
            <a:avLst/>
          </a:prstGeom>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altLang="zh-CN" sz="2800" dirty="0">
                <a:solidFill>
                  <a:schemeClr val="tx1"/>
                </a:solidFill>
              </a:rPr>
              <a:t>6</a:t>
            </a:r>
            <a:endParaRPr lang="zh-CN" altLang="en-US" dirty="0">
              <a:solidFill>
                <a:schemeClr val="tx1"/>
              </a:solidFill>
            </a:endParaRPr>
          </a:p>
        </p:txBody>
      </p:sp>
      <p:sp>
        <p:nvSpPr>
          <p:cNvPr id="10" name="Oval 9">
            <a:extLst>
              <a:ext uri="{FF2B5EF4-FFF2-40B4-BE49-F238E27FC236}">
                <a16:creationId xmlns:a16="http://schemas.microsoft.com/office/drawing/2014/main" id="{C403FF86-20ED-410F-C541-6A8898C8E42F}"/>
              </a:ext>
            </a:extLst>
          </p:cNvPr>
          <p:cNvSpPr/>
          <p:nvPr/>
        </p:nvSpPr>
        <p:spPr>
          <a:xfrm>
            <a:off x="6213765" y="3165763"/>
            <a:ext cx="727364" cy="526473"/>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2800" dirty="0">
                <a:solidFill>
                  <a:schemeClr val="tx1"/>
                </a:solidFill>
              </a:rPr>
              <a:t>7</a:t>
            </a:r>
            <a:endParaRPr lang="zh-CN" altLang="en-US" dirty="0">
              <a:solidFill>
                <a:schemeClr val="tx1"/>
              </a:solidFill>
            </a:endParaRPr>
          </a:p>
        </p:txBody>
      </p:sp>
      <p:sp>
        <p:nvSpPr>
          <p:cNvPr id="11" name="Oval 10">
            <a:extLst>
              <a:ext uri="{FF2B5EF4-FFF2-40B4-BE49-F238E27FC236}">
                <a16:creationId xmlns:a16="http://schemas.microsoft.com/office/drawing/2014/main" id="{F7216130-5F04-2939-4D54-C2C50698D739}"/>
              </a:ext>
            </a:extLst>
          </p:cNvPr>
          <p:cNvSpPr/>
          <p:nvPr/>
        </p:nvSpPr>
        <p:spPr>
          <a:xfrm>
            <a:off x="3657600" y="4550783"/>
            <a:ext cx="727364" cy="526473"/>
          </a:xfrm>
          <a:prstGeom prst="ellipse">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2800" dirty="0">
                <a:solidFill>
                  <a:schemeClr val="tx1"/>
                </a:solidFill>
              </a:rPr>
              <a:t>8</a:t>
            </a:r>
            <a:endParaRPr lang="zh-CN" altLang="en-US" dirty="0">
              <a:solidFill>
                <a:schemeClr val="tx1"/>
              </a:solidFill>
            </a:endParaRPr>
          </a:p>
        </p:txBody>
      </p:sp>
      <p:sp>
        <p:nvSpPr>
          <p:cNvPr id="12" name="Oval 11">
            <a:extLst>
              <a:ext uri="{FF2B5EF4-FFF2-40B4-BE49-F238E27FC236}">
                <a16:creationId xmlns:a16="http://schemas.microsoft.com/office/drawing/2014/main" id="{56E819BB-6FC6-C56C-16D1-4D35CD4745E2}"/>
              </a:ext>
            </a:extLst>
          </p:cNvPr>
          <p:cNvSpPr/>
          <p:nvPr/>
        </p:nvSpPr>
        <p:spPr>
          <a:xfrm>
            <a:off x="4935682" y="4550783"/>
            <a:ext cx="727364" cy="526473"/>
          </a:xfrm>
          <a:prstGeom prst="ellipse">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2800" dirty="0">
                <a:solidFill>
                  <a:schemeClr val="tx1"/>
                </a:solidFill>
              </a:rPr>
              <a:t>9</a:t>
            </a:r>
            <a:endParaRPr lang="zh-CN" altLang="en-US" dirty="0">
              <a:solidFill>
                <a:schemeClr val="tx1"/>
              </a:solidFill>
            </a:endParaRPr>
          </a:p>
        </p:txBody>
      </p:sp>
      <p:sp>
        <p:nvSpPr>
          <p:cNvPr id="13" name="Oval 12">
            <a:extLst>
              <a:ext uri="{FF2B5EF4-FFF2-40B4-BE49-F238E27FC236}">
                <a16:creationId xmlns:a16="http://schemas.microsoft.com/office/drawing/2014/main" id="{9B5866E9-AE22-7329-6043-AB9ECE91280A}"/>
              </a:ext>
            </a:extLst>
          </p:cNvPr>
          <p:cNvSpPr/>
          <p:nvPr/>
        </p:nvSpPr>
        <p:spPr>
          <a:xfrm>
            <a:off x="6213765" y="4550783"/>
            <a:ext cx="824344" cy="526473"/>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2800" dirty="0">
                <a:solidFill>
                  <a:schemeClr val="tx1"/>
                </a:solidFill>
              </a:rPr>
              <a:t>10</a:t>
            </a:r>
            <a:endParaRPr lang="zh-CN" altLang="en-US" dirty="0">
              <a:solidFill>
                <a:schemeClr val="tx1"/>
              </a:solidFill>
            </a:endParaRPr>
          </a:p>
        </p:txBody>
      </p:sp>
      <p:cxnSp>
        <p:nvCxnSpPr>
          <p:cNvPr id="14" name="Straight Arrow Connector 13">
            <a:extLst>
              <a:ext uri="{FF2B5EF4-FFF2-40B4-BE49-F238E27FC236}">
                <a16:creationId xmlns:a16="http://schemas.microsoft.com/office/drawing/2014/main" id="{6DB8B25C-4B93-8579-B2E3-937A9398A94A}"/>
              </a:ext>
            </a:extLst>
          </p:cNvPr>
          <p:cNvCxnSpPr>
            <a:cxnSpLocks/>
            <a:stCxn id="4" idx="3"/>
          </p:cNvCxnSpPr>
          <p:nvPr/>
        </p:nvCxnSpPr>
        <p:spPr>
          <a:xfrm flipH="1">
            <a:off x="4001353" y="1183664"/>
            <a:ext cx="573258" cy="743018"/>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17" name="Straight Arrow Connector 16">
            <a:extLst>
              <a:ext uri="{FF2B5EF4-FFF2-40B4-BE49-F238E27FC236}">
                <a16:creationId xmlns:a16="http://schemas.microsoft.com/office/drawing/2014/main" id="{E08E241C-624E-266D-D6B4-294AD1630855}"/>
              </a:ext>
            </a:extLst>
          </p:cNvPr>
          <p:cNvCxnSpPr>
            <a:cxnSpLocks/>
            <a:endCxn id="6" idx="1"/>
          </p:cNvCxnSpPr>
          <p:nvPr/>
        </p:nvCxnSpPr>
        <p:spPr>
          <a:xfrm>
            <a:off x="5155649" y="1118522"/>
            <a:ext cx="613917" cy="794304"/>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20" name="Straight Arrow Connector 19">
            <a:extLst>
              <a:ext uri="{FF2B5EF4-FFF2-40B4-BE49-F238E27FC236}">
                <a16:creationId xmlns:a16="http://schemas.microsoft.com/office/drawing/2014/main" id="{831543AB-D93E-C887-C380-3A64E5805D96}"/>
              </a:ext>
            </a:extLst>
          </p:cNvPr>
          <p:cNvCxnSpPr>
            <a:cxnSpLocks/>
            <a:stCxn id="5" idx="3"/>
            <a:endCxn id="7" idx="7"/>
          </p:cNvCxnSpPr>
          <p:nvPr/>
        </p:nvCxnSpPr>
        <p:spPr>
          <a:xfrm flipH="1">
            <a:off x="2570871" y="2285100"/>
            <a:ext cx="916158" cy="957763"/>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23" name="Straight Arrow Connector 22">
            <a:extLst>
              <a:ext uri="{FF2B5EF4-FFF2-40B4-BE49-F238E27FC236}">
                <a16:creationId xmlns:a16="http://schemas.microsoft.com/office/drawing/2014/main" id="{088DC0A9-36AD-86FA-08D9-A56B028FF4F5}"/>
              </a:ext>
            </a:extLst>
          </p:cNvPr>
          <p:cNvCxnSpPr>
            <a:cxnSpLocks/>
            <a:stCxn id="5" idx="4"/>
            <a:endCxn id="8" idx="0"/>
          </p:cNvCxnSpPr>
          <p:nvPr/>
        </p:nvCxnSpPr>
        <p:spPr>
          <a:xfrm flipH="1">
            <a:off x="3657600" y="2362200"/>
            <a:ext cx="86591" cy="803563"/>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27" name="Straight Arrow Connector 26">
            <a:extLst>
              <a:ext uri="{FF2B5EF4-FFF2-40B4-BE49-F238E27FC236}">
                <a16:creationId xmlns:a16="http://schemas.microsoft.com/office/drawing/2014/main" id="{EEAC1DFC-55BE-7112-F8AA-14F558DA6A97}"/>
              </a:ext>
            </a:extLst>
          </p:cNvPr>
          <p:cNvCxnSpPr>
            <a:cxnSpLocks/>
            <a:stCxn id="5" idx="5"/>
            <a:endCxn id="9" idx="1"/>
          </p:cNvCxnSpPr>
          <p:nvPr/>
        </p:nvCxnSpPr>
        <p:spPr>
          <a:xfrm>
            <a:off x="4001353" y="2285100"/>
            <a:ext cx="742976" cy="957763"/>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30" name="Straight Arrow Connector 29">
            <a:extLst>
              <a:ext uri="{FF2B5EF4-FFF2-40B4-BE49-F238E27FC236}">
                <a16:creationId xmlns:a16="http://schemas.microsoft.com/office/drawing/2014/main" id="{EB74A915-09CE-DC50-33D6-170A8262B977}"/>
              </a:ext>
            </a:extLst>
          </p:cNvPr>
          <p:cNvCxnSpPr>
            <a:cxnSpLocks/>
            <a:stCxn id="6" idx="5"/>
            <a:endCxn id="10" idx="0"/>
          </p:cNvCxnSpPr>
          <p:nvPr/>
        </p:nvCxnSpPr>
        <p:spPr>
          <a:xfrm>
            <a:off x="6283890" y="2285099"/>
            <a:ext cx="293557" cy="880664"/>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33" name="Straight Arrow Connector 32">
            <a:extLst>
              <a:ext uri="{FF2B5EF4-FFF2-40B4-BE49-F238E27FC236}">
                <a16:creationId xmlns:a16="http://schemas.microsoft.com/office/drawing/2014/main" id="{A4CC832F-C442-0CD1-9648-15BFF3700308}"/>
              </a:ext>
            </a:extLst>
          </p:cNvPr>
          <p:cNvCxnSpPr>
            <a:cxnSpLocks/>
            <a:stCxn id="9" idx="3"/>
            <a:endCxn id="11" idx="0"/>
          </p:cNvCxnSpPr>
          <p:nvPr/>
        </p:nvCxnSpPr>
        <p:spPr>
          <a:xfrm flipH="1">
            <a:off x="4021282" y="3615136"/>
            <a:ext cx="723047" cy="935647"/>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39" name="Straight Arrow Connector 38">
            <a:extLst>
              <a:ext uri="{FF2B5EF4-FFF2-40B4-BE49-F238E27FC236}">
                <a16:creationId xmlns:a16="http://schemas.microsoft.com/office/drawing/2014/main" id="{BAA526B9-62ED-6510-BE49-810BAE8108F8}"/>
              </a:ext>
            </a:extLst>
          </p:cNvPr>
          <p:cNvCxnSpPr>
            <a:cxnSpLocks/>
            <a:stCxn id="9" idx="5"/>
            <a:endCxn id="12" idx="0"/>
          </p:cNvCxnSpPr>
          <p:nvPr/>
        </p:nvCxnSpPr>
        <p:spPr>
          <a:xfrm>
            <a:off x="5258653" y="3615136"/>
            <a:ext cx="40711" cy="935647"/>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42" name="Straight Arrow Connector 41">
            <a:extLst>
              <a:ext uri="{FF2B5EF4-FFF2-40B4-BE49-F238E27FC236}">
                <a16:creationId xmlns:a16="http://schemas.microsoft.com/office/drawing/2014/main" id="{E61EDC19-6F24-0796-A2AB-E0EDB6341630}"/>
              </a:ext>
            </a:extLst>
          </p:cNvPr>
          <p:cNvCxnSpPr>
            <a:cxnSpLocks/>
            <a:stCxn id="10" idx="4"/>
            <a:endCxn id="13" idx="0"/>
          </p:cNvCxnSpPr>
          <p:nvPr/>
        </p:nvCxnSpPr>
        <p:spPr>
          <a:xfrm>
            <a:off x="6577447" y="3692236"/>
            <a:ext cx="48490" cy="858547"/>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22" name="TextBox 21">
            <a:extLst>
              <a:ext uri="{FF2B5EF4-FFF2-40B4-BE49-F238E27FC236}">
                <a16:creationId xmlns:a16="http://schemas.microsoft.com/office/drawing/2014/main" id="{8A687D7F-7D8C-E908-1B51-1415396679FE}"/>
              </a:ext>
            </a:extLst>
          </p:cNvPr>
          <p:cNvSpPr txBox="1"/>
          <p:nvPr/>
        </p:nvSpPr>
        <p:spPr>
          <a:xfrm>
            <a:off x="8146473" y="2209800"/>
            <a:ext cx="1925782" cy="523220"/>
          </a:xfrm>
          <a:prstGeom prst="rect">
            <a:avLst/>
          </a:prstGeom>
          <a:noFill/>
        </p:spPr>
        <p:txBody>
          <a:bodyPr wrap="square" rtlCol="0">
            <a:spAutoFit/>
          </a:bodyPr>
          <a:lstStyle/>
          <a:p>
            <a:r>
              <a:rPr lang="zh-CN" altLang="en-US" sz="2800" dirty="0">
                <a:solidFill>
                  <a:srgbClr val="FF0000"/>
                </a:solidFill>
              </a:rPr>
              <a:t>父节点</a:t>
            </a:r>
          </a:p>
        </p:txBody>
      </p:sp>
      <p:sp>
        <p:nvSpPr>
          <p:cNvPr id="19" name="Oval 18">
            <a:extLst>
              <a:ext uri="{FF2B5EF4-FFF2-40B4-BE49-F238E27FC236}">
                <a16:creationId xmlns:a16="http://schemas.microsoft.com/office/drawing/2014/main" id="{BC050CCB-7E20-F7D4-D28B-F566420BCFA8}"/>
              </a:ext>
            </a:extLst>
          </p:cNvPr>
          <p:cNvSpPr/>
          <p:nvPr/>
        </p:nvSpPr>
        <p:spPr>
          <a:xfrm>
            <a:off x="4915326" y="5732116"/>
            <a:ext cx="854240" cy="526473"/>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2800" dirty="0">
                <a:solidFill>
                  <a:schemeClr val="tx1"/>
                </a:solidFill>
              </a:rPr>
              <a:t>11</a:t>
            </a:r>
            <a:endParaRPr lang="zh-CN" altLang="en-US" dirty="0">
              <a:solidFill>
                <a:schemeClr val="tx1"/>
              </a:solidFill>
            </a:endParaRPr>
          </a:p>
        </p:txBody>
      </p:sp>
      <p:cxnSp>
        <p:nvCxnSpPr>
          <p:cNvPr id="21" name="Straight Arrow Connector 20">
            <a:extLst>
              <a:ext uri="{FF2B5EF4-FFF2-40B4-BE49-F238E27FC236}">
                <a16:creationId xmlns:a16="http://schemas.microsoft.com/office/drawing/2014/main" id="{56C00906-5C46-D3DC-A657-E88DEA5C5213}"/>
              </a:ext>
            </a:extLst>
          </p:cNvPr>
          <p:cNvCxnSpPr>
            <a:cxnSpLocks/>
            <a:endCxn id="19" idx="0"/>
          </p:cNvCxnSpPr>
          <p:nvPr/>
        </p:nvCxnSpPr>
        <p:spPr>
          <a:xfrm>
            <a:off x="5299364" y="5077256"/>
            <a:ext cx="43082" cy="654860"/>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2623024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01FF3-352C-7765-F83F-1BE4A120BB05}"/>
              </a:ext>
            </a:extLst>
          </p:cNvPr>
          <p:cNvSpPr>
            <a:spLocks noGrp="1"/>
          </p:cNvSpPr>
          <p:nvPr>
            <p:ph type="title"/>
          </p:nvPr>
        </p:nvSpPr>
        <p:spPr>
          <a:xfrm>
            <a:off x="838200" y="323561"/>
            <a:ext cx="10515600" cy="1325563"/>
          </a:xfrm>
        </p:spPr>
        <p:txBody>
          <a:bodyPr/>
          <a:lstStyle/>
          <a:p>
            <a:endParaRPr lang="zh-CN" altLang="en-US" dirty="0"/>
          </a:p>
        </p:txBody>
      </p:sp>
      <p:sp>
        <p:nvSpPr>
          <p:cNvPr id="4" name="Oval 3">
            <a:extLst>
              <a:ext uri="{FF2B5EF4-FFF2-40B4-BE49-F238E27FC236}">
                <a16:creationId xmlns:a16="http://schemas.microsoft.com/office/drawing/2014/main" id="{16B4FF6E-6B93-2C2C-C414-D1D170192FDC}"/>
              </a:ext>
            </a:extLst>
          </p:cNvPr>
          <p:cNvSpPr/>
          <p:nvPr/>
        </p:nvSpPr>
        <p:spPr>
          <a:xfrm>
            <a:off x="4468091" y="734291"/>
            <a:ext cx="727364" cy="526473"/>
          </a:xfrm>
          <a:prstGeom prst="ellipse">
            <a:avLst/>
          </a:prstGeom>
          <a:solidFill>
            <a:srgbClr val="FF0000"/>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2800" dirty="0">
                <a:solidFill>
                  <a:schemeClr val="tx1"/>
                </a:solidFill>
              </a:rPr>
              <a:t>1</a:t>
            </a:r>
            <a:endParaRPr lang="zh-CN" altLang="en-US" dirty="0">
              <a:solidFill>
                <a:schemeClr val="tx1"/>
              </a:solidFill>
            </a:endParaRPr>
          </a:p>
        </p:txBody>
      </p:sp>
      <p:sp>
        <p:nvSpPr>
          <p:cNvPr id="5" name="Oval 4">
            <a:extLst>
              <a:ext uri="{FF2B5EF4-FFF2-40B4-BE49-F238E27FC236}">
                <a16:creationId xmlns:a16="http://schemas.microsoft.com/office/drawing/2014/main" id="{67B9074F-5A76-D330-A92F-F105C59D7C8E}"/>
              </a:ext>
            </a:extLst>
          </p:cNvPr>
          <p:cNvSpPr/>
          <p:nvPr/>
        </p:nvSpPr>
        <p:spPr>
          <a:xfrm>
            <a:off x="3380509" y="1835727"/>
            <a:ext cx="727364" cy="526473"/>
          </a:xfrm>
          <a:prstGeom prst="ellipse">
            <a:avLst/>
          </a:prstGeom>
          <a:solidFill>
            <a:srgbClr val="FF0000"/>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2800" dirty="0">
                <a:solidFill>
                  <a:schemeClr val="tx1"/>
                </a:solidFill>
              </a:rPr>
              <a:t>2</a:t>
            </a:r>
            <a:endParaRPr lang="zh-CN" altLang="en-US" dirty="0">
              <a:solidFill>
                <a:schemeClr val="tx1"/>
              </a:solidFill>
            </a:endParaRPr>
          </a:p>
        </p:txBody>
      </p:sp>
      <p:sp>
        <p:nvSpPr>
          <p:cNvPr id="6" name="Oval 5">
            <a:extLst>
              <a:ext uri="{FF2B5EF4-FFF2-40B4-BE49-F238E27FC236}">
                <a16:creationId xmlns:a16="http://schemas.microsoft.com/office/drawing/2014/main" id="{C97C272E-A1A1-2ED6-CFA1-DC488961DDBA}"/>
              </a:ext>
            </a:extLst>
          </p:cNvPr>
          <p:cNvSpPr/>
          <p:nvPr/>
        </p:nvSpPr>
        <p:spPr>
          <a:xfrm>
            <a:off x="5663046" y="1835726"/>
            <a:ext cx="727364" cy="526473"/>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2800" dirty="0">
                <a:solidFill>
                  <a:schemeClr val="tx1"/>
                </a:solidFill>
              </a:rPr>
              <a:t>3</a:t>
            </a:r>
            <a:endParaRPr lang="zh-CN" altLang="en-US" dirty="0">
              <a:solidFill>
                <a:schemeClr val="tx1"/>
              </a:solidFill>
            </a:endParaRPr>
          </a:p>
        </p:txBody>
      </p:sp>
      <p:sp>
        <p:nvSpPr>
          <p:cNvPr id="7" name="Oval 6">
            <a:extLst>
              <a:ext uri="{FF2B5EF4-FFF2-40B4-BE49-F238E27FC236}">
                <a16:creationId xmlns:a16="http://schemas.microsoft.com/office/drawing/2014/main" id="{8D26CF34-1B65-1763-2796-A997BFF4509F}"/>
              </a:ext>
            </a:extLst>
          </p:cNvPr>
          <p:cNvSpPr/>
          <p:nvPr/>
        </p:nvSpPr>
        <p:spPr>
          <a:xfrm>
            <a:off x="1950027" y="3165763"/>
            <a:ext cx="727364" cy="526473"/>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2800" dirty="0">
                <a:solidFill>
                  <a:schemeClr val="tx1"/>
                </a:solidFill>
              </a:rPr>
              <a:t>4</a:t>
            </a:r>
            <a:endParaRPr lang="zh-CN" altLang="en-US" dirty="0">
              <a:solidFill>
                <a:schemeClr val="tx1"/>
              </a:solidFill>
            </a:endParaRPr>
          </a:p>
        </p:txBody>
      </p:sp>
      <p:sp>
        <p:nvSpPr>
          <p:cNvPr id="8" name="Oval 7">
            <a:extLst>
              <a:ext uri="{FF2B5EF4-FFF2-40B4-BE49-F238E27FC236}">
                <a16:creationId xmlns:a16="http://schemas.microsoft.com/office/drawing/2014/main" id="{3FAC435C-E35D-4116-8A94-D80BC3490857}"/>
              </a:ext>
            </a:extLst>
          </p:cNvPr>
          <p:cNvSpPr/>
          <p:nvPr/>
        </p:nvSpPr>
        <p:spPr>
          <a:xfrm>
            <a:off x="3293918" y="3165763"/>
            <a:ext cx="727364" cy="526473"/>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2800" dirty="0">
                <a:solidFill>
                  <a:schemeClr val="tx1"/>
                </a:solidFill>
              </a:rPr>
              <a:t>5</a:t>
            </a:r>
            <a:endParaRPr lang="zh-CN" altLang="en-US" dirty="0">
              <a:solidFill>
                <a:schemeClr val="tx1"/>
              </a:solidFill>
            </a:endParaRPr>
          </a:p>
        </p:txBody>
      </p:sp>
      <p:sp>
        <p:nvSpPr>
          <p:cNvPr id="9" name="Oval 8">
            <a:extLst>
              <a:ext uri="{FF2B5EF4-FFF2-40B4-BE49-F238E27FC236}">
                <a16:creationId xmlns:a16="http://schemas.microsoft.com/office/drawing/2014/main" id="{2CCECB9F-EDDC-C334-F8B9-1678E679B2DF}"/>
              </a:ext>
            </a:extLst>
          </p:cNvPr>
          <p:cNvSpPr/>
          <p:nvPr/>
        </p:nvSpPr>
        <p:spPr>
          <a:xfrm>
            <a:off x="4637809" y="3165763"/>
            <a:ext cx="727364" cy="526473"/>
          </a:xfrm>
          <a:prstGeom prst="ellipse">
            <a:avLst/>
          </a:prstGeom>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altLang="zh-CN" sz="2800" dirty="0">
                <a:solidFill>
                  <a:schemeClr val="tx1"/>
                </a:solidFill>
              </a:rPr>
              <a:t>6</a:t>
            </a:r>
            <a:endParaRPr lang="zh-CN" altLang="en-US" dirty="0">
              <a:solidFill>
                <a:schemeClr val="tx1"/>
              </a:solidFill>
            </a:endParaRPr>
          </a:p>
        </p:txBody>
      </p:sp>
      <p:sp>
        <p:nvSpPr>
          <p:cNvPr id="10" name="Oval 9">
            <a:extLst>
              <a:ext uri="{FF2B5EF4-FFF2-40B4-BE49-F238E27FC236}">
                <a16:creationId xmlns:a16="http://schemas.microsoft.com/office/drawing/2014/main" id="{C403FF86-20ED-410F-C541-6A8898C8E42F}"/>
              </a:ext>
            </a:extLst>
          </p:cNvPr>
          <p:cNvSpPr/>
          <p:nvPr/>
        </p:nvSpPr>
        <p:spPr>
          <a:xfrm>
            <a:off x="6213765" y="3165763"/>
            <a:ext cx="727364" cy="526473"/>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2800" dirty="0">
                <a:solidFill>
                  <a:schemeClr val="tx1"/>
                </a:solidFill>
              </a:rPr>
              <a:t>7</a:t>
            </a:r>
            <a:endParaRPr lang="zh-CN" altLang="en-US" dirty="0">
              <a:solidFill>
                <a:schemeClr val="tx1"/>
              </a:solidFill>
            </a:endParaRPr>
          </a:p>
        </p:txBody>
      </p:sp>
      <p:sp>
        <p:nvSpPr>
          <p:cNvPr id="11" name="Oval 10">
            <a:extLst>
              <a:ext uri="{FF2B5EF4-FFF2-40B4-BE49-F238E27FC236}">
                <a16:creationId xmlns:a16="http://schemas.microsoft.com/office/drawing/2014/main" id="{F7216130-5F04-2939-4D54-C2C50698D739}"/>
              </a:ext>
            </a:extLst>
          </p:cNvPr>
          <p:cNvSpPr/>
          <p:nvPr/>
        </p:nvSpPr>
        <p:spPr>
          <a:xfrm>
            <a:off x="3657600" y="4550783"/>
            <a:ext cx="727364" cy="526473"/>
          </a:xfrm>
          <a:prstGeom prst="ellipse">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2800" dirty="0">
                <a:solidFill>
                  <a:schemeClr val="tx1"/>
                </a:solidFill>
              </a:rPr>
              <a:t>8</a:t>
            </a:r>
            <a:endParaRPr lang="zh-CN" altLang="en-US" dirty="0">
              <a:solidFill>
                <a:schemeClr val="tx1"/>
              </a:solidFill>
            </a:endParaRPr>
          </a:p>
        </p:txBody>
      </p:sp>
      <p:sp>
        <p:nvSpPr>
          <p:cNvPr id="12" name="Oval 11">
            <a:extLst>
              <a:ext uri="{FF2B5EF4-FFF2-40B4-BE49-F238E27FC236}">
                <a16:creationId xmlns:a16="http://schemas.microsoft.com/office/drawing/2014/main" id="{56E819BB-6FC6-C56C-16D1-4D35CD4745E2}"/>
              </a:ext>
            </a:extLst>
          </p:cNvPr>
          <p:cNvSpPr/>
          <p:nvPr/>
        </p:nvSpPr>
        <p:spPr>
          <a:xfrm>
            <a:off x="4935682" y="4550783"/>
            <a:ext cx="727364" cy="526473"/>
          </a:xfrm>
          <a:prstGeom prst="ellipse">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2800" dirty="0">
                <a:solidFill>
                  <a:schemeClr val="tx1"/>
                </a:solidFill>
              </a:rPr>
              <a:t>9</a:t>
            </a:r>
            <a:endParaRPr lang="zh-CN" altLang="en-US" dirty="0">
              <a:solidFill>
                <a:schemeClr val="tx1"/>
              </a:solidFill>
            </a:endParaRPr>
          </a:p>
        </p:txBody>
      </p:sp>
      <p:sp>
        <p:nvSpPr>
          <p:cNvPr id="13" name="Oval 12">
            <a:extLst>
              <a:ext uri="{FF2B5EF4-FFF2-40B4-BE49-F238E27FC236}">
                <a16:creationId xmlns:a16="http://schemas.microsoft.com/office/drawing/2014/main" id="{9B5866E9-AE22-7329-6043-AB9ECE91280A}"/>
              </a:ext>
            </a:extLst>
          </p:cNvPr>
          <p:cNvSpPr/>
          <p:nvPr/>
        </p:nvSpPr>
        <p:spPr>
          <a:xfrm>
            <a:off x="6213765" y="4550783"/>
            <a:ext cx="824344" cy="526473"/>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2800" dirty="0">
                <a:solidFill>
                  <a:schemeClr val="tx1"/>
                </a:solidFill>
              </a:rPr>
              <a:t>10</a:t>
            </a:r>
            <a:endParaRPr lang="zh-CN" altLang="en-US" dirty="0">
              <a:solidFill>
                <a:schemeClr val="tx1"/>
              </a:solidFill>
            </a:endParaRPr>
          </a:p>
        </p:txBody>
      </p:sp>
      <p:cxnSp>
        <p:nvCxnSpPr>
          <p:cNvPr id="14" name="Straight Arrow Connector 13">
            <a:extLst>
              <a:ext uri="{FF2B5EF4-FFF2-40B4-BE49-F238E27FC236}">
                <a16:creationId xmlns:a16="http://schemas.microsoft.com/office/drawing/2014/main" id="{6DB8B25C-4B93-8579-B2E3-937A9398A94A}"/>
              </a:ext>
            </a:extLst>
          </p:cNvPr>
          <p:cNvCxnSpPr>
            <a:cxnSpLocks/>
            <a:stCxn id="4" idx="3"/>
          </p:cNvCxnSpPr>
          <p:nvPr/>
        </p:nvCxnSpPr>
        <p:spPr>
          <a:xfrm flipH="1">
            <a:off x="4001353" y="1183664"/>
            <a:ext cx="573258" cy="743018"/>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17" name="Straight Arrow Connector 16">
            <a:extLst>
              <a:ext uri="{FF2B5EF4-FFF2-40B4-BE49-F238E27FC236}">
                <a16:creationId xmlns:a16="http://schemas.microsoft.com/office/drawing/2014/main" id="{E08E241C-624E-266D-D6B4-294AD1630855}"/>
              </a:ext>
            </a:extLst>
          </p:cNvPr>
          <p:cNvCxnSpPr>
            <a:cxnSpLocks/>
            <a:endCxn id="6" idx="1"/>
          </p:cNvCxnSpPr>
          <p:nvPr/>
        </p:nvCxnSpPr>
        <p:spPr>
          <a:xfrm>
            <a:off x="5155649" y="1118522"/>
            <a:ext cx="613917" cy="794304"/>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20" name="Straight Arrow Connector 19">
            <a:extLst>
              <a:ext uri="{FF2B5EF4-FFF2-40B4-BE49-F238E27FC236}">
                <a16:creationId xmlns:a16="http://schemas.microsoft.com/office/drawing/2014/main" id="{831543AB-D93E-C887-C380-3A64E5805D96}"/>
              </a:ext>
            </a:extLst>
          </p:cNvPr>
          <p:cNvCxnSpPr>
            <a:cxnSpLocks/>
            <a:stCxn id="5" idx="3"/>
            <a:endCxn id="7" idx="7"/>
          </p:cNvCxnSpPr>
          <p:nvPr/>
        </p:nvCxnSpPr>
        <p:spPr>
          <a:xfrm flipH="1">
            <a:off x="2570871" y="2285100"/>
            <a:ext cx="916158" cy="957763"/>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23" name="Straight Arrow Connector 22">
            <a:extLst>
              <a:ext uri="{FF2B5EF4-FFF2-40B4-BE49-F238E27FC236}">
                <a16:creationId xmlns:a16="http://schemas.microsoft.com/office/drawing/2014/main" id="{088DC0A9-36AD-86FA-08D9-A56B028FF4F5}"/>
              </a:ext>
            </a:extLst>
          </p:cNvPr>
          <p:cNvCxnSpPr>
            <a:cxnSpLocks/>
            <a:stCxn id="5" idx="4"/>
            <a:endCxn id="8" idx="0"/>
          </p:cNvCxnSpPr>
          <p:nvPr/>
        </p:nvCxnSpPr>
        <p:spPr>
          <a:xfrm flipH="1">
            <a:off x="3657600" y="2362200"/>
            <a:ext cx="86591" cy="803563"/>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27" name="Straight Arrow Connector 26">
            <a:extLst>
              <a:ext uri="{FF2B5EF4-FFF2-40B4-BE49-F238E27FC236}">
                <a16:creationId xmlns:a16="http://schemas.microsoft.com/office/drawing/2014/main" id="{EEAC1DFC-55BE-7112-F8AA-14F558DA6A97}"/>
              </a:ext>
            </a:extLst>
          </p:cNvPr>
          <p:cNvCxnSpPr>
            <a:cxnSpLocks/>
            <a:stCxn id="5" idx="5"/>
            <a:endCxn id="9" idx="1"/>
          </p:cNvCxnSpPr>
          <p:nvPr/>
        </p:nvCxnSpPr>
        <p:spPr>
          <a:xfrm>
            <a:off x="4001353" y="2285100"/>
            <a:ext cx="742976" cy="957763"/>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30" name="Straight Arrow Connector 29">
            <a:extLst>
              <a:ext uri="{FF2B5EF4-FFF2-40B4-BE49-F238E27FC236}">
                <a16:creationId xmlns:a16="http://schemas.microsoft.com/office/drawing/2014/main" id="{EB74A915-09CE-DC50-33D6-170A8262B977}"/>
              </a:ext>
            </a:extLst>
          </p:cNvPr>
          <p:cNvCxnSpPr>
            <a:cxnSpLocks/>
            <a:stCxn id="6" idx="5"/>
            <a:endCxn id="10" idx="0"/>
          </p:cNvCxnSpPr>
          <p:nvPr/>
        </p:nvCxnSpPr>
        <p:spPr>
          <a:xfrm>
            <a:off x="6283890" y="2285099"/>
            <a:ext cx="293557" cy="880664"/>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33" name="Straight Arrow Connector 32">
            <a:extLst>
              <a:ext uri="{FF2B5EF4-FFF2-40B4-BE49-F238E27FC236}">
                <a16:creationId xmlns:a16="http://schemas.microsoft.com/office/drawing/2014/main" id="{A4CC832F-C442-0CD1-9648-15BFF3700308}"/>
              </a:ext>
            </a:extLst>
          </p:cNvPr>
          <p:cNvCxnSpPr>
            <a:cxnSpLocks/>
            <a:stCxn id="9" idx="3"/>
            <a:endCxn id="11" idx="0"/>
          </p:cNvCxnSpPr>
          <p:nvPr/>
        </p:nvCxnSpPr>
        <p:spPr>
          <a:xfrm flipH="1">
            <a:off x="4021282" y="3615136"/>
            <a:ext cx="723047" cy="935647"/>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39" name="Straight Arrow Connector 38">
            <a:extLst>
              <a:ext uri="{FF2B5EF4-FFF2-40B4-BE49-F238E27FC236}">
                <a16:creationId xmlns:a16="http://schemas.microsoft.com/office/drawing/2014/main" id="{BAA526B9-62ED-6510-BE49-810BAE8108F8}"/>
              </a:ext>
            </a:extLst>
          </p:cNvPr>
          <p:cNvCxnSpPr>
            <a:cxnSpLocks/>
            <a:stCxn id="9" idx="5"/>
            <a:endCxn id="12" idx="0"/>
          </p:cNvCxnSpPr>
          <p:nvPr/>
        </p:nvCxnSpPr>
        <p:spPr>
          <a:xfrm>
            <a:off x="5258653" y="3615136"/>
            <a:ext cx="40711" cy="935647"/>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42" name="Straight Arrow Connector 41">
            <a:extLst>
              <a:ext uri="{FF2B5EF4-FFF2-40B4-BE49-F238E27FC236}">
                <a16:creationId xmlns:a16="http://schemas.microsoft.com/office/drawing/2014/main" id="{E61EDC19-6F24-0796-A2AB-E0EDB6341630}"/>
              </a:ext>
            </a:extLst>
          </p:cNvPr>
          <p:cNvCxnSpPr>
            <a:cxnSpLocks/>
            <a:stCxn id="10" idx="4"/>
            <a:endCxn id="13" idx="0"/>
          </p:cNvCxnSpPr>
          <p:nvPr/>
        </p:nvCxnSpPr>
        <p:spPr>
          <a:xfrm>
            <a:off x="6577447" y="3692236"/>
            <a:ext cx="48490" cy="858547"/>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22" name="TextBox 21">
            <a:extLst>
              <a:ext uri="{FF2B5EF4-FFF2-40B4-BE49-F238E27FC236}">
                <a16:creationId xmlns:a16="http://schemas.microsoft.com/office/drawing/2014/main" id="{8A687D7F-7D8C-E908-1B51-1415396679FE}"/>
              </a:ext>
            </a:extLst>
          </p:cNvPr>
          <p:cNvSpPr txBox="1"/>
          <p:nvPr/>
        </p:nvSpPr>
        <p:spPr>
          <a:xfrm>
            <a:off x="8146473" y="2209800"/>
            <a:ext cx="1925782" cy="523220"/>
          </a:xfrm>
          <a:prstGeom prst="rect">
            <a:avLst/>
          </a:prstGeom>
          <a:noFill/>
        </p:spPr>
        <p:txBody>
          <a:bodyPr wrap="square" rtlCol="0">
            <a:spAutoFit/>
          </a:bodyPr>
          <a:lstStyle/>
          <a:p>
            <a:r>
              <a:rPr lang="zh-CN" altLang="en-US" sz="2800" dirty="0">
                <a:solidFill>
                  <a:srgbClr val="FF0000"/>
                </a:solidFill>
              </a:rPr>
              <a:t>祖先节点</a:t>
            </a:r>
          </a:p>
        </p:txBody>
      </p:sp>
      <p:sp>
        <p:nvSpPr>
          <p:cNvPr id="3" name="Oval 2">
            <a:extLst>
              <a:ext uri="{FF2B5EF4-FFF2-40B4-BE49-F238E27FC236}">
                <a16:creationId xmlns:a16="http://schemas.microsoft.com/office/drawing/2014/main" id="{4B8BAC7A-3D2C-11BB-D2CF-D5724E312170}"/>
              </a:ext>
            </a:extLst>
          </p:cNvPr>
          <p:cNvSpPr/>
          <p:nvPr/>
        </p:nvSpPr>
        <p:spPr>
          <a:xfrm>
            <a:off x="4915326" y="5732116"/>
            <a:ext cx="854240" cy="526473"/>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2800" dirty="0">
                <a:solidFill>
                  <a:schemeClr val="tx1"/>
                </a:solidFill>
              </a:rPr>
              <a:t>11</a:t>
            </a:r>
            <a:endParaRPr lang="zh-CN" altLang="en-US" dirty="0">
              <a:solidFill>
                <a:schemeClr val="tx1"/>
              </a:solidFill>
            </a:endParaRPr>
          </a:p>
        </p:txBody>
      </p:sp>
      <p:cxnSp>
        <p:nvCxnSpPr>
          <p:cNvPr id="15" name="Straight Arrow Connector 14">
            <a:extLst>
              <a:ext uri="{FF2B5EF4-FFF2-40B4-BE49-F238E27FC236}">
                <a16:creationId xmlns:a16="http://schemas.microsoft.com/office/drawing/2014/main" id="{B9EAE1B7-B5A2-185D-3330-0F7C81B1A539}"/>
              </a:ext>
            </a:extLst>
          </p:cNvPr>
          <p:cNvCxnSpPr>
            <a:cxnSpLocks/>
            <a:endCxn id="3" idx="0"/>
          </p:cNvCxnSpPr>
          <p:nvPr/>
        </p:nvCxnSpPr>
        <p:spPr>
          <a:xfrm>
            <a:off x="5299364" y="5077256"/>
            <a:ext cx="43082" cy="654860"/>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3810927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01FF3-352C-7765-F83F-1BE4A120BB05}"/>
              </a:ext>
            </a:extLst>
          </p:cNvPr>
          <p:cNvSpPr>
            <a:spLocks noGrp="1"/>
          </p:cNvSpPr>
          <p:nvPr>
            <p:ph type="title"/>
          </p:nvPr>
        </p:nvSpPr>
        <p:spPr>
          <a:xfrm>
            <a:off x="838200" y="323561"/>
            <a:ext cx="10515600" cy="1325563"/>
          </a:xfrm>
        </p:spPr>
        <p:txBody>
          <a:bodyPr/>
          <a:lstStyle/>
          <a:p>
            <a:endParaRPr lang="zh-CN" altLang="en-US" dirty="0"/>
          </a:p>
        </p:txBody>
      </p:sp>
      <p:sp>
        <p:nvSpPr>
          <p:cNvPr id="4" name="Oval 3">
            <a:extLst>
              <a:ext uri="{FF2B5EF4-FFF2-40B4-BE49-F238E27FC236}">
                <a16:creationId xmlns:a16="http://schemas.microsoft.com/office/drawing/2014/main" id="{16B4FF6E-6B93-2C2C-C414-D1D170192FDC}"/>
              </a:ext>
            </a:extLst>
          </p:cNvPr>
          <p:cNvSpPr/>
          <p:nvPr/>
        </p:nvSpPr>
        <p:spPr>
          <a:xfrm>
            <a:off x="4468091" y="734291"/>
            <a:ext cx="727364" cy="526473"/>
          </a:xfrm>
          <a:prstGeom prst="ellipse">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2800" dirty="0">
                <a:solidFill>
                  <a:schemeClr val="tx1"/>
                </a:solidFill>
              </a:rPr>
              <a:t>1</a:t>
            </a:r>
            <a:endParaRPr lang="zh-CN" altLang="en-US" dirty="0">
              <a:solidFill>
                <a:schemeClr val="tx1"/>
              </a:solidFill>
            </a:endParaRPr>
          </a:p>
        </p:txBody>
      </p:sp>
      <p:sp>
        <p:nvSpPr>
          <p:cNvPr id="5" name="Oval 4">
            <a:extLst>
              <a:ext uri="{FF2B5EF4-FFF2-40B4-BE49-F238E27FC236}">
                <a16:creationId xmlns:a16="http://schemas.microsoft.com/office/drawing/2014/main" id="{67B9074F-5A76-D330-A92F-F105C59D7C8E}"/>
              </a:ext>
            </a:extLst>
          </p:cNvPr>
          <p:cNvSpPr/>
          <p:nvPr/>
        </p:nvSpPr>
        <p:spPr>
          <a:xfrm>
            <a:off x="3380509" y="1835727"/>
            <a:ext cx="727364" cy="526473"/>
          </a:xfrm>
          <a:prstGeom prst="ellipse">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2800" dirty="0">
                <a:solidFill>
                  <a:schemeClr val="tx1"/>
                </a:solidFill>
              </a:rPr>
              <a:t>2</a:t>
            </a:r>
            <a:endParaRPr lang="zh-CN" altLang="en-US" dirty="0">
              <a:solidFill>
                <a:schemeClr val="tx1"/>
              </a:solidFill>
            </a:endParaRPr>
          </a:p>
        </p:txBody>
      </p:sp>
      <p:sp>
        <p:nvSpPr>
          <p:cNvPr id="6" name="Oval 5">
            <a:extLst>
              <a:ext uri="{FF2B5EF4-FFF2-40B4-BE49-F238E27FC236}">
                <a16:creationId xmlns:a16="http://schemas.microsoft.com/office/drawing/2014/main" id="{C97C272E-A1A1-2ED6-CFA1-DC488961DDBA}"/>
              </a:ext>
            </a:extLst>
          </p:cNvPr>
          <p:cNvSpPr/>
          <p:nvPr/>
        </p:nvSpPr>
        <p:spPr>
          <a:xfrm>
            <a:off x="5663046" y="1835726"/>
            <a:ext cx="727364" cy="526473"/>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2800" dirty="0">
                <a:solidFill>
                  <a:schemeClr val="tx1"/>
                </a:solidFill>
              </a:rPr>
              <a:t>3</a:t>
            </a:r>
            <a:endParaRPr lang="zh-CN" altLang="en-US" dirty="0">
              <a:solidFill>
                <a:schemeClr val="tx1"/>
              </a:solidFill>
            </a:endParaRPr>
          </a:p>
        </p:txBody>
      </p:sp>
      <p:sp>
        <p:nvSpPr>
          <p:cNvPr id="7" name="Oval 6">
            <a:extLst>
              <a:ext uri="{FF2B5EF4-FFF2-40B4-BE49-F238E27FC236}">
                <a16:creationId xmlns:a16="http://schemas.microsoft.com/office/drawing/2014/main" id="{8D26CF34-1B65-1763-2796-A997BFF4509F}"/>
              </a:ext>
            </a:extLst>
          </p:cNvPr>
          <p:cNvSpPr/>
          <p:nvPr/>
        </p:nvSpPr>
        <p:spPr>
          <a:xfrm>
            <a:off x="1950027" y="3165763"/>
            <a:ext cx="727364" cy="526473"/>
          </a:xfrm>
          <a:prstGeom prst="ellipse">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2800" dirty="0">
                <a:solidFill>
                  <a:schemeClr val="tx1"/>
                </a:solidFill>
              </a:rPr>
              <a:t>4</a:t>
            </a:r>
            <a:endParaRPr lang="zh-CN" altLang="en-US" dirty="0">
              <a:solidFill>
                <a:schemeClr val="tx1"/>
              </a:solidFill>
            </a:endParaRPr>
          </a:p>
        </p:txBody>
      </p:sp>
      <p:sp>
        <p:nvSpPr>
          <p:cNvPr id="8" name="Oval 7">
            <a:extLst>
              <a:ext uri="{FF2B5EF4-FFF2-40B4-BE49-F238E27FC236}">
                <a16:creationId xmlns:a16="http://schemas.microsoft.com/office/drawing/2014/main" id="{3FAC435C-E35D-4116-8A94-D80BC3490857}"/>
              </a:ext>
            </a:extLst>
          </p:cNvPr>
          <p:cNvSpPr/>
          <p:nvPr/>
        </p:nvSpPr>
        <p:spPr>
          <a:xfrm>
            <a:off x="3293918" y="3165763"/>
            <a:ext cx="727364" cy="526473"/>
          </a:xfrm>
          <a:prstGeom prst="ellipse">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2800" dirty="0">
                <a:solidFill>
                  <a:schemeClr val="tx1"/>
                </a:solidFill>
              </a:rPr>
              <a:t>5</a:t>
            </a:r>
            <a:endParaRPr lang="zh-CN" altLang="en-US" dirty="0">
              <a:solidFill>
                <a:schemeClr val="tx1"/>
              </a:solidFill>
            </a:endParaRPr>
          </a:p>
        </p:txBody>
      </p:sp>
      <p:sp>
        <p:nvSpPr>
          <p:cNvPr id="9" name="Oval 8">
            <a:extLst>
              <a:ext uri="{FF2B5EF4-FFF2-40B4-BE49-F238E27FC236}">
                <a16:creationId xmlns:a16="http://schemas.microsoft.com/office/drawing/2014/main" id="{2CCECB9F-EDDC-C334-F8B9-1678E679B2DF}"/>
              </a:ext>
            </a:extLst>
          </p:cNvPr>
          <p:cNvSpPr/>
          <p:nvPr/>
        </p:nvSpPr>
        <p:spPr>
          <a:xfrm>
            <a:off x="4637809" y="3165763"/>
            <a:ext cx="727364" cy="526473"/>
          </a:xfrm>
          <a:prstGeom prst="ellipse">
            <a:avLst/>
          </a:prstGeom>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altLang="zh-CN" sz="2800" dirty="0">
                <a:solidFill>
                  <a:schemeClr val="tx1"/>
                </a:solidFill>
              </a:rPr>
              <a:t>6</a:t>
            </a:r>
            <a:endParaRPr lang="zh-CN" altLang="en-US" dirty="0">
              <a:solidFill>
                <a:schemeClr val="tx1"/>
              </a:solidFill>
            </a:endParaRPr>
          </a:p>
        </p:txBody>
      </p:sp>
      <p:sp>
        <p:nvSpPr>
          <p:cNvPr id="10" name="Oval 9">
            <a:extLst>
              <a:ext uri="{FF2B5EF4-FFF2-40B4-BE49-F238E27FC236}">
                <a16:creationId xmlns:a16="http://schemas.microsoft.com/office/drawing/2014/main" id="{C403FF86-20ED-410F-C541-6A8898C8E42F}"/>
              </a:ext>
            </a:extLst>
          </p:cNvPr>
          <p:cNvSpPr/>
          <p:nvPr/>
        </p:nvSpPr>
        <p:spPr>
          <a:xfrm>
            <a:off x="6213765" y="3165763"/>
            <a:ext cx="727364" cy="526473"/>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2800" dirty="0">
                <a:solidFill>
                  <a:schemeClr val="tx1"/>
                </a:solidFill>
              </a:rPr>
              <a:t>7</a:t>
            </a:r>
            <a:endParaRPr lang="zh-CN" altLang="en-US" dirty="0">
              <a:solidFill>
                <a:schemeClr val="tx1"/>
              </a:solidFill>
            </a:endParaRPr>
          </a:p>
        </p:txBody>
      </p:sp>
      <p:sp>
        <p:nvSpPr>
          <p:cNvPr id="11" name="Oval 10">
            <a:extLst>
              <a:ext uri="{FF2B5EF4-FFF2-40B4-BE49-F238E27FC236}">
                <a16:creationId xmlns:a16="http://schemas.microsoft.com/office/drawing/2014/main" id="{F7216130-5F04-2939-4D54-C2C50698D739}"/>
              </a:ext>
            </a:extLst>
          </p:cNvPr>
          <p:cNvSpPr/>
          <p:nvPr/>
        </p:nvSpPr>
        <p:spPr>
          <a:xfrm>
            <a:off x="3657600" y="4550783"/>
            <a:ext cx="727364" cy="526473"/>
          </a:xfrm>
          <a:prstGeom prst="ellipse">
            <a:avLst/>
          </a:prstGeom>
          <a:solidFill>
            <a:srgbClr val="FF0000"/>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2800" dirty="0">
                <a:solidFill>
                  <a:schemeClr val="tx1"/>
                </a:solidFill>
              </a:rPr>
              <a:t>8</a:t>
            </a:r>
            <a:endParaRPr lang="zh-CN" altLang="en-US" dirty="0">
              <a:solidFill>
                <a:schemeClr val="tx1"/>
              </a:solidFill>
            </a:endParaRPr>
          </a:p>
        </p:txBody>
      </p:sp>
      <p:sp>
        <p:nvSpPr>
          <p:cNvPr id="12" name="Oval 11">
            <a:extLst>
              <a:ext uri="{FF2B5EF4-FFF2-40B4-BE49-F238E27FC236}">
                <a16:creationId xmlns:a16="http://schemas.microsoft.com/office/drawing/2014/main" id="{56E819BB-6FC6-C56C-16D1-4D35CD4745E2}"/>
              </a:ext>
            </a:extLst>
          </p:cNvPr>
          <p:cNvSpPr/>
          <p:nvPr/>
        </p:nvSpPr>
        <p:spPr>
          <a:xfrm>
            <a:off x="4935682" y="4550783"/>
            <a:ext cx="727364" cy="526473"/>
          </a:xfrm>
          <a:prstGeom prst="ellipse">
            <a:avLst/>
          </a:prstGeom>
          <a:solidFill>
            <a:srgbClr val="FF0000"/>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2800" dirty="0">
                <a:solidFill>
                  <a:schemeClr val="tx1"/>
                </a:solidFill>
              </a:rPr>
              <a:t>9</a:t>
            </a:r>
            <a:endParaRPr lang="zh-CN" altLang="en-US" dirty="0">
              <a:solidFill>
                <a:schemeClr val="tx1"/>
              </a:solidFill>
            </a:endParaRPr>
          </a:p>
        </p:txBody>
      </p:sp>
      <p:sp>
        <p:nvSpPr>
          <p:cNvPr id="13" name="Oval 12">
            <a:extLst>
              <a:ext uri="{FF2B5EF4-FFF2-40B4-BE49-F238E27FC236}">
                <a16:creationId xmlns:a16="http://schemas.microsoft.com/office/drawing/2014/main" id="{9B5866E9-AE22-7329-6043-AB9ECE91280A}"/>
              </a:ext>
            </a:extLst>
          </p:cNvPr>
          <p:cNvSpPr/>
          <p:nvPr/>
        </p:nvSpPr>
        <p:spPr>
          <a:xfrm>
            <a:off x="6213765" y="4550783"/>
            <a:ext cx="824344" cy="526473"/>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2800" dirty="0">
                <a:solidFill>
                  <a:schemeClr val="tx1"/>
                </a:solidFill>
              </a:rPr>
              <a:t>10</a:t>
            </a:r>
            <a:endParaRPr lang="zh-CN" altLang="en-US" dirty="0">
              <a:solidFill>
                <a:schemeClr val="tx1"/>
              </a:solidFill>
            </a:endParaRPr>
          </a:p>
        </p:txBody>
      </p:sp>
      <p:cxnSp>
        <p:nvCxnSpPr>
          <p:cNvPr id="14" name="Straight Arrow Connector 13">
            <a:extLst>
              <a:ext uri="{FF2B5EF4-FFF2-40B4-BE49-F238E27FC236}">
                <a16:creationId xmlns:a16="http://schemas.microsoft.com/office/drawing/2014/main" id="{6DB8B25C-4B93-8579-B2E3-937A9398A94A}"/>
              </a:ext>
            </a:extLst>
          </p:cNvPr>
          <p:cNvCxnSpPr>
            <a:cxnSpLocks/>
            <a:stCxn id="4" idx="3"/>
          </p:cNvCxnSpPr>
          <p:nvPr/>
        </p:nvCxnSpPr>
        <p:spPr>
          <a:xfrm flipH="1">
            <a:off x="4001353" y="1183664"/>
            <a:ext cx="573258" cy="743018"/>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17" name="Straight Arrow Connector 16">
            <a:extLst>
              <a:ext uri="{FF2B5EF4-FFF2-40B4-BE49-F238E27FC236}">
                <a16:creationId xmlns:a16="http://schemas.microsoft.com/office/drawing/2014/main" id="{E08E241C-624E-266D-D6B4-294AD1630855}"/>
              </a:ext>
            </a:extLst>
          </p:cNvPr>
          <p:cNvCxnSpPr>
            <a:cxnSpLocks/>
            <a:endCxn id="6" idx="1"/>
          </p:cNvCxnSpPr>
          <p:nvPr/>
        </p:nvCxnSpPr>
        <p:spPr>
          <a:xfrm>
            <a:off x="5155649" y="1118522"/>
            <a:ext cx="613917" cy="794304"/>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20" name="Straight Arrow Connector 19">
            <a:extLst>
              <a:ext uri="{FF2B5EF4-FFF2-40B4-BE49-F238E27FC236}">
                <a16:creationId xmlns:a16="http://schemas.microsoft.com/office/drawing/2014/main" id="{831543AB-D93E-C887-C380-3A64E5805D96}"/>
              </a:ext>
            </a:extLst>
          </p:cNvPr>
          <p:cNvCxnSpPr>
            <a:cxnSpLocks/>
            <a:stCxn id="5" idx="3"/>
            <a:endCxn id="7" idx="7"/>
          </p:cNvCxnSpPr>
          <p:nvPr/>
        </p:nvCxnSpPr>
        <p:spPr>
          <a:xfrm flipH="1">
            <a:off x="2570871" y="2285100"/>
            <a:ext cx="916158" cy="957763"/>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23" name="Straight Arrow Connector 22">
            <a:extLst>
              <a:ext uri="{FF2B5EF4-FFF2-40B4-BE49-F238E27FC236}">
                <a16:creationId xmlns:a16="http://schemas.microsoft.com/office/drawing/2014/main" id="{088DC0A9-36AD-86FA-08D9-A56B028FF4F5}"/>
              </a:ext>
            </a:extLst>
          </p:cNvPr>
          <p:cNvCxnSpPr>
            <a:cxnSpLocks/>
            <a:stCxn id="5" idx="4"/>
            <a:endCxn id="8" idx="0"/>
          </p:cNvCxnSpPr>
          <p:nvPr/>
        </p:nvCxnSpPr>
        <p:spPr>
          <a:xfrm flipH="1">
            <a:off x="3657600" y="2362200"/>
            <a:ext cx="86591" cy="803563"/>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27" name="Straight Arrow Connector 26">
            <a:extLst>
              <a:ext uri="{FF2B5EF4-FFF2-40B4-BE49-F238E27FC236}">
                <a16:creationId xmlns:a16="http://schemas.microsoft.com/office/drawing/2014/main" id="{EEAC1DFC-55BE-7112-F8AA-14F558DA6A97}"/>
              </a:ext>
            </a:extLst>
          </p:cNvPr>
          <p:cNvCxnSpPr>
            <a:cxnSpLocks/>
            <a:stCxn id="5" idx="5"/>
            <a:endCxn id="9" idx="1"/>
          </p:cNvCxnSpPr>
          <p:nvPr/>
        </p:nvCxnSpPr>
        <p:spPr>
          <a:xfrm>
            <a:off x="4001353" y="2285100"/>
            <a:ext cx="742976" cy="957763"/>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30" name="Straight Arrow Connector 29">
            <a:extLst>
              <a:ext uri="{FF2B5EF4-FFF2-40B4-BE49-F238E27FC236}">
                <a16:creationId xmlns:a16="http://schemas.microsoft.com/office/drawing/2014/main" id="{EB74A915-09CE-DC50-33D6-170A8262B977}"/>
              </a:ext>
            </a:extLst>
          </p:cNvPr>
          <p:cNvCxnSpPr>
            <a:cxnSpLocks/>
            <a:stCxn id="6" idx="5"/>
            <a:endCxn id="10" idx="0"/>
          </p:cNvCxnSpPr>
          <p:nvPr/>
        </p:nvCxnSpPr>
        <p:spPr>
          <a:xfrm>
            <a:off x="6283890" y="2285099"/>
            <a:ext cx="293557" cy="880664"/>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33" name="Straight Arrow Connector 32">
            <a:extLst>
              <a:ext uri="{FF2B5EF4-FFF2-40B4-BE49-F238E27FC236}">
                <a16:creationId xmlns:a16="http://schemas.microsoft.com/office/drawing/2014/main" id="{A4CC832F-C442-0CD1-9648-15BFF3700308}"/>
              </a:ext>
            </a:extLst>
          </p:cNvPr>
          <p:cNvCxnSpPr>
            <a:cxnSpLocks/>
            <a:stCxn id="9" idx="3"/>
            <a:endCxn id="11" idx="0"/>
          </p:cNvCxnSpPr>
          <p:nvPr/>
        </p:nvCxnSpPr>
        <p:spPr>
          <a:xfrm flipH="1">
            <a:off x="4021282" y="3615136"/>
            <a:ext cx="723047" cy="935647"/>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39" name="Straight Arrow Connector 38">
            <a:extLst>
              <a:ext uri="{FF2B5EF4-FFF2-40B4-BE49-F238E27FC236}">
                <a16:creationId xmlns:a16="http://schemas.microsoft.com/office/drawing/2014/main" id="{BAA526B9-62ED-6510-BE49-810BAE8108F8}"/>
              </a:ext>
            </a:extLst>
          </p:cNvPr>
          <p:cNvCxnSpPr>
            <a:cxnSpLocks/>
            <a:stCxn id="9" idx="5"/>
            <a:endCxn id="12" idx="0"/>
          </p:cNvCxnSpPr>
          <p:nvPr/>
        </p:nvCxnSpPr>
        <p:spPr>
          <a:xfrm>
            <a:off x="5258653" y="3615136"/>
            <a:ext cx="40711" cy="935647"/>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42" name="Straight Arrow Connector 41">
            <a:extLst>
              <a:ext uri="{FF2B5EF4-FFF2-40B4-BE49-F238E27FC236}">
                <a16:creationId xmlns:a16="http://schemas.microsoft.com/office/drawing/2014/main" id="{E61EDC19-6F24-0796-A2AB-E0EDB6341630}"/>
              </a:ext>
            </a:extLst>
          </p:cNvPr>
          <p:cNvCxnSpPr>
            <a:cxnSpLocks/>
            <a:stCxn id="10" idx="4"/>
            <a:endCxn id="13" idx="0"/>
          </p:cNvCxnSpPr>
          <p:nvPr/>
        </p:nvCxnSpPr>
        <p:spPr>
          <a:xfrm>
            <a:off x="6577447" y="3692236"/>
            <a:ext cx="48490" cy="858547"/>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22" name="TextBox 21">
            <a:extLst>
              <a:ext uri="{FF2B5EF4-FFF2-40B4-BE49-F238E27FC236}">
                <a16:creationId xmlns:a16="http://schemas.microsoft.com/office/drawing/2014/main" id="{8A687D7F-7D8C-E908-1B51-1415396679FE}"/>
              </a:ext>
            </a:extLst>
          </p:cNvPr>
          <p:cNvSpPr txBox="1"/>
          <p:nvPr/>
        </p:nvSpPr>
        <p:spPr>
          <a:xfrm>
            <a:off x="8146473" y="2209800"/>
            <a:ext cx="1925782" cy="523220"/>
          </a:xfrm>
          <a:prstGeom prst="rect">
            <a:avLst/>
          </a:prstGeom>
          <a:noFill/>
        </p:spPr>
        <p:txBody>
          <a:bodyPr wrap="square" rtlCol="0">
            <a:spAutoFit/>
          </a:bodyPr>
          <a:lstStyle/>
          <a:p>
            <a:r>
              <a:rPr lang="zh-CN" altLang="en-US" sz="2800" dirty="0">
                <a:solidFill>
                  <a:srgbClr val="FF0000"/>
                </a:solidFill>
              </a:rPr>
              <a:t>后代节点</a:t>
            </a:r>
          </a:p>
        </p:txBody>
      </p:sp>
      <p:sp>
        <p:nvSpPr>
          <p:cNvPr id="21" name="Oval 20">
            <a:extLst>
              <a:ext uri="{FF2B5EF4-FFF2-40B4-BE49-F238E27FC236}">
                <a16:creationId xmlns:a16="http://schemas.microsoft.com/office/drawing/2014/main" id="{5E8362F6-98E0-DDAC-2755-84F27E42573D}"/>
              </a:ext>
            </a:extLst>
          </p:cNvPr>
          <p:cNvSpPr/>
          <p:nvPr/>
        </p:nvSpPr>
        <p:spPr>
          <a:xfrm>
            <a:off x="4915326" y="5732116"/>
            <a:ext cx="854240" cy="526473"/>
          </a:xfrm>
          <a:prstGeom prst="ellipse">
            <a:avLst/>
          </a:prstGeom>
          <a:solidFill>
            <a:srgbClr val="FF0000"/>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2800" dirty="0">
                <a:solidFill>
                  <a:schemeClr val="tx1"/>
                </a:solidFill>
              </a:rPr>
              <a:t>11</a:t>
            </a:r>
            <a:endParaRPr lang="zh-CN" altLang="en-US" dirty="0">
              <a:solidFill>
                <a:schemeClr val="tx1"/>
              </a:solidFill>
            </a:endParaRPr>
          </a:p>
        </p:txBody>
      </p:sp>
      <p:cxnSp>
        <p:nvCxnSpPr>
          <p:cNvPr id="24" name="Straight Arrow Connector 23">
            <a:extLst>
              <a:ext uri="{FF2B5EF4-FFF2-40B4-BE49-F238E27FC236}">
                <a16:creationId xmlns:a16="http://schemas.microsoft.com/office/drawing/2014/main" id="{06F18594-B583-ECA0-FF64-3FE4874E1AF5}"/>
              </a:ext>
            </a:extLst>
          </p:cNvPr>
          <p:cNvCxnSpPr>
            <a:cxnSpLocks/>
            <a:endCxn id="21" idx="0"/>
          </p:cNvCxnSpPr>
          <p:nvPr/>
        </p:nvCxnSpPr>
        <p:spPr>
          <a:xfrm>
            <a:off x="5299364" y="5077256"/>
            <a:ext cx="43082" cy="654860"/>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142485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01FF3-352C-7765-F83F-1BE4A120BB05}"/>
              </a:ext>
            </a:extLst>
          </p:cNvPr>
          <p:cNvSpPr>
            <a:spLocks noGrp="1"/>
          </p:cNvSpPr>
          <p:nvPr>
            <p:ph type="title"/>
          </p:nvPr>
        </p:nvSpPr>
        <p:spPr>
          <a:xfrm>
            <a:off x="838200" y="323561"/>
            <a:ext cx="10515600" cy="1325563"/>
          </a:xfrm>
        </p:spPr>
        <p:txBody>
          <a:bodyPr/>
          <a:lstStyle/>
          <a:p>
            <a:endParaRPr lang="zh-CN" altLang="en-US" dirty="0"/>
          </a:p>
        </p:txBody>
      </p:sp>
      <p:sp>
        <p:nvSpPr>
          <p:cNvPr id="4" name="Oval 3">
            <a:extLst>
              <a:ext uri="{FF2B5EF4-FFF2-40B4-BE49-F238E27FC236}">
                <a16:creationId xmlns:a16="http://schemas.microsoft.com/office/drawing/2014/main" id="{16B4FF6E-6B93-2C2C-C414-D1D170192FDC}"/>
              </a:ext>
            </a:extLst>
          </p:cNvPr>
          <p:cNvSpPr/>
          <p:nvPr/>
        </p:nvSpPr>
        <p:spPr>
          <a:xfrm>
            <a:off x="4468091" y="734291"/>
            <a:ext cx="727364" cy="526473"/>
          </a:xfrm>
          <a:prstGeom prst="ellipse">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2800" dirty="0">
                <a:solidFill>
                  <a:schemeClr val="tx1"/>
                </a:solidFill>
              </a:rPr>
              <a:t>1</a:t>
            </a:r>
            <a:endParaRPr lang="zh-CN" altLang="en-US" dirty="0">
              <a:solidFill>
                <a:schemeClr val="tx1"/>
              </a:solidFill>
            </a:endParaRPr>
          </a:p>
        </p:txBody>
      </p:sp>
      <p:sp>
        <p:nvSpPr>
          <p:cNvPr id="5" name="Oval 4">
            <a:extLst>
              <a:ext uri="{FF2B5EF4-FFF2-40B4-BE49-F238E27FC236}">
                <a16:creationId xmlns:a16="http://schemas.microsoft.com/office/drawing/2014/main" id="{67B9074F-5A76-D330-A92F-F105C59D7C8E}"/>
              </a:ext>
            </a:extLst>
          </p:cNvPr>
          <p:cNvSpPr/>
          <p:nvPr/>
        </p:nvSpPr>
        <p:spPr>
          <a:xfrm>
            <a:off x="3380509" y="1835727"/>
            <a:ext cx="727364" cy="526473"/>
          </a:xfrm>
          <a:prstGeom prst="ellipse">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2800" dirty="0">
                <a:solidFill>
                  <a:schemeClr val="tx1"/>
                </a:solidFill>
              </a:rPr>
              <a:t>2</a:t>
            </a:r>
            <a:endParaRPr lang="zh-CN" altLang="en-US" dirty="0">
              <a:solidFill>
                <a:schemeClr val="tx1"/>
              </a:solidFill>
            </a:endParaRPr>
          </a:p>
        </p:txBody>
      </p:sp>
      <p:sp>
        <p:nvSpPr>
          <p:cNvPr id="6" name="Oval 5">
            <a:extLst>
              <a:ext uri="{FF2B5EF4-FFF2-40B4-BE49-F238E27FC236}">
                <a16:creationId xmlns:a16="http://schemas.microsoft.com/office/drawing/2014/main" id="{C97C272E-A1A1-2ED6-CFA1-DC488961DDBA}"/>
              </a:ext>
            </a:extLst>
          </p:cNvPr>
          <p:cNvSpPr/>
          <p:nvPr/>
        </p:nvSpPr>
        <p:spPr>
          <a:xfrm>
            <a:off x="5663046" y="1835726"/>
            <a:ext cx="727364" cy="526473"/>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2800" dirty="0">
                <a:solidFill>
                  <a:schemeClr val="tx1"/>
                </a:solidFill>
              </a:rPr>
              <a:t>3</a:t>
            </a:r>
            <a:endParaRPr lang="zh-CN" altLang="en-US" dirty="0">
              <a:solidFill>
                <a:schemeClr val="tx1"/>
              </a:solidFill>
            </a:endParaRPr>
          </a:p>
        </p:txBody>
      </p:sp>
      <p:sp>
        <p:nvSpPr>
          <p:cNvPr id="7" name="Oval 6">
            <a:extLst>
              <a:ext uri="{FF2B5EF4-FFF2-40B4-BE49-F238E27FC236}">
                <a16:creationId xmlns:a16="http://schemas.microsoft.com/office/drawing/2014/main" id="{8D26CF34-1B65-1763-2796-A997BFF4509F}"/>
              </a:ext>
            </a:extLst>
          </p:cNvPr>
          <p:cNvSpPr/>
          <p:nvPr/>
        </p:nvSpPr>
        <p:spPr>
          <a:xfrm>
            <a:off x="1950027" y="3165763"/>
            <a:ext cx="727364" cy="526473"/>
          </a:xfrm>
          <a:prstGeom prst="ellipse">
            <a:avLst/>
          </a:prstGeom>
          <a:solidFill>
            <a:srgbClr val="FF0000"/>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2800" dirty="0">
                <a:solidFill>
                  <a:schemeClr val="tx1"/>
                </a:solidFill>
              </a:rPr>
              <a:t>4</a:t>
            </a:r>
            <a:endParaRPr lang="zh-CN" altLang="en-US" dirty="0">
              <a:solidFill>
                <a:schemeClr val="tx1"/>
              </a:solidFill>
            </a:endParaRPr>
          </a:p>
        </p:txBody>
      </p:sp>
      <p:sp>
        <p:nvSpPr>
          <p:cNvPr id="8" name="Oval 7">
            <a:extLst>
              <a:ext uri="{FF2B5EF4-FFF2-40B4-BE49-F238E27FC236}">
                <a16:creationId xmlns:a16="http://schemas.microsoft.com/office/drawing/2014/main" id="{3FAC435C-E35D-4116-8A94-D80BC3490857}"/>
              </a:ext>
            </a:extLst>
          </p:cNvPr>
          <p:cNvSpPr/>
          <p:nvPr/>
        </p:nvSpPr>
        <p:spPr>
          <a:xfrm>
            <a:off x="3293918" y="3165763"/>
            <a:ext cx="727364" cy="526473"/>
          </a:xfrm>
          <a:prstGeom prst="ellipse">
            <a:avLst/>
          </a:prstGeom>
          <a:solidFill>
            <a:srgbClr val="FF0000"/>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2800" dirty="0">
                <a:solidFill>
                  <a:schemeClr val="tx1"/>
                </a:solidFill>
              </a:rPr>
              <a:t>5</a:t>
            </a:r>
            <a:endParaRPr lang="zh-CN" altLang="en-US" dirty="0">
              <a:solidFill>
                <a:schemeClr val="tx1"/>
              </a:solidFill>
            </a:endParaRPr>
          </a:p>
        </p:txBody>
      </p:sp>
      <p:sp>
        <p:nvSpPr>
          <p:cNvPr id="9" name="Oval 8">
            <a:extLst>
              <a:ext uri="{FF2B5EF4-FFF2-40B4-BE49-F238E27FC236}">
                <a16:creationId xmlns:a16="http://schemas.microsoft.com/office/drawing/2014/main" id="{2CCECB9F-EDDC-C334-F8B9-1678E679B2DF}"/>
              </a:ext>
            </a:extLst>
          </p:cNvPr>
          <p:cNvSpPr/>
          <p:nvPr/>
        </p:nvSpPr>
        <p:spPr>
          <a:xfrm>
            <a:off x="4637809" y="3165763"/>
            <a:ext cx="727364" cy="526473"/>
          </a:xfrm>
          <a:prstGeom prst="ellipse">
            <a:avLst/>
          </a:prstGeom>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altLang="zh-CN" sz="2800" dirty="0">
                <a:solidFill>
                  <a:schemeClr val="tx1"/>
                </a:solidFill>
              </a:rPr>
              <a:t>6</a:t>
            </a:r>
            <a:endParaRPr lang="zh-CN" altLang="en-US" dirty="0">
              <a:solidFill>
                <a:schemeClr val="tx1"/>
              </a:solidFill>
            </a:endParaRPr>
          </a:p>
        </p:txBody>
      </p:sp>
      <p:sp>
        <p:nvSpPr>
          <p:cNvPr id="10" name="Oval 9">
            <a:extLst>
              <a:ext uri="{FF2B5EF4-FFF2-40B4-BE49-F238E27FC236}">
                <a16:creationId xmlns:a16="http://schemas.microsoft.com/office/drawing/2014/main" id="{C403FF86-20ED-410F-C541-6A8898C8E42F}"/>
              </a:ext>
            </a:extLst>
          </p:cNvPr>
          <p:cNvSpPr/>
          <p:nvPr/>
        </p:nvSpPr>
        <p:spPr>
          <a:xfrm>
            <a:off x="6213765" y="3165763"/>
            <a:ext cx="727364" cy="526473"/>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2800" dirty="0">
                <a:solidFill>
                  <a:schemeClr val="tx1"/>
                </a:solidFill>
              </a:rPr>
              <a:t>7</a:t>
            </a:r>
            <a:endParaRPr lang="zh-CN" altLang="en-US" dirty="0">
              <a:solidFill>
                <a:schemeClr val="tx1"/>
              </a:solidFill>
            </a:endParaRPr>
          </a:p>
        </p:txBody>
      </p:sp>
      <p:sp>
        <p:nvSpPr>
          <p:cNvPr id="11" name="Oval 10">
            <a:extLst>
              <a:ext uri="{FF2B5EF4-FFF2-40B4-BE49-F238E27FC236}">
                <a16:creationId xmlns:a16="http://schemas.microsoft.com/office/drawing/2014/main" id="{F7216130-5F04-2939-4D54-C2C50698D739}"/>
              </a:ext>
            </a:extLst>
          </p:cNvPr>
          <p:cNvSpPr/>
          <p:nvPr/>
        </p:nvSpPr>
        <p:spPr>
          <a:xfrm>
            <a:off x="3657600" y="4550783"/>
            <a:ext cx="727364" cy="526473"/>
          </a:xfrm>
          <a:prstGeom prst="ellipse">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2800" dirty="0">
                <a:solidFill>
                  <a:schemeClr val="tx1"/>
                </a:solidFill>
              </a:rPr>
              <a:t>8</a:t>
            </a:r>
            <a:endParaRPr lang="zh-CN" altLang="en-US" dirty="0">
              <a:solidFill>
                <a:schemeClr val="tx1"/>
              </a:solidFill>
            </a:endParaRPr>
          </a:p>
        </p:txBody>
      </p:sp>
      <p:sp>
        <p:nvSpPr>
          <p:cNvPr id="12" name="Oval 11">
            <a:extLst>
              <a:ext uri="{FF2B5EF4-FFF2-40B4-BE49-F238E27FC236}">
                <a16:creationId xmlns:a16="http://schemas.microsoft.com/office/drawing/2014/main" id="{56E819BB-6FC6-C56C-16D1-4D35CD4745E2}"/>
              </a:ext>
            </a:extLst>
          </p:cNvPr>
          <p:cNvSpPr/>
          <p:nvPr/>
        </p:nvSpPr>
        <p:spPr>
          <a:xfrm>
            <a:off x="4935682" y="4550783"/>
            <a:ext cx="727364" cy="526473"/>
          </a:xfrm>
          <a:prstGeom prst="ellipse">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2800" dirty="0">
                <a:solidFill>
                  <a:schemeClr val="tx1"/>
                </a:solidFill>
              </a:rPr>
              <a:t>9</a:t>
            </a:r>
            <a:endParaRPr lang="zh-CN" altLang="en-US" dirty="0">
              <a:solidFill>
                <a:schemeClr val="tx1"/>
              </a:solidFill>
            </a:endParaRPr>
          </a:p>
        </p:txBody>
      </p:sp>
      <p:sp>
        <p:nvSpPr>
          <p:cNvPr id="13" name="Oval 12">
            <a:extLst>
              <a:ext uri="{FF2B5EF4-FFF2-40B4-BE49-F238E27FC236}">
                <a16:creationId xmlns:a16="http://schemas.microsoft.com/office/drawing/2014/main" id="{9B5866E9-AE22-7329-6043-AB9ECE91280A}"/>
              </a:ext>
            </a:extLst>
          </p:cNvPr>
          <p:cNvSpPr/>
          <p:nvPr/>
        </p:nvSpPr>
        <p:spPr>
          <a:xfrm>
            <a:off x="6213765" y="4550783"/>
            <a:ext cx="824344" cy="526473"/>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2800" dirty="0">
                <a:solidFill>
                  <a:schemeClr val="tx1"/>
                </a:solidFill>
              </a:rPr>
              <a:t>10</a:t>
            </a:r>
            <a:endParaRPr lang="zh-CN" altLang="en-US" dirty="0">
              <a:solidFill>
                <a:schemeClr val="tx1"/>
              </a:solidFill>
            </a:endParaRPr>
          </a:p>
        </p:txBody>
      </p:sp>
      <p:cxnSp>
        <p:nvCxnSpPr>
          <p:cNvPr id="14" name="Straight Arrow Connector 13">
            <a:extLst>
              <a:ext uri="{FF2B5EF4-FFF2-40B4-BE49-F238E27FC236}">
                <a16:creationId xmlns:a16="http://schemas.microsoft.com/office/drawing/2014/main" id="{6DB8B25C-4B93-8579-B2E3-937A9398A94A}"/>
              </a:ext>
            </a:extLst>
          </p:cNvPr>
          <p:cNvCxnSpPr>
            <a:cxnSpLocks/>
            <a:stCxn id="4" idx="3"/>
          </p:cNvCxnSpPr>
          <p:nvPr/>
        </p:nvCxnSpPr>
        <p:spPr>
          <a:xfrm flipH="1">
            <a:off x="4001353" y="1183664"/>
            <a:ext cx="573258" cy="743018"/>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17" name="Straight Arrow Connector 16">
            <a:extLst>
              <a:ext uri="{FF2B5EF4-FFF2-40B4-BE49-F238E27FC236}">
                <a16:creationId xmlns:a16="http://schemas.microsoft.com/office/drawing/2014/main" id="{E08E241C-624E-266D-D6B4-294AD1630855}"/>
              </a:ext>
            </a:extLst>
          </p:cNvPr>
          <p:cNvCxnSpPr>
            <a:cxnSpLocks/>
            <a:endCxn id="6" idx="1"/>
          </p:cNvCxnSpPr>
          <p:nvPr/>
        </p:nvCxnSpPr>
        <p:spPr>
          <a:xfrm>
            <a:off x="5155649" y="1118522"/>
            <a:ext cx="613917" cy="794304"/>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20" name="Straight Arrow Connector 19">
            <a:extLst>
              <a:ext uri="{FF2B5EF4-FFF2-40B4-BE49-F238E27FC236}">
                <a16:creationId xmlns:a16="http://schemas.microsoft.com/office/drawing/2014/main" id="{831543AB-D93E-C887-C380-3A64E5805D96}"/>
              </a:ext>
            </a:extLst>
          </p:cNvPr>
          <p:cNvCxnSpPr>
            <a:cxnSpLocks/>
            <a:stCxn id="5" idx="3"/>
            <a:endCxn id="7" idx="7"/>
          </p:cNvCxnSpPr>
          <p:nvPr/>
        </p:nvCxnSpPr>
        <p:spPr>
          <a:xfrm flipH="1">
            <a:off x="2570871" y="2285100"/>
            <a:ext cx="916158" cy="957763"/>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23" name="Straight Arrow Connector 22">
            <a:extLst>
              <a:ext uri="{FF2B5EF4-FFF2-40B4-BE49-F238E27FC236}">
                <a16:creationId xmlns:a16="http://schemas.microsoft.com/office/drawing/2014/main" id="{088DC0A9-36AD-86FA-08D9-A56B028FF4F5}"/>
              </a:ext>
            </a:extLst>
          </p:cNvPr>
          <p:cNvCxnSpPr>
            <a:cxnSpLocks/>
            <a:stCxn id="5" idx="4"/>
            <a:endCxn id="8" idx="0"/>
          </p:cNvCxnSpPr>
          <p:nvPr/>
        </p:nvCxnSpPr>
        <p:spPr>
          <a:xfrm flipH="1">
            <a:off x="3657600" y="2362200"/>
            <a:ext cx="86591" cy="803563"/>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27" name="Straight Arrow Connector 26">
            <a:extLst>
              <a:ext uri="{FF2B5EF4-FFF2-40B4-BE49-F238E27FC236}">
                <a16:creationId xmlns:a16="http://schemas.microsoft.com/office/drawing/2014/main" id="{EEAC1DFC-55BE-7112-F8AA-14F558DA6A97}"/>
              </a:ext>
            </a:extLst>
          </p:cNvPr>
          <p:cNvCxnSpPr>
            <a:cxnSpLocks/>
            <a:stCxn id="5" idx="5"/>
            <a:endCxn id="9" idx="1"/>
          </p:cNvCxnSpPr>
          <p:nvPr/>
        </p:nvCxnSpPr>
        <p:spPr>
          <a:xfrm>
            <a:off x="4001353" y="2285100"/>
            <a:ext cx="742976" cy="957763"/>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30" name="Straight Arrow Connector 29">
            <a:extLst>
              <a:ext uri="{FF2B5EF4-FFF2-40B4-BE49-F238E27FC236}">
                <a16:creationId xmlns:a16="http://schemas.microsoft.com/office/drawing/2014/main" id="{EB74A915-09CE-DC50-33D6-170A8262B977}"/>
              </a:ext>
            </a:extLst>
          </p:cNvPr>
          <p:cNvCxnSpPr>
            <a:cxnSpLocks/>
            <a:stCxn id="6" idx="5"/>
            <a:endCxn id="10" idx="0"/>
          </p:cNvCxnSpPr>
          <p:nvPr/>
        </p:nvCxnSpPr>
        <p:spPr>
          <a:xfrm>
            <a:off x="6283890" y="2285099"/>
            <a:ext cx="293557" cy="880664"/>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33" name="Straight Arrow Connector 32">
            <a:extLst>
              <a:ext uri="{FF2B5EF4-FFF2-40B4-BE49-F238E27FC236}">
                <a16:creationId xmlns:a16="http://schemas.microsoft.com/office/drawing/2014/main" id="{A4CC832F-C442-0CD1-9648-15BFF3700308}"/>
              </a:ext>
            </a:extLst>
          </p:cNvPr>
          <p:cNvCxnSpPr>
            <a:cxnSpLocks/>
            <a:stCxn id="9" idx="3"/>
            <a:endCxn id="11" idx="0"/>
          </p:cNvCxnSpPr>
          <p:nvPr/>
        </p:nvCxnSpPr>
        <p:spPr>
          <a:xfrm flipH="1">
            <a:off x="4021282" y="3615136"/>
            <a:ext cx="723047" cy="935647"/>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39" name="Straight Arrow Connector 38">
            <a:extLst>
              <a:ext uri="{FF2B5EF4-FFF2-40B4-BE49-F238E27FC236}">
                <a16:creationId xmlns:a16="http://schemas.microsoft.com/office/drawing/2014/main" id="{BAA526B9-62ED-6510-BE49-810BAE8108F8}"/>
              </a:ext>
            </a:extLst>
          </p:cNvPr>
          <p:cNvCxnSpPr>
            <a:cxnSpLocks/>
            <a:stCxn id="9" idx="5"/>
            <a:endCxn id="12" idx="0"/>
          </p:cNvCxnSpPr>
          <p:nvPr/>
        </p:nvCxnSpPr>
        <p:spPr>
          <a:xfrm>
            <a:off x="5258653" y="3615136"/>
            <a:ext cx="40711" cy="935647"/>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42" name="Straight Arrow Connector 41">
            <a:extLst>
              <a:ext uri="{FF2B5EF4-FFF2-40B4-BE49-F238E27FC236}">
                <a16:creationId xmlns:a16="http://schemas.microsoft.com/office/drawing/2014/main" id="{E61EDC19-6F24-0796-A2AB-E0EDB6341630}"/>
              </a:ext>
            </a:extLst>
          </p:cNvPr>
          <p:cNvCxnSpPr>
            <a:cxnSpLocks/>
            <a:stCxn id="10" idx="4"/>
            <a:endCxn id="13" idx="0"/>
          </p:cNvCxnSpPr>
          <p:nvPr/>
        </p:nvCxnSpPr>
        <p:spPr>
          <a:xfrm>
            <a:off x="6577447" y="3692236"/>
            <a:ext cx="48490" cy="858547"/>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22" name="TextBox 21">
            <a:extLst>
              <a:ext uri="{FF2B5EF4-FFF2-40B4-BE49-F238E27FC236}">
                <a16:creationId xmlns:a16="http://schemas.microsoft.com/office/drawing/2014/main" id="{8A687D7F-7D8C-E908-1B51-1415396679FE}"/>
              </a:ext>
            </a:extLst>
          </p:cNvPr>
          <p:cNvSpPr txBox="1"/>
          <p:nvPr/>
        </p:nvSpPr>
        <p:spPr>
          <a:xfrm>
            <a:off x="8146473" y="2209800"/>
            <a:ext cx="1925782" cy="523220"/>
          </a:xfrm>
          <a:prstGeom prst="rect">
            <a:avLst/>
          </a:prstGeom>
          <a:noFill/>
        </p:spPr>
        <p:txBody>
          <a:bodyPr wrap="square" rtlCol="0">
            <a:spAutoFit/>
          </a:bodyPr>
          <a:lstStyle/>
          <a:p>
            <a:r>
              <a:rPr lang="zh-CN" altLang="en-US" sz="2800" dirty="0">
                <a:solidFill>
                  <a:srgbClr val="FF0000"/>
                </a:solidFill>
              </a:rPr>
              <a:t>兄弟节点</a:t>
            </a:r>
          </a:p>
        </p:txBody>
      </p:sp>
      <p:sp>
        <p:nvSpPr>
          <p:cNvPr id="21" name="Oval 20">
            <a:extLst>
              <a:ext uri="{FF2B5EF4-FFF2-40B4-BE49-F238E27FC236}">
                <a16:creationId xmlns:a16="http://schemas.microsoft.com/office/drawing/2014/main" id="{5E8362F6-98E0-DDAC-2755-84F27E42573D}"/>
              </a:ext>
            </a:extLst>
          </p:cNvPr>
          <p:cNvSpPr/>
          <p:nvPr/>
        </p:nvSpPr>
        <p:spPr>
          <a:xfrm>
            <a:off x="4915326" y="5732116"/>
            <a:ext cx="854240" cy="526473"/>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2800" dirty="0">
                <a:solidFill>
                  <a:schemeClr val="tx1"/>
                </a:solidFill>
              </a:rPr>
              <a:t>11</a:t>
            </a:r>
            <a:endParaRPr lang="zh-CN" altLang="en-US" dirty="0">
              <a:solidFill>
                <a:schemeClr val="tx1"/>
              </a:solidFill>
            </a:endParaRPr>
          </a:p>
        </p:txBody>
      </p:sp>
      <p:cxnSp>
        <p:nvCxnSpPr>
          <p:cNvPr id="24" name="Straight Arrow Connector 23">
            <a:extLst>
              <a:ext uri="{FF2B5EF4-FFF2-40B4-BE49-F238E27FC236}">
                <a16:creationId xmlns:a16="http://schemas.microsoft.com/office/drawing/2014/main" id="{06F18594-B583-ECA0-FF64-3FE4874E1AF5}"/>
              </a:ext>
            </a:extLst>
          </p:cNvPr>
          <p:cNvCxnSpPr>
            <a:cxnSpLocks/>
            <a:endCxn id="21" idx="0"/>
          </p:cNvCxnSpPr>
          <p:nvPr/>
        </p:nvCxnSpPr>
        <p:spPr>
          <a:xfrm>
            <a:off x="5299364" y="5077256"/>
            <a:ext cx="43082" cy="654860"/>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0203552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01FF3-352C-7765-F83F-1BE4A120BB05}"/>
              </a:ext>
            </a:extLst>
          </p:cNvPr>
          <p:cNvSpPr>
            <a:spLocks noGrp="1"/>
          </p:cNvSpPr>
          <p:nvPr>
            <p:ph type="title"/>
          </p:nvPr>
        </p:nvSpPr>
        <p:spPr>
          <a:xfrm>
            <a:off x="838200" y="323561"/>
            <a:ext cx="10515600" cy="1325563"/>
          </a:xfrm>
        </p:spPr>
        <p:txBody>
          <a:bodyPr/>
          <a:lstStyle/>
          <a:p>
            <a:endParaRPr lang="zh-CN" altLang="en-US" dirty="0"/>
          </a:p>
        </p:txBody>
      </p:sp>
      <p:sp>
        <p:nvSpPr>
          <p:cNvPr id="4" name="Oval 3">
            <a:extLst>
              <a:ext uri="{FF2B5EF4-FFF2-40B4-BE49-F238E27FC236}">
                <a16:creationId xmlns:a16="http://schemas.microsoft.com/office/drawing/2014/main" id="{16B4FF6E-6B93-2C2C-C414-D1D170192FDC}"/>
              </a:ext>
            </a:extLst>
          </p:cNvPr>
          <p:cNvSpPr/>
          <p:nvPr/>
        </p:nvSpPr>
        <p:spPr>
          <a:xfrm>
            <a:off x="4468091" y="734291"/>
            <a:ext cx="727364" cy="526473"/>
          </a:xfrm>
          <a:prstGeom prst="ellipse">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2800" dirty="0">
                <a:solidFill>
                  <a:schemeClr val="tx1"/>
                </a:solidFill>
              </a:rPr>
              <a:t>1</a:t>
            </a:r>
            <a:endParaRPr lang="zh-CN" altLang="en-US" dirty="0">
              <a:solidFill>
                <a:schemeClr val="tx1"/>
              </a:solidFill>
            </a:endParaRPr>
          </a:p>
        </p:txBody>
      </p:sp>
      <p:sp>
        <p:nvSpPr>
          <p:cNvPr id="5" name="Oval 4">
            <a:extLst>
              <a:ext uri="{FF2B5EF4-FFF2-40B4-BE49-F238E27FC236}">
                <a16:creationId xmlns:a16="http://schemas.microsoft.com/office/drawing/2014/main" id="{67B9074F-5A76-D330-A92F-F105C59D7C8E}"/>
              </a:ext>
            </a:extLst>
          </p:cNvPr>
          <p:cNvSpPr/>
          <p:nvPr/>
        </p:nvSpPr>
        <p:spPr>
          <a:xfrm>
            <a:off x="3380509" y="1835727"/>
            <a:ext cx="727364" cy="526473"/>
          </a:xfrm>
          <a:prstGeom prst="ellipse">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2800" dirty="0">
                <a:solidFill>
                  <a:schemeClr val="tx1"/>
                </a:solidFill>
              </a:rPr>
              <a:t>2</a:t>
            </a:r>
            <a:endParaRPr lang="zh-CN" altLang="en-US" dirty="0">
              <a:solidFill>
                <a:schemeClr val="tx1"/>
              </a:solidFill>
            </a:endParaRPr>
          </a:p>
        </p:txBody>
      </p:sp>
      <p:sp>
        <p:nvSpPr>
          <p:cNvPr id="6" name="Oval 5">
            <a:extLst>
              <a:ext uri="{FF2B5EF4-FFF2-40B4-BE49-F238E27FC236}">
                <a16:creationId xmlns:a16="http://schemas.microsoft.com/office/drawing/2014/main" id="{C97C272E-A1A1-2ED6-CFA1-DC488961DDBA}"/>
              </a:ext>
            </a:extLst>
          </p:cNvPr>
          <p:cNvSpPr/>
          <p:nvPr/>
        </p:nvSpPr>
        <p:spPr>
          <a:xfrm>
            <a:off x="5663046" y="1835726"/>
            <a:ext cx="727364" cy="526473"/>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2800" dirty="0">
                <a:solidFill>
                  <a:schemeClr val="tx1"/>
                </a:solidFill>
              </a:rPr>
              <a:t>3</a:t>
            </a:r>
            <a:endParaRPr lang="zh-CN" altLang="en-US" dirty="0">
              <a:solidFill>
                <a:schemeClr val="tx1"/>
              </a:solidFill>
            </a:endParaRPr>
          </a:p>
        </p:txBody>
      </p:sp>
      <p:sp>
        <p:nvSpPr>
          <p:cNvPr id="7" name="Oval 6">
            <a:extLst>
              <a:ext uri="{FF2B5EF4-FFF2-40B4-BE49-F238E27FC236}">
                <a16:creationId xmlns:a16="http://schemas.microsoft.com/office/drawing/2014/main" id="{8D26CF34-1B65-1763-2796-A997BFF4509F}"/>
              </a:ext>
            </a:extLst>
          </p:cNvPr>
          <p:cNvSpPr/>
          <p:nvPr/>
        </p:nvSpPr>
        <p:spPr>
          <a:xfrm>
            <a:off x="1950027" y="3165763"/>
            <a:ext cx="727364" cy="526473"/>
          </a:xfrm>
          <a:prstGeom prst="ellipse">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2800" dirty="0">
                <a:solidFill>
                  <a:schemeClr val="tx1"/>
                </a:solidFill>
              </a:rPr>
              <a:t>4</a:t>
            </a:r>
            <a:endParaRPr lang="zh-CN" altLang="en-US" dirty="0">
              <a:solidFill>
                <a:schemeClr val="tx1"/>
              </a:solidFill>
            </a:endParaRPr>
          </a:p>
        </p:txBody>
      </p:sp>
      <p:sp>
        <p:nvSpPr>
          <p:cNvPr id="8" name="Oval 7">
            <a:extLst>
              <a:ext uri="{FF2B5EF4-FFF2-40B4-BE49-F238E27FC236}">
                <a16:creationId xmlns:a16="http://schemas.microsoft.com/office/drawing/2014/main" id="{3FAC435C-E35D-4116-8A94-D80BC3490857}"/>
              </a:ext>
            </a:extLst>
          </p:cNvPr>
          <p:cNvSpPr/>
          <p:nvPr/>
        </p:nvSpPr>
        <p:spPr>
          <a:xfrm>
            <a:off x="3293918" y="3165763"/>
            <a:ext cx="727364" cy="526473"/>
          </a:xfrm>
          <a:prstGeom prst="ellipse">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2800" dirty="0">
                <a:solidFill>
                  <a:schemeClr val="tx1"/>
                </a:solidFill>
              </a:rPr>
              <a:t>5</a:t>
            </a:r>
            <a:endParaRPr lang="zh-CN" altLang="en-US" dirty="0">
              <a:solidFill>
                <a:schemeClr val="tx1"/>
              </a:solidFill>
            </a:endParaRPr>
          </a:p>
        </p:txBody>
      </p:sp>
      <p:sp>
        <p:nvSpPr>
          <p:cNvPr id="9" name="Oval 8">
            <a:extLst>
              <a:ext uri="{FF2B5EF4-FFF2-40B4-BE49-F238E27FC236}">
                <a16:creationId xmlns:a16="http://schemas.microsoft.com/office/drawing/2014/main" id="{2CCECB9F-EDDC-C334-F8B9-1678E679B2DF}"/>
              </a:ext>
            </a:extLst>
          </p:cNvPr>
          <p:cNvSpPr/>
          <p:nvPr/>
        </p:nvSpPr>
        <p:spPr>
          <a:xfrm>
            <a:off x="4637809" y="3165763"/>
            <a:ext cx="727364" cy="526473"/>
          </a:xfrm>
          <a:prstGeom prst="ellipse">
            <a:avLst/>
          </a:prstGeom>
          <a:solidFill>
            <a:schemeClr val="bg1"/>
          </a:solid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altLang="zh-CN" sz="2800" dirty="0">
                <a:solidFill>
                  <a:schemeClr val="tx1"/>
                </a:solidFill>
              </a:rPr>
              <a:t>6</a:t>
            </a:r>
            <a:endParaRPr lang="zh-CN" altLang="en-US" dirty="0">
              <a:solidFill>
                <a:schemeClr val="tx1"/>
              </a:solidFill>
            </a:endParaRPr>
          </a:p>
        </p:txBody>
      </p:sp>
      <p:sp>
        <p:nvSpPr>
          <p:cNvPr id="10" name="Oval 9">
            <a:extLst>
              <a:ext uri="{FF2B5EF4-FFF2-40B4-BE49-F238E27FC236}">
                <a16:creationId xmlns:a16="http://schemas.microsoft.com/office/drawing/2014/main" id="{C403FF86-20ED-410F-C541-6A8898C8E42F}"/>
              </a:ext>
            </a:extLst>
          </p:cNvPr>
          <p:cNvSpPr/>
          <p:nvPr/>
        </p:nvSpPr>
        <p:spPr>
          <a:xfrm>
            <a:off x="6213765" y="3165763"/>
            <a:ext cx="727364" cy="526473"/>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2800" dirty="0">
                <a:solidFill>
                  <a:schemeClr val="tx1"/>
                </a:solidFill>
              </a:rPr>
              <a:t>7</a:t>
            </a:r>
            <a:endParaRPr lang="zh-CN" altLang="en-US" dirty="0">
              <a:solidFill>
                <a:schemeClr val="tx1"/>
              </a:solidFill>
            </a:endParaRPr>
          </a:p>
        </p:txBody>
      </p:sp>
      <p:sp>
        <p:nvSpPr>
          <p:cNvPr id="11" name="Oval 10">
            <a:extLst>
              <a:ext uri="{FF2B5EF4-FFF2-40B4-BE49-F238E27FC236}">
                <a16:creationId xmlns:a16="http://schemas.microsoft.com/office/drawing/2014/main" id="{F7216130-5F04-2939-4D54-C2C50698D739}"/>
              </a:ext>
            </a:extLst>
          </p:cNvPr>
          <p:cNvSpPr/>
          <p:nvPr/>
        </p:nvSpPr>
        <p:spPr>
          <a:xfrm>
            <a:off x="3657600" y="4550783"/>
            <a:ext cx="727364" cy="526473"/>
          </a:xfrm>
          <a:prstGeom prst="ellipse">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2800" dirty="0">
                <a:solidFill>
                  <a:schemeClr val="tx1"/>
                </a:solidFill>
              </a:rPr>
              <a:t>8</a:t>
            </a:r>
            <a:endParaRPr lang="zh-CN" altLang="en-US" dirty="0">
              <a:solidFill>
                <a:schemeClr val="tx1"/>
              </a:solidFill>
            </a:endParaRPr>
          </a:p>
        </p:txBody>
      </p:sp>
      <p:sp>
        <p:nvSpPr>
          <p:cNvPr id="12" name="Oval 11">
            <a:extLst>
              <a:ext uri="{FF2B5EF4-FFF2-40B4-BE49-F238E27FC236}">
                <a16:creationId xmlns:a16="http://schemas.microsoft.com/office/drawing/2014/main" id="{56E819BB-6FC6-C56C-16D1-4D35CD4745E2}"/>
              </a:ext>
            </a:extLst>
          </p:cNvPr>
          <p:cNvSpPr/>
          <p:nvPr/>
        </p:nvSpPr>
        <p:spPr>
          <a:xfrm>
            <a:off x="4935682" y="4550783"/>
            <a:ext cx="727364" cy="526473"/>
          </a:xfrm>
          <a:prstGeom prst="ellipse">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2800" dirty="0">
                <a:solidFill>
                  <a:schemeClr val="tx1"/>
                </a:solidFill>
              </a:rPr>
              <a:t>9</a:t>
            </a:r>
            <a:endParaRPr lang="zh-CN" altLang="en-US" dirty="0">
              <a:solidFill>
                <a:schemeClr val="tx1"/>
              </a:solidFill>
            </a:endParaRPr>
          </a:p>
        </p:txBody>
      </p:sp>
      <p:sp>
        <p:nvSpPr>
          <p:cNvPr id="13" name="Oval 12">
            <a:extLst>
              <a:ext uri="{FF2B5EF4-FFF2-40B4-BE49-F238E27FC236}">
                <a16:creationId xmlns:a16="http://schemas.microsoft.com/office/drawing/2014/main" id="{9B5866E9-AE22-7329-6043-AB9ECE91280A}"/>
              </a:ext>
            </a:extLst>
          </p:cNvPr>
          <p:cNvSpPr/>
          <p:nvPr/>
        </p:nvSpPr>
        <p:spPr>
          <a:xfrm>
            <a:off x="6213765" y="4550783"/>
            <a:ext cx="824344" cy="526473"/>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2800" dirty="0">
                <a:solidFill>
                  <a:schemeClr val="tx1"/>
                </a:solidFill>
              </a:rPr>
              <a:t>10</a:t>
            </a:r>
            <a:endParaRPr lang="zh-CN" altLang="en-US" dirty="0">
              <a:solidFill>
                <a:schemeClr val="tx1"/>
              </a:solidFill>
            </a:endParaRPr>
          </a:p>
        </p:txBody>
      </p:sp>
      <p:cxnSp>
        <p:nvCxnSpPr>
          <p:cNvPr id="14" name="Straight Arrow Connector 13">
            <a:extLst>
              <a:ext uri="{FF2B5EF4-FFF2-40B4-BE49-F238E27FC236}">
                <a16:creationId xmlns:a16="http://schemas.microsoft.com/office/drawing/2014/main" id="{6DB8B25C-4B93-8579-B2E3-937A9398A94A}"/>
              </a:ext>
            </a:extLst>
          </p:cNvPr>
          <p:cNvCxnSpPr>
            <a:cxnSpLocks/>
            <a:stCxn id="4" idx="3"/>
          </p:cNvCxnSpPr>
          <p:nvPr/>
        </p:nvCxnSpPr>
        <p:spPr>
          <a:xfrm flipH="1">
            <a:off x="4001353" y="1183664"/>
            <a:ext cx="573258" cy="743018"/>
          </a:xfrm>
          <a:prstGeom prst="straightConnector1">
            <a:avLst/>
          </a:prstGeom>
          <a:ln>
            <a:solidFill>
              <a:srgbClr val="FF0000"/>
            </a:solidFill>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17" name="Straight Arrow Connector 16">
            <a:extLst>
              <a:ext uri="{FF2B5EF4-FFF2-40B4-BE49-F238E27FC236}">
                <a16:creationId xmlns:a16="http://schemas.microsoft.com/office/drawing/2014/main" id="{E08E241C-624E-266D-D6B4-294AD1630855}"/>
              </a:ext>
            </a:extLst>
          </p:cNvPr>
          <p:cNvCxnSpPr>
            <a:cxnSpLocks/>
            <a:endCxn id="6" idx="1"/>
          </p:cNvCxnSpPr>
          <p:nvPr/>
        </p:nvCxnSpPr>
        <p:spPr>
          <a:xfrm>
            <a:off x="5155649" y="1118522"/>
            <a:ext cx="613917" cy="794304"/>
          </a:xfrm>
          <a:prstGeom prst="straightConnector1">
            <a:avLst/>
          </a:prstGeom>
          <a:ln>
            <a:solidFill>
              <a:srgbClr val="FF0000"/>
            </a:solidFill>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20" name="Straight Arrow Connector 19">
            <a:extLst>
              <a:ext uri="{FF2B5EF4-FFF2-40B4-BE49-F238E27FC236}">
                <a16:creationId xmlns:a16="http://schemas.microsoft.com/office/drawing/2014/main" id="{831543AB-D93E-C887-C380-3A64E5805D96}"/>
              </a:ext>
            </a:extLst>
          </p:cNvPr>
          <p:cNvCxnSpPr>
            <a:cxnSpLocks/>
            <a:stCxn id="5" idx="3"/>
            <a:endCxn id="7" idx="7"/>
          </p:cNvCxnSpPr>
          <p:nvPr/>
        </p:nvCxnSpPr>
        <p:spPr>
          <a:xfrm flipH="1">
            <a:off x="2570871" y="2285100"/>
            <a:ext cx="916158" cy="957763"/>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23" name="Straight Arrow Connector 22">
            <a:extLst>
              <a:ext uri="{FF2B5EF4-FFF2-40B4-BE49-F238E27FC236}">
                <a16:creationId xmlns:a16="http://schemas.microsoft.com/office/drawing/2014/main" id="{088DC0A9-36AD-86FA-08D9-A56B028FF4F5}"/>
              </a:ext>
            </a:extLst>
          </p:cNvPr>
          <p:cNvCxnSpPr>
            <a:cxnSpLocks/>
            <a:stCxn id="5" idx="4"/>
            <a:endCxn id="8" idx="0"/>
          </p:cNvCxnSpPr>
          <p:nvPr/>
        </p:nvCxnSpPr>
        <p:spPr>
          <a:xfrm flipH="1">
            <a:off x="3657600" y="2362200"/>
            <a:ext cx="86591" cy="803563"/>
          </a:xfrm>
          <a:prstGeom prst="straightConnector1">
            <a:avLst/>
          </a:prstGeom>
          <a:ln>
            <a:solidFill>
              <a:srgbClr val="FF0000"/>
            </a:solidFill>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27" name="Straight Arrow Connector 26">
            <a:extLst>
              <a:ext uri="{FF2B5EF4-FFF2-40B4-BE49-F238E27FC236}">
                <a16:creationId xmlns:a16="http://schemas.microsoft.com/office/drawing/2014/main" id="{EEAC1DFC-55BE-7112-F8AA-14F558DA6A97}"/>
              </a:ext>
            </a:extLst>
          </p:cNvPr>
          <p:cNvCxnSpPr>
            <a:cxnSpLocks/>
            <a:stCxn id="5" idx="5"/>
            <a:endCxn id="9" idx="1"/>
          </p:cNvCxnSpPr>
          <p:nvPr/>
        </p:nvCxnSpPr>
        <p:spPr>
          <a:xfrm>
            <a:off x="4001353" y="2285100"/>
            <a:ext cx="742976" cy="957763"/>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30" name="Straight Arrow Connector 29">
            <a:extLst>
              <a:ext uri="{FF2B5EF4-FFF2-40B4-BE49-F238E27FC236}">
                <a16:creationId xmlns:a16="http://schemas.microsoft.com/office/drawing/2014/main" id="{EB74A915-09CE-DC50-33D6-170A8262B977}"/>
              </a:ext>
            </a:extLst>
          </p:cNvPr>
          <p:cNvCxnSpPr>
            <a:cxnSpLocks/>
            <a:stCxn id="6" idx="5"/>
            <a:endCxn id="10" idx="0"/>
          </p:cNvCxnSpPr>
          <p:nvPr/>
        </p:nvCxnSpPr>
        <p:spPr>
          <a:xfrm>
            <a:off x="6283890" y="2285099"/>
            <a:ext cx="293557" cy="880664"/>
          </a:xfrm>
          <a:prstGeom prst="straightConnector1">
            <a:avLst/>
          </a:prstGeom>
          <a:ln>
            <a:solidFill>
              <a:srgbClr val="FF0000"/>
            </a:solidFill>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33" name="Straight Arrow Connector 32">
            <a:extLst>
              <a:ext uri="{FF2B5EF4-FFF2-40B4-BE49-F238E27FC236}">
                <a16:creationId xmlns:a16="http://schemas.microsoft.com/office/drawing/2014/main" id="{A4CC832F-C442-0CD1-9648-15BFF3700308}"/>
              </a:ext>
            </a:extLst>
          </p:cNvPr>
          <p:cNvCxnSpPr>
            <a:cxnSpLocks/>
            <a:stCxn id="9" idx="3"/>
            <a:endCxn id="11" idx="0"/>
          </p:cNvCxnSpPr>
          <p:nvPr/>
        </p:nvCxnSpPr>
        <p:spPr>
          <a:xfrm flipH="1">
            <a:off x="4021282" y="3615136"/>
            <a:ext cx="723047" cy="935647"/>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39" name="Straight Arrow Connector 38">
            <a:extLst>
              <a:ext uri="{FF2B5EF4-FFF2-40B4-BE49-F238E27FC236}">
                <a16:creationId xmlns:a16="http://schemas.microsoft.com/office/drawing/2014/main" id="{BAA526B9-62ED-6510-BE49-810BAE8108F8}"/>
              </a:ext>
            </a:extLst>
          </p:cNvPr>
          <p:cNvCxnSpPr>
            <a:cxnSpLocks/>
            <a:stCxn id="9" idx="5"/>
            <a:endCxn id="12" idx="0"/>
          </p:cNvCxnSpPr>
          <p:nvPr/>
        </p:nvCxnSpPr>
        <p:spPr>
          <a:xfrm>
            <a:off x="5258653" y="3615136"/>
            <a:ext cx="40711" cy="935647"/>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42" name="Straight Arrow Connector 41">
            <a:extLst>
              <a:ext uri="{FF2B5EF4-FFF2-40B4-BE49-F238E27FC236}">
                <a16:creationId xmlns:a16="http://schemas.microsoft.com/office/drawing/2014/main" id="{E61EDC19-6F24-0796-A2AB-E0EDB6341630}"/>
              </a:ext>
            </a:extLst>
          </p:cNvPr>
          <p:cNvCxnSpPr>
            <a:cxnSpLocks/>
            <a:stCxn id="10" idx="4"/>
            <a:endCxn id="13" idx="0"/>
          </p:cNvCxnSpPr>
          <p:nvPr/>
        </p:nvCxnSpPr>
        <p:spPr>
          <a:xfrm>
            <a:off x="6577447" y="3692236"/>
            <a:ext cx="48490" cy="858547"/>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22" name="TextBox 21">
            <a:extLst>
              <a:ext uri="{FF2B5EF4-FFF2-40B4-BE49-F238E27FC236}">
                <a16:creationId xmlns:a16="http://schemas.microsoft.com/office/drawing/2014/main" id="{8A687D7F-7D8C-E908-1B51-1415396679FE}"/>
              </a:ext>
            </a:extLst>
          </p:cNvPr>
          <p:cNvSpPr txBox="1"/>
          <p:nvPr/>
        </p:nvSpPr>
        <p:spPr>
          <a:xfrm>
            <a:off x="8146472" y="2209800"/>
            <a:ext cx="3207327" cy="954107"/>
          </a:xfrm>
          <a:prstGeom prst="rect">
            <a:avLst/>
          </a:prstGeom>
          <a:noFill/>
        </p:spPr>
        <p:txBody>
          <a:bodyPr wrap="square" rtlCol="0">
            <a:spAutoFit/>
          </a:bodyPr>
          <a:lstStyle/>
          <a:p>
            <a:r>
              <a:rPr lang="zh-CN" altLang="en-US" sz="2800" dirty="0">
                <a:solidFill>
                  <a:srgbClr val="FF0000"/>
                </a:solidFill>
              </a:rPr>
              <a:t>路径（</a:t>
            </a:r>
            <a:r>
              <a:rPr lang="en-US" altLang="zh-CN" sz="2800" dirty="0">
                <a:solidFill>
                  <a:srgbClr val="FF0000"/>
                </a:solidFill>
              </a:rPr>
              <a:t>5 </a:t>
            </a:r>
            <a:r>
              <a:rPr lang="zh-CN" altLang="en-US" sz="2800" dirty="0">
                <a:solidFill>
                  <a:srgbClr val="FF0000"/>
                </a:solidFill>
              </a:rPr>
              <a:t>到 </a:t>
            </a:r>
            <a:r>
              <a:rPr lang="en-US" altLang="zh-CN" sz="2800" dirty="0">
                <a:solidFill>
                  <a:srgbClr val="FF0000"/>
                </a:solidFill>
              </a:rPr>
              <a:t>7</a:t>
            </a:r>
            <a:r>
              <a:rPr lang="zh-CN" altLang="en-US" sz="2800" dirty="0">
                <a:solidFill>
                  <a:srgbClr val="FF0000"/>
                </a:solidFill>
              </a:rPr>
              <a:t>）</a:t>
            </a:r>
            <a:endParaRPr lang="en-US" altLang="zh-CN" sz="2800" dirty="0">
              <a:solidFill>
                <a:srgbClr val="FF0000"/>
              </a:solidFill>
            </a:endParaRPr>
          </a:p>
          <a:p>
            <a:r>
              <a:rPr lang="zh-CN" altLang="en-US" sz="2800" dirty="0">
                <a:solidFill>
                  <a:srgbClr val="FF0000"/>
                </a:solidFill>
              </a:rPr>
              <a:t>路径长度 </a:t>
            </a:r>
            <a:r>
              <a:rPr lang="en-US" altLang="zh-CN" sz="2800" dirty="0"/>
              <a:t>= </a:t>
            </a:r>
            <a:r>
              <a:rPr lang="zh-CN" altLang="en-US" sz="2800" dirty="0"/>
              <a:t>边数</a:t>
            </a:r>
          </a:p>
        </p:txBody>
      </p:sp>
      <p:sp>
        <p:nvSpPr>
          <p:cNvPr id="21" name="Oval 20">
            <a:extLst>
              <a:ext uri="{FF2B5EF4-FFF2-40B4-BE49-F238E27FC236}">
                <a16:creationId xmlns:a16="http://schemas.microsoft.com/office/drawing/2014/main" id="{5E8362F6-98E0-DDAC-2755-84F27E42573D}"/>
              </a:ext>
            </a:extLst>
          </p:cNvPr>
          <p:cNvSpPr/>
          <p:nvPr/>
        </p:nvSpPr>
        <p:spPr>
          <a:xfrm>
            <a:off x="4915326" y="5732116"/>
            <a:ext cx="854240" cy="526473"/>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2800" dirty="0">
                <a:solidFill>
                  <a:schemeClr val="tx1"/>
                </a:solidFill>
              </a:rPr>
              <a:t>11</a:t>
            </a:r>
            <a:endParaRPr lang="zh-CN" altLang="en-US" dirty="0">
              <a:solidFill>
                <a:schemeClr val="tx1"/>
              </a:solidFill>
            </a:endParaRPr>
          </a:p>
        </p:txBody>
      </p:sp>
      <p:cxnSp>
        <p:nvCxnSpPr>
          <p:cNvPr id="24" name="Straight Arrow Connector 23">
            <a:extLst>
              <a:ext uri="{FF2B5EF4-FFF2-40B4-BE49-F238E27FC236}">
                <a16:creationId xmlns:a16="http://schemas.microsoft.com/office/drawing/2014/main" id="{06F18594-B583-ECA0-FF64-3FE4874E1AF5}"/>
              </a:ext>
            </a:extLst>
          </p:cNvPr>
          <p:cNvCxnSpPr>
            <a:cxnSpLocks/>
            <a:endCxn id="21" idx="0"/>
          </p:cNvCxnSpPr>
          <p:nvPr/>
        </p:nvCxnSpPr>
        <p:spPr>
          <a:xfrm>
            <a:off x="5299364" y="5077256"/>
            <a:ext cx="43082" cy="654860"/>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25" name="TextBox 24">
            <a:extLst>
              <a:ext uri="{FF2B5EF4-FFF2-40B4-BE49-F238E27FC236}">
                <a16:creationId xmlns:a16="http://schemas.microsoft.com/office/drawing/2014/main" id="{A6773D7C-B904-57D6-25CA-B36F5D7CCDA0}"/>
              </a:ext>
            </a:extLst>
          </p:cNvPr>
          <p:cNvSpPr txBox="1"/>
          <p:nvPr/>
        </p:nvSpPr>
        <p:spPr>
          <a:xfrm>
            <a:off x="7661564" y="4225635"/>
            <a:ext cx="3962400" cy="954107"/>
          </a:xfrm>
          <a:prstGeom prst="rect">
            <a:avLst/>
          </a:prstGeom>
          <a:noFill/>
        </p:spPr>
        <p:txBody>
          <a:bodyPr wrap="square" rtlCol="0">
            <a:spAutoFit/>
          </a:bodyPr>
          <a:lstStyle/>
          <a:p>
            <a:r>
              <a:rPr lang="zh-CN" altLang="en-US" sz="2800" dirty="0"/>
              <a:t>树的性质：任意两个点之间的路径唯一</a:t>
            </a:r>
          </a:p>
        </p:txBody>
      </p:sp>
    </p:spTree>
    <p:extLst>
      <p:ext uri="{BB962C8B-B14F-4D97-AF65-F5344CB8AC3E}">
        <p14:creationId xmlns:p14="http://schemas.microsoft.com/office/powerpoint/2010/main" val="24098842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01FF3-352C-7765-F83F-1BE4A120BB05}"/>
              </a:ext>
            </a:extLst>
          </p:cNvPr>
          <p:cNvSpPr>
            <a:spLocks noGrp="1"/>
          </p:cNvSpPr>
          <p:nvPr>
            <p:ph type="title"/>
          </p:nvPr>
        </p:nvSpPr>
        <p:spPr>
          <a:xfrm>
            <a:off x="838200" y="323561"/>
            <a:ext cx="10515600" cy="1325563"/>
          </a:xfrm>
        </p:spPr>
        <p:txBody>
          <a:bodyPr/>
          <a:lstStyle/>
          <a:p>
            <a:endParaRPr lang="zh-CN" altLang="en-US" dirty="0"/>
          </a:p>
        </p:txBody>
      </p:sp>
      <p:sp>
        <p:nvSpPr>
          <p:cNvPr id="4" name="Oval 3">
            <a:extLst>
              <a:ext uri="{FF2B5EF4-FFF2-40B4-BE49-F238E27FC236}">
                <a16:creationId xmlns:a16="http://schemas.microsoft.com/office/drawing/2014/main" id="{16B4FF6E-6B93-2C2C-C414-D1D170192FDC}"/>
              </a:ext>
            </a:extLst>
          </p:cNvPr>
          <p:cNvSpPr/>
          <p:nvPr/>
        </p:nvSpPr>
        <p:spPr>
          <a:xfrm>
            <a:off x="4468091" y="734291"/>
            <a:ext cx="727364" cy="526473"/>
          </a:xfrm>
          <a:prstGeom prst="ellipse">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2800" dirty="0">
                <a:solidFill>
                  <a:schemeClr val="tx1"/>
                </a:solidFill>
              </a:rPr>
              <a:t>1</a:t>
            </a:r>
            <a:endParaRPr lang="zh-CN" altLang="en-US" dirty="0">
              <a:solidFill>
                <a:schemeClr val="tx1"/>
              </a:solidFill>
            </a:endParaRPr>
          </a:p>
        </p:txBody>
      </p:sp>
      <p:sp>
        <p:nvSpPr>
          <p:cNvPr id="5" name="Oval 4">
            <a:extLst>
              <a:ext uri="{FF2B5EF4-FFF2-40B4-BE49-F238E27FC236}">
                <a16:creationId xmlns:a16="http://schemas.microsoft.com/office/drawing/2014/main" id="{67B9074F-5A76-D330-A92F-F105C59D7C8E}"/>
              </a:ext>
            </a:extLst>
          </p:cNvPr>
          <p:cNvSpPr/>
          <p:nvPr/>
        </p:nvSpPr>
        <p:spPr>
          <a:xfrm>
            <a:off x="3380509" y="1835727"/>
            <a:ext cx="727364" cy="526473"/>
          </a:xfrm>
          <a:prstGeom prst="ellipse">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2800" dirty="0">
                <a:solidFill>
                  <a:schemeClr val="tx1"/>
                </a:solidFill>
              </a:rPr>
              <a:t>2</a:t>
            </a:r>
            <a:endParaRPr lang="zh-CN" altLang="en-US" dirty="0">
              <a:solidFill>
                <a:schemeClr val="tx1"/>
              </a:solidFill>
            </a:endParaRPr>
          </a:p>
        </p:txBody>
      </p:sp>
      <p:sp>
        <p:nvSpPr>
          <p:cNvPr id="6" name="Oval 5">
            <a:extLst>
              <a:ext uri="{FF2B5EF4-FFF2-40B4-BE49-F238E27FC236}">
                <a16:creationId xmlns:a16="http://schemas.microsoft.com/office/drawing/2014/main" id="{C97C272E-A1A1-2ED6-CFA1-DC488961DDBA}"/>
              </a:ext>
            </a:extLst>
          </p:cNvPr>
          <p:cNvSpPr/>
          <p:nvPr/>
        </p:nvSpPr>
        <p:spPr>
          <a:xfrm>
            <a:off x="5663046" y="1835726"/>
            <a:ext cx="727364" cy="526473"/>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2800" dirty="0">
                <a:solidFill>
                  <a:schemeClr val="tx1"/>
                </a:solidFill>
              </a:rPr>
              <a:t>3</a:t>
            </a:r>
            <a:endParaRPr lang="zh-CN" altLang="en-US" dirty="0">
              <a:solidFill>
                <a:schemeClr val="tx1"/>
              </a:solidFill>
            </a:endParaRPr>
          </a:p>
        </p:txBody>
      </p:sp>
      <p:sp>
        <p:nvSpPr>
          <p:cNvPr id="7" name="Oval 6">
            <a:extLst>
              <a:ext uri="{FF2B5EF4-FFF2-40B4-BE49-F238E27FC236}">
                <a16:creationId xmlns:a16="http://schemas.microsoft.com/office/drawing/2014/main" id="{8D26CF34-1B65-1763-2796-A997BFF4509F}"/>
              </a:ext>
            </a:extLst>
          </p:cNvPr>
          <p:cNvSpPr/>
          <p:nvPr/>
        </p:nvSpPr>
        <p:spPr>
          <a:xfrm>
            <a:off x="1950027" y="3165763"/>
            <a:ext cx="727364" cy="526473"/>
          </a:xfrm>
          <a:prstGeom prst="ellipse">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2800" dirty="0">
                <a:solidFill>
                  <a:schemeClr val="tx1"/>
                </a:solidFill>
              </a:rPr>
              <a:t>4</a:t>
            </a:r>
            <a:endParaRPr lang="zh-CN" altLang="en-US" dirty="0">
              <a:solidFill>
                <a:schemeClr val="tx1"/>
              </a:solidFill>
            </a:endParaRPr>
          </a:p>
        </p:txBody>
      </p:sp>
      <p:sp>
        <p:nvSpPr>
          <p:cNvPr id="8" name="Oval 7">
            <a:extLst>
              <a:ext uri="{FF2B5EF4-FFF2-40B4-BE49-F238E27FC236}">
                <a16:creationId xmlns:a16="http://schemas.microsoft.com/office/drawing/2014/main" id="{3FAC435C-E35D-4116-8A94-D80BC3490857}"/>
              </a:ext>
            </a:extLst>
          </p:cNvPr>
          <p:cNvSpPr/>
          <p:nvPr/>
        </p:nvSpPr>
        <p:spPr>
          <a:xfrm>
            <a:off x="3293918" y="3165763"/>
            <a:ext cx="727364" cy="526473"/>
          </a:xfrm>
          <a:prstGeom prst="ellipse">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2800" dirty="0">
                <a:solidFill>
                  <a:schemeClr val="tx1"/>
                </a:solidFill>
              </a:rPr>
              <a:t>5</a:t>
            </a:r>
            <a:endParaRPr lang="zh-CN" altLang="en-US" dirty="0">
              <a:solidFill>
                <a:schemeClr val="tx1"/>
              </a:solidFill>
            </a:endParaRPr>
          </a:p>
        </p:txBody>
      </p:sp>
      <p:sp>
        <p:nvSpPr>
          <p:cNvPr id="9" name="Oval 8">
            <a:extLst>
              <a:ext uri="{FF2B5EF4-FFF2-40B4-BE49-F238E27FC236}">
                <a16:creationId xmlns:a16="http://schemas.microsoft.com/office/drawing/2014/main" id="{2CCECB9F-EDDC-C334-F8B9-1678E679B2DF}"/>
              </a:ext>
            </a:extLst>
          </p:cNvPr>
          <p:cNvSpPr/>
          <p:nvPr/>
        </p:nvSpPr>
        <p:spPr>
          <a:xfrm>
            <a:off x="4637809" y="3165763"/>
            <a:ext cx="727364" cy="526473"/>
          </a:xfrm>
          <a:prstGeom prst="ellipse">
            <a:avLst/>
          </a:prstGeom>
          <a:solidFill>
            <a:schemeClr val="bg1"/>
          </a:solid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altLang="zh-CN" sz="2800" dirty="0">
                <a:solidFill>
                  <a:schemeClr val="tx1"/>
                </a:solidFill>
              </a:rPr>
              <a:t>6</a:t>
            </a:r>
            <a:endParaRPr lang="zh-CN" altLang="en-US" dirty="0">
              <a:solidFill>
                <a:schemeClr val="tx1"/>
              </a:solidFill>
            </a:endParaRPr>
          </a:p>
        </p:txBody>
      </p:sp>
      <p:sp>
        <p:nvSpPr>
          <p:cNvPr id="10" name="Oval 9">
            <a:extLst>
              <a:ext uri="{FF2B5EF4-FFF2-40B4-BE49-F238E27FC236}">
                <a16:creationId xmlns:a16="http://schemas.microsoft.com/office/drawing/2014/main" id="{C403FF86-20ED-410F-C541-6A8898C8E42F}"/>
              </a:ext>
            </a:extLst>
          </p:cNvPr>
          <p:cNvSpPr/>
          <p:nvPr/>
        </p:nvSpPr>
        <p:spPr>
          <a:xfrm>
            <a:off x="6213765" y="3165763"/>
            <a:ext cx="727364" cy="526473"/>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2800" dirty="0">
                <a:solidFill>
                  <a:schemeClr val="tx1"/>
                </a:solidFill>
              </a:rPr>
              <a:t>7</a:t>
            </a:r>
            <a:endParaRPr lang="zh-CN" altLang="en-US" dirty="0">
              <a:solidFill>
                <a:schemeClr val="tx1"/>
              </a:solidFill>
            </a:endParaRPr>
          </a:p>
        </p:txBody>
      </p:sp>
      <p:sp>
        <p:nvSpPr>
          <p:cNvPr id="11" name="Oval 10">
            <a:extLst>
              <a:ext uri="{FF2B5EF4-FFF2-40B4-BE49-F238E27FC236}">
                <a16:creationId xmlns:a16="http://schemas.microsoft.com/office/drawing/2014/main" id="{F7216130-5F04-2939-4D54-C2C50698D739}"/>
              </a:ext>
            </a:extLst>
          </p:cNvPr>
          <p:cNvSpPr/>
          <p:nvPr/>
        </p:nvSpPr>
        <p:spPr>
          <a:xfrm>
            <a:off x="3657600" y="4550783"/>
            <a:ext cx="727364" cy="526473"/>
          </a:xfrm>
          <a:prstGeom prst="ellipse">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2800" dirty="0">
                <a:solidFill>
                  <a:schemeClr val="tx1"/>
                </a:solidFill>
              </a:rPr>
              <a:t>8</a:t>
            </a:r>
            <a:endParaRPr lang="zh-CN" altLang="en-US" dirty="0">
              <a:solidFill>
                <a:schemeClr val="tx1"/>
              </a:solidFill>
            </a:endParaRPr>
          </a:p>
        </p:txBody>
      </p:sp>
      <p:sp>
        <p:nvSpPr>
          <p:cNvPr id="12" name="Oval 11">
            <a:extLst>
              <a:ext uri="{FF2B5EF4-FFF2-40B4-BE49-F238E27FC236}">
                <a16:creationId xmlns:a16="http://schemas.microsoft.com/office/drawing/2014/main" id="{56E819BB-6FC6-C56C-16D1-4D35CD4745E2}"/>
              </a:ext>
            </a:extLst>
          </p:cNvPr>
          <p:cNvSpPr/>
          <p:nvPr/>
        </p:nvSpPr>
        <p:spPr>
          <a:xfrm>
            <a:off x="4935682" y="4550783"/>
            <a:ext cx="727364" cy="526473"/>
          </a:xfrm>
          <a:prstGeom prst="ellipse">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2800" dirty="0">
                <a:solidFill>
                  <a:schemeClr val="tx1"/>
                </a:solidFill>
              </a:rPr>
              <a:t>9</a:t>
            </a:r>
            <a:endParaRPr lang="zh-CN" altLang="en-US" dirty="0">
              <a:solidFill>
                <a:schemeClr val="tx1"/>
              </a:solidFill>
            </a:endParaRPr>
          </a:p>
        </p:txBody>
      </p:sp>
      <p:sp>
        <p:nvSpPr>
          <p:cNvPr id="13" name="Oval 12">
            <a:extLst>
              <a:ext uri="{FF2B5EF4-FFF2-40B4-BE49-F238E27FC236}">
                <a16:creationId xmlns:a16="http://schemas.microsoft.com/office/drawing/2014/main" id="{9B5866E9-AE22-7329-6043-AB9ECE91280A}"/>
              </a:ext>
            </a:extLst>
          </p:cNvPr>
          <p:cNvSpPr/>
          <p:nvPr/>
        </p:nvSpPr>
        <p:spPr>
          <a:xfrm>
            <a:off x="6213765" y="4550783"/>
            <a:ext cx="824344" cy="526473"/>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2800" dirty="0">
                <a:solidFill>
                  <a:schemeClr val="tx1"/>
                </a:solidFill>
              </a:rPr>
              <a:t>10</a:t>
            </a:r>
            <a:endParaRPr lang="zh-CN" altLang="en-US" dirty="0">
              <a:solidFill>
                <a:schemeClr val="tx1"/>
              </a:solidFill>
            </a:endParaRPr>
          </a:p>
        </p:txBody>
      </p:sp>
      <p:cxnSp>
        <p:nvCxnSpPr>
          <p:cNvPr id="14" name="Straight Arrow Connector 13">
            <a:extLst>
              <a:ext uri="{FF2B5EF4-FFF2-40B4-BE49-F238E27FC236}">
                <a16:creationId xmlns:a16="http://schemas.microsoft.com/office/drawing/2014/main" id="{6DB8B25C-4B93-8579-B2E3-937A9398A94A}"/>
              </a:ext>
            </a:extLst>
          </p:cNvPr>
          <p:cNvCxnSpPr>
            <a:cxnSpLocks/>
            <a:stCxn id="4" idx="3"/>
          </p:cNvCxnSpPr>
          <p:nvPr/>
        </p:nvCxnSpPr>
        <p:spPr>
          <a:xfrm flipH="1">
            <a:off x="4001353" y="1183664"/>
            <a:ext cx="573258" cy="743018"/>
          </a:xfrm>
          <a:prstGeom prst="straightConnector1">
            <a:avLst/>
          </a:prstGeom>
          <a:ln>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17" name="Straight Arrow Connector 16">
            <a:extLst>
              <a:ext uri="{FF2B5EF4-FFF2-40B4-BE49-F238E27FC236}">
                <a16:creationId xmlns:a16="http://schemas.microsoft.com/office/drawing/2014/main" id="{E08E241C-624E-266D-D6B4-294AD1630855}"/>
              </a:ext>
            </a:extLst>
          </p:cNvPr>
          <p:cNvCxnSpPr>
            <a:cxnSpLocks/>
            <a:endCxn id="6" idx="1"/>
          </p:cNvCxnSpPr>
          <p:nvPr/>
        </p:nvCxnSpPr>
        <p:spPr>
          <a:xfrm>
            <a:off x="5155649" y="1118522"/>
            <a:ext cx="613917" cy="794304"/>
          </a:xfrm>
          <a:prstGeom prst="straightConnector1">
            <a:avLst/>
          </a:prstGeom>
          <a:ln>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20" name="Straight Arrow Connector 19">
            <a:extLst>
              <a:ext uri="{FF2B5EF4-FFF2-40B4-BE49-F238E27FC236}">
                <a16:creationId xmlns:a16="http://schemas.microsoft.com/office/drawing/2014/main" id="{831543AB-D93E-C887-C380-3A64E5805D96}"/>
              </a:ext>
            </a:extLst>
          </p:cNvPr>
          <p:cNvCxnSpPr>
            <a:cxnSpLocks/>
            <a:stCxn id="5" idx="3"/>
            <a:endCxn id="7" idx="7"/>
          </p:cNvCxnSpPr>
          <p:nvPr/>
        </p:nvCxnSpPr>
        <p:spPr>
          <a:xfrm flipH="1">
            <a:off x="2570871" y="2285100"/>
            <a:ext cx="916158" cy="957763"/>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23" name="Straight Arrow Connector 22">
            <a:extLst>
              <a:ext uri="{FF2B5EF4-FFF2-40B4-BE49-F238E27FC236}">
                <a16:creationId xmlns:a16="http://schemas.microsoft.com/office/drawing/2014/main" id="{088DC0A9-36AD-86FA-08D9-A56B028FF4F5}"/>
              </a:ext>
            </a:extLst>
          </p:cNvPr>
          <p:cNvCxnSpPr>
            <a:cxnSpLocks/>
            <a:stCxn id="5" idx="4"/>
            <a:endCxn id="8" idx="0"/>
          </p:cNvCxnSpPr>
          <p:nvPr/>
        </p:nvCxnSpPr>
        <p:spPr>
          <a:xfrm flipH="1">
            <a:off x="3657600" y="2362200"/>
            <a:ext cx="86591" cy="803563"/>
          </a:xfrm>
          <a:prstGeom prst="straightConnector1">
            <a:avLst/>
          </a:prstGeom>
          <a:ln>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27" name="Straight Arrow Connector 26">
            <a:extLst>
              <a:ext uri="{FF2B5EF4-FFF2-40B4-BE49-F238E27FC236}">
                <a16:creationId xmlns:a16="http://schemas.microsoft.com/office/drawing/2014/main" id="{EEAC1DFC-55BE-7112-F8AA-14F558DA6A97}"/>
              </a:ext>
            </a:extLst>
          </p:cNvPr>
          <p:cNvCxnSpPr>
            <a:cxnSpLocks/>
            <a:stCxn id="5" idx="5"/>
            <a:endCxn id="9" idx="1"/>
          </p:cNvCxnSpPr>
          <p:nvPr/>
        </p:nvCxnSpPr>
        <p:spPr>
          <a:xfrm>
            <a:off x="4001353" y="2285100"/>
            <a:ext cx="742976" cy="957763"/>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30" name="Straight Arrow Connector 29">
            <a:extLst>
              <a:ext uri="{FF2B5EF4-FFF2-40B4-BE49-F238E27FC236}">
                <a16:creationId xmlns:a16="http://schemas.microsoft.com/office/drawing/2014/main" id="{EB74A915-09CE-DC50-33D6-170A8262B977}"/>
              </a:ext>
            </a:extLst>
          </p:cNvPr>
          <p:cNvCxnSpPr>
            <a:cxnSpLocks/>
            <a:stCxn id="6" idx="5"/>
            <a:endCxn id="10" idx="0"/>
          </p:cNvCxnSpPr>
          <p:nvPr/>
        </p:nvCxnSpPr>
        <p:spPr>
          <a:xfrm>
            <a:off x="6283890" y="2285099"/>
            <a:ext cx="293557" cy="880664"/>
          </a:xfrm>
          <a:prstGeom prst="straightConnector1">
            <a:avLst/>
          </a:prstGeom>
          <a:ln>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33" name="Straight Arrow Connector 32">
            <a:extLst>
              <a:ext uri="{FF2B5EF4-FFF2-40B4-BE49-F238E27FC236}">
                <a16:creationId xmlns:a16="http://schemas.microsoft.com/office/drawing/2014/main" id="{A4CC832F-C442-0CD1-9648-15BFF3700308}"/>
              </a:ext>
            </a:extLst>
          </p:cNvPr>
          <p:cNvCxnSpPr>
            <a:cxnSpLocks/>
            <a:stCxn id="9" idx="3"/>
            <a:endCxn id="11" idx="0"/>
          </p:cNvCxnSpPr>
          <p:nvPr/>
        </p:nvCxnSpPr>
        <p:spPr>
          <a:xfrm flipH="1">
            <a:off x="4021282" y="3615136"/>
            <a:ext cx="723047" cy="935647"/>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39" name="Straight Arrow Connector 38">
            <a:extLst>
              <a:ext uri="{FF2B5EF4-FFF2-40B4-BE49-F238E27FC236}">
                <a16:creationId xmlns:a16="http://schemas.microsoft.com/office/drawing/2014/main" id="{BAA526B9-62ED-6510-BE49-810BAE8108F8}"/>
              </a:ext>
            </a:extLst>
          </p:cNvPr>
          <p:cNvCxnSpPr>
            <a:cxnSpLocks/>
            <a:stCxn id="9" idx="5"/>
            <a:endCxn id="12" idx="0"/>
          </p:cNvCxnSpPr>
          <p:nvPr/>
        </p:nvCxnSpPr>
        <p:spPr>
          <a:xfrm>
            <a:off x="5258653" y="3615136"/>
            <a:ext cx="40711" cy="935647"/>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42" name="Straight Arrow Connector 41">
            <a:extLst>
              <a:ext uri="{FF2B5EF4-FFF2-40B4-BE49-F238E27FC236}">
                <a16:creationId xmlns:a16="http://schemas.microsoft.com/office/drawing/2014/main" id="{E61EDC19-6F24-0796-A2AB-E0EDB6341630}"/>
              </a:ext>
            </a:extLst>
          </p:cNvPr>
          <p:cNvCxnSpPr>
            <a:cxnSpLocks/>
            <a:stCxn id="10" idx="4"/>
            <a:endCxn id="13" idx="0"/>
          </p:cNvCxnSpPr>
          <p:nvPr/>
        </p:nvCxnSpPr>
        <p:spPr>
          <a:xfrm>
            <a:off x="6577447" y="3692236"/>
            <a:ext cx="48490" cy="858547"/>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21" name="Oval 20">
            <a:extLst>
              <a:ext uri="{FF2B5EF4-FFF2-40B4-BE49-F238E27FC236}">
                <a16:creationId xmlns:a16="http://schemas.microsoft.com/office/drawing/2014/main" id="{5E8362F6-98E0-DDAC-2755-84F27E42573D}"/>
              </a:ext>
            </a:extLst>
          </p:cNvPr>
          <p:cNvSpPr/>
          <p:nvPr/>
        </p:nvSpPr>
        <p:spPr>
          <a:xfrm>
            <a:off x="4915326" y="5732116"/>
            <a:ext cx="854240" cy="526473"/>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2800" dirty="0">
                <a:solidFill>
                  <a:schemeClr val="tx1"/>
                </a:solidFill>
              </a:rPr>
              <a:t>11</a:t>
            </a:r>
            <a:endParaRPr lang="zh-CN" altLang="en-US" dirty="0">
              <a:solidFill>
                <a:schemeClr val="tx1"/>
              </a:solidFill>
            </a:endParaRPr>
          </a:p>
        </p:txBody>
      </p:sp>
      <p:cxnSp>
        <p:nvCxnSpPr>
          <p:cNvPr id="24" name="Straight Arrow Connector 23">
            <a:extLst>
              <a:ext uri="{FF2B5EF4-FFF2-40B4-BE49-F238E27FC236}">
                <a16:creationId xmlns:a16="http://schemas.microsoft.com/office/drawing/2014/main" id="{06F18594-B583-ECA0-FF64-3FE4874E1AF5}"/>
              </a:ext>
            </a:extLst>
          </p:cNvPr>
          <p:cNvCxnSpPr>
            <a:cxnSpLocks/>
            <a:endCxn id="21" idx="0"/>
          </p:cNvCxnSpPr>
          <p:nvPr/>
        </p:nvCxnSpPr>
        <p:spPr>
          <a:xfrm>
            <a:off x="5299364" y="5077256"/>
            <a:ext cx="43082" cy="654860"/>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3" name="TextBox 2">
            <a:extLst>
              <a:ext uri="{FF2B5EF4-FFF2-40B4-BE49-F238E27FC236}">
                <a16:creationId xmlns:a16="http://schemas.microsoft.com/office/drawing/2014/main" id="{00B79758-FE36-7799-3FBC-83BD40BFA2B4}"/>
              </a:ext>
            </a:extLst>
          </p:cNvPr>
          <p:cNvSpPr txBox="1"/>
          <p:nvPr/>
        </p:nvSpPr>
        <p:spPr>
          <a:xfrm>
            <a:off x="7630389" y="737544"/>
            <a:ext cx="1288473" cy="523220"/>
          </a:xfrm>
          <a:prstGeom prst="rect">
            <a:avLst/>
          </a:prstGeom>
          <a:noFill/>
        </p:spPr>
        <p:txBody>
          <a:bodyPr wrap="square" rtlCol="0">
            <a:spAutoFit/>
          </a:bodyPr>
          <a:lstStyle/>
          <a:p>
            <a:r>
              <a:rPr lang="zh-CN" altLang="en-US" sz="2800" dirty="0">
                <a:solidFill>
                  <a:srgbClr val="FF0000"/>
                </a:solidFill>
              </a:rPr>
              <a:t>深度 </a:t>
            </a:r>
            <a:r>
              <a:rPr lang="en-US" altLang="zh-CN" sz="2800" dirty="0">
                <a:solidFill>
                  <a:srgbClr val="FF0000"/>
                </a:solidFill>
              </a:rPr>
              <a:t>0</a:t>
            </a:r>
          </a:p>
        </p:txBody>
      </p:sp>
      <p:sp>
        <p:nvSpPr>
          <p:cNvPr id="15" name="TextBox 14">
            <a:extLst>
              <a:ext uri="{FF2B5EF4-FFF2-40B4-BE49-F238E27FC236}">
                <a16:creationId xmlns:a16="http://schemas.microsoft.com/office/drawing/2014/main" id="{8D6256A8-5C07-0E00-BAD3-BF42D4F0E0B9}"/>
              </a:ext>
            </a:extLst>
          </p:cNvPr>
          <p:cNvSpPr txBox="1"/>
          <p:nvPr/>
        </p:nvSpPr>
        <p:spPr>
          <a:xfrm>
            <a:off x="7630389" y="1838979"/>
            <a:ext cx="1288473" cy="523220"/>
          </a:xfrm>
          <a:prstGeom prst="rect">
            <a:avLst/>
          </a:prstGeom>
          <a:noFill/>
        </p:spPr>
        <p:txBody>
          <a:bodyPr wrap="square" rtlCol="0">
            <a:spAutoFit/>
          </a:bodyPr>
          <a:lstStyle/>
          <a:p>
            <a:r>
              <a:rPr lang="zh-CN" altLang="en-US" sz="2800" dirty="0">
                <a:solidFill>
                  <a:srgbClr val="FF0000"/>
                </a:solidFill>
              </a:rPr>
              <a:t>深度 </a:t>
            </a:r>
            <a:r>
              <a:rPr lang="en-US" altLang="zh-CN" sz="2800" dirty="0">
                <a:solidFill>
                  <a:srgbClr val="FF0000"/>
                </a:solidFill>
              </a:rPr>
              <a:t>1</a:t>
            </a:r>
          </a:p>
        </p:txBody>
      </p:sp>
      <p:sp>
        <p:nvSpPr>
          <p:cNvPr id="16" name="TextBox 15">
            <a:extLst>
              <a:ext uri="{FF2B5EF4-FFF2-40B4-BE49-F238E27FC236}">
                <a16:creationId xmlns:a16="http://schemas.microsoft.com/office/drawing/2014/main" id="{951C5EC4-5E70-8A4A-BCE3-C2C27085CF81}"/>
              </a:ext>
            </a:extLst>
          </p:cNvPr>
          <p:cNvSpPr txBox="1"/>
          <p:nvPr/>
        </p:nvSpPr>
        <p:spPr>
          <a:xfrm>
            <a:off x="7630389" y="3169016"/>
            <a:ext cx="1288473" cy="523220"/>
          </a:xfrm>
          <a:prstGeom prst="rect">
            <a:avLst/>
          </a:prstGeom>
          <a:noFill/>
        </p:spPr>
        <p:txBody>
          <a:bodyPr wrap="square" rtlCol="0">
            <a:spAutoFit/>
          </a:bodyPr>
          <a:lstStyle/>
          <a:p>
            <a:r>
              <a:rPr lang="zh-CN" altLang="en-US" sz="2800" dirty="0">
                <a:solidFill>
                  <a:srgbClr val="FF0000"/>
                </a:solidFill>
              </a:rPr>
              <a:t>深度 </a:t>
            </a:r>
            <a:r>
              <a:rPr lang="en-US" altLang="zh-CN" sz="2800" dirty="0">
                <a:solidFill>
                  <a:srgbClr val="FF0000"/>
                </a:solidFill>
              </a:rPr>
              <a:t>2</a:t>
            </a:r>
          </a:p>
        </p:txBody>
      </p:sp>
      <p:sp>
        <p:nvSpPr>
          <p:cNvPr id="18" name="TextBox 17">
            <a:extLst>
              <a:ext uri="{FF2B5EF4-FFF2-40B4-BE49-F238E27FC236}">
                <a16:creationId xmlns:a16="http://schemas.microsoft.com/office/drawing/2014/main" id="{FE4690F9-8947-C5F0-C019-456462E94403}"/>
              </a:ext>
            </a:extLst>
          </p:cNvPr>
          <p:cNvSpPr txBox="1"/>
          <p:nvPr/>
        </p:nvSpPr>
        <p:spPr>
          <a:xfrm>
            <a:off x="7630389" y="4554036"/>
            <a:ext cx="1288473" cy="523220"/>
          </a:xfrm>
          <a:prstGeom prst="rect">
            <a:avLst/>
          </a:prstGeom>
          <a:noFill/>
        </p:spPr>
        <p:txBody>
          <a:bodyPr wrap="square" rtlCol="0">
            <a:spAutoFit/>
          </a:bodyPr>
          <a:lstStyle/>
          <a:p>
            <a:r>
              <a:rPr lang="zh-CN" altLang="en-US" sz="2800" dirty="0">
                <a:solidFill>
                  <a:srgbClr val="FF0000"/>
                </a:solidFill>
              </a:rPr>
              <a:t>深度 </a:t>
            </a:r>
            <a:r>
              <a:rPr lang="en-US" altLang="zh-CN" sz="2800" dirty="0">
                <a:solidFill>
                  <a:srgbClr val="FF0000"/>
                </a:solidFill>
              </a:rPr>
              <a:t>3</a:t>
            </a:r>
          </a:p>
        </p:txBody>
      </p:sp>
      <p:sp>
        <p:nvSpPr>
          <p:cNvPr id="19" name="TextBox 18">
            <a:extLst>
              <a:ext uri="{FF2B5EF4-FFF2-40B4-BE49-F238E27FC236}">
                <a16:creationId xmlns:a16="http://schemas.microsoft.com/office/drawing/2014/main" id="{57CE7E17-D580-0661-C8E4-DF985C2F6D49}"/>
              </a:ext>
            </a:extLst>
          </p:cNvPr>
          <p:cNvSpPr txBox="1"/>
          <p:nvPr/>
        </p:nvSpPr>
        <p:spPr>
          <a:xfrm>
            <a:off x="7630389" y="5735369"/>
            <a:ext cx="1288473" cy="523220"/>
          </a:xfrm>
          <a:prstGeom prst="rect">
            <a:avLst/>
          </a:prstGeom>
          <a:noFill/>
        </p:spPr>
        <p:txBody>
          <a:bodyPr wrap="square" rtlCol="0">
            <a:spAutoFit/>
          </a:bodyPr>
          <a:lstStyle/>
          <a:p>
            <a:r>
              <a:rPr lang="zh-CN" altLang="en-US" sz="2800" dirty="0">
                <a:solidFill>
                  <a:srgbClr val="FF0000"/>
                </a:solidFill>
              </a:rPr>
              <a:t>深度 </a:t>
            </a:r>
            <a:r>
              <a:rPr lang="en-US" altLang="zh-CN" sz="2800" dirty="0">
                <a:solidFill>
                  <a:srgbClr val="FF0000"/>
                </a:solidFill>
              </a:rPr>
              <a:t>4</a:t>
            </a:r>
          </a:p>
        </p:txBody>
      </p:sp>
      <p:sp>
        <p:nvSpPr>
          <p:cNvPr id="25" name="TextBox 24">
            <a:extLst>
              <a:ext uri="{FF2B5EF4-FFF2-40B4-BE49-F238E27FC236}">
                <a16:creationId xmlns:a16="http://schemas.microsoft.com/office/drawing/2014/main" id="{D69176FF-33C6-98C1-B474-80430146E410}"/>
              </a:ext>
            </a:extLst>
          </p:cNvPr>
          <p:cNvSpPr txBox="1"/>
          <p:nvPr/>
        </p:nvSpPr>
        <p:spPr>
          <a:xfrm>
            <a:off x="9164808" y="1408092"/>
            <a:ext cx="2876550" cy="954107"/>
          </a:xfrm>
          <a:prstGeom prst="rect">
            <a:avLst/>
          </a:prstGeom>
          <a:noFill/>
        </p:spPr>
        <p:txBody>
          <a:bodyPr wrap="square" rtlCol="0">
            <a:spAutoFit/>
          </a:bodyPr>
          <a:lstStyle/>
          <a:p>
            <a:r>
              <a:rPr lang="zh-CN" altLang="en-US" sz="2800" dirty="0">
                <a:solidFill>
                  <a:srgbClr val="FF0000"/>
                </a:solidFill>
              </a:rPr>
              <a:t>树的深度</a:t>
            </a:r>
            <a:r>
              <a:rPr lang="zh-CN" altLang="en-US" sz="2800" dirty="0"/>
              <a:t> </a:t>
            </a:r>
            <a:r>
              <a:rPr lang="en-US" altLang="zh-CN" sz="2800" dirty="0"/>
              <a:t>= </a:t>
            </a:r>
          </a:p>
          <a:p>
            <a:r>
              <a:rPr lang="zh-CN" altLang="en-US" sz="2800" dirty="0"/>
              <a:t>节点的最大深度</a:t>
            </a:r>
            <a:endParaRPr lang="en-US" altLang="zh-CN" sz="2800" dirty="0"/>
          </a:p>
        </p:txBody>
      </p:sp>
      <p:sp>
        <p:nvSpPr>
          <p:cNvPr id="28" name="TextBox 27">
            <a:extLst>
              <a:ext uri="{FF2B5EF4-FFF2-40B4-BE49-F238E27FC236}">
                <a16:creationId xmlns:a16="http://schemas.microsoft.com/office/drawing/2014/main" id="{7A1BD8AE-4C58-2FEF-122C-91823B3C1E65}"/>
              </a:ext>
            </a:extLst>
          </p:cNvPr>
          <p:cNvSpPr txBox="1"/>
          <p:nvPr/>
        </p:nvSpPr>
        <p:spPr>
          <a:xfrm>
            <a:off x="9164808" y="3428999"/>
            <a:ext cx="2876550" cy="954107"/>
          </a:xfrm>
          <a:prstGeom prst="rect">
            <a:avLst/>
          </a:prstGeom>
          <a:noFill/>
        </p:spPr>
        <p:txBody>
          <a:bodyPr wrap="square" rtlCol="0">
            <a:spAutoFit/>
          </a:bodyPr>
          <a:lstStyle/>
          <a:p>
            <a:r>
              <a:rPr lang="zh-CN" altLang="en-US" sz="2800" dirty="0">
                <a:solidFill>
                  <a:srgbClr val="FF0000"/>
                </a:solidFill>
              </a:rPr>
              <a:t>树的高度</a:t>
            </a:r>
            <a:r>
              <a:rPr lang="zh-CN" altLang="en-US" sz="2800" dirty="0"/>
              <a:t> </a:t>
            </a:r>
            <a:r>
              <a:rPr lang="en-US" altLang="zh-CN" sz="2800" dirty="0"/>
              <a:t>= </a:t>
            </a:r>
          </a:p>
          <a:p>
            <a:r>
              <a:rPr lang="zh-CN" altLang="en-US" sz="2800" dirty="0"/>
              <a:t>树的深度 </a:t>
            </a:r>
            <a:r>
              <a:rPr lang="en-US" altLang="zh-CN" sz="2800" dirty="0"/>
              <a:t>+ 1</a:t>
            </a:r>
          </a:p>
        </p:txBody>
      </p:sp>
    </p:spTree>
    <p:extLst>
      <p:ext uri="{BB962C8B-B14F-4D97-AF65-F5344CB8AC3E}">
        <p14:creationId xmlns:p14="http://schemas.microsoft.com/office/powerpoint/2010/main" val="15566446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16B4FF6E-6B93-2C2C-C414-D1D170192FDC}"/>
              </a:ext>
            </a:extLst>
          </p:cNvPr>
          <p:cNvSpPr/>
          <p:nvPr/>
        </p:nvSpPr>
        <p:spPr>
          <a:xfrm>
            <a:off x="4468091" y="734291"/>
            <a:ext cx="727364" cy="526473"/>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2800" dirty="0">
                <a:solidFill>
                  <a:schemeClr val="tx1"/>
                </a:solidFill>
              </a:rPr>
              <a:t>1</a:t>
            </a:r>
            <a:endParaRPr lang="zh-CN" altLang="en-US" dirty="0">
              <a:solidFill>
                <a:schemeClr val="tx1"/>
              </a:solidFill>
            </a:endParaRPr>
          </a:p>
        </p:txBody>
      </p:sp>
      <p:sp>
        <p:nvSpPr>
          <p:cNvPr id="5" name="Oval 4">
            <a:extLst>
              <a:ext uri="{FF2B5EF4-FFF2-40B4-BE49-F238E27FC236}">
                <a16:creationId xmlns:a16="http://schemas.microsoft.com/office/drawing/2014/main" id="{67B9074F-5A76-D330-A92F-F105C59D7C8E}"/>
              </a:ext>
            </a:extLst>
          </p:cNvPr>
          <p:cNvSpPr/>
          <p:nvPr/>
        </p:nvSpPr>
        <p:spPr>
          <a:xfrm>
            <a:off x="3380509" y="1835727"/>
            <a:ext cx="727364" cy="526473"/>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2800" dirty="0">
                <a:solidFill>
                  <a:schemeClr val="tx1"/>
                </a:solidFill>
              </a:rPr>
              <a:t>2</a:t>
            </a:r>
            <a:endParaRPr lang="zh-CN" altLang="en-US" dirty="0">
              <a:solidFill>
                <a:schemeClr val="tx1"/>
              </a:solidFill>
            </a:endParaRPr>
          </a:p>
        </p:txBody>
      </p:sp>
      <p:sp>
        <p:nvSpPr>
          <p:cNvPr id="6" name="Oval 5">
            <a:extLst>
              <a:ext uri="{FF2B5EF4-FFF2-40B4-BE49-F238E27FC236}">
                <a16:creationId xmlns:a16="http://schemas.microsoft.com/office/drawing/2014/main" id="{C97C272E-A1A1-2ED6-CFA1-DC488961DDBA}"/>
              </a:ext>
            </a:extLst>
          </p:cNvPr>
          <p:cNvSpPr/>
          <p:nvPr/>
        </p:nvSpPr>
        <p:spPr>
          <a:xfrm>
            <a:off x="5663046" y="1835726"/>
            <a:ext cx="727364" cy="526473"/>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2800" dirty="0">
                <a:solidFill>
                  <a:schemeClr val="tx1"/>
                </a:solidFill>
              </a:rPr>
              <a:t>3</a:t>
            </a:r>
            <a:endParaRPr lang="zh-CN" altLang="en-US" dirty="0">
              <a:solidFill>
                <a:schemeClr val="tx1"/>
              </a:solidFill>
            </a:endParaRPr>
          </a:p>
        </p:txBody>
      </p:sp>
      <p:sp>
        <p:nvSpPr>
          <p:cNvPr id="7" name="Oval 6">
            <a:extLst>
              <a:ext uri="{FF2B5EF4-FFF2-40B4-BE49-F238E27FC236}">
                <a16:creationId xmlns:a16="http://schemas.microsoft.com/office/drawing/2014/main" id="{8D26CF34-1B65-1763-2796-A997BFF4509F}"/>
              </a:ext>
            </a:extLst>
          </p:cNvPr>
          <p:cNvSpPr/>
          <p:nvPr/>
        </p:nvSpPr>
        <p:spPr>
          <a:xfrm>
            <a:off x="1950027" y="3165763"/>
            <a:ext cx="727364" cy="526473"/>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2800" dirty="0">
                <a:solidFill>
                  <a:schemeClr val="tx1"/>
                </a:solidFill>
              </a:rPr>
              <a:t>4</a:t>
            </a:r>
            <a:endParaRPr lang="zh-CN" altLang="en-US" dirty="0">
              <a:solidFill>
                <a:schemeClr val="tx1"/>
              </a:solidFill>
            </a:endParaRPr>
          </a:p>
        </p:txBody>
      </p:sp>
      <p:sp>
        <p:nvSpPr>
          <p:cNvPr id="8" name="Oval 7">
            <a:extLst>
              <a:ext uri="{FF2B5EF4-FFF2-40B4-BE49-F238E27FC236}">
                <a16:creationId xmlns:a16="http://schemas.microsoft.com/office/drawing/2014/main" id="{3FAC435C-E35D-4116-8A94-D80BC3490857}"/>
              </a:ext>
            </a:extLst>
          </p:cNvPr>
          <p:cNvSpPr/>
          <p:nvPr/>
        </p:nvSpPr>
        <p:spPr>
          <a:xfrm>
            <a:off x="3293918" y="3165763"/>
            <a:ext cx="727364" cy="526473"/>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2800" dirty="0">
                <a:solidFill>
                  <a:schemeClr val="tx1"/>
                </a:solidFill>
              </a:rPr>
              <a:t>5</a:t>
            </a:r>
            <a:endParaRPr lang="zh-CN" altLang="en-US" dirty="0">
              <a:solidFill>
                <a:schemeClr val="tx1"/>
              </a:solidFill>
            </a:endParaRPr>
          </a:p>
        </p:txBody>
      </p:sp>
      <p:sp>
        <p:nvSpPr>
          <p:cNvPr id="9" name="Oval 8">
            <a:extLst>
              <a:ext uri="{FF2B5EF4-FFF2-40B4-BE49-F238E27FC236}">
                <a16:creationId xmlns:a16="http://schemas.microsoft.com/office/drawing/2014/main" id="{2CCECB9F-EDDC-C334-F8B9-1678E679B2DF}"/>
              </a:ext>
            </a:extLst>
          </p:cNvPr>
          <p:cNvSpPr/>
          <p:nvPr/>
        </p:nvSpPr>
        <p:spPr>
          <a:xfrm>
            <a:off x="4637809" y="3165763"/>
            <a:ext cx="727364" cy="526473"/>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2800" dirty="0">
                <a:solidFill>
                  <a:schemeClr val="tx1"/>
                </a:solidFill>
              </a:rPr>
              <a:t>6</a:t>
            </a:r>
            <a:endParaRPr lang="zh-CN" altLang="en-US" dirty="0">
              <a:solidFill>
                <a:schemeClr val="tx1"/>
              </a:solidFill>
            </a:endParaRPr>
          </a:p>
        </p:txBody>
      </p:sp>
      <p:sp>
        <p:nvSpPr>
          <p:cNvPr id="10" name="Oval 9">
            <a:extLst>
              <a:ext uri="{FF2B5EF4-FFF2-40B4-BE49-F238E27FC236}">
                <a16:creationId xmlns:a16="http://schemas.microsoft.com/office/drawing/2014/main" id="{C403FF86-20ED-410F-C541-6A8898C8E42F}"/>
              </a:ext>
            </a:extLst>
          </p:cNvPr>
          <p:cNvSpPr/>
          <p:nvPr/>
        </p:nvSpPr>
        <p:spPr>
          <a:xfrm>
            <a:off x="6213765" y="3165763"/>
            <a:ext cx="727364" cy="526473"/>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2800" dirty="0">
                <a:solidFill>
                  <a:schemeClr val="tx1"/>
                </a:solidFill>
              </a:rPr>
              <a:t>7</a:t>
            </a:r>
            <a:endParaRPr lang="zh-CN" altLang="en-US" dirty="0">
              <a:solidFill>
                <a:schemeClr val="tx1"/>
              </a:solidFill>
            </a:endParaRPr>
          </a:p>
        </p:txBody>
      </p:sp>
      <p:sp>
        <p:nvSpPr>
          <p:cNvPr id="11" name="Oval 10">
            <a:extLst>
              <a:ext uri="{FF2B5EF4-FFF2-40B4-BE49-F238E27FC236}">
                <a16:creationId xmlns:a16="http://schemas.microsoft.com/office/drawing/2014/main" id="{F7216130-5F04-2939-4D54-C2C50698D739}"/>
              </a:ext>
            </a:extLst>
          </p:cNvPr>
          <p:cNvSpPr/>
          <p:nvPr/>
        </p:nvSpPr>
        <p:spPr>
          <a:xfrm>
            <a:off x="3657600" y="4550783"/>
            <a:ext cx="727364" cy="526473"/>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2800" dirty="0">
                <a:solidFill>
                  <a:schemeClr val="tx1"/>
                </a:solidFill>
              </a:rPr>
              <a:t>8</a:t>
            </a:r>
            <a:endParaRPr lang="zh-CN" altLang="en-US" dirty="0">
              <a:solidFill>
                <a:schemeClr val="tx1"/>
              </a:solidFill>
            </a:endParaRPr>
          </a:p>
        </p:txBody>
      </p:sp>
      <p:sp>
        <p:nvSpPr>
          <p:cNvPr id="12" name="Oval 11">
            <a:extLst>
              <a:ext uri="{FF2B5EF4-FFF2-40B4-BE49-F238E27FC236}">
                <a16:creationId xmlns:a16="http://schemas.microsoft.com/office/drawing/2014/main" id="{56E819BB-6FC6-C56C-16D1-4D35CD4745E2}"/>
              </a:ext>
            </a:extLst>
          </p:cNvPr>
          <p:cNvSpPr/>
          <p:nvPr/>
        </p:nvSpPr>
        <p:spPr>
          <a:xfrm>
            <a:off x="4935682" y="4550783"/>
            <a:ext cx="727364" cy="526473"/>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2800" dirty="0">
                <a:solidFill>
                  <a:schemeClr val="tx1"/>
                </a:solidFill>
              </a:rPr>
              <a:t>9</a:t>
            </a:r>
            <a:endParaRPr lang="zh-CN" altLang="en-US" dirty="0">
              <a:solidFill>
                <a:schemeClr val="tx1"/>
              </a:solidFill>
            </a:endParaRPr>
          </a:p>
        </p:txBody>
      </p:sp>
      <p:sp>
        <p:nvSpPr>
          <p:cNvPr id="13" name="Oval 12">
            <a:extLst>
              <a:ext uri="{FF2B5EF4-FFF2-40B4-BE49-F238E27FC236}">
                <a16:creationId xmlns:a16="http://schemas.microsoft.com/office/drawing/2014/main" id="{9B5866E9-AE22-7329-6043-AB9ECE91280A}"/>
              </a:ext>
            </a:extLst>
          </p:cNvPr>
          <p:cNvSpPr/>
          <p:nvPr/>
        </p:nvSpPr>
        <p:spPr>
          <a:xfrm>
            <a:off x="6213765" y="4550783"/>
            <a:ext cx="824344" cy="526473"/>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2800" dirty="0">
                <a:solidFill>
                  <a:schemeClr val="tx1"/>
                </a:solidFill>
              </a:rPr>
              <a:t>10</a:t>
            </a:r>
            <a:endParaRPr lang="zh-CN" altLang="en-US" dirty="0">
              <a:solidFill>
                <a:schemeClr val="tx1"/>
              </a:solidFill>
            </a:endParaRPr>
          </a:p>
        </p:txBody>
      </p:sp>
      <p:cxnSp>
        <p:nvCxnSpPr>
          <p:cNvPr id="14" name="Straight Arrow Connector 13">
            <a:extLst>
              <a:ext uri="{FF2B5EF4-FFF2-40B4-BE49-F238E27FC236}">
                <a16:creationId xmlns:a16="http://schemas.microsoft.com/office/drawing/2014/main" id="{6DB8B25C-4B93-8579-B2E3-937A9398A94A}"/>
              </a:ext>
            </a:extLst>
          </p:cNvPr>
          <p:cNvCxnSpPr>
            <a:cxnSpLocks/>
            <a:stCxn id="4" idx="3"/>
          </p:cNvCxnSpPr>
          <p:nvPr/>
        </p:nvCxnSpPr>
        <p:spPr>
          <a:xfrm flipH="1">
            <a:off x="4001353" y="1183664"/>
            <a:ext cx="573258" cy="743018"/>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17" name="Straight Arrow Connector 16">
            <a:extLst>
              <a:ext uri="{FF2B5EF4-FFF2-40B4-BE49-F238E27FC236}">
                <a16:creationId xmlns:a16="http://schemas.microsoft.com/office/drawing/2014/main" id="{E08E241C-624E-266D-D6B4-294AD1630855}"/>
              </a:ext>
            </a:extLst>
          </p:cNvPr>
          <p:cNvCxnSpPr>
            <a:cxnSpLocks/>
            <a:endCxn id="6" idx="1"/>
          </p:cNvCxnSpPr>
          <p:nvPr/>
        </p:nvCxnSpPr>
        <p:spPr>
          <a:xfrm>
            <a:off x="5155649" y="1118522"/>
            <a:ext cx="613917" cy="794304"/>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20" name="Straight Arrow Connector 19">
            <a:extLst>
              <a:ext uri="{FF2B5EF4-FFF2-40B4-BE49-F238E27FC236}">
                <a16:creationId xmlns:a16="http://schemas.microsoft.com/office/drawing/2014/main" id="{831543AB-D93E-C887-C380-3A64E5805D96}"/>
              </a:ext>
            </a:extLst>
          </p:cNvPr>
          <p:cNvCxnSpPr>
            <a:cxnSpLocks/>
            <a:stCxn id="5" idx="3"/>
            <a:endCxn id="7" idx="7"/>
          </p:cNvCxnSpPr>
          <p:nvPr/>
        </p:nvCxnSpPr>
        <p:spPr>
          <a:xfrm flipH="1">
            <a:off x="2570871" y="2285100"/>
            <a:ext cx="916158" cy="957763"/>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23" name="Straight Arrow Connector 22">
            <a:extLst>
              <a:ext uri="{FF2B5EF4-FFF2-40B4-BE49-F238E27FC236}">
                <a16:creationId xmlns:a16="http://schemas.microsoft.com/office/drawing/2014/main" id="{088DC0A9-36AD-86FA-08D9-A56B028FF4F5}"/>
              </a:ext>
            </a:extLst>
          </p:cNvPr>
          <p:cNvCxnSpPr>
            <a:cxnSpLocks/>
            <a:stCxn id="5" idx="4"/>
            <a:endCxn id="8" idx="0"/>
          </p:cNvCxnSpPr>
          <p:nvPr/>
        </p:nvCxnSpPr>
        <p:spPr>
          <a:xfrm flipH="1">
            <a:off x="3657600" y="2362200"/>
            <a:ext cx="86591" cy="803563"/>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27" name="Straight Arrow Connector 26">
            <a:extLst>
              <a:ext uri="{FF2B5EF4-FFF2-40B4-BE49-F238E27FC236}">
                <a16:creationId xmlns:a16="http://schemas.microsoft.com/office/drawing/2014/main" id="{EEAC1DFC-55BE-7112-F8AA-14F558DA6A97}"/>
              </a:ext>
            </a:extLst>
          </p:cNvPr>
          <p:cNvCxnSpPr>
            <a:cxnSpLocks/>
            <a:stCxn id="5" idx="5"/>
            <a:endCxn id="9" idx="1"/>
          </p:cNvCxnSpPr>
          <p:nvPr/>
        </p:nvCxnSpPr>
        <p:spPr>
          <a:xfrm>
            <a:off x="4001353" y="2285100"/>
            <a:ext cx="742976" cy="957763"/>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30" name="Straight Arrow Connector 29">
            <a:extLst>
              <a:ext uri="{FF2B5EF4-FFF2-40B4-BE49-F238E27FC236}">
                <a16:creationId xmlns:a16="http://schemas.microsoft.com/office/drawing/2014/main" id="{EB74A915-09CE-DC50-33D6-170A8262B977}"/>
              </a:ext>
            </a:extLst>
          </p:cNvPr>
          <p:cNvCxnSpPr>
            <a:cxnSpLocks/>
            <a:stCxn id="6" idx="5"/>
            <a:endCxn id="10" idx="0"/>
          </p:cNvCxnSpPr>
          <p:nvPr/>
        </p:nvCxnSpPr>
        <p:spPr>
          <a:xfrm>
            <a:off x="6283890" y="2285099"/>
            <a:ext cx="293557" cy="880664"/>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33" name="Straight Arrow Connector 32">
            <a:extLst>
              <a:ext uri="{FF2B5EF4-FFF2-40B4-BE49-F238E27FC236}">
                <a16:creationId xmlns:a16="http://schemas.microsoft.com/office/drawing/2014/main" id="{A4CC832F-C442-0CD1-9648-15BFF3700308}"/>
              </a:ext>
            </a:extLst>
          </p:cNvPr>
          <p:cNvCxnSpPr>
            <a:cxnSpLocks/>
            <a:stCxn id="9" idx="3"/>
            <a:endCxn id="11" idx="0"/>
          </p:cNvCxnSpPr>
          <p:nvPr/>
        </p:nvCxnSpPr>
        <p:spPr>
          <a:xfrm flipH="1">
            <a:off x="4021282" y="3615136"/>
            <a:ext cx="723047" cy="935647"/>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39" name="Straight Arrow Connector 38">
            <a:extLst>
              <a:ext uri="{FF2B5EF4-FFF2-40B4-BE49-F238E27FC236}">
                <a16:creationId xmlns:a16="http://schemas.microsoft.com/office/drawing/2014/main" id="{BAA526B9-62ED-6510-BE49-810BAE8108F8}"/>
              </a:ext>
            </a:extLst>
          </p:cNvPr>
          <p:cNvCxnSpPr>
            <a:cxnSpLocks/>
            <a:stCxn id="9" idx="5"/>
            <a:endCxn id="12" idx="0"/>
          </p:cNvCxnSpPr>
          <p:nvPr/>
        </p:nvCxnSpPr>
        <p:spPr>
          <a:xfrm>
            <a:off x="5258653" y="3615136"/>
            <a:ext cx="40711" cy="935647"/>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42" name="Straight Arrow Connector 41">
            <a:extLst>
              <a:ext uri="{FF2B5EF4-FFF2-40B4-BE49-F238E27FC236}">
                <a16:creationId xmlns:a16="http://schemas.microsoft.com/office/drawing/2014/main" id="{E61EDC19-6F24-0796-A2AB-E0EDB6341630}"/>
              </a:ext>
            </a:extLst>
          </p:cNvPr>
          <p:cNvCxnSpPr>
            <a:cxnSpLocks/>
            <a:stCxn id="10" idx="4"/>
            <a:endCxn id="13" idx="0"/>
          </p:cNvCxnSpPr>
          <p:nvPr/>
        </p:nvCxnSpPr>
        <p:spPr>
          <a:xfrm>
            <a:off x="6577447" y="3692236"/>
            <a:ext cx="48490" cy="858547"/>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46" name="Oval 45">
            <a:extLst>
              <a:ext uri="{FF2B5EF4-FFF2-40B4-BE49-F238E27FC236}">
                <a16:creationId xmlns:a16="http://schemas.microsoft.com/office/drawing/2014/main" id="{9CCD86BB-49B3-153D-3182-448996933368}"/>
              </a:ext>
            </a:extLst>
          </p:cNvPr>
          <p:cNvSpPr/>
          <p:nvPr/>
        </p:nvSpPr>
        <p:spPr>
          <a:xfrm>
            <a:off x="4915326" y="5732116"/>
            <a:ext cx="854240" cy="526473"/>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2800" dirty="0">
                <a:solidFill>
                  <a:schemeClr val="tx1"/>
                </a:solidFill>
              </a:rPr>
              <a:t>11</a:t>
            </a:r>
            <a:endParaRPr lang="zh-CN" altLang="en-US" dirty="0">
              <a:solidFill>
                <a:schemeClr val="tx1"/>
              </a:solidFill>
            </a:endParaRPr>
          </a:p>
        </p:txBody>
      </p:sp>
      <p:cxnSp>
        <p:nvCxnSpPr>
          <p:cNvPr id="47" name="Straight Arrow Connector 46">
            <a:extLst>
              <a:ext uri="{FF2B5EF4-FFF2-40B4-BE49-F238E27FC236}">
                <a16:creationId xmlns:a16="http://schemas.microsoft.com/office/drawing/2014/main" id="{0D4034A5-186E-E587-867E-872AC97C0066}"/>
              </a:ext>
            </a:extLst>
          </p:cNvPr>
          <p:cNvCxnSpPr>
            <a:cxnSpLocks/>
            <a:stCxn id="12" idx="4"/>
            <a:endCxn id="46" idx="0"/>
          </p:cNvCxnSpPr>
          <p:nvPr/>
        </p:nvCxnSpPr>
        <p:spPr>
          <a:xfrm>
            <a:off x="5299364" y="5077256"/>
            <a:ext cx="43082" cy="654860"/>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2" name="TextBox 1">
            <a:extLst>
              <a:ext uri="{FF2B5EF4-FFF2-40B4-BE49-F238E27FC236}">
                <a16:creationId xmlns:a16="http://schemas.microsoft.com/office/drawing/2014/main" id="{C024A7FB-9C4B-2AB0-3304-D342CE1ED938}"/>
              </a:ext>
            </a:extLst>
          </p:cNvPr>
          <p:cNvSpPr txBox="1"/>
          <p:nvPr/>
        </p:nvSpPr>
        <p:spPr>
          <a:xfrm>
            <a:off x="8146473" y="2209800"/>
            <a:ext cx="2916382" cy="523220"/>
          </a:xfrm>
          <a:prstGeom prst="rect">
            <a:avLst/>
          </a:prstGeom>
          <a:noFill/>
        </p:spPr>
        <p:txBody>
          <a:bodyPr wrap="square" rtlCol="0">
            <a:spAutoFit/>
          </a:bodyPr>
          <a:lstStyle/>
          <a:p>
            <a:r>
              <a:rPr lang="zh-CN" altLang="en-US" sz="2800" dirty="0">
                <a:solidFill>
                  <a:srgbClr val="FF0000"/>
                </a:solidFill>
              </a:rPr>
              <a:t>以 </a:t>
            </a:r>
            <a:r>
              <a:rPr lang="en-US" altLang="zh-CN" sz="2800" dirty="0">
                <a:solidFill>
                  <a:srgbClr val="FF0000"/>
                </a:solidFill>
              </a:rPr>
              <a:t>6 </a:t>
            </a:r>
            <a:r>
              <a:rPr lang="zh-CN" altLang="en-US" sz="2800" dirty="0">
                <a:solidFill>
                  <a:srgbClr val="FF0000"/>
                </a:solidFill>
              </a:rPr>
              <a:t>为根的子树</a:t>
            </a:r>
          </a:p>
        </p:txBody>
      </p:sp>
      <p:cxnSp>
        <p:nvCxnSpPr>
          <p:cNvPr id="15" name="Straight Connector 14">
            <a:extLst>
              <a:ext uri="{FF2B5EF4-FFF2-40B4-BE49-F238E27FC236}">
                <a16:creationId xmlns:a16="http://schemas.microsoft.com/office/drawing/2014/main" id="{94A047A6-792A-FC63-78FB-2E0B82D075B8}"/>
              </a:ext>
            </a:extLst>
          </p:cNvPr>
          <p:cNvCxnSpPr>
            <a:cxnSpLocks/>
          </p:cNvCxnSpPr>
          <p:nvPr/>
        </p:nvCxnSpPr>
        <p:spPr>
          <a:xfrm flipH="1">
            <a:off x="2244436" y="2209800"/>
            <a:ext cx="3098010" cy="4225636"/>
          </a:xfrm>
          <a:prstGeom prst="line">
            <a:avLst/>
          </a:prstGeom>
          <a:ln>
            <a:solidFill>
              <a:srgbClr val="FF0000"/>
            </a:solidFill>
          </a:ln>
        </p:spPr>
        <p:style>
          <a:lnRef idx="3">
            <a:schemeClr val="accent2"/>
          </a:lnRef>
          <a:fillRef idx="0">
            <a:schemeClr val="accent2"/>
          </a:fillRef>
          <a:effectRef idx="2">
            <a:schemeClr val="accent2"/>
          </a:effectRef>
          <a:fontRef idx="minor">
            <a:schemeClr val="tx1"/>
          </a:fontRef>
        </p:style>
      </p:cxnSp>
      <p:cxnSp>
        <p:nvCxnSpPr>
          <p:cNvPr id="16" name="Straight Connector 15">
            <a:extLst>
              <a:ext uri="{FF2B5EF4-FFF2-40B4-BE49-F238E27FC236}">
                <a16:creationId xmlns:a16="http://schemas.microsoft.com/office/drawing/2014/main" id="{69BB0103-D899-9E1C-EC88-902EA4A9CC8D}"/>
              </a:ext>
            </a:extLst>
          </p:cNvPr>
          <p:cNvCxnSpPr>
            <a:cxnSpLocks/>
          </p:cNvCxnSpPr>
          <p:nvPr/>
        </p:nvCxnSpPr>
        <p:spPr>
          <a:xfrm>
            <a:off x="5342446" y="2209800"/>
            <a:ext cx="1235000" cy="4225636"/>
          </a:xfrm>
          <a:prstGeom prst="line">
            <a:avLst/>
          </a:prstGeom>
          <a:ln>
            <a:solidFill>
              <a:srgbClr val="FF0000"/>
            </a:solidFill>
          </a:ln>
        </p:spPr>
        <p:style>
          <a:lnRef idx="3">
            <a:schemeClr val="accent2"/>
          </a:lnRef>
          <a:fillRef idx="0">
            <a:schemeClr val="accent2"/>
          </a:fillRef>
          <a:effectRef idx="2">
            <a:schemeClr val="accent2"/>
          </a:effectRef>
          <a:fontRef idx="minor">
            <a:schemeClr val="tx1"/>
          </a:fontRef>
        </p:style>
      </p:cxnSp>
      <p:cxnSp>
        <p:nvCxnSpPr>
          <p:cNvPr id="26" name="Straight Connector 25">
            <a:extLst>
              <a:ext uri="{FF2B5EF4-FFF2-40B4-BE49-F238E27FC236}">
                <a16:creationId xmlns:a16="http://schemas.microsoft.com/office/drawing/2014/main" id="{FA5F892A-D1EE-9BF3-EDE5-DF6089915514}"/>
              </a:ext>
            </a:extLst>
          </p:cNvPr>
          <p:cNvCxnSpPr>
            <a:cxnSpLocks/>
          </p:cNvCxnSpPr>
          <p:nvPr/>
        </p:nvCxnSpPr>
        <p:spPr>
          <a:xfrm flipH="1">
            <a:off x="2244436" y="6435436"/>
            <a:ext cx="4332583" cy="0"/>
          </a:xfrm>
          <a:prstGeom prst="line">
            <a:avLst/>
          </a:prstGeom>
          <a:ln>
            <a:solidFill>
              <a:srgbClr val="FF0000"/>
            </a:solidFill>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37297622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BA14ED-A6C1-7F13-B37A-C36CD235FDDE}"/>
              </a:ext>
            </a:extLst>
          </p:cNvPr>
          <p:cNvSpPr>
            <a:spLocks noGrp="1"/>
          </p:cNvSpPr>
          <p:nvPr>
            <p:ph type="title"/>
          </p:nvPr>
        </p:nvSpPr>
        <p:spPr/>
        <p:txBody>
          <a:bodyPr/>
          <a:lstStyle/>
          <a:p>
            <a:r>
              <a:rPr lang="zh-CN" altLang="en-US" dirty="0"/>
              <a:t>二叉树</a:t>
            </a:r>
          </a:p>
        </p:txBody>
      </p:sp>
      <p:sp>
        <p:nvSpPr>
          <p:cNvPr id="3" name="Content Placeholder 2">
            <a:extLst>
              <a:ext uri="{FF2B5EF4-FFF2-40B4-BE49-F238E27FC236}">
                <a16:creationId xmlns:a16="http://schemas.microsoft.com/office/drawing/2014/main" id="{58B986C8-2A2B-CD37-1EB6-0A2C657D85B5}"/>
              </a:ext>
            </a:extLst>
          </p:cNvPr>
          <p:cNvSpPr>
            <a:spLocks noGrp="1"/>
          </p:cNvSpPr>
          <p:nvPr>
            <p:ph idx="1"/>
          </p:nvPr>
        </p:nvSpPr>
        <p:spPr/>
        <p:txBody>
          <a:bodyPr/>
          <a:lstStyle/>
          <a:p>
            <a:r>
              <a:rPr lang="zh-CN" altLang="en-US" dirty="0"/>
              <a:t>我们先介绍最简单的树</a:t>
            </a:r>
            <a:r>
              <a:rPr lang="en-US" altLang="zh-CN" dirty="0"/>
              <a:t>——</a:t>
            </a:r>
            <a:r>
              <a:rPr lang="zh-CN" altLang="en-US" dirty="0"/>
              <a:t>二叉树</a:t>
            </a:r>
            <a:endParaRPr lang="en-US" altLang="zh-CN" dirty="0"/>
          </a:p>
          <a:p>
            <a:r>
              <a:rPr lang="zh-CN" altLang="en-US" dirty="0"/>
              <a:t>顾名思义，就是每个节点最多有两个子节点的树</a:t>
            </a:r>
          </a:p>
        </p:txBody>
      </p:sp>
    </p:spTree>
    <p:extLst>
      <p:ext uri="{BB962C8B-B14F-4D97-AF65-F5344CB8AC3E}">
        <p14:creationId xmlns:p14="http://schemas.microsoft.com/office/powerpoint/2010/main" val="17702423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rapezoid 15">
            <a:extLst>
              <a:ext uri="{FF2B5EF4-FFF2-40B4-BE49-F238E27FC236}">
                <a16:creationId xmlns:a16="http://schemas.microsoft.com/office/drawing/2014/main" id="{7EA45A97-F0CE-9865-C478-4A72CCB117C5}"/>
              </a:ext>
            </a:extLst>
          </p:cNvPr>
          <p:cNvSpPr/>
          <p:nvPr/>
        </p:nvSpPr>
        <p:spPr>
          <a:xfrm>
            <a:off x="5921968" y="2528455"/>
            <a:ext cx="1801942" cy="3955472"/>
          </a:xfrm>
          <a:prstGeom prst="trapezoid">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15" name="Trapezoid 14">
            <a:extLst>
              <a:ext uri="{FF2B5EF4-FFF2-40B4-BE49-F238E27FC236}">
                <a16:creationId xmlns:a16="http://schemas.microsoft.com/office/drawing/2014/main" id="{C13FDAFA-7A02-FF36-6014-C7050F921875}"/>
              </a:ext>
            </a:extLst>
          </p:cNvPr>
          <p:cNvSpPr/>
          <p:nvPr/>
        </p:nvSpPr>
        <p:spPr>
          <a:xfrm>
            <a:off x="3178768" y="2537403"/>
            <a:ext cx="1801942" cy="3955472"/>
          </a:xfrm>
          <a:prstGeom prst="trapezoid">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2" name="Title 1">
            <a:extLst>
              <a:ext uri="{FF2B5EF4-FFF2-40B4-BE49-F238E27FC236}">
                <a16:creationId xmlns:a16="http://schemas.microsoft.com/office/drawing/2014/main" id="{A33DB4AD-503A-D6EF-E98A-E1D12E1F9B6A}"/>
              </a:ext>
            </a:extLst>
          </p:cNvPr>
          <p:cNvSpPr>
            <a:spLocks noGrp="1"/>
          </p:cNvSpPr>
          <p:nvPr>
            <p:ph type="title"/>
          </p:nvPr>
        </p:nvSpPr>
        <p:spPr/>
        <p:txBody>
          <a:bodyPr/>
          <a:lstStyle/>
          <a:p>
            <a:r>
              <a:rPr lang="zh-CN" altLang="en-US" dirty="0"/>
              <a:t>二叉树</a:t>
            </a:r>
          </a:p>
        </p:txBody>
      </p:sp>
      <p:sp>
        <p:nvSpPr>
          <p:cNvPr id="4" name="Oval 3">
            <a:extLst>
              <a:ext uri="{FF2B5EF4-FFF2-40B4-BE49-F238E27FC236}">
                <a16:creationId xmlns:a16="http://schemas.microsoft.com/office/drawing/2014/main" id="{5B6DA2D7-8C51-274B-FA06-D07A8B4CBA72}"/>
              </a:ext>
            </a:extLst>
          </p:cNvPr>
          <p:cNvSpPr/>
          <p:nvPr/>
        </p:nvSpPr>
        <p:spPr>
          <a:xfrm>
            <a:off x="5126182" y="1281545"/>
            <a:ext cx="727364" cy="526473"/>
          </a:xfrm>
          <a:prstGeom prst="ellipse">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2800" dirty="0">
                <a:solidFill>
                  <a:schemeClr val="tx1"/>
                </a:solidFill>
              </a:rPr>
              <a:t>1</a:t>
            </a:r>
            <a:endParaRPr lang="zh-CN" altLang="en-US" dirty="0">
              <a:solidFill>
                <a:schemeClr val="tx1"/>
              </a:solidFill>
            </a:endParaRPr>
          </a:p>
        </p:txBody>
      </p:sp>
      <p:sp>
        <p:nvSpPr>
          <p:cNvPr id="5" name="Oval 4">
            <a:extLst>
              <a:ext uri="{FF2B5EF4-FFF2-40B4-BE49-F238E27FC236}">
                <a16:creationId xmlns:a16="http://schemas.microsoft.com/office/drawing/2014/main" id="{9CD69EC5-FA40-9497-A8A6-A631349A6942}"/>
              </a:ext>
            </a:extLst>
          </p:cNvPr>
          <p:cNvSpPr/>
          <p:nvPr/>
        </p:nvSpPr>
        <p:spPr>
          <a:xfrm>
            <a:off x="3740728" y="2528455"/>
            <a:ext cx="727364" cy="526473"/>
          </a:xfrm>
          <a:prstGeom prst="ellipse">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2800" dirty="0">
                <a:solidFill>
                  <a:schemeClr val="tx1"/>
                </a:solidFill>
              </a:rPr>
              <a:t>2</a:t>
            </a:r>
            <a:endParaRPr lang="zh-CN" altLang="en-US" dirty="0">
              <a:solidFill>
                <a:schemeClr val="tx1"/>
              </a:solidFill>
            </a:endParaRPr>
          </a:p>
        </p:txBody>
      </p:sp>
      <p:sp>
        <p:nvSpPr>
          <p:cNvPr id="6" name="Oval 5">
            <a:extLst>
              <a:ext uri="{FF2B5EF4-FFF2-40B4-BE49-F238E27FC236}">
                <a16:creationId xmlns:a16="http://schemas.microsoft.com/office/drawing/2014/main" id="{148C88A0-A64C-A990-E95D-FCE8E942BD24}"/>
              </a:ext>
            </a:extLst>
          </p:cNvPr>
          <p:cNvSpPr/>
          <p:nvPr/>
        </p:nvSpPr>
        <p:spPr>
          <a:xfrm>
            <a:off x="6477002" y="2528455"/>
            <a:ext cx="727364" cy="526473"/>
          </a:xfrm>
          <a:prstGeom prst="ellipse">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2800" dirty="0">
                <a:solidFill>
                  <a:schemeClr val="tx1"/>
                </a:solidFill>
              </a:rPr>
              <a:t>3</a:t>
            </a:r>
            <a:endParaRPr lang="zh-CN" altLang="en-US" dirty="0">
              <a:solidFill>
                <a:schemeClr val="tx1"/>
              </a:solidFill>
            </a:endParaRPr>
          </a:p>
        </p:txBody>
      </p:sp>
      <p:cxnSp>
        <p:nvCxnSpPr>
          <p:cNvPr id="7" name="Straight Arrow Connector 6">
            <a:extLst>
              <a:ext uri="{FF2B5EF4-FFF2-40B4-BE49-F238E27FC236}">
                <a16:creationId xmlns:a16="http://schemas.microsoft.com/office/drawing/2014/main" id="{49FB29DF-DC71-8DC2-786D-1771CB1ED0C4}"/>
              </a:ext>
            </a:extLst>
          </p:cNvPr>
          <p:cNvCxnSpPr>
            <a:cxnSpLocks/>
            <a:stCxn id="4" idx="3"/>
            <a:endCxn id="5" idx="0"/>
          </p:cNvCxnSpPr>
          <p:nvPr/>
        </p:nvCxnSpPr>
        <p:spPr>
          <a:xfrm flipH="1">
            <a:off x="4104410" y="1730918"/>
            <a:ext cx="1128292" cy="797537"/>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10" name="Straight Arrow Connector 9">
            <a:extLst>
              <a:ext uri="{FF2B5EF4-FFF2-40B4-BE49-F238E27FC236}">
                <a16:creationId xmlns:a16="http://schemas.microsoft.com/office/drawing/2014/main" id="{5C2EFA9E-6F5B-5D36-411A-A91B749D3FD9}"/>
              </a:ext>
            </a:extLst>
          </p:cNvPr>
          <p:cNvCxnSpPr>
            <a:cxnSpLocks/>
            <a:stCxn id="4" idx="5"/>
            <a:endCxn id="6" idx="0"/>
          </p:cNvCxnSpPr>
          <p:nvPr/>
        </p:nvCxnSpPr>
        <p:spPr>
          <a:xfrm>
            <a:off x="5747026" y="1730918"/>
            <a:ext cx="1093658" cy="797537"/>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7246294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4C20727-C1FD-097E-AD86-64A9D23702E0}"/>
              </a:ext>
            </a:extLst>
          </p:cNvPr>
          <p:cNvSpPr>
            <a:spLocks noGrp="1"/>
          </p:cNvSpPr>
          <p:nvPr>
            <p:ph type="title"/>
          </p:nvPr>
        </p:nvSpPr>
        <p:spPr/>
        <p:txBody>
          <a:bodyPr/>
          <a:lstStyle/>
          <a:p>
            <a:r>
              <a:rPr lang="zh-CN" altLang="en-US" dirty="0"/>
              <a:t>树</a:t>
            </a:r>
          </a:p>
        </p:txBody>
      </p:sp>
      <p:sp>
        <p:nvSpPr>
          <p:cNvPr id="5" name="Text Placeholder 4">
            <a:extLst>
              <a:ext uri="{FF2B5EF4-FFF2-40B4-BE49-F238E27FC236}">
                <a16:creationId xmlns:a16="http://schemas.microsoft.com/office/drawing/2014/main" id="{B2F313CC-5C6A-35E4-98CB-88F9232625AA}"/>
              </a:ext>
            </a:extLst>
          </p:cNvPr>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1125116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rapezoid 15">
            <a:extLst>
              <a:ext uri="{FF2B5EF4-FFF2-40B4-BE49-F238E27FC236}">
                <a16:creationId xmlns:a16="http://schemas.microsoft.com/office/drawing/2014/main" id="{7EA45A97-F0CE-9865-C478-4A72CCB117C5}"/>
              </a:ext>
            </a:extLst>
          </p:cNvPr>
          <p:cNvSpPr/>
          <p:nvPr/>
        </p:nvSpPr>
        <p:spPr>
          <a:xfrm>
            <a:off x="5921968" y="2528455"/>
            <a:ext cx="1801942" cy="3955472"/>
          </a:xfrm>
          <a:prstGeom prst="trapezoid">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15" name="Trapezoid 14">
            <a:extLst>
              <a:ext uri="{FF2B5EF4-FFF2-40B4-BE49-F238E27FC236}">
                <a16:creationId xmlns:a16="http://schemas.microsoft.com/office/drawing/2014/main" id="{C13FDAFA-7A02-FF36-6014-C7050F921875}"/>
              </a:ext>
            </a:extLst>
          </p:cNvPr>
          <p:cNvSpPr/>
          <p:nvPr/>
        </p:nvSpPr>
        <p:spPr>
          <a:xfrm>
            <a:off x="3178768" y="2537403"/>
            <a:ext cx="1801942" cy="3955472"/>
          </a:xfrm>
          <a:prstGeom prst="trapezoid">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2" name="Title 1">
            <a:extLst>
              <a:ext uri="{FF2B5EF4-FFF2-40B4-BE49-F238E27FC236}">
                <a16:creationId xmlns:a16="http://schemas.microsoft.com/office/drawing/2014/main" id="{A33DB4AD-503A-D6EF-E98A-E1D12E1F9B6A}"/>
              </a:ext>
            </a:extLst>
          </p:cNvPr>
          <p:cNvSpPr>
            <a:spLocks noGrp="1"/>
          </p:cNvSpPr>
          <p:nvPr>
            <p:ph type="title"/>
          </p:nvPr>
        </p:nvSpPr>
        <p:spPr/>
        <p:txBody>
          <a:bodyPr/>
          <a:lstStyle/>
          <a:p>
            <a:r>
              <a:rPr lang="zh-CN" altLang="en-US" dirty="0"/>
              <a:t>二叉树</a:t>
            </a:r>
          </a:p>
        </p:txBody>
      </p:sp>
      <p:sp>
        <p:nvSpPr>
          <p:cNvPr id="4" name="Oval 3">
            <a:extLst>
              <a:ext uri="{FF2B5EF4-FFF2-40B4-BE49-F238E27FC236}">
                <a16:creationId xmlns:a16="http://schemas.microsoft.com/office/drawing/2014/main" id="{5B6DA2D7-8C51-274B-FA06-D07A8B4CBA72}"/>
              </a:ext>
            </a:extLst>
          </p:cNvPr>
          <p:cNvSpPr/>
          <p:nvPr/>
        </p:nvSpPr>
        <p:spPr>
          <a:xfrm>
            <a:off x="5126182" y="1281545"/>
            <a:ext cx="727364" cy="526473"/>
          </a:xfrm>
          <a:prstGeom prst="ellipse">
            <a:avLst/>
          </a:prstGeom>
          <a:solidFill>
            <a:srgbClr val="FFC000"/>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2800" dirty="0">
                <a:solidFill>
                  <a:schemeClr val="tx1"/>
                </a:solidFill>
              </a:rPr>
              <a:t>1</a:t>
            </a:r>
            <a:endParaRPr lang="zh-CN" altLang="en-US" dirty="0">
              <a:solidFill>
                <a:schemeClr val="tx1"/>
              </a:solidFill>
            </a:endParaRPr>
          </a:p>
        </p:txBody>
      </p:sp>
      <p:sp>
        <p:nvSpPr>
          <p:cNvPr id="5" name="Oval 4">
            <a:extLst>
              <a:ext uri="{FF2B5EF4-FFF2-40B4-BE49-F238E27FC236}">
                <a16:creationId xmlns:a16="http://schemas.microsoft.com/office/drawing/2014/main" id="{9CD69EC5-FA40-9497-A8A6-A631349A6942}"/>
              </a:ext>
            </a:extLst>
          </p:cNvPr>
          <p:cNvSpPr/>
          <p:nvPr/>
        </p:nvSpPr>
        <p:spPr>
          <a:xfrm>
            <a:off x="3740728" y="2528455"/>
            <a:ext cx="727364" cy="526473"/>
          </a:xfrm>
          <a:prstGeom prst="ellipse">
            <a:avLst/>
          </a:prstGeom>
          <a:solidFill>
            <a:srgbClr val="FF0000"/>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2800" dirty="0">
                <a:solidFill>
                  <a:schemeClr val="tx1"/>
                </a:solidFill>
              </a:rPr>
              <a:t>2</a:t>
            </a:r>
            <a:endParaRPr lang="zh-CN" altLang="en-US" dirty="0">
              <a:solidFill>
                <a:schemeClr val="tx1"/>
              </a:solidFill>
            </a:endParaRPr>
          </a:p>
        </p:txBody>
      </p:sp>
      <p:sp>
        <p:nvSpPr>
          <p:cNvPr id="6" name="Oval 5">
            <a:extLst>
              <a:ext uri="{FF2B5EF4-FFF2-40B4-BE49-F238E27FC236}">
                <a16:creationId xmlns:a16="http://schemas.microsoft.com/office/drawing/2014/main" id="{148C88A0-A64C-A990-E95D-FCE8E942BD24}"/>
              </a:ext>
            </a:extLst>
          </p:cNvPr>
          <p:cNvSpPr/>
          <p:nvPr/>
        </p:nvSpPr>
        <p:spPr>
          <a:xfrm>
            <a:off x="6477002" y="2528455"/>
            <a:ext cx="727364" cy="526473"/>
          </a:xfrm>
          <a:prstGeom prst="ellipse">
            <a:avLst/>
          </a:prstGeom>
          <a:solidFill>
            <a:srgbClr val="00B050"/>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2800" dirty="0">
                <a:solidFill>
                  <a:schemeClr val="tx1"/>
                </a:solidFill>
              </a:rPr>
              <a:t>3</a:t>
            </a:r>
            <a:endParaRPr lang="zh-CN" altLang="en-US" dirty="0">
              <a:solidFill>
                <a:schemeClr val="tx1"/>
              </a:solidFill>
            </a:endParaRPr>
          </a:p>
        </p:txBody>
      </p:sp>
      <p:cxnSp>
        <p:nvCxnSpPr>
          <p:cNvPr id="7" name="Straight Arrow Connector 6">
            <a:extLst>
              <a:ext uri="{FF2B5EF4-FFF2-40B4-BE49-F238E27FC236}">
                <a16:creationId xmlns:a16="http://schemas.microsoft.com/office/drawing/2014/main" id="{49FB29DF-DC71-8DC2-786D-1771CB1ED0C4}"/>
              </a:ext>
            </a:extLst>
          </p:cNvPr>
          <p:cNvCxnSpPr>
            <a:cxnSpLocks/>
            <a:stCxn id="4" idx="3"/>
            <a:endCxn id="5" idx="0"/>
          </p:cNvCxnSpPr>
          <p:nvPr/>
        </p:nvCxnSpPr>
        <p:spPr>
          <a:xfrm flipH="1">
            <a:off x="4104410" y="1730918"/>
            <a:ext cx="1128292" cy="797537"/>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10" name="Straight Arrow Connector 9">
            <a:extLst>
              <a:ext uri="{FF2B5EF4-FFF2-40B4-BE49-F238E27FC236}">
                <a16:creationId xmlns:a16="http://schemas.microsoft.com/office/drawing/2014/main" id="{5C2EFA9E-6F5B-5D36-411A-A91B749D3FD9}"/>
              </a:ext>
            </a:extLst>
          </p:cNvPr>
          <p:cNvCxnSpPr>
            <a:cxnSpLocks/>
            <a:stCxn id="4" idx="5"/>
            <a:endCxn id="6" idx="0"/>
          </p:cNvCxnSpPr>
          <p:nvPr/>
        </p:nvCxnSpPr>
        <p:spPr>
          <a:xfrm>
            <a:off x="5747026" y="1730918"/>
            <a:ext cx="1093658" cy="797537"/>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13" name="TextBox 12">
            <a:extLst>
              <a:ext uri="{FF2B5EF4-FFF2-40B4-BE49-F238E27FC236}">
                <a16:creationId xmlns:a16="http://schemas.microsoft.com/office/drawing/2014/main" id="{3E37F68F-B5EB-24AA-35B1-D4B9F2E978FE}"/>
              </a:ext>
            </a:extLst>
          </p:cNvPr>
          <p:cNvSpPr txBox="1"/>
          <p:nvPr/>
        </p:nvSpPr>
        <p:spPr>
          <a:xfrm>
            <a:off x="8146473" y="2209800"/>
            <a:ext cx="2916382" cy="1384995"/>
          </a:xfrm>
          <a:prstGeom prst="rect">
            <a:avLst/>
          </a:prstGeom>
          <a:noFill/>
        </p:spPr>
        <p:txBody>
          <a:bodyPr wrap="square" rtlCol="0">
            <a:spAutoFit/>
          </a:bodyPr>
          <a:lstStyle/>
          <a:p>
            <a:r>
              <a:rPr lang="zh-CN" altLang="en-US" sz="2800" dirty="0">
                <a:solidFill>
                  <a:srgbClr val="FF0000"/>
                </a:solidFill>
              </a:rPr>
              <a:t>左儿子</a:t>
            </a:r>
            <a:endParaRPr lang="en-US" altLang="zh-CN" sz="2800" dirty="0">
              <a:solidFill>
                <a:srgbClr val="FF0000"/>
              </a:solidFill>
            </a:endParaRPr>
          </a:p>
          <a:p>
            <a:endParaRPr lang="en-US" altLang="zh-CN" sz="2800" dirty="0">
              <a:solidFill>
                <a:srgbClr val="FF0000"/>
              </a:solidFill>
            </a:endParaRPr>
          </a:p>
          <a:p>
            <a:r>
              <a:rPr lang="zh-CN" altLang="en-US" sz="2800" dirty="0">
                <a:solidFill>
                  <a:srgbClr val="00B050"/>
                </a:solidFill>
              </a:rPr>
              <a:t>右儿子</a:t>
            </a:r>
          </a:p>
        </p:txBody>
      </p:sp>
    </p:spTree>
    <p:extLst>
      <p:ext uri="{BB962C8B-B14F-4D97-AF65-F5344CB8AC3E}">
        <p14:creationId xmlns:p14="http://schemas.microsoft.com/office/powerpoint/2010/main" val="42794689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rapezoid 15">
            <a:extLst>
              <a:ext uri="{FF2B5EF4-FFF2-40B4-BE49-F238E27FC236}">
                <a16:creationId xmlns:a16="http://schemas.microsoft.com/office/drawing/2014/main" id="{7EA45A97-F0CE-9865-C478-4A72CCB117C5}"/>
              </a:ext>
            </a:extLst>
          </p:cNvPr>
          <p:cNvSpPr/>
          <p:nvPr/>
        </p:nvSpPr>
        <p:spPr>
          <a:xfrm>
            <a:off x="5921968" y="2528455"/>
            <a:ext cx="1801942" cy="3955472"/>
          </a:xfrm>
          <a:prstGeom prst="trapezoid">
            <a:avLst/>
          </a:prstGeom>
          <a:ln>
            <a:solidFill>
              <a:srgbClr val="00B05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15" name="Trapezoid 14">
            <a:extLst>
              <a:ext uri="{FF2B5EF4-FFF2-40B4-BE49-F238E27FC236}">
                <a16:creationId xmlns:a16="http://schemas.microsoft.com/office/drawing/2014/main" id="{C13FDAFA-7A02-FF36-6014-C7050F921875}"/>
              </a:ext>
            </a:extLst>
          </p:cNvPr>
          <p:cNvSpPr/>
          <p:nvPr/>
        </p:nvSpPr>
        <p:spPr>
          <a:xfrm>
            <a:off x="3178768" y="2537403"/>
            <a:ext cx="1801942" cy="3955472"/>
          </a:xfrm>
          <a:prstGeom prst="trapezoid">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2" name="Title 1">
            <a:extLst>
              <a:ext uri="{FF2B5EF4-FFF2-40B4-BE49-F238E27FC236}">
                <a16:creationId xmlns:a16="http://schemas.microsoft.com/office/drawing/2014/main" id="{A33DB4AD-503A-D6EF-E98A-E1D12E1F9B6A}"/>
              </a:ext>
            </a:extLst>
          </p:cNvPr>
          <p:cNvSpPr>
            <a:spLocks noGrp="1"/>
          </p:cNvSpPr>
          <p:nvPr>
            <p:ph type="title"/>
          </p:nvPr>
        </p:nvSpPr>
        <p:spPr/>
        <p:txBody>
          <a:bodyPr/>
          <a:lstStyle/>
          <a:p>
            <a:r>
              <a:rPr lang="zh-CN" altLang="en-US" dirty="0"/>
              <a:t>二叉树</a:t>
            </a:r>
          </a:p>
        </p:txBody>
      </p:sp>
      <p:sp>
        <p:nvSpPr>
          <p:cNvPr id="4" name="Oval 3">
            <a:extLst>
              <a:ext uri="{FF2B5EF4-FFF2-40B4-BE49-F238E27FC236}">
                <a16:creationId xmlns:a16="http://schemas.microsoft.com/office/drawing/2014/main" id="{5B6DA2D7-8C51-274B-FA06-D07A8B4CBA72}"/>
              </a:ext>
            </a:extLst>
          </p:cNvPr>
          <p:cNvSpPr/>
          <p:nvPr/>
        </p:nvSpPr>
        <p:spPr>
          <a:xfrm>
            <a:off x="5126182" y="1281545"/>
            <a:ext cx="727364" cy="526473"/>
          </a:xfrm>
          <a:prstGeom prst="ellipse">
            <a:avLst/>
          </a:prstGeom>
          <a:solidFill>
            <a:srgbClr val="FFC000"/>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2800" dirty="0">
                <a:solidFill>
                  <a:schemeClr val="tx1"/>
                </a:solidFill>
              </a:rPr>
              <a:t>1</a:t>
            </a:r>
            <a:endParaRPr lang="zh-CN" altLang="en-US" dirty="0">
              <a:solidFill>
                <a:schemeClr val="tx1"/>
              </a:solidFill>
            </a:endParaRPr>
          </a:p>
        </p:txBody>
      </p:sp>
      <p:sp>
        <p:nvSpPr>
          <p:cNvPr id="5" name="Oval 4">
            <a:extLst>
              <a:ext uri="{FF2B5EF4-FFF2-40B4-BE49-F238E27FC236}">
                <a16:creationId xmlns:a16="http://schemas.microsoft.com/office/drawing/2014/main" id="{9CD69EC5-FA40-9497-A8A6-A631349A6942}"/>
              </a:ext>
            </a:extLst>
          </p:cNvPr>
          <p:cNvSpPr/>
          <p:nvPr/>
        </p:nvSpPr>
        <p:spPr>
          <a:xfrm>
            <a:off x="3740728" y="2528455"/>
            <a:ext cx="727364" cy="526473"/>
          </a:xfrm>
          <a:prstGeom prst="ellipse">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2800" dirty="0">
                <a:solidFill>
                  <a:schemeClr val="tx1"/>
                </a:solidFill>
              </a:rPr>
              <a:t>2</a:t>
            </a:r>
            <a:endParaRPr lang="zh-CN" altLang="en-US" dirty="0">
              <a:solidFill>
                <a:schemeClr val="tx1"/>
              </a:solidFill>
            </a:endParaRPr>
          </a:p>
        </p:txBody>
      </p:sp>
      <p:sp>
        <p:nvSpPr>
          <p:cNvPr id="6" name="Oval 5">
            <a:extLst>
              <a:ext uri="{FF2B5EF4-FFF2-40B4-BE49-F238E27FC236}">
                <a16:creationId xmlns:a16="http://schemas.microsoft.com/office/drawing/2014/main" id="{148C88A0-A64C-A990-E95D-FCE8E942BD24}"/>
              </a:ext>
            </a:extLst>
          </p:cNvPr>
          <p:cNvSpPr/>
          <p:nvPr/>
        </p:nvSpPr>
        <p:spPr>
          <a:xfrm>
            <a:off x="6477002" y="2528455"/>
            <a:ext cx="727364" cy="526473"/>
          </a:xfrm>
          <a:prstGeom prst="ellipse">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2800" dirty="0">
                <a:solidFill>
                  <a:schemeClr val="tx1"/>
                </a:solidFill>
              </a:rPr>
              <a:t>3</a:t>
            </a:r>
            <a:endParaRPr lang="zh-CN" altLang="en-US" dirty="0">
              <a:solidFill>
                <a:schemeClr val="tx1"/>
              </a:solidFill>
            </a:endParaRPr>
          </a:p>
        </p:txBody>
      </p:sp>
      <p:cxnSp>
        <p:nvCxnSpPr>
          <p:cNvPr id="7" name="Straight Arrow Connector 6">
            <a:extLst>
              <a:ext uri="{FF2B5EF4-FFF2-40B4-BE49-F238E27FC236}">
                <a16:creationId xmlns:a16="http://schemas.microsoft.com/office/drawing/2014/main" id="{49FB29DF-DC71-8DC2-786D-1771CB1ED0C4}"/>
              </a:ext>
            </a:extLst>
          </p:cNvPr>
          <p:cNvCxnSpPr>
            <a:cxnSpLocks/>
            <a:stCxn id="4" idx="3"/>
            <a:endCxn id="5" idx="0"/>
          </p:cNvCxnSpPr>
          <p:nvPr/>
        </p:nvCxnSpPr>
        <p:spPr>
          <a:xfrm flipH="1">
            <a:off x="4104410" y="1730918"/>
            <a:ext cx="1128292" cy="797537"/>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10" name="Straight Arrow Connector 9">
            <a:extLst>
              <a:ext uri="{FF2B5EF4-FFF2-40B4-BE49-F238E27FC236}">
                <a16:creationId xmlns:a16="http://schemas.microsoft.com/office/drawing/2014/main" id="{5C2EFA9E-6F5B-5D36-411A-A91B749D3FD9}"/>
              </a:ext>
            </a:extLst>
          </p:cNvPr>
          <p:cNvCxnSpPr>
            <a:cxnSpLocks/>
            <a:stCxn id="4" idx="5"/>
            <a:endCxn id="6" idx="0"/>
          </p:cNvCxnSpPr>
          <p:nvPr/>
        </p:nvCxnSpPr>
        <p:spPr>
          <a:xfrm>
            <a:off x="5747026" y="1730918"/>
            <a:ext cx="1093658" cy="797537"/>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13" name="TextBox 12">
            <a:extLst>
              <a:ext uri="{FF2B5EF4-FFF2-40B4-BE49-F238E27FC236}">
                <a16:creationId xmlns:a16="http://schemas.microsoft.com/office/drawing/2014/main" id="{3E37F68F-B5EB-24AA-35B1-D4B9F2E978FE}"/>
              </a:ext>
            </a:extLst>
          </p:cNvPr>
          <p:cNvSpPr txBox="1"/>
          <p:nvPr/>
        </p:nvSpPr>
        <p:spPr>
          <a:xfrm>
            <a:off x="8146473" y="2209800"/>
            <a:ext cx="2916382" cy="1384995"/>
          </a:xfrm>
          <a:prstGeom prst="rect">
            <a:avLst/>
          </a:prstGeom>
          <a:noFill/>
        </p:spPr>
        <p:txBody>
          <a:bodyPr wrap="square" rtlCol="0">
            <a:spAutoFit/>
          </a:bodyPr>
          <a:lstStyle/>
          <a:p>
            <a:r>
              <a:rPr lang="zh-CN" altLang="en-US" sz="2800" dirty="0">
                <a:solidFill>
                  <a:srgbClr val="FF0000"/>
                </a:solidFill>
              </a:rPr>
              <a:t>左子树</a:t>
            </a:r>
            <a:endParaRPr lang="en-US" altLang="zh-CN" sz="2800" dirty="0">
              <a:solidFill>
                <a:srgbClr val="FF0000"/>
              </a:solidFill>
            </a:endParaRPr>
          </a:p>
          <a:p>
            <a:endParaRPr lang="en-US" altLang="zh-CN" sz="2800" dirty="0">
              <a:solidFill>
                <a:srgbClr val="FF0000"/>
              </a:solidFill>
            </a:endParaRPr>
          </a:p>
          <a:p>
            <a:r>
              <a:rPr lang="zh-CN" altLang="en-US" sz="2800" dirty="0">
                <a:solidFill>
                  <a:srgbClr val="00B050"/>
                </a:solidFill>
              </a:rPr>
              <a:t>右子树</a:t>
            </a:r>
          </a:p>
        </p:txBody>
      </p:sp>
    </p:spTree>
    <p:extLst>
      <p:ext uri="{BB962C8B-B14F-4D97-AF65-F5344CB8AC3E}">
        <p14:creationId xmlns:p14="http://schemas.microsoft.com/office/powerpoint/2010/main" val="12425281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0951EA-CE1B-B048-96C6-41AB4C6EC1F8}"/>
              </a:ext>
            </a:extLst>
          </p:cNvPr>
          <p:cNvSpPr>
            <a:spLocks noGrp="1"/>
          </p:cNvSpPr>
          <p:nvPr>
            <p:ph type="title"/>
          </p:nvPr>
        </p:nvSpPr>
        <p:spPr/>
        <p:txBody>
          <a:bodyPr/>
          <a:lstStyle/>
          <a:p>
            <a:r>
              <a:rPr lang="zh-CN" altLang="en-US" dirty="0"/>
              <a:t>二叉树</a:t>
            </a:r>
          </a:p>
        </p:txBody>
      </p:sp>
      <p:pic>
        <p:nvPicPr>
          <p:cNvPr id="4" name="内容占位符 7" descr="binary-tree.jpg">
            <a:extLst>
              <a:ext uri="{FF2B5EF4-FFF2-40B4-BE49-F238E27FC236}">
                <a16:creationId xmlns:a16="http://schemas.microsoft.com/office/drawing/2014/main" id="{76E0EDB4-E12A-6ADC-F971-4EDBDC9224CE}"/>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l="-54791" r="-54791"/>
          <a:stretch>
            <a:fillRect/>
          </a:stretch>
        </p:blipFill>
        <p:spPr>
          <a:xfrm>
            <a:off x="838200" y="1484784"/>
            <a:ext cx="10515600" cy="4712400"/>
          </a:xfrm>
        </p:spPr>
      </p:pic>
    </p:spTree>
    <p:extLst>
      <p:ext uri="{BB962C8B-B14F-4D97-AF65-F5344CB8AC3E}">
        <p14:creationId xmlns:p14="http://schemas.microsoft.com/office/powerpoint/2010/main" val="26562456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4EBF38-879A-4548-0CAE-0F6AAE982E4E}"/>
              </a:ext>
            </a:extLst>
          </p:cNvPr>
          <p:cNvSpPr>
            <a:spLocks noGrp="1"/>
          </p:cNvSpPr>
          <p:nvPr>
            <p:ph type="title"/>
          </p:nvPr>
        </p:nvSpPr>
        <p:spPr/>
        <p:txBody>
          <a:bodyPr/>
          <a:lstStyle/>
          <a:p>
            <a:r>
              <a:rPr lang="zh-CN" altLang="en-US" dirty="0"/>
              <a:t>二叉树的储存</a:t>
            </a:r>
          </a:p>
        </p:txBody>
      </p:sp>
      <p:pic>
        <p:nvPicPr>
          <p:cNvPr id="5" name="Picture 4">
            <a:extLst>
              <a:ext uri="{FF2B5EF4-FFF2-40B4-BE49-F238E27FC236}">
                <a16:creationId xmlns:a16="http://schemas.microsoft.com/office/drawing/2014/main" id="{AA14D0F0-BD19-08D8-8B3A-BE1D485AA4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4619" y="2209482"/>
            <a:ext cx="4559534" cy="1136708"/>
          </a:xfrm>
          <a:prstGeom prst="rect">
            <a:avLst/>
          </a:prstGeom>
        </p:spPr>
      </p:pic>
      <p:sp>
        <p:nvSpPr>
          <p:cNvPr id="6" name="TextBox 5">
            <a:extLst>
              <a:ext uri="{FF2B5EF4-FFF2-40B4-BE49-F238E27FC236}">
                <a16:creationId xmlns:a16="http://schemas.microsoft.com/office/drawing/2014/main" id="{70A67661-B543-A3A8-F408-696D146BF102}"/>
              </a:ext>
            </a:extLst>
          </p:cNvPr>
          <p:cNvSpPr txBox="1"/>
          <p:nvPr/>
        </p:nvSpPr>
        <p:spPr>
          <a:xfrm>
            <a:off x="1274619" y="4211783"/>
            <a:ext cx="6040581" cy="954107"/>
          </a:xfrm>
          <a:prstGeom prst="rect">
            <a:avLst/>
          </a:prstGeom>
          <a:noFill/>
        </p:spPr>
        <p:txBody>
          <a:bodyPr wrap="square" rtlCol="0">
            <a:spAutoFit/>
          </a:bodyPr>
          <a:lstStyle/>
          <a:p>
            <a:r>
              <a:rPr lang="zh-CN" altLang="en-US" sz="2800" dirty="0"/>
              <a:t>一般树的储存？</a:t>
            </a:r>
            <a:endParaRPr lang="en-US" altLang="zh-CN" sz="2800" dirty="0"/>
          </a:p>
          <a:p>
            <a:r>
              <a:rPr lang="zh-CN" altLang="en-US" sz="2800" dirty="0"/>
              <a:t>与图的储存相同，之后会讲</a:t>
            </a:r>
          </a:p>
        </p:txBody>
      </p:sp>
    </p:spTree>
    <p:extLst>
      <p:ext uri="{BB962C8B-B14F-4D97-AF65-F5344CB8AC3E}">
        <p14:creationId xmlns:p14="http://schemas.microsoft.com/office/powerpoint/2010/main" val="4069950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3D172-29AF-2C9F-9177-5FE3562D99EB}"/>
              </a:ext>
            </a:extLst>
          </p:cNvPr>
          <p:cNvSpPr>
            <a:spLocks noGrp="1"/>
          </p:cNvSpPr>
          <p:nvPr>
            <p:ph type="title"/>
          </p:nvPr>
        </p:nvSpPr>
        <p:spPr/>
        <p:txBody>
          <a:bodyPr/>
          <a:lstStyle/>
          <a:p>
            <a:r>
              <a:rPr lang="zh-CN" altLang="en-US" dirty="0"/>
              <a:t>满二叉树和完全二叉树</a:t>
            </a:r>
          </a:p>
        </p:txBody>
      </p:sp>
      <p:sp>
        <p:nvSpPr>
          <p:cNvPr id="3" name="Content Placeholder 2">
            <a:extLst>
              <a:ext uri="{FF2B5EF4-FFF2-40B4-BE49-F238E27FC236}">
                <a16:creationId xmlns:a16="http://schemas.microsoft.com/office/drawing/2014/main" id="{439DB7DD-7B6B-2F54-3741-CE6A110B2FA6}"/>
              </a:ext>
            </a:extLst>
          </p:cNvPr>
          <p:cNvSpPr>
            <a:spLocks noGrp="1"/>
          </p:cNvSpPr>
          <p:nvPr>
            <p:ph idx="1"/>
          </p:nvPr>
        </p:nvSpPr>
        <p:spPr>
          <a:xfrm>
            <a:off x="838200" y="1825625"/>
            <a:ext cx="10515600" cy="1831975"/>
          </a:xfrm>
        </p:spPr>
        <p:txBody>
          <a:bodyPr/>
          <a:lstStyle/>
          <a:p>
            <a:r>
              <a:rPr lang="zh-CN" altLang="en-US" dirty="0"/>
              <a:t>满二叉树</a:t>
            </a:r>
            <a:endParaRPr lang="en-US" altLang="zh-CN" dirty="0"/>
          </a:p>
          <a:p>
            <a:pPr lvl="1"/>
            <a:r>
              <a:rPr lang="zh-CN" altLang="en-US" dirty="0"/>
              <a:t>除了叶节点外的每个节点都恰好有两个子节点</a:t>
            </a:r>
            <a:endParaRPr lang="en-US" altLang="zh-CN" dirty="0"/>
          </a:p>
          <a:p>
            <a:r>
              <a:rPr lang="zh-CN" altLang="en-US" dirty="0"/>
              <a:t>完全二叉树</a:t>
            </a:r>
            <a:endParaRPr lang="en-US" altLang="zh-CN" dirty="0"/>
          </a:p>
          <a:p>
            <a:pPr lvl="1"/>
            <a:r>
              <a:rPr lang="zh-CN" altLang="en-US" dirty="0"/>
              <a:t>除了最后一层外的每一层都是满的，且最后一层的所有节点都在左侧</a:t>
            </a:r>
          </a:p>
        </p:txBody>
      </p:sp>
      <p:sp>
        <p:nvSpPr>
          <p:cNvPr id="69" name="Rectangle 5">
            <a:extLst>
              <a:ext uri="{FF2B5EF4-FFF2-40B4-BE49-F238E27FC236}">
                <a16:creationId xmlns:a16="http://schemas.microsoft.com/office/drawing/2014/main" id="{95B6115B-D14C-D8A3-D790-D42987AB26FC}"/>
              </a:ext>
            </a:extLst>
          </p:cNvPr>
          <p:cNvSpPr>
            <a:spLocks noChangeArrowheads="1"/>
          </p:cNvSpPr>
          <p:nvPr/>
        </p:nvSpPr>
        <p:spPr bwMode="auto">
          <a:xfrm>
            <a:off x="2207203" y="3589338"/>
            <a:ext cx="655638" cy="442912"/>
          </a:xfrm>
          <a:prstGeom prst="rect">
            <a:avLst/>
          </a:prstGeom>
          <a:noFill/>
          <a:ln>
            <a:noFill/>
          </a:ln>
        </p:spPr>
        <p:txBody>
          <a:bodyPr/>
          <a:lstStyle/>
          <a:p>
            <a:pPr algn="ctr" eaLnBrk="1" hangingPunct="1">
              <a:defRPr/>
            </a:pPr>
            <a:r>
              <a:rPr lang="en-US" altLang="zh-CN" sz="2800" b="1" dirty="0">
                <a:solidFill>
                  <a:srgbClr val="000000"/>
                </a:solidFill>
                <a:latin typeface="Lucida Fax" pitchFamily="18" charset="0"/>
                <a:ea typeface="微软雅黑" pitchFamily="34" charset="-122"/>
                <a:cs typeface="Times New Roman" pitchFamily="18" charset="0"/>
              </a:rPr>
              <a:t>A</a:t>
            </a:r>
            <a:endParaRPr lang="en-US" altLang="zh-CN" sz="2800" dirty="0">
              <a:solidFill>
                <a:srgbClr val="000000"/>
              </a:solidFill>
              <a:latin typeface="Lucida Fax" pitchFamily="18" charset="0"/>
              <a:ea typeface="微软雅黑" pitchFamily="34" charset="-122"/>
              <a:cs typeface="+mn-cs"/>
            </a:endParaRPr>
          </a:p>
        </p:txBody>
      </p:sp>
      <p:sp>
        <p:nvSpPr>
          <p:cNvPr id="70" name="Rectangle 6">
            <a:extLst>
              <a:ext uri="{FF2B5EF4-FFF2-40B4-BE49-F238E27FC236}">
                <a16:creationId xmlns:a16="http://schemas.microsoft.com/office/drawing/2014/main" id="{D0775F4E-5DA9-2709-615C-15EFA1479B19}"/>
              </a:ext>
            </a:extLst>
          </p:cNvPr>
          <p:cNvSpPr>
            <a:spLocks noChangeArrowheads="1"/>
          </p:cNvSpPr>
          <p:nvPr/>
        </p:nvSpPr>
        <p:spPr bwMode="auto">
          <a:xfrm>
            <a:off x="1473778" y="4703763"/>
            <a:ext cx="654050" cy="552450"/>
          </a:xfrm>
          <a:prstGeom prst="rect">
            <a:avLst/>
          </a:prstGeom>
          <a:noFill/>
          <a:ln>
            <a:noFill/>
          </a:ln>
        </p:spPr>
        <p:txBody>
          <a:bodyPr/>
          <a:lstStyle/>
          <a:p>
            <a:pPr algn="ctr" eaLnBrk="1" hangingPunct="1">
              <a:defRPr/>
            </a:pPr>
            <a:r>
              <a:rPr lang="en-US" altLang="zh-CN" sz="2800" b="1" dirty="0">
                <a:solidFill>
                  <a:srgbClr val="000000"/>
                </a:solidFill>
                <a:latin typeface="Lucida Fax" pitchFamily="18" charset="0"/>
                <a:ea typeface="微软雅黑" pitchFamily="34" charset="-122"/>
                <a:cs typeface="Times New Roman" pitchFamily="18" charset="0"/>
              </a:rPr>
              <a:t>B</a:t>
            </a:r>
            <a:endParaRPr lang="en-US" altLang="zh-CN" sz="2800" dirty="0">
              <a:solidFill>
                <a:srgbClr val="000000"/>
              </a:solidFill>
              <a:latin typeface="Lucida Fax" pitchFamily="18" charset="0"/>
              <a:ea typeface="微软雅黑" pitchFamily="34" charset="-122"/>
              <a:cs typeface="+mn-cs"/>
            </a:endParaRPr>
          </a:p>
        </p:txBody>
      </p:sp>
      <p:sp>
        <p:nvSpPr>
          <p:cNvPr id="71" name="Rectangle 7">
            <a:extLst>
              <a:ext uri="{FF2B5EF4-FFF2-40B4-BE49-F238E27FC236}">
                <a16:creationId xmlns:a16="http://schemas.microsoft.com/office/drawing/2014/main" id="{33694470-56C9-E21C-9FBC-456DC05952DB}"/>
              </a:ext>
            </a:extLst>
          </p:cNvPr>
          <p:cNvSpPr>
            <a:spLocks noChangeArrowheads="1"/>
          </p:cNvSpPr>
          <p:nvPr/>
        </p:nvSpPr>
        <p:spPr bwMode="auto">
          <a:xfrm>
            <a:off x="3601028" y="4149725"/>
            <a:ext cx="750888" cy="479425"/>
          </a:xfrm>
          <a:prstGeom prst="rect">
            <a:avLst/>
          </a:prstGeom>
          <a:noFill/>
          <a:ln>
            <a:noFill/>
          </a:ln>
        </p:spPr>
        <p:txBody>
          <a:bodyPr/>
          <a:lstStyle/>
          <a:p>
            <a:pPr algn="ctr" eaLnBrk="1" hangingPunct="1">
              <a:defRPr/>
            </a:pPr>
            <a:r>
              <a:rPr lang="en-US" altLang="zh-CN" sz="2800" b="1">
                <a:solidFill>
                  <a:srgbClr val="000000"/>
                </a:solidFill>
                <a:latin typeface="Lucida Fax" pitchFamily="18" charset="0"/>
                <a:ea typeface="微软雅黑" pitchFamily="34" charset="-122"/>
                <a:cs typeface="Times New Roman" pitchFamily="18" charset="0"/>
              </a:rPr>
              <a:t>C</a:t>
            </a:r>
            <a:endParaRPr lang="en-US" altLang="zh-CN" sz="2800">
              <a:solidFill>
                <a:srgbClr val="000000"/>
              </a:solidFill>
              <a:latin typeface="Lucida Fax" pitchFamily="18" charset="0"/>
              <a:ea typeface="微软雅黑" pitchFamily="34" charset="-122"/>
              <a:cs typeface="+mn-cs"/>
            </a:endParaRPr>
          </a:p>
        </p:txBody>
      </p:sp>
      <p:sp>
        <p:nvSpPr>
          <p:cNvPr id="72" name="Rectangle 8">
            <a:extLst>
              <a:ext uri="{FF2B5EF4-FFF2-40B4-BE49-F238E27FC236}">
                <a16:creationId xmlns:a16="http://schemas.microsoft.com/office/drawing/2014/main" id="{2CA67A63-5491-4A04-244D-D3B69133D25B}"/>
              </a:ext>
            </a:extLst>
          </p:cNvPr>
          <p:cNvSpPr>
            <a:spLocks noChangeArrowheads="1"/>
          </p:cNvSpPr>
          <p:nvPr/>
        </p:nvSpPr>
        <p:spPr bwMode="auto">
          <a:xfrm>
            <a:off x="2697741" y="4684713"/>
            <a:ext cx="652462" cy="554037"/>
          </a:xfrm>
          <a:prstGeom prst="rect">
            <a:avLst/>
          </a:prstGeom>
          <a:noFill/>
          <a:ln>
            <a:noFill/>
          </a:ln>
        </p:spPr>
        <p:txBody>
          <a:bodyPr/>
          <a:lstStyle/>
          <a:p>
            <a:pPr algn="ctr" eaLnBrk="1" hangingPunct="1">
              <a:defRPr/>
            </a:pPr>
            <a:r>
              <a:rPr lang="en-US" altLang="zh-CN" sz="2800" b="1">
                <a:solidFill>
                  <a:srgbClr val="000000"/>
                </a:solidFill>
                <a:latin typeface="Lucida Fax" pitchFamily="18" charset="0"/>
                <a:ea typeface="微软雅黑" pitchFamily="34" charset="-122"/>
                <a:cs typeface="Times New Roman" pitchFamily="18" charset="0"/>
              </a:rPr>
              <a:t>D</a:t>
            </a:r>
            <a:endParaRPr lang="en-US" altLang="zh-CN" sz="2800">
              <a:solidFill>
                <a:srgbClr val="000000"/>
              </a:solidFill>
              <a:latin typeface="Lucida Fax" pitchFamily="18" charset="0"/>
              <a:ea typeface="微软雅黑" pitchFamily="34" charset="-122"/>
              <a:cs typeface="+mn-cs"/>
            </a:endParaRPr>
          </a:p>
        </p:txBody>
      </p:sp>
      <p:sp>
        <p:nvSpPr>
          <p:cNvPr id="73" name="Rectangle 9">
            <a:extLst>
              <a:ext uri="{FF2B5EF4-FFF2-40B4-BE49-F238E27FC236}">
                <a16:creationId xmlns:a16="http://schemas.microsoft.com/office/drawing/2014/main" id="{AEF793A6-F9EB-758D-A228-8919BC8C90FC}"/>
              </a:ext>
            </a:extLst>
          </p:cNvPr>
          <p:cNvSpPr>
            <a:spLocks noChangeArrowheads="1"/>
          </p:cNvSpPr>
          <p:nvPr/>
        </p:nvSpPr>
        <p:spPr bwMode="auto">
          <a:xfrm>
            <a:off x="4256666" y="4591050"/>
            <a:ext cx="817562" cy="554038"/>
          </a:xfrm>
          <a:prstGeom prst="rect">
            <a:avLst/>
          </a:prstGeom>
          <a:noFill/>
          <a:ln>
            <a:noFill/>
          </a:ln>
        </p:spPr>
        <p:txBody>
          <a:bodyPr/>
          <a:lstStyle/>
          <a:p>
            <a:pPr algn="ctr" eaLnBrk="1" hangingPunct="1">
              <a:defRPr/>
            </a:pPr>
            <a:r>
              <a:rPr lang="en-US" altLang="zh-CN" sz="2800" b="1">
                <a:solidFill>
                  <a:srgbClr val="000000"/>
                </a:solidFill>
                <a:latin typeface="Lucida Fax" pitchFamily="18" charset="0"/>
                <a:ea typeface="微软雅黑" pitchFamily="34" charset="-122"/>
                <a:cs typeface="Times New Roman" pitchFamily="18" charset="0"/>
              </a:rPr>
              <a:t>E</a:t>
            </a:r>
            <a:endParaRPr lang="en-US" altLang="zh-CN" sz="2800">
              <a:solidFill>
                <a:srgbClr val="000000"/>
              </a:solidFill>
              <a:latin typeface="Lucida Fax" pitchFamily="18" charset="0"/>
              <a:ea typeface="微软雅黑" pitchFamily="34" charset="-122"/>
              <a:cs typeface="+mn-cs"/>
            </a:endParaRPr>
          </a:p>
        </p:txBody>
      </p:sp>
      <p:sp>
        <p:nvSpPr>
          <p:cNvPr id="74" name="Rectangle 10">
            <a:extLst>
              <a:ext uri="{FF2B5EF4-FFF2-40B4-BE49-F238E27FC236}">
                <a16:creationId xmlns:a16="http://schemas.microsoft.com/office/drawing/2014/main" id="{8586DD9A-63D1-124D-9EF3-5316EDFC6930}"/>
              </a:ext>
            </a:extLst>
          </p:cNvPr>
          <p:cNvSpPr>
            <a:spLocks noChangeArrowheads="1"/>
          </p:cNvSpPr>
          <p:nvPr/>
        </p:nvSpPr>
        <p:spPr bwMode="auto">
          <a:xfrm>
            <a:off x="2673928" y="5688013"/>
            <a:ext cx="600075" cy="563562"/>
          </a:xfrm>
          <a:prstGeom prst="rect">
            <a:avLst/>
          </a:prstGeom>
          <a:noFill/>
          <a:ln>
            <a:noFill/>
          </a:ln>
        </p:spPr>
        <p:txBody>
          <a:bodyPr/>
          <a:lstStyle/>
          <a:p>
            <a:pPr algn="ctr" eaLnBrk="1" hangingPunct="1">
              <a:defRPr/>
            </a:pPr>
            <a:r>
              <a:rPr lang="en-US" altLang="zh-CN" sz="2800" b="1">
                <a:solidFill>
                  <a:srgbClr val="000000"/>
                </a:solidFill>
                <a:latin typeface="Lucida Fax" pitchFamily="18" charset="0"/>
                <a:ea typeface="微软雅黑" pitchFamily="34" charset="-122"/>
                <a:cs typeface="Times New Roman" pitchFamily="18" charset="0"/>
              </a:rPr>
              <a:t>F</a:t>
            </a:r>
            <a:endParaRPr lang="en-US" altLang="zh-CN" sz="2800">
              <a:solidFill>
                <a:srgbClr val="000000"/>
              </a:solidFill>
              <a:latin typeface="Lucida Fax" pitchFamily="18" charset="0"/>
              <a:ea typeface="微软雅黑" pitchFamily="34" charset="-122"/>
              <a:cs typeface="+mn-cs"/>
            </a:endParaRPr>
          </a:p>
        </p:txBody>
      </p:sp>
      <p:sp>
        <p:nvSpPr>
          <p:cNvPr id="75" name="Rectangle 11">
            <a:extLst>
              <a:ext uri="{FF2B5EF4-FFF2-40B4-BE49-F238E27FC236}">
                <a16:creationId xmlns:a16="http://schemas.microsoft.com/office/drawing/2014/main" id="{5226BBBF-A14A-7D43-CD55-56FCA574C078}"/>
              </a:ext>
            </a:extLst>
          </p:cNvPr>
          <p:cNvSpPr>
            <a:spLocks noChangeArrowheads="1"/>
          </p:cNvSpPr>
          <p:nvPr/>
        </p:nvSpPr>
        <p:spPr bwMode="auto">
          <a:xfrm>
            <a:off x="3274003" y="5683250"/>
            <a:ext cx="490538" cy="568325"/>
          </a:xfrm>
          <a:prstGeom prst="rect">
            <a:avLst/>
          </a:prstGeom>
          <a:noFill/>
          <a:ln>
            <a:noFill/>
          </a:ln>
        </p:spPr>
        <p:txBody>
          <a:bodyPr/>
          <a:lstStyle/>
          <a:p>
            <a:pPr algn="ctr" eaLnBrk="1" hangingPunct="1">
              <a:defRPr/>
            </a:pPr>
            <a:r>
              <a:rPr lang="en-US" altLang="zh-CN" sz="2800" b="1" dirty="0">
                <a:solidFill>
                  <a:srgbClr val="000000"/>
                </a:solidFill>
                <a:latin typeface="Lucida Fax" pitchFamily="18" charset="0"/>
                <a:ea typeface="微软雅黑" pitchFamily="34" charset="-122"/>
                <a:cs typeface="Times New Roman" pitchFamily="18" charset="0"/>
              </a:rPr>
              <a:t>G</a:t>
            </a:r>
            <a:endParaRPr lang="en-US" altLang="zh-CN" sz="2800" dirty="0">
              <a:solidFill>
                <a:srgbClr val="000000"/>
              </a:solidFill>
              <a:latin typeface="Lucida Fax" pitchFamily="18" charset="0"/>
              <a:ea typeface="微软雅黑" pitchFamily="34" charset="-122"/>
              <a:cs typeface="+mn-cs"/>
            </a:endParaRPr>
          </a:p>
        </p:txBody>
      </p:sp>
      <p:sp>
        <p:nvSpPr>
          <p:cNvPr id="76" name="Rectangle 12">
            <a:extLst>
              <a:ext uri="{FF2B5EF4-FFF2-40B4-BE49-F238E27FC236}">
                <a16:creationId xmlns:a16="http://schemas.microsoft.com/office/drawing/2014/main" id="{D556AD64-860E-953A-1691-82C6ED6FDE02}"/>
              </a:ext>
            </a:extLst>
          </p:cNvPr>
          <p:cNvSpPr>
            <a:spLocks noChangeArrowheads="1"/>
          </p:cNvSpPr>
          <p:nvPr/>
        </p:nvSpPr>
        <p:spPr bwMode="auto">
          <a:xfrm>
            <a:off x="3764541" y="5688013"/>
            <a:ext cx="655637" cy="563562"/>
          </a:xfrm>
          <a:prstGeom prst="rect">
            <a:avLst/>
          </a:prstGeom>
          <a:noFill/>
          <a:ln>
            <a:noFill/>
          </a:ln>
        </p:spPr>
        <p:txBody>
          <a:bodyPr/>
          <a:lstStyle/>
          <a:p>
            <a:pPr algn="ctr" eaLnBrk="1" hangingPunct="1">
              <a:defRPr/>
            </a:pPr>
            <a:r>
              <a:rPr lang="en-US" altLang="zh-CN" sz="2800" b="1">
                <a:solidFill>
                  <a:srgbClr val="000000"/>
                </a:solidFill>
                <a:latin typeface="Lucida Fax" pitchFamily="18" charset="0"/>
                <a:ea typeface="微软雅黑" pitchFamily="34" charset="-122"/>
                <a:cs typeface="Times New Roman" pitchFamily="18" charset="0"/>
              </a:rPr>
              <a:t>H</a:t>
            </a:r>
            <a:endParaRPr lang="en-US" altLang="zh-CN" sz="2800">
              <a:solidFill>
                <a:srgbClr val="000000"/>
              </a:solidFill>
              <a:latin typeface="Lucida Fax" pitchFamily="18" charset="0"/>
              <a:ea typeface="微软雅黑" pitchFamily="34" charset="-122"/>
              <a:cs typeface="+mn-cs"/>
            </a:endParaRPr>
          </a:p>
        </p:txBody>
      </p:sp>
      <p:sp>
        <p:nvSpPr>
          <p:cNvPr id="77" name="Rectangle 13">
            <a:extLst>
              <a:ext uri="{FF2B5EF4-FFF2-40B4-BE49-F238E27FC236}">
                <a16:creationId xmlns:a16="http://schemas.microsoft.com/office/drawing/2014/main" id="{7BB9AEFE-481B-95CC-A41D-9861E257A68F}"/>
              </a:ext>
            </a:extLst>
          </p:cNvPr>
          <p:cNvSpPr>
            <a:spLocks noChangeArrowheads="1"/>
          </p:cNvSpPr>
          <p:nvPr/>
        </p:nvSpPr>
        <p:spPr bwMode="auto">
          <a:xfrm>
            <a:off x="4432878" y="5688013"/>
            <a:ext cx="641350" cy="563562"/>
          </a:xfrm>
          <a:prstGeom prst="rect">
            <a:avLst/>
          </a:prstGeom>
          <a:noFill/>
          <a:ln>
            <a:noFill/>
          </a:ln>
        </p:spPr>
        <p:txBody>
          <a:bodyPr/>
          <a:lstStyle/>
          <a:p>
            <a:pPr algn="ctr" eaLnBrk="1" hangingPunct="1">
              <a:defRPr/>
            </a:pPr>
            <a:r>
              <a:rPr lang="en-US" altLang="zh-CN" sz="2800" b="1">
                <a:solidFill>
                  <a:srgbClr val="000000"/>
                </a:solidFill>
                <a:latin typeface="Lucida Fax" pitchFamily="18" charset="0"/>
                <a:ea typeface="微软雅黑" pitchFamily="34" charset="-122"/>
                <a:cs typeface="Times New Roman" pitchFamily="18" charset="0"/>
              </a:rPr>
              <a:t>I</a:t>
            </a:r>
            <a:endParaRPr lang="en-US" altLang="zh-CN" sz="2800">
              <a:solidFill>
                <a:srgbClr val="000000"/>
              </a:solidFill>
              <a:latin typeface="Lucida Fax" pitchFamily="18" charset="0"/>
              <a:ea typeface="微软雅黑" pitchFamily="34" charset="-122"/>
              <a:cs typeface="+mn-cs"/>
            </a:endParaRPr>
          </a:p>
        </p:txBody>
      </p:sp>
      <p:sp>
        <p:nvSpPr>
          <p:cNvPr id="78" name="Oval 14">
            <a:extLst>
              <a:ext uri="{FF2B5EF4-FFF2-40B4-BE49-F238E27FC236}">
                <a16:creationId xmlns:a16="http://schemas.microsoft.com/office/drawing/2014/main" id="{F446CF20-543B-8B22-25F3-644747F7CDF8}"/>
              </a:ext>
            </a:extLst>
          </p:cNvPr>
          <p:cNvSpPr>
            <a:spLocks noChangeArrowheads="1"/>
          </p:cNvSpPr>
          <p:nvPr/>
        </p:nvSpPr>
        <p:spPr bwMode="auto">
          <a:xfrm>
            <a:off x="2632653" y="4038600"/>
            <a:ext cx="163513" cy="128588"/>
          </a:xfrm>
          <a:prstGeom prst="ellipse">
            <a:avLst/>
          </a:prstGeom>
          <a:solidFill>
            <a:srgbClr val="FFFFFF"/>
          </a:solidFill>
          <a:ln w="38100">
            <a:solidFill>
              <a:srgbClr val="000000"/>
            </a:solidFill>
            <a:round/>
            <a:headEnd/>
            <a:tailEnd/>
          </a:ln>
        </p:spPr>
        <p:txBody>
          <a:bodyPr/>
          <a:lstStyle/>
          <a:p>
            <a:pPr eaLnBrk="1" hangingPunct="1">
              <a:defRPr/>
            </a:pPr>
            <a:endParaRPr lang="zh-CN" altLang="en-US" sz="2000">
              <a:solidFill>
                <a:srgbClr val="000000"/>
              </a:solidFill>
              <a:latin typeface="Lucida Fax" pitchFamily="18" charset="0"/>
              <a:ea typeface="微软雅黑" pitchFamily="34" charset="-122"/>
              <a:cs typeface="+mn-cs"/>
            </a:endParaRPr>
          </a:p>
        </p:txBody>
      </p:sp>
      <p:sp>
        <p:nvSpPr>
          <p:cNvPr id="79" name="Line 15">
            <a:extLst>
              <a:ext uri="{FF2B5EF4-FFF2-40B4-BE49-F238E27FC236}">
                <a16:creationId xmlns:a16="http://schemas.microsoft.com/office/drawing/2014/main" id="{9FD07A1F-0B64-48D3-8949-DBB4F703E844}"/>
              </a:ext>
            </a:extLst>
          </p:cNvPr>
          <p:cNvSpPr>
            <a:spLocks noChangeShapeType="1"/>
          </p:cNvSpPr>
          <p:nvPr/>
        </p:nvSpPr>
        <p:spPr bwMode="auto">
          <a:xfrm flipH="1">
            <a:off x="1800803" y="4171950"/>
            <a:ext cx="873125" cy="420688"/>
          </a:xfrm>
          <a:prstGeom prst="line">
            <a:avLst/>
          </a:prstGeom>
          <a:noFill/>
          <a:ln w="38100">
            <a:solidFill>
              <a:srgbClr val="000000"/>
            </a:solidFill>
            <a:round/>
            <a:headEnd/>
            <a:tailEnd/>
          </a:ln>
        </p:spPr>
        <p:txBody>
          <a:bodyPr/>
          <a:lstStyle/>
          <a:p>
            <a:pPr eaLnBrk="1" hangingPunct="1">
              <a:defRPr/>
            </a:pPr>
            <a:endParaRPr lang="zh-CN" altLang="en-US" sz="2000">
              <a:solidFill>
                <a:srgbClr val="000000"/>
              </a:solidFill>
              <a:latin typeface="Lucida Fax" pitchFamily="18" charset="0"/>
              <a:ea typeface="微软雅黑" pitchFamily="34" charset="-122"/>
              <a:cs typeface="+mn-cs"/>
            </a:endParaRPr>
          </a:p>
        </p:txBody>
      </p:sp>
      <p:sp>
        <p:nvSpPr>
          <p:cNvPr id="80" name="Oval 16">
            <a:extLst>
              <a:ext uri="{FF2B5EF4-FFF2-40B4-BE49-F238E27FC236}">
                <a16:creationId xmlns:a16="http://schemas.microsoft.com/office/drawing/2014/main" id="{E57977F6-2F3D-DA6A-8CDD-5E7E6914BB0B}"/>
              </a:ext>
            </a:extLst>
          </p:cNvPr>
          <p:cNvSpPr>
            <a:spLocks noChangeArrowheads="1"/>
          </p:cNvSpPr>
          <p:nvPr/>
        </p:nvSpPr>
        <p:spPr bwMode="auto">
          <a:xfrm>
            <a:off x="1651578" y="4565650"/>
            <a:ext cx="163513" cy="127000"/>
          </a:xfrm>
          <a:prstGeom prst="ellipse">
            <a:avLst/>
          </a:prstGeom>
          <a:solidFill>
            <a:srgbClr val="FFFFFF"/>
          </a:solidFill>
          <a:ln w="38100">
            <a:solidFill>
              <a:srgbClr val="000000"/>
            </a:solidFill>
            <a:round/>
            <a:headEnd/>
            <a:tailEnd/>
          </a:ln>
        </p:spPr>
        <p:txBody>
          <a:bodyPr/>
          <a:lstStyle/>
          <a:p>
            <a:pPr eaLnBrk="1" hangingPunct="1">
              <a:defRPr/>
            </a:pPr>
            <a:endParaRPr lang="zh-CN" altLang="en-US" sz="2000">
              <a:solidFill>
                <a:srgbClr val="000000"/>
              </a:solidFill>
              <a:latin typeface="Lucida Fax" pitchFamily="18" charset="0"/>
              <a:ea typeface="微软雅黑" pitchFamily="34" charset="-122"/>
              <a:cs typeface="+mn-cs"/>
            </a:endParaRPr>
          </a:p>
        </p:txBody>
      </p:sp>
      <p:sp>
        <p:nvSpPr>
          <p:cNvPr id="81" name="Line 17">
            <a:extLst>
              <a:ext uri="{FF2B5EF4-FFF2-40B4-BE49-F238E27FC236}">
                <a16:creationId xmlns:a16="http://schemas.microsoft.com/office/drawing/2014/main" id="{34CF260F-2870-4D7D-C751-1058CE44E064}"/>
              </a:ext>
            </a:extLst>
          </p:cNvPr>
          <p:cNvSpPr>
            <a:spLocks noChangeShapeType="1"/>
          </p:cNvSpPr>
          <p:nvPr/>
        </p:nvSpPr>
        <p:spPr bwMode="auto">
          <a:xfrm>
            <a:off x="2769178" y="4171950"/>
            <a:ext cx="995363" cy="420688"/>
          </a:xfrm>
          <a:prstGeom prst="line">
            <a:avLst/>
          </a:prstGeom>
          <a:noFill/>
          <a:ln w="38100">
            <a:solidFill>
              <a:srgbClr val="000000"/>
            </a:solidFill>
            <a:round/>
            <a:headEnd/>
            <a:tailEnd/>
          </a:ln>
        </p:spPr>
        <p:txBody>
          <a:bodyPr/>
          <a:lstStyle/>
          <a:p>
            <a:pPr eaLnBrk="1" hangingPunct="1">
              <a:defRPr/>
            </a:pPr>
            <a:endParaRPr lang="zh-CN" altLang="en-US" sz="2000">
              <a:solidFill>
                <a:srgbClr val="000000"/>
              </a:solidFill>
              <a:latin typeface="Lucida Fax" pitchFamily="18" charset="0"/>
              <a:ea typeface="微软雅黑" pitchFamily="34" charset="-122"/>
              <a:cs typeface="+mn-cs"/>
            </a:endParaRPr>
          </a:p>
        </p:txBody>
      </p:sp>
      <p:sp>
        <p:nvSpPr>
          <p:cNvPr id="82" name="Oval 18">
            <a:extLst>
              <a:ext uri="{FF2B5EF4-FFF2-40B4-BE49-F238E27FC236}">
                <a16:creationId xmlns:a16="http://schemas.microsoft.com/office/drawing/2014/main" id="{1AC79738-0ADD-E933-FCC4-F5435BF8023E}"/>
              </a:ext>
            </a:extLst>
          </p:cNvPr>
          <p:cNvSpPr>
            <a:spLocks noChangeArrowheads="1"/>
          </p:cNvSpPr>
          <p:nvPr/>
        </p:nvSpPr>
        <p:spPr bwMode="auto">
          <a:xfrm>
            <a:off x="3628016" y="4554538"/>
            <a:ext cx="163512" cy="127000"/>
          </a:xfrm>
          <a:prstGeom prst="ellipse">
            <a:avLst/>
          </a:prstGeom>
          <a:solidFill>
            <a:srgbClr val="FFFFFF"/>
          </a:solidFill>
          <a:ln w="38100">
            <a:solidFill>
              <a:srgbClr val="000000"/>
            </a:solidFill>
            <a:round/>
            <a:headEnd/>
            <a:tailEnd/>
          </a:ln>
        </p:spPr>
        <p:txBody>
          <a:bodyPr/>
          <a:lstStyle/>
          <a:p>
            <a:pPr eaLnBrk="1" hangingPunct="1">
              <a:defRPr/>
            </a:pPr>
            <a:endParaRPr lang="zh-CN" altLang="en-US" sz="2000">
              <a:solidFill>
                <a:srgbClr val="000000"/>
              </a:solidFill>
              <a:latin typeface="Lucida Fax" pitchFamily="18" charset="0"/>
              <a:ea typeface="微软雅黑" pitchFamily="34" charset="-122"/>
              <a:cs typeface="+mn-cs"/>
            </a:endParaRPr>
          </a:p>
        </p:txBody>
      </p:sp>
      <p:sp>
        <p:nvSpPr>
          <p:cNvPr id="83" name="Line 19">
            <a:extLst>
              <a:ext uri="{FF2B5EF4-FFF2-40B4-BE49-F238E27FC236}">
                <a16:creationId xmlns:a16="http://schemas.microsoft.com/office/drawing/2014/main" id="{39167BDD-6981-813C-B7DB-C2298E110164}"/>
              </a:ext>
            </a:extLst>
          </p:cNvPr>
          <p:cNvSpPr>
            <a:spLocks noChangeShapeType="1"/>
          </p:cNvSpPr>
          <p:nvPr/>
        </p:nvSpPr>
        <p:spPr bwMode="auto">
          <a:xfrm flipH="1">
            <a:off x="3274003" y="4676775"/>
            <a:ext cx="395288" cy="357188"/>
          </a:xfrm>
          <a:prstGeom prst="line">
            <a:avLst/>
          </a:prstGeom>
          <a:noFill/>
          <a:ln w="38100">
            <a:solidFill>
              <a:srgbClr val="000000"/>
            </a:solidFill>
            <a:round/>
            <a:headEnd/>
            <a:tailEnd/>
          </a:ln>
        </p:spPr>
        <p:txBody>
          <a:bodyPr/>
          <a:lstStyle/>
          <a:p>
            <a:pPr eaLnBrk="1" hangingPunct="1">
              <a:defRPr/>
            </a:pPr>
            <a:endParaRPr lang="zh-CN" altLang="en-US" sz="2000">
              <a:solidFill>
                <a:srgbClr val="000000"/>
              </a:solidFill>
              <a:latin typeface="Lucida Fax" pitchFamily="18" charset="0"/>
              <a:ea typeface="微软雅黑" pitchFamily="34" charset="-122"/>
              <a:cs typeface="+mn-cs"/>
            </a:endParaRPr>
          </a:p>
        </p:txBody>
      </p:sp>
      <p:sp>
        <p:nvSpPr>
          <p:cNvPr id="84" name="Oval 20">
            <a:extLst>
              <a:ext uri="{FF2B5EF4-FFF2-40B4-BE49-F238E27FC236}">
                <a16:creationId xmlns:a16="http://schemas.microsoft.com/office/drawing/2014/main" id="{01D981EF-F7D0-9C98-6619-D07252E2A6C5}"/>
              </a:ext>
            </a:extLst>
          </p:cNvPr>
          <p:cNvSpPr>
            <a:spLocks noChangeArrowheads="1"/>
          </p:cNvSpPr>
          <p:nvPr/>
        </p:nvSpPr>
        <p:spPr bwMode="auto">
          <a:xfrm>
            <a:off x="3137478" y="5024438"/>
            <a:ext cx="163513" cy="128587"/>
          </a:xfrm>
          <a:prstGeom prst="ellipse">
            <a:avLst/>
          </a:prstGeom>
          <a:solidFill>
            <a:srgbClr val="FFFFFF"/>
          </a:solidFill>
          <a:ln w="38100">
            <a:solidFill>
              <a:srgbClr val="000000"/>
            </a:solidFill>
            <a:round/>
            <a:headEnd/>
            <a:tailEnd/>
          </a:ln>
        </p:spPr>
        <p:txBody>
          <a:bodyPr/>
          <a:lstStyle/>
          <a:p>
            <a:pPr eaLnBrk="1" hangingPunct="1">
              <a:defRPr/>
            </a:pPr>
            <a:endParaRPr lang="zh-CN" altLang="en-US" sz="2000">
              <a:solidFill>
                <a:srgbClr val="000000"/>
              </a:solidFill>
              <a:latin typeface="Lucida Fax" pitchFamily="18" charset="0"/>
              <a:ea typeface="微软雅黑" pitchFamily="34" charset="-122"/>
              <a:cs typeface="+mn-cs"/>
            </a:endParaRPr>
          </a:p>
        </p:txBody>
      </p:sp>
      <p:sp>
        <p:nvSpPr>
          <p:cNvPr id="85" name="Line 21">
            <a:extLst>
              <a:ext uri="{FF2B5EF4-FFF2-40B4-BE49-F238E27FC236}">
                <a16:creationId xmlns:a16="http://schemas.microsoft.com/office/drawing/2014/main" id="{31A500B4-D2CE-5FE9-8642-B141BFF53148}"/>
              </a:ext>
            </a:extLst>
          </p:cNvPr>
          <p:cNvSpPr>
            <a:spLocks noChangeShapeType="1"/>
          </p:cNvSpPr>
          <p:nvPr/>
        </p:nvSpPr>
        <p:spPr bwMode="auto">
          <a:xfrm>
            <a:off x="3778828" y="4660900"/>
            <a:ext cx="477838" cy="373063"/>
          </a:xfrm>
          <a:prstGeom prst="line">
            <a:avLst/>
          </a:prstGeom>
          <a:noFill/>
          <a:ln w="38100">
            <a:solidFill>
              <a:srgbClr val="000000"/>
            </a:solidFill>
            <a:round/>
            <a:headEnd/>
            <a:tailEnd/>
          </a:ln>
        </p:spPr>
        <p:txBody>
          <a:bodyPr/>
          <a:lstStyle/>
          <a:p>
            <a:pPr eaLnBrk="1" hangingPunct="1">
              <a:defRPr/>
            </a:pPr>
            <a:endParaRPr lang="zh-CN" altLang="en-US" sz="2000">
              <a:solidFill>
                <a:srgbClr val="000000"/>
              </a:solidFill>
              <a:latin typeface="Lucida Fax" pitchFamily="18" charset="0"/>
              <a:ea typeface="微软雅黑" pitchFamily="34" charset="-122"/>
              <a:cs typeface="+mn-cs"/>
            </a:endParaRPr>
          </a:p>
        </p:txBody>
      </p:sp>
      <p:sp>
        <p:nvSpPr>
          <p:cNvPr id="86" name="Oval 22">
            <a:extLst>
              <a:ext uri="{FF2B5EF4-FFF2-40B4-BE49-F238E27FC236}">
                <a16:creationId xmlns:a16="http://schemas.microsoft.com/office/drawing/2014/main" id="{07655D89-C7EA-5C74-6C38-1B1B7C132F2A}"/>
              </a:ext>
            </a:extLst>
          </p:cNvPr>
          <p:cNvSpPr>
            <a:spLocks noChangeArrowheads="1"/>
          </p:cNvSpPr>
          <p:nvPr/>
        </p:nvSpPr>
        <p:spPr bwMode="auto">
          <a:xfrm>
            <a:off x="4201103" y="5016500"/>
            <a:ext cx="163513" cy="128588"/>
          </a:xfrm>
          <a:prstGeom prst="ellipse">
            <a:avLst/>
          </a:prstGeom>
          <a:solidFill>
            <a:srgbClr val="FFFFFF"/>
          </a:solidFill>
          <a:ln w="38100">
            <a:solidFill>
              <a:srgbClr val="000000"/>
            </a:solidFill>
            <a:round/>
            <a:headEnd/>
            <a:tailEnd/>
          </a:ln>
        </p:spPr>
        <p:txBody>
          <a:bodyPr/>
          <a:lstStyle/>
          <a:p>
            <a:pPr eaLnBrk="1" hangingPunct="1">
              <a:defRPr/>
            </a:pPr>
            <a:endParaRPr lang="zh-CN" altLang="en-US" sz="2000">
              <a:solidFill>
                <a:srgbClr val="000000"/>
              </a:solidFill>
              <a:latin typeface="Lucida Fax" pitchFamily="18" charset="0"/>
              <a:ea typeface="微软雅黑" pitchFamily="34" charset="-122"/>
              <a:cs typeface="+mn-cs"/>
            </a:endParaRPr>
          </a:p>
        </p:txBody>
      </p:sp>
      <p:sp>
        <p:nvSpPr>
          <p:cNvPr id="87" name="Line 23">
            <a:extLst>
              <a:ext uri="{FF2B5EF4-FFF2-40B4-BE49-F238E27FC236}">
                <a16:creationId xmlns:a16="http://schemas.microsoft.com/office/drawing/2014/main" id="{F2D9F208-4B4E-13E6-C5E2-149F17B4D71A}"/>
              </a:ext>
            </a:extLst>
          </p:cNvPr>
          <p:cNvSpPr>
            <a:spLocks noChangeShapeType="1"/>
          </p:cNvSpPr>
          <p:nvPr/>
        </p:nvSpPr>
        <p:spPr bwMode="auto">
          <a:xfrm flipH="1">
            <a:off x="2959678" y="5141913"/>
            <a:ext cx="219075" cy="446087"/>
          </a:xfrm>
          <a:prstGeom prst="line">
            <a:avLst/>
          </a:prstGeom>
          <a:noFill/>
          <a:ln w="38100">
            <a:solidFill>
              <a:srgbClr val="000000"/>
            </a:solidFill>
            <a:round/>
            <a:headEnd/>
            <a:tailEnd/>
          </a:ln>
        </p:spPr>
        <p:txBody>
          <a:bodyPr/>
          <a:lstStyle/>
          <a:p>
            <a:pPr eaLnBrk="1" hangingPunct="1">
              <a:defRPr/>
            </a:pPr>
            <a:endParaRPr lang="zh-CN" altLang="en-US" sz="2000">
              <a:solidFill>
                <a:srgbClr val="000000"/>
              </a:solidFill>
              <a:latin typeface="Lucida Fax" pitchFamily="18" charset="0"/>
              <a:ea typeface="微软雅黑" pitchFamily="34" charset="-122"/>
              <a:cs typeface="+mn-cs"/>
            </a:endParaRPr>
          </a:p>
        </p:txBody>
      </p:sp>
      <p:sp>
        <p:nvSpPr>
          <p:cNvPr id="88" name="Oval 24">
            <a:extLst>
              <a:ext uri="{FF2B5EF4-FFF2-40B4-BE49-F238E27FC236}">
                <a16:creationId xmlns:a16="http://schemas.microsoft.com/office/drawing/2014/main" id="{C45366A3-E4E1-800F-4531-6726E4928F0C}"/>
              </a:ext>
            </a:extLst>
          </p:cNvPr>
          <p:cNvSpPr>
            <a:spLocks noChangeArrowheads="1"/>
          </p:cNvSpPr>
          <p:nvPr/>
        </p:nvSpPr>
        <p:spPr bwMode="auto">
          <a:xfrm>
            <a:off x="2837441" y="5576888"/>
            <a:ext cx="163512" cy="128587"/>
          </a:xfrm>
          <a:prstGeom prst="ellipse">
            <a:avLst/>
          </a:prstGeom>
          <a:solidFill>
            <a:srgbClr val="FFFFFF"/>
          </a:solidFill>
          <a:ln w="38100">
            <a:solidFill>
              <a:srgbClr val="000000"/>
            </a:solidFill>
            <a:round/>
            <a:headEnd/>
            <a:tailEnd/>
          </a:ln>
        </p:spPr>
        <p:txBody>
          <a:bodyPr/>
          <a:lstStyle/>
          <a:p>
            <a:pPr eaLnBrk="1" hangingPunct="1">
              <a:defRPr/>
            </a:pPr>
            <a:endParaRPr lang="zh-CN" altLang="en-US" sz="2000">
              <a:solidFill>
                <a:srgbClr val="000000"/>
              </a:solidFill>
              <a:latin typeface="Lucida Fax" pitchFamily="18" charset="0"/>
              <a:ea typeface="微软雅黑" pitchFamily="34" charset="-122"/>
              <a:cs typeface="+mn-cs"/>
            </a:endParaRPr>
          </a:p>
        </p:txBody>
      </p:sp>
      <p:sp>
        <p:nvSpPr>
          <p:cNvPr id="89" name="Line 25">
            <a:extLst>
              <a:ext uri="{FF2B5EF4-FFF2-40B4-BE49-F238E27FC236}">
                <a16:creationId xmlns:a16="http://schemas.microsoft.com/office/drawing/2014/main" id="{B809EA83-EFD1-66A2-65C2-65BDA2BF7901}"/>
              </a:ext>
            </a:extLst>
          </p:cNvPr>
          <p:cNvSpPr>
            <a:spLocks noChangeShapeType="1"/>
          </p:cNvSpPr>
          <p:nvPr/>
        </p:nvSpPr>
        <p:spPr bwMode="auto">
          <a:xfrm>
            <a:off x="3259716" y="5145088"/>
            <a:ext cx="303212" cy="442912"/>
          </a:xfrm>
          <a:prstGeom prst="line">
            <a:avLst/>
          </a:prstGeom>
          <a:noFill/>
          <a:ln w="38100">
            <a:solidFill>
              <a:srgbClr val="000000"/>
            </a:solidFill>
            <a:round/>
            <a:headEnd/>
            <a:tailEnd/>
          </a:ln>
        </p:spPr>
        <p:txBody>
          <a:bodyPr/>
          <a:lstStyle/>
          <a:p>
            <a:pPr eaLnBrk="1" hangingPunct="1">
              <a:defRPr/>
            </a:pPr>
            <a:endParaRPr lang="zh-CN" altLang="en-US" sz="2000">
              <a:solidFill>
                <a:srgbClr val="000000"/>
              </a:solidFill>
              <a:latin typeface="Lucida Fax" pitchFamily="18" charset="0"/>
              <a:ea typeface="微软雅黑" pitchFamily="34" charset="-122"/>
              <a:cs typeface="+mn-cs"/>
            </a:endParaRPr>
          </a:p>
        </p:txBody>
      </p:sp>
      <p:sp>
        <p:nvSpPr>
          <p:cNvPr id="90" name="Oval 26">
            <a:extLst>
              <a:ext uri="{FF2B5EF4-FFF2-40B4-BE49-F238E27FC236}">
                <a16:creationId xmlns:a16="http://schemas.microsoft.com/office/drawing/2014/main" id="{EE0EE846-D40A-8C0C-CE9B-CD3B0B14ED70}"/>
              </a:ext>
            </a:extLst>
          </p:cNvPr>
          <p:cNvSpPr>
            <a:spLocks noChangeArrowheads="1"/>
          </p:cNvSpPr>
          <p:nvPr/>
        </p:nvSpPr>
        <p:spPr bwMode="auto">
          <a:xfrm>
            <a:off x="3520066" y="5570538"/>
            <a:ext cx="163512" cy="127000"/>
          </a:xfrm>
          <a:prstGeom prst="ellipse">
            <a:avLst/>
          </a:prstGeom>
          <a:solidFill>
            <a:srgbClr val="FFFFFF"/>
          </a:solidFill>
          <a:ln w="38100">
            <a:solidFill>
              <a:srgbClr val="000000"/>
            </a:solidFill>
            <a:round/>
            <a:headEnd/>
            <a:tailEnd/>
          </a:ln>
        </p:spPr>
        <p:txBody>
          <a:bodyPr/>
          <a:lstStyle/>
          <a:p>
            <a:pPr eaLnBrk="1" hangingPunct="1">
              <a:defRPr/>
            </a:pPr>
            <a:endParaRPr lang="zh-CN" altLang="en-US" sz="2000">
              <a:solidFill>
                <a:srgbClr val="000000"/>
              </a:solidFill>
              <a:latin typeface="Lucida Fax" pitchFamily="18" charset="0"/>
              <a:ea typeface="微软雅黑" pitchFamily="34" charset="-122"/>
              <a:cs typeface="+mn-cs"/>
            </a:endParaRPr>
          </a:p>
        </p:txBody>
      </p:sp>
      <p:sp>
        <p:nvSpPr>
          <p:cNvPr id="91" name="Line 27">
            <a:extLst>
              <a:ext uri="{FF2B5EF4-FFF2-40B4-BE49-F238E27FC236}">
                <a16:creationId xmlns:a16="http://schemas.microsoft.com/office/drawing/2014/main" id="{A5C9DF9A-70F8-5583-7DB6-69E013BA9CAE}"/>
              </a:ext>
            </a:extLst>
          </p:cNvPr>
          <p:cNvSpPr>
            <a:spLocks noChangeShapeType="1"/>
          </p:cNvSpPr>
          <p:nvPr/>
        </p:nvSpPr>
        <p:spPr bwMode="auto">
          <a:xfrm flipH="1">
            <a:off x="4024891" y="5145088"/>
            <a:ext cx="217487" cy="446087"/>
          </a:xfrm>
          <a:prstGeom prst="line">
            <a:avLst/>
          </a:prstGeom>
          <a:noFill/>
          <a:ln w="38100">
            <a:solidFill>
              <a:srgbClr val="000000"/>
            </a:solidFill>
            <a:round/>
            <a:headEnd/>
            <a:tailEnd/>
          </a:ln>
        </p:spPr>
        <p:txBody>
          <a:bodyPr/>
          <a:lstStyle/>
          <a:p>
            <a:pPr eaLnBrk="1" hangingPunct="1">
              <a:defRPr/>
            </a:pPr>
            <a:endParaRPr lang="zh-CN" altLang="en-US" sz="2000">
              <a:solidFill>
                <a:srgbClr val="000000"/>
              </a:solidFill>
              <a:latin typeface="Lucida Fax" pitchFamily="18" charset="0"/>
              <a:ea typeface="微软雅黑" pitchFamily="34" charset="-122"/>
              <a:cs typeface="+mn-cs"/>
            </a:endParaRPr>
          </a:p>
        </p:txBody>
      </p:sp>
      <p:sp>
        <p:nvSpPr>
          <p:cNvPr id="92" name="Oval 28">
            <a:extLst>
              <a:ext uri="{FF2B5EF4-FFF2-40B4-BE49-F238E27FC236}">
                <a16:creationId xmlns:a16="http://schemas.microsoft.com/office/drawing/2014/main" id="{5CB976BC-142E-AC5B-B258-483FC3A1ECA4}"/>
              </a:ext>
            </a:extLst>
          </p:cNvPr>
          <p:cNvSpPr>
            <a:spLocks noChangeArrowheads="1"/>
          </p:cNvSpPr>
          <p:nvPr/>
        </p:nvSpPr>
        <p:spPr bwMode="auto">
          <a:xfrm>
            <a:off x="3901066" y="5581650"/>
            <a:ext cx="163512" cy="127000"/>
          </a:xfrm>
          <a:prstGeom prst="ellipse">
            <a:avLst/>
          </a:prstGeom>
          <a:solidFill>
            <a:srgbClr val="FFFFFF"/>
          </a:solidFill>
          <a:ln w="38100">
            <a:solidFill>
              <a:srgbClr val="000000"/>
            </a:solidFill>
            <a:round/>
            <a:headEnd/>
            <a:tailEnd/>
          </a:ln>
        </p:spPr>
        <p:txBody>
          <a:bodyPr/>
          <a:lstStyle/>
          <a:p>
            <a:pPr eaLnBrk="1" hangingPunct="1">
              <a:defRPr/>
            </a:pPr>
            <a:endParaRPr lang="zh-CN" altLang="en-US" sz="2000">
              <a:solidFill>
                <a:srgbClr val="000000"/>
              </a:solidFill>
              <a:latin typeface="Lucida Fax" pitchFamily="18" charset="0"/>
              <a:ea typeface="微软雅黑" pitchFamily="34" charset="-122"/>
              <a:cs typeface="+mn-cs"/>
            </a:endParaRPr>
          </a:p>
        </p:txBody>
      </p:sp>
      <p:sp>
        <p:nvSpPr>
          <p:cNvPr id="93" name="Line 29">
            <a:extLst>
              <a:ext uri="{FF2B5EF4-FFF2-40B4-BE49-F238E27FC236}">
                <a16:creationId xmlns:a16="http://schemas.microsoft.com/office/drawing/2014/main" id="{6C125E1E-D527-4A46-D720-5D1774ED069A}"/>
              </a:ext>
            </a:extLst>
          </p:cNvPr>
          <p:cNvSpPr>
            <a:spLocks noChangeShapeType="1"/>
          </p:cNvSpPr>
          <p:nvPr/>
        </p:nvSpPr>
        <p:spPr bwMode="auto">
          <a:xfrm>
            <a:off x="4324928" y="5149850"/>
            <a:ext cx="312738" cy="460375"/>
          </a:xfrm>
          <a:prstGeom prst="line">
            <a:avLst/>
          </a:prstGeom>
          <a:noFill/>
          <a:ln w="38100">
            <a:solidFill>
              <a:srgbClr val="000000"/>
            </a:solidFill>
            <a:round/>
            <a:headEnd/>
            <a:tailEnd/>
          </a:ln>
        </p:spPr>
        <p:txBody>
          <a:bodyPr/>
          <a:lstStyle/>
          <a:p>
            <a:pPr eaLnBrk="1" hangingPunct="1">
              <a:defRPr/>
            </a:pPr>
            <a:endParaRPr lang="zh-CN" altLang="en-US" sz="2000">
              <a:solidFill>
                <a:srgbClr val="000000"/>
              </a:solidFill>
              <a:latin typeface="Lucida Fax" pitchFamily="18" charset="0"/>
              <a:ea typeface="微软雅黑" pitchFamily="34" charset="-122"/>
              <a:cs typeface="+mn-cs"/>
            </a:endParaRPr>
          </a:p>
        </p:txBody>
      </p:sp>
      <p:sp>
        <p:nvSpPr>
          <p:cNvPr id="94" name="Oval 30">
            <a:extLst>
              <a:ext uri="{FF2B5EF4-FFF2-40B4-BE49-F238E27FC236}">
                <a16:creationId xmlns:a16="http://schemas.microsoft.com/office/drawing/2014/main" id="{5E650213-6069-1AE4-9C0F-E312EA6DFB83}"/>
              </a:ext>
            </a:extLst>
          </p:cNvPr>
          <p:cNvSpPr>
            <a:spLocks noChangeArrowheads="1"/>
          </p:cNvSpPr>
          <p:nvPr/>
        </p:nvSpPr>
        <p:spPr bwMode="auto">
          <a:xfrm>
            <a:off x="4583691" y="5576888"/>
            <a:ext cx="163512" cy="127000"/>
          </a:xfrm>
          <a:prstGeom prst="ellipse">
            <a:avLst/>
          </a:prstGeom>
          <a:solidFill>
            <a:srgbClr val="FFFFFF"/>
          </a:solidFill>
          <a:ln w="38100">
            <a:solidFill>
              <a:srgbClr val="000000"/>
            </a:solidFill>
            <a:round/>
            <a:headEnd/>
            <a:tailEnd/>
          </a:ln>
        </p:spPr>
        <p:txBody>
          <a:bodyPr/>
          <a:lstStyle/>
          <a:p>
            <a:pPr eaLnBrk="1" hangingPunct="1">
              <a:defRPr/>
            </a:pPr>
            <a:endParaRPr lang="zh-CN" altLang="en-US" sz="2000">
              <a:solidFill>
                <a:srgbClr val="000000"/>
              </a:solidFill>
              <a:latin typeface="Lucida Fax" pitchFamily="18" charset="0"/>
              <a:ea typeface="微软雅黑" pitchFamily="34" charset="-122"/>
              <a:cs typeface="+mn-cs"/>
            </a:endParaRPr>
          </a:p>
        </p:txBody>
      </p:sp>
      <p:sp>
        <p:nvSpPr>
          <p:cNvPr id="95" name="Rectangle 14">
            <a:extLst>
              <a:ext uri="{FF2B5EF4-FFF2-40B4-BE49-F238E27FC236}">
                <a16:creationId xmlns:a16="http://schemas.microsoft.com/office/drawing/2014/main" id="{2D107D78-4595-9EF7-680B-AACADD5958FE}"/>
              </a:ext>
            </a:extLst>
          </p:cNvPr>
          <p:cNvSpPr>
            <a:spLocks noChangeArrowheads="1"/>
          </p:cNvSpPr>
          <p:nvPr/>
        </p:nvSpPr>
        <p:spPr bwMode="auto">
          <a:xfrm>
            <a:off x="8504817" y="3454400"/>
            <a:ext cx="987425" cy="663575"/>
          </a:xfrm>
          <a:prstGeom prst="rect">
            <a:avLst/>
          </a:prstGeom>
          <a:noFill/>
          <a:ln>
            <a:noFill/>
          </a:ln>
        </p:spPr>
        <p:txBody>
          <a:bodyPr/>
          <a:lstStyle/>
          <a:p>
            <a:pPr algn="ctr" eaLnBrk="1" hangingPunct="1">
              <a:defRPr/>
            </a:pPr>
            <a:r>
              <a:rPr lang="en-US" altLang="zh-CN" sz="2800" b="1" dirty="0">
                <a:solidFill>
                  <a:srgbClr val="000000"/>
                </a:solidFill>
                <a:latin typeface="Lucida Fax" pitchFamily="18" charset="0"/>
                <a:ea typeface="宋体" pitchFamily="2" charset="-122"/>
                <a:cs typeface="Times New Roman" pitchFamily="18" charset="0"/>
              </a:rPr>
              <a:t>A</a:t>
            </a:r>
            <a:endParaRPr lang="en-US" altLang="zh-CN" sz="2800" dirty="0">
              <a:solidFill>
                <a:srgbClr val="000000"/>
              </a:solidFill>
              <a:latin typeface="Lucida Fax" pitchFamily="18" charset="0"/>
              <a:ea typeface="宋体" pitchFamily="2" charset="-122"/>
              <a:cs typeface="+mn-cs"/>
            </a:endParaRPr>
          </a:p>
        </p:txBody>
      </p:sp>
      <p:sp>
        <p:nvSpPr>
          <p:cNvPr id="96" name="Rectangle 15">
            <a:extLst>
              <a:ext uri="{FF2B5EF4-FFF2-40B4-BE49-F238E27FC236}">
                <a16:creationId xmlns:a16="http://schemas.microsoft.com/office/drawing/2014/main" id="{A1DB0D52-8178-8051-C4FD-6A3E7BFBF867}"/>
              </a:ext>
            </a:extLst>
          </p:cNvPr>
          <p:cNvSpPr>
            <a:spLocks noChangeArrowheads="1"/>
          </p:cNvSpPr>
          <p:nvPr/>
        </p:nvSpPr>
        <p:spPr bwMode="auto">
          <a:xfrm>
            <a:off x="6976054" y="4038600"/>
            <a:ext cx="820738" cy="663575"/>
          </a:xfrm>
          <a:prstGeom prst="rect">
            <a:avLst/>
          </a:prstGeom>
          <a:noFill/>
          <a:ln>
            <a:noFill/>
          </a:ln>
        </p:spPr>
        <p:txBody>
          <a:bodyPr/>
          <a:lstStyle/>
          <a:p>
            <a:pPr algn="ctr" eaLnBrk="1" hangingPunct="1">
              <a:defRPr/>
            </a:pPr>
            <a:r>
              <a:rPr lang="en-US" altLang="zh-CN" sz="2800" b="1">
                <a:solidFill>
                  <a:srgbClr val="000000"/>
                </a:solidFill>
                <a:latin typeface="Lucida Fax" pitchFamily="18" charset="0"/>
                <a:ea typeface="宋体" pitchFamily="2" charset="-122"/>
                <a:cs typeface="Times New Roman" pitchFamily="18" charset="0"/>
              </a:rPr>
              <a:t>B</a:t>
            </a:r>
            <a:endParaRPr lang="en-US" altLang="zh-CN" sz="2800">
              <a:solidFill>
                <a:srgbClr val="000000"/>
              </a:solidFill>
              <a:latin typeface="Lucida Fax" pitchFamily="18" charset="0"/>
              <a:ea typeface="宋体" pitchFamily="2" charset="-122"/>
              <a:cs typeface="+mn-cs"/>
            </a:endParaRPr>
          </a:p>
        </p:txBody>
      </p:sp>
      <p:sp>
        <p:nvSpPr>
          <p:cNvPr id="97" name="Rectangle 16">
            <a:extLst>
              <a:ext uri="{FF2B5EF4-FFF2-40B4-BE49-F238E27FC236}">
                <a16:creationId xmlns:a16="http://schemas.microsoft.com/office/drawing/2014/main" id="{65F0F66B-B286-BB75-B76F-285FB6462107}"/>
              </a:ext>
            </a:extLst>
          </p:cNvPr>
          <p:cNvSpPr>
            <a:spLocks noChangeArrowheads="1"/>
          </p:cNvSpPr>
          <p:nvPr/>
        </p:nvSpPr>
        <p:spPr bwMode="auto">
          <a:xfrm>
            <a:off x="9568442" y="4038600"/>
            <a:ext cx="757237" cy="574675"/>
          </a:xfrm>
          <a:prstGeom prst="rect">
            <a:avLst/>
          </a:prstGeom>
          <a:noFill/>
          <a:ln>
            <a:noFill/>
          </a:ln>
        </p:spPr>
        <p:txBody>
          <a:bodyPr/>
          <a:lstStyle/>
          <a:p>
            <a:pPr algn="ctr" eaLnBrk="1" hangingPunct="1">
              <a:defRPr/>
            </a:pPr>
            <a:r>
              <a:rPr lang="en-US" altLang="zh-CN" sz="2800" b="1">
                <a:solidFill>
                  <a:srgbClr val="000000"/>
                </a:solidFill>
                <a:latin typeface="Lucida Fax" pitchFamily="18" charset="0"/>
                <a:ea typeface="宋体" pitchFamily="2" charset="-122"/>
                <a:cs typeface="Times New Roman" pitchFamily="18" charset="0"/>
              </a:rPr>
              <a:t>C</a:t>
            </a:r>
            <a:endParaRPr lang="en-US" altLang="zh-CN" sz="2800">
              <a:solidFill>
                <a:srgbClr val="000000"/>
              </a:solidFill>
              <a:latin typeface="Lucida Fax" pitchFamily="18" charset="0"/>
              <a:ea typeface="宋体" pitchFamily="2" charset="-122"/>
              <a:cs typeface="+mn-cs"/>
            </a:endParaRPr>
          </a:p>
        </p:txBody>
      </p:sp>
      <p:sp>
        <p:nvSpPr>
          <p:cNvPr id="98" name="Rectangle 17">
            <a:extLst>
              <a:ext uri="{FF2B5EF4-FFF2-40B4-BE49-F238E27FC236}">
                <a16:creationId xmlns:a16="http://schemas.microsoft.com/office/drawing/2014/main" id="{B29C5DCE-045E-0B80-3642-40A20EBD42BF}"/>
              </a:ext>
            </a:extLst>
          </p:cNvPr>
          <p:cNvSpPr>
            <a:spLocks noChangeArrowheads="1"/>
          </p:cNvSpPr>
          <p:nvPr/>
        </p:nvSpPr>
        <p:spPr bwMode="auto">
          <a:xfrm>
            <a:off x="8663567" y="4714875"/>
            <a:ext cx="623887" cy="663575"/>
          </a:xfrm>
          <a:prstGeom prst="rect">
            <a:avLst/>
          </a:prstGeom>
          <a:noFill/>
          <a:ln>
            <a:noFill/>
          </a:ln>
        </p:spPr>
        <p:txBody>
          <a:bodyPr/>
          <a:lstStyle/>
          <a:p>
            <a:pPr algn="ctr" eaLnBrk="1" hangingPunct="1">
              <a:defRPr/>
            </a:pPr>
            <a:r>
              <a:rPr lang="en-US" altLang="zh-CN" sz="2800" b="1">
                <a:solidFill>
                  <a:srgbClr val="000000"/>
                </a:solidFill>
                <a:latin typeface="Lucida Fax" pitchFamily="18" charset="0"/>
                <a:ea typeface="宋体" pitchFamily="2" charset="-122"/>
                <a:cs typeface="Times New Roman" pitchFamily="18" charset="0"/>
              </a:rPr>
              <a:t>F</a:t>
            </a:r>
            <a:endParaRPr lang="en-US" altLang="zh-CN" sz="2800">
              <a:solidFill>
                <a:srgbClr val="000000"/>
              </a:solidFill>
              <a:latin typeface="Lucida Fax" pitchFamily="18" charset="0"/>
              <a:ea typeface="宋体" pitchFamily="2" charset="-122"/>
              <a:cs typeface="+mn-cs"/>
            </a:endParaRPr>
          </a:p>
        </p:txBody>
      </p:sp>
      <p:sp>
        <p:nvSpPr>
          <p:cNvPr id="99" name="Oval 19">
            <a:extLst>
              <a:ext uri="{FF2B5EF4-FFF2-40B4-BE49-F238E27FC236}">
                <a16:creationId xmlns:a16="http://schemas.microsoft.com/office/drawing/2014/main" id="{8A2D962E-4927-853A-1B69-3435299A10E3}"/>
              </a:ext>
            </a:extLst>
          </p:cNvPr>
          <p:cNvSpPr>
            <a:spLocks noChangeArrowheads="1"/>
          </p:cNvSpPr>
          <p:nvPr/>
        </p:nvSpPr>
        <p:spPr bwMode="auto">
          <a:xfrm>
            <a:off x="8576254" y="3786188"/>
            <a:ext cx="180975" cy="152400"/>
          </a:xfrm>
          <a:prstGeom prst="ellipse">
            <a:avLst/>
          </a:prstGeom>
          <a:solidFill>
            <a:srgbClr val="FFFFFF"/>
          </a:solidFill>
          <a:ln w="38100">
            <a:solidFill>
              <a:srgbClr val="000000"/>
            </a:solidFill>
            <a:round/>
            <a:headEnd/>
            <a:tailEnd/>
          </a:ln>
        </p:spPr>
        <p:txBody>
          <a:bodyPr/>
          <a:lstStyle/>
          <a:p>
            <a:pPr eaLnBrk="1" hangingPunct="1">
              <a:defRPr/>
            </a:pPr>
            <a:endParaRPr lang="zh-CN" altLang="en-US" sz="2000">
              <a:solidFill>
                <a:srgbClr val="000000"/>
              </a:solidFill>
              <a:latin typeface="Lucida Fax" pitchFamily="18" charset="0"/>
              <a:ea typeface="宋体" pitchFamily="2" charset="-122"/>
              <a:cs typeface="+mn-cs"/>
            </a:endParaRPr>
          </a:p>
        </p:txBody>
      </p:sp>
      <p:sp>
        <p:nvSpPr>
          <p:cNvPr id="100" name="Line 20">
            <a:extLst>
              <a:ext uri="{FF2B5EF4-FFF2-40B4-BE49-F238E27FC236}">
                <a16:creationId xmlns:a16="http://schemas.microsoft.com/office/drawing/2014/main" id="{AF5992FE-41D5-227C-1FB0-580A7B887F4A}"/>
              </a:ext>
            </a:extLst>
          </p:cNvPr>
          <p:cNvSpPr>
            <a:spLocks noChangeShapeType="1"/>
          </p:cNvSpPr>
          <p:nvPr/>
        </p:nvSpPr>
        <p:spPr bwMode="auto">
          <a:xfrm flipH="1">
            <a:off x="7649154" y="3938588"/>
            <a:ext cx="927100" cy="511175"/>
          </a:xfrm>
          <a:prstGeom prst="line">
            <a:avLst/>
          </a:prstGeom>
          <a:noFill/>
          <a:ln w="38100">
            <a:solidFill>
              <a:srgbClr val="000000"/>
            </a:solidFill>
            <a:round/>
            <a:headEnd/>
            <a:tailEnd/>
          </a:ln>
        </p:spPr>
        <p:txBody>
          <a:bodyPr/>
          <a:lstStyle/>
          <a:p>
            <a:pPr eaLnBrk="1" hangingPunct="1">
              <a:defRPr/>
            </a:pPr>
            <a:endParaRPr lang="zh-CN" altLang="en-US" sz="2000">
              <a:solidFill>
                <a:srgbClr val="000000"/>
              </a:solidFill>
              <a:latin typeface="Lucida Fax" pitchFamily="18" charset="0"/>
              <a:ea typeface="宋体" pitchFamily="2" charset="-122"/>
              <a:cs typeface="+mn-cs"/>
            </a:endParaRPr>
          </a:p>
        </p:txBody>
      </p:sp>
      <p:sp>
        <p:nvSpPr>
          <p:cNvPr id="101" name="Oval 21">
            <a:extLst>
              <a:ext uri="{FF2B5EF4-FFF2-40B4-BE49-F238E27FC236}">
                <a16:creationId xmlns:a16="http://schemas.microsoft.com/office/drawing/2014/main" id="{6982301C-BA8C-94B2-BC50-6E3E70F2202F}"/>
              </a:ext>
            </a:extLst>
          </p:cNvPr>
          <p:cNvSpPr>
            <a:spLocks noChangeArrowheads="1"/>
          </p:cNvSpPr>
          <p:nvPr/>
        </p:nvSpPr>
        <p:spPr bwMode="auto">
          <a:xfrm>
            <a:off x="7480879" y="4418013"/>
            <a:ext cx="182563" cy="152400"/>
          </a:xfrm>
          <a:prstGeom prst="ellipse">
            <a:avLst/>
          </a:prstGeom>
          <a:solidFill>
            <a:srgbClr val="FFFFFF"/>
          </a:solidFill>
          <a:ln w="38100">
            <a:solidFill>
              <a:srgbClr val="000000"/>
            </a:solidFill>
            <a:round/>
            <a:headEnd/>
            <a:tailEnd/>
          </a:ln>
        </p:spPr>
        <p:txBody>
          <a:bodyPr/>
          <a:lstStyle/>
          <a:p>
            <a:pPr eaLnBrk="1" hangingPunct="1">
              <a:defRPr/>
            </a:pPr>
            <a:endParaRPr lang="zh-CN" altLang="en-US" sz="2000">
              <a:solidFill>
                <a:srgbClr val="000000"/>
              </a:solidFill>
              <a:latin typeface="Lucida Fax" pitchFamily="18" charset="0"/>
              <a:ea typeface="宋体" pitchFamily="2" charset="-122"/>
              <a:cs typeface="+mn-cs"/>
            </a:endParaRPr>
          </a:p>
        </p:txBody>
      </p:sp>
      <p:sp>
        <p:nvSpPr>
          <p:cNvPr id="102" name="Line 22">
            <a:extLst>
              <a:ext uri="{FF2B5EF4-FFF2-40B4-BE49-F238E27FC236}">
                <a16:creationId xmlns:a16="http://schemas.microsoft.com/office/drawing/2014/main" id="{864119F6-8D30-564D-60CA-7CA77FD71218}"/>
              </a:ext>
            </a:extLst>
          </p:cNvPr>
          <p:cNvSpPr>
            <a:spLocks noChangeShapeType="1"/>
          </p:cNvSpPr>
          <p:nvPr/>
        </p:nvSpPr>
        <p:spPr bwMode="auto">
          <a:xfrm>
            <a:off x="8727067" y="3938588"/>
            <a:ext cx="1109662" cy="511175"/>
          </a:xfrm>
          <a:prstGeom prst="line">
            <a:avLst/>
          </a:prstGeom>
          <a:noFill/>
          <a:ln w="38100">
            <a:solidFill>
              <a:srgbClr val="000000"/>
            </a:solidFill>
            <a:round/>
            <a:headEnd/>
            <a:tailEnd/>
          </a:ln>
        </p:spPr>
        <p:txBody>
          <a:bodyPr/>
          <a:lstStyle/>
          <a:p>
            <a:pPr eaLnBrk="1" hangingPunct="1">
              <a:defRPr/>
            </a:pPr>
            <a:endParaRPr lang="zh-CN" altLang="en-US" sz="2000">
              <a:solidFill>
                <a:srgbClr val="000000"/>
              </a:solidFill>
              <a:latin typeface="Lucida Fax" pitchFamily="18" charset="0"/>
              <a:ea typeface="宋体" pitchFamily="2" charset="-122"/>
              <a:cs typeface="+mn-cs"/>
            </a:endParaRPr>
          </a:p>
        </p:txBody>
      </p:sp>
      <p:sp>
        <p:nvSpPr>
          <p:cNvPr id="103" name="Oval 23">
            <a:extLst>
              <a:ext uri="{FF2B5EF4-FFF2-40B4-BE49-F238E27FC236}">
                <a16:creationId xmlns:a16="http://schemas.microsoft.com/office/drawing/2014/main" id="{00447A98-EF3C-4FFD-F493-E341E7C9281F}"/>
              </a:ext>
            </a:extLst>
          </p:cNvPr>
          <p:cNvSpPr>
            <a:spLocks noChangeArrowheads="1"/>
          </p:cNvSpPr>
          <p:nvPr/>
        </p:nvSpPr>
        <p:spPr bwMode="auto">
          <a:xfrm>
            <a:off x="9685917" y="4405313"/>
            <a:ext cx="180975" cy="152400"/>
          </a:xfrm>
          <a:prstGeom prst="ellipse">
            <a:avLst/>
          </a:prstGeom>
          <a:solidFill>
            <a:srgbClr val="FFFFFF"/>
          </a:solidFill>
          <a:ln w="38100">
            <a:solidFill>
              <a:srgbClr val="000000"/>
            </a:solidFill>
            <a:round/>
            <a:headEnd/>
            <a:tailEnd/>
          </a:ln>
        </p:spPr>
        <p:txBody>
          <a:bodyPr/>
          <a:lstStyle/>
          <a:p>
            <a:pPr eaLnBrk="1" hangingPunct="1">
              <a:defRPr/>
            </a:pPr>
            <a:endParaRPr lang="zh-CN" altLang="en-US" sz="2000">
              <a:solidFill>
                <a:srgbClr val="000000"/>
              </a:solidFill>
              <a:latin typeface="Lucida Fax" pitchFamily="18" charset="0"/>
              <a:ea typeface="宋体" pitchFamily="2" charset="-122"/>
              <a:cs typeface="+mn-cs"/>
            </a:endParaRPr>
          </a:p>
        </p:txBody>
      </p:sp>
      <p:sp>
        <p:nvSpPr>
          <p:cNvPr id="104" name="Line 24">
            <a:extLst>
              <a:ext uri="{FF2B5EF4-FFF2-40B4-BE49-F238E27FC236}">
                <a16:creationId xmlns:a16="http://schemas.microsoft.com/office/drawing/2014/main" id="{9931D1E9-D826-6F59-6B82-5E0B01A4A7F8}"/>
              </a:ext>
            </a:extLst>
          </p:cNvPr>
          <p:cNvSpPr>
            <a:spLocks noChangeShapeType="1"/>
          </p:cNvSpPr>
          <p:nvPr/>
        </p:nvSpPr>
        <p:spPr bwMode="auto">
          <a:xfrm flipH="1">
            <a:off x="9290629" y="4551363"/>
            <a:ext cx="439738" cy="428625"/>
          </a:xfrm>
          <a:prstGeom prst="line">
            <a:avLst/>
          </a:prstGeom>
          <a:noFill/>
          <a:ln w="38100">
            <a:solidFill>
              <a:srgbClr val="000000"/>
            </a:solidFill>
            <a:round/>
            <a:headEnd/>
            <a:tailEnd/>
          </a:ln>
        </p:spPr>
        <p:txBody>
          <a:bodyPr/>
          <a:lstStyle/>
          <a:p>
            <a:pPr eaLnBrk="1" hangingPunct="1">
              <a:defRPr/>
            </a:pPr>
            <a:endParaRPr lang="zh-CN" altLang="en-US" sz="2000">
              <a:solidFill>
                <a:srgbClr val="000000"/>
              </a:solidFill>
              <a:latin typeface="Lucida Fax" pitchFamily="18" charset="0"/>
              <a:ea typeface="宋体" pitchFamily="2" charset="-122"/>
              <a:cs typeface="+mn-cs"/>
            </a:endParaRPr>
          </a:p>
        </p:txBody>
      </p:sp>
      <p:sp>
        <p:nvSpPr>
          <p:cNvPr id="105" name="Line 25">
            <a:extLst>
              <a:ext uri="{FF2B5EF4-FFF2-40B4-BE49-F238E27FC236}">
                <a16:creationId xmlns:a16="http://schemas.microsoft.com/office/drawing/2014/main" id="{DDED23BF-17C3-A0C0-C381-06930982BE0A}"/>
              </a:ext>
            </a:extLst>
          </p:cNvPr>
          <p:cNvSpPr>
            <a:spLocks noChangeShapeType="1"/>
          </p:cNvSpPr>
          <p:nvPr/>
        </p:nvSpPr>
        <p:spPr bwMode="auto">
          <a:xfrm>
            <a:off x="9852604" y="4532313"/>
            <a:ext cx="531813" cy="447675"/>
          </a:xfrm>
          <a:prstGeom prst="line">
            <a:avLst/>
          </a:prstGeom>
          <a:noFill/>
          <a:ln w="38100">
            <a:solidFill>
              <a:srgbClr val="000000"/>
            </a:solidFill>
            <a:round/>
            <a:headEnd/>
            <a:tailEnd/>
          </a:ln>
        </p:spPr>
        <p:txBody>
          <a:bodyPr/>
          <a:lstStyle/>
          <a:p>
            <a:pPr eaLnBrk="1" hangingPunct="1">
              <a:defRPr/>
            </a:pPr>
            <a:endParaRPr lang="zh-CN" altLang="en-US" sz="2000">
              <a:solidFill>
                <a:srgbClr val="000000"/>
              </a:solidFill>
              <a:latin typeface="Lucida Fax" pitchFamily="18" charset="0"/>
              <a:ea typeface="宋体" pitchFamily="2" charset="-122"/>
              <a:cs typeface="+mn-cs"/>
            </a:endParaRPr>
          </a:p>
        </p:txBody>
      </p:sp>
      <p:sp>
        <p:nvSpPr>
          <p:cNvPr id="106" name="Line 34">
            <a:extLst>
              <a:ext uri="{FF2B5EF4-FFF2-40B4-BE49-F238E27FC236}">
                <a16:creationId xmlns:a16="http://schemas.microsoft.com/office/drawing/2014/main" id="{DCCB97CA-F721-762A-B11A-09957A2CE3D2}"/>
              </a:ext>
            </a:extLst>
          </p:cNvPr>
          <p:cNvSpPr>
            <a:spLocks noChangeShapeType="1"/>
          </p:cNvSpPr>
          <p:nvPr/>
        </p:nvSpPr>
        <p:spPr bwMode="auto">
          <a:xfrm flipH="1">
            <a:off x="7084004" y="4583113"/>
            <a:ext cx="439738" cy="427037"/>
          </a:xfrm>
          <a:prstGeom prst="line">
            <a:avLst/>
          </a:prstGeom>
          <a:noFill/>
          <a:ln w="38100">
            <a:solidFill>
              <a:srgbClr val="000000"/>
            </a:solidFill>
            <a:round/>
            <a:headEnd/>
            <a:tailEnd/>
          </a:ln>
        </p:spPr>
        <p:txBody>
          <a:bodyPr/>
          <a:lstStyle/>
          <a:p>
            <a:pPr eaLnBrk="1" hangingPunct="1">
              <a:defRPr/>
            </a:pPr>
            <a:endParaRPr lang="zh-CN" altLang="en-US" sz="2000">
              <a:solidFill>
                <a:srgbClr val="000000"/>
              </a:solidFill>
              <a:latin typeface="Lucida Fax" pitchFamily="18" charset="0"/>
              <a:ea typeface="宋体" pitchFamily="2" charset="-122"/>
              <a:cs typeface="+mn-cs"/>
            </a:endParaRPr>
          </a:p>
        </p:txBody>
      </p:sp>
      <p:grpSp>
        <p:nvGrpSpPr>
          <p:cNvPr id="107" name="Group 35">
            <a:extLst>
              <a:ext uri="{FF2B5EF4-FFF2-40B4-BE49-F238E27FC236}">
                <a16:creationId xmlns:a16="http://schemas.microsoft.com/office/drawing/2014/main" id="{A1F5C33F-7D44-3530-5EBA-4CCC887DF7A7}"/>
              </a:ext>
            </a:extLst>
          </p:cNvPr>
          <p:cNvGrpSpPr>
            <a:grpSpLocks/>
          </p:cNvGrpSpPr>
          <p:nvPr/>
        </p:nvGrpSpPr>
        <p:grpSpPr bwMode="auto">
          <a:xfrm>
            <a:off x="7076067" y="5151438"/>
            <a:ext cx="700087" cy="1314450"/>
            <a:chOff x="3124" y="3071"/>
            <a:chExt cx="441" cy="1104"/>
          </a:xfrm>
        </p:grpSpPr>
        <p:sp>
          <p:nvSpPr>
            <p:cNvPr id="108" name="Rectangle 36">
              <a:extLst>
                <a:ext uri="{FF2B5EF4-FFF2-40B4-BE49-F238E27FC236}">
                  <a16:creationId xmlns:a16="http://schemas.microsoft.com/office/drawing/2014/main" id="{53CD7A40-C900-63C6-78FC-2E6F4EBBEAC9}"/>
                </a:ext>
              </a:extLst>
            </p:cNvPr>
            <p:cNvSpPr>
              <a:spLocks noChangeArrowheads="1"/>
            </p:cNvSpPr>
            <p:nvPr/>
          </p:nvSpPr>
          <p:spPr bwMode="auto">
            <a:xfrm>
              <a:off x="3124" y="3630"/>
              <a:ext cx="441" cy="545"/>
            </a:xfrm>
            <a:prstGeom prst="rect">
              <a:avLst/>
            </a:prstGeom>
            <a:noFill/>
            <a:ln>
              <a:noFill/>
            </a:ln>
          </p:spPr>
          <p:txBody>
            <a:bodyPr/>
            <a:lstStyle/>
            <a:p>
              <a:pPr algn="ctr" eaLnBrk="1" hangingPunct="1">
                <a:defRPr/>
              </a:pPr>
              <a:r>
                <a:rPr lang="en-US" altLang="zh-CN" sz="2800" b="1" dirty="0">
                  <a:solidFill>
                    <a:srgbClr val="000000"/>
                  </a:solidFill>
                  <a:latin typeface="Lucida Fax" pitchFamily="18" charset="0"/>
                  <a:ea typeface="宋体" pitchFamily="2" charset="-122"/>
                  <a:cs typeface="Times New Roman" pitchFamily="18" charset="0"/>
                </a:rPr>
                <a:t>I</a:t>
              </a:r>
              <a:endParaRPr lang="en-US" altLang="zh-CN" sz="2800" dirty="0">
                <a:solidFill>
                  <a:srgbClr val="000000"/>
                </a:solidFill>
                <a:latin typeface="Lucida Fax" pitchFamily="18" charset="0"/>
                <a:ea typeface="宋体" pitchFamily="2" charset="-122"/>
                <a:cs typeface="+mn-cs"/>
              </a:endParaRPr>
            </a:p>
          </p:txBody>
        </p:sp>
        <p:sp>
          <p:nvSpPr>
            <p:cNvPr id="109" name="Line 37">
              <a:extLst>
                <a:ext uri="{FF2B5EF4-FFF2-40B4-BE49-F238E27FC236}">
                  <a16:creationId xmlns:a16="http://schemas.microsoft.com/office/drawing/2014/main" id="{274580F3-26F4-8C0C-B6C8-5DAD7274BEAB}"/>
                </a:ext>
              </a:extLst>
            </p:cNvPr>
            <p:cNvSpPr>
              <a:spLocks noChangeShapeType="1"/>
            </p:cNvSpPr>
            <p:nvPr/>
          </p:nvSpPr>
          <p:spPr bwMode="auto">
            <a:xfrm>
              <a:off x="3138" y="3071"/>
              <a:ext cx="221" cy="464"/>
            </a:xfrm>
            <a:prstGeom prst="line">
              <a:avLst/>
            </a:prstGeom>
            <a:noFill/>
            <a:ln w="38100">
              <a:solidFill>
                <a:srgbClr val="000000"/>
              </a:solidFill>
              <a:round/>
              <a:headEnd/>
              <a:tailEnd/>
            </a:ln>
          </p:spPr>
          <p:txBody>
            <a:bodyPr/>
            <a:lstStyle/>
            <a:p>
              <a:pPr eaLnBrk="1" hangingPunct="1">
                <a:defRPr/>
              </a:pPr>
              <a:endParaRPr lang="zh-CN" altLang="en-US" sz="2000">
                <a:solidFill>
                  <a:srgbClr val="000000"/>
                </a:solidFill>
                <a:latin typeface="Lucida Fax" pitchFamily="18" charset="0"/>
                <a:ea typeface="宋体" pitchFamily="2" charset="-122"/>
                <a:cs typeface="+mn-cs"/>
              </a:endParaRPr>
            </a:p>
          </p:txBody>
        </p:sp>
        <p:sp>
          <p:nvSpPr>
            <p:cNvPr id="110" name="Oval 38">
              <a:extLst>
                <a:ext uri="{FF2B5EF4-FFF2-40B4-BE49-F238E27FC236}">
                  <a16:creationId xmlns:a16="http://schemas.microsoft.com/office/drawing/2014/main" id="{A38D431B-3F06-5BF3-39F8-FCBF9EFD279B}"/>
                </a:ext>
              </a:extLst>
            </p:cNvPr>
            <p:cNvSpPr>
              <a:spLocks noChangeArrowheads="1"/>
            </p:cNvSpPr>
            <p:nvPr/>
          </p:nvSpPr>
          <p:spPr bwMode="auto">
            <a:xfrm>
              <a:off x="3301" y="3515"/>
              <a:ext cx="115" cy="129"/>
            </a:xfrm>
            <a:prstGeom prst="ellipse">
              <a:avLst/>
            </a:prstGeom>
            <a:solidFill>
              <a:srgbClr val="FFFFFF"/>
            </a:solidFill>
            <a:ln w="38100">
              <a:solidFill>
                <a:srgbClr val="000000"/>
              </a:solidFill>
              <a:round/>
              <a:headEnd/>
              <a:tailEnd/>
            </a:ln>
          </p:spPr>
          <p:txBody>
            <a:bodyPr/>
            <a:lstStyle/>
            <a:p>
              <a:pPr eaLnBrk="1" hangingPunct="1">
                <a:defRPr/>
              </a:pPr>
              <a:endParaRPr lang="zh-CN" altLang="en-US" sz="2000">
                <a:solidFill>
                  <a:srgbClr val="000000"/>
                </a:solidFill>
                <a:latin typeface="Lucida Fax" pitchFamily="18" charset="0"/>
                <a:ea typeface="宋体" pitchFamily="2" charset="-122"/>
                <a:cs typeface="+mn-cs"/>
              </a:endParaRPr>
            </a:p>
          </p:txBody>
        </p:sp>
      </p:grpSp>
      <p:sp>
        <p:nvSpPr>
          <p:cNvPr id="111" name="Line 39">
            <a:extLst>
              <a:ext uri="{FF2B5EF4-FFF2-40B4-BE49-F238E27FC236}">
                <a16:creationId xmlns:a16="http://schemas.microsoft.com/office/drawing/2014/main" id="{17CE5CB4-95AE-96BC-D39B-44A362B164AC}"/>
              </a:ext>
            </a:extLst>
          </p:cNvPr>
          <p:cNvSpPr>
            <a:spLocks noChangeShapeType="1"/>
          </p:cNvSpPr>
          <p:nvPr/>
        </p:nvSpPr>
        <p:spPr bwMode="auto">
          <a:xfrm>
            <a:off x="7630104" y="4570413"/>
            <a:ext cx="533400" cy="447675"/>
          </a:xfrm>
          <a:prstGeom prst="line">
            <a:avLst/>
          </a:prstGeom>
          <a:noFill/>
          <a:ln w="38100">
            <a:solidFill>
              <a:srgbClr val="000000"/>
            </a:solidFill>
            <a:round/>
            <a:headEnd/>
            <a:tailEnd/>
          </a:ln>
        </p:spPr>
        <p:txBody>
          <a:bodyPr/>
          <a:lstStyle/>
          <a:p>
            <a:pPr eaLnBrk="1" hangingPunct="1">
              <a:defRPr/>
            </a:pPr>
            <a:endParaRPr lang="zh-CN" altLang="en-US" sz="2000">
              <a:solidFill>
                <a:srgbClr val="000000"/>
              </a:solidFill>
              <a:latin typeface="Lucida Fax" pitchFamily="18" charset="0"/>
              <a:ea typeface="宋体" pitchFamily="2" charset="-122"/>
              <a:cs typeface="+mn-cs"/>
            </a:endParaRPr>
          </a:p>
        </p:txBody>
      </p:sp>
      <p:grpSp>
        <p:nvGrpSpPr>
          <p:cNvPr id="112" name="Group 40">
            <a:extLst>
              <a:ext uri="{FF2B5EF4-FFF2-40B4-BE49-F238E27FC236}">
                <a16:creationId xmlns:a16="http://schemas.microsoft.com/office/drawing/2014/main" id="{1814C95F-9BF3-26C3-95FF-F23B11F8845A}"/>
              </a:ext>
            </a:extLst>
          </p:cNvPr>
          <p:cNvGrpSpPr>
            <a:grpSpLocks/>
          </p:cNvGrpSpPr>
          <p:nvPr/>
        </p:nvGrpSpPr>
        <p:grpSpPr bwMode="auto">
          <a:xfrm>
            <a:off x="7549142" y="5149850"/>
            <a:ext cx="696912" cy="1343025"/>
            <a:chOff x="3396" y="3081"/>
            <a:chExt cx="439" cy="1128"/>
          </a:xfrm>
        </p:grpSpPr>
        <p:sp>
          <p:nvSpPr>
            <p:cNvPr id="113" name="Rectangle 41">
              <a:extLst>
                <a:ext uri="{FF2B5EF4-FFF2-40B4-BE49-F238E27FC236}">
                  <a16:creationId xmlns:a16="http://schemas.microsoft.com/office/drawing/2014/main" id="{7AC709D5-5026-845C-D6C0-702F32831369}"/>
                </a:ext>
              </a:extLst>
            </p:cNvPr>
            <p:cNvSpPr>
              <a:spLocks noChangeArrowheads="1"/>
            </p:cNvSpPr>
            <p:nvPr/>
          </p:nvSpPr>
          <p:spPr bwMode="auto">
            <a:xfrm>
              <a:off x="3396" y="3674"/>
              <a:ext cx="439" cy="535"/>
            </a:xfrm>
            <a:prstGeom prst="rect">
              <a:avLst/>
            </a:prstGeom>
            <a:noFill/>
            <a:ln>
              <a:noFill/>
            </a:ln>
          </p:spPr>
          <p:txBody>
            <a:bodyPr/>
            <a:lstStyle/>
            <a:p>
              <a:pPr algn="ctr" eaLnBrk="1" hangingPunct="1">
                <a:defRPr/>
              </a:pPr>
              <a:r>
                <a:rPr lang="en-US" altLang="zh-CN" sz="2800" b="1" dirty="0">
                  <a:solidFill>
                    <a:srgbClr val="000000"/>
                  </a:solidFill>
                  <a:latin typeface="Lucida Fax" pitchFamily="18" charset="0"/>
                  <a:ea typeface="宋体" pitchFamily="2" charset="-122"/>
                  <a:cs typeface="Times New Roman" pitchFamily="18" charset="0"/>
                </a:rPr>
                <a:t>J</a:t>
              </a:r>
              <a:endParaRPr lang="en-US" altLang="zh-CN" sz="2800" dirty="0">
                <a:solidFill>
                  <a:srgbClr val="000000"/>
                </a:solidFill>
                <a:latin typeface="Lucida Fax" pitchFamily="18" charset="0"/>
                <a:ea typeface="宋体" pitchFamily="2" charset="-122"/>
                <a:cs typeface="+mn-cs"/>
              </a:endParaRPr>
            </a:p>
          </p:txBody>
        </p:sp>
        <p:sp>
          <p:nvSpPr>
            <p:cNvPr id="114" name="Line 42">
              <a:extLst>
                <a:ext uri="{FF2B5EF4-FFF2-40B4-BE49-F238E27FC236}">
                  <a16:creationId xmlns:a16="http://schemas.microsoft.com/office/drawing/2014/main" id="{9B622EE1-D2EE-75C3-9418-7AE0DBF79E7E}"/>
                </a:ext>
              </a:extLst>
            </p:cNvPr>
            <p:cNvSpPr>
              <a:spLocks noChangeShapeType="1"/>
            </p:cNvSpPr>
            <p:nvPr/>
          </p:nvSpPr>
          <p:spPr bwMode="auto">
            <a:xfrm flipH="1">
              <a:off x="3636" y="3081"/>
              <a:ext cx="153" cy="451"/>
            </a:xfrm>
            <a:prstGeom prst="line">
              <a:avLst/>
            </a:prstGeom>
            <a:noFill/>
            <a:ln w="38100">
              <a:solidFill>
                <a:srgbClr val="000000"/>
              </a:solidFill>
              <a:round/>
              <a:headEnd/>
              <a:tailEnd/>
            </a:ln>
          </p:spPr>
          <p:txBody>
            <a:bodyPr/>
            <a:lstStyle/>
            <a:p>
              <a:pPr eaLnBrk="1" hangingPunct="1">
                <a:defRPr/>
              </a:pPr>
              <a:endParaRPr lang="zh-CN" altLang="en-US" sz="2000">
                <a:solidFill>
                  <a:srgbClr val="000000"/>
                </a:solidFill>
                <a:latin typeface="Lucida Fax" pitchFamily="18" charset="0"/>
                <a:ea typeface="宋体" pitchFamily="2" charset="-122"/>
                <a:cs typeface="+mn-cs"/>
              </a:endParaRPr>
            </a:p>
          </p:txBody>
        </p:sp>
        <p:sp>
          <p:nvSpPr>
            <p:cNvPr id="115" name="Oval 43">
              <a:extLst>
                <a:ext uri="{FF2B5EF4-FFF2-40B4-BE49-F238E27FC236}">
                  <a16:creationId xmlns:a16="http://schemas.microsoft.com/office/drawing/2014/main" id="{F8D44B62-EB04-AF2F-5418-785F7E4B278C}"/>
                </a:ext>
              </a:extLst>
            </p:cNvPr>
            <p:cNvSpPr>
              <a:spLocks noChangeArrowheads="1"/>
            </p:cNvSpPr>
            <p:nvPr/>
          </p:nvSpPr>
          <p:spPr bwMode="auto">
            <a:xfrm>
              <a:off x="3569" y="3545"/>
              <a:ext cx="115" cy="129"/>
            </a:xfrm>
            <a:prstGeom prst="ellipse">
              <a:avLst/>
            </a:prstGeom>
            <a:solidFill>
              <a:srgbClr val="FFFFFF"/>
            </a:solidFill>
            <a:ln w="38100">
              <a:solidFill>
                <a:srgbClr val="000000"/>
              </a:solidFill>
              <a:round/>
              <a:headEnd/>
              <a:tailEnd/>
            </a:ln>
          </p:spPr>
          <p:txBody>
            <a:bodyPr/>
            <a:lstStyle/>
            <a:p>
              <a:pPr eaLnBrk="1" hangingPunct="1">
                <a:defRPr/>
              </a:pPr>
              <a:endParaRPr lang="zh-CN" altLang="en-US" sz="2000">
                <a:solidFill>
                  <a:srgbClr val="000000"/>
                </a:solidFill>
                <a:latin typeface="Lucida Fax" pitchFamily="18" charset="0"/>
                <a:ea typeface="宋体" pitchFamily="2" charset="-122"/>
                <a:cs typeface="+mn-cs"/>
              </a:endParaRPr>
            </a:p>
          </p:txBody>
        </p:sp>
      </p:grpSp>
      <p:sp>
        <p:nvSpPr>
          <p:cNvPr id="116" name="Oval 44">
            <a:extLst>
              <a:ext uri="{FF2B5EF4-FFF2-40B4-BE49-F238E27FC236}">
                <a16:creationId xmlns:a16="http://schemas.microsoft.com/office/drawing/2014/main" id="{1D019328-B900-9BBB-EBC7-E1E430DA6208}"/>
              </a:ext>
            </a:extLst>
          </p:cNvPr>
          <p:cNvSpPr>
            <a:spLocks noChangeArrowheads="1"/>
          </p:cNvSpPr>
          <p:nvPr/>
        </p:nvSpPr>
        <p:spPr bwMode="auto">
          <a:xfrm>
            <a:off x="9181092" y="4979988"/>
            <a:ext cx="182562" cy="152400"/>
          </a:xfrm>
          <a:prstGeom prst="ellipse">
            <a:avLst/>
          </a:prstGeom>
          <a:solidFill>
            <a:srgbClr val="FFFFFF"/>
          </a:solidFill>
          <a:ln w="38100">
            <a:solidFill>
              <a:srgbClr val="000000"/>
            </a:solidFill>
            <a:round/>
            <a:headEnd/>
            <a:tailEnd/>
          </a:ln>
        </p:spPr>
        <p:txBody>
          <a:bodyPr/>
          <a:lstStyle/>
          <a:p>
            <a:pPr eaLnBrk="1" hangingPunct="1">
              <a:defRPr/>
            </a:pPr>
            <a:endParaRPr lang="zh-CN" altLang="en-US" sz="2000">
              <a:solidFill>
                <a:srgbClr val="000000"/>
              </a:solidFill>
              <a:latin typeface="Lucida Fax" pitchFamily="18" charset="0"/>
              <a:ea typeface="宋体" pitchFamily="2" charset="-122"/>
              <a:cs typeface="+mn-cs"/>
            </a:endParaRPr>
          </a:p>
        </p:txBody>
      </p:sp>
      <p:sp>
        <p:nvSpPr>
          <p:cNvPr id="117" name="Oval 45">
            <a:extLst>
              <a:ext uri="{FF2B5EF4-FFF2-40B4-BE49-F238E27FC236}">
                <a16:creationId xmlns:a16="http://schemas.microsoft.com/office/drawing/2014/main" id="{14B29714-B29E-54A2-B09D-07E02A36B0B5}"/>
              </a:ext>
            </a:extLst>
          </p:cNvPr>
          <p:cNvSpPr>
            <a:spLocks noChangeArrowheads="1"/>
          </p:cNvSpPr>
          <p:nvPr/>
        </p:nvSpPr>
        <p:spPr bwMode="auto">
          <a:xfrm>
            <a:off x="10305042" y="4994275"/>
            <a:ext cx="182562" cy="152400"/>
          </a:xfrm>
          <a:prstGeom prst="ellipse">
            <a:avLst/>
          </a:prstGeom>
          <a:solidFill>
            <a:srgbClr val="FFFFFF"/>
          </a:solidFill>
          <a:ln w="38100">
            <a:solidFill>
              <a:srgbClr val="000000"/>
            </a:solidFill>
            <a:round/>
            <a:headEnd/>
            <a:tailEnd/>
          </a:ln>
        </p:spPr>
        <p:txBody>
          <a:bodyPr/>
          <a:lstStyle/>
          <a:p>
            <a:pPr eaLnBrk="1" hangingPunct="1">
              <a:defRPr/>
            </a:pPr>
            <a:endParaRPr lang="zh-CN" altLang="en-US" sz="2000">
              <a:solidFill>
                <a:srgbClr val="000000"/>
              </a:solidFill>
              <a:latin typeface="Lucida Fax" pitchFamily="18" charset="0"/>
              <a:ea typeface="宋体" pitchFamily="2" charset="-122"/>
              <a:cs typeface="+mn-cs"/>
            </a:endParaRPr>
          </a:p>
        </p:txBody>
      </p:sp>
      <p:grpSp>
        <p:nvGrpSpPr>
          <p:cNvPr id="118" name="Group 46">
            <a:extLst>
              <a:ext uri="{FF2B5EF4-FFF2-40B4-BE49-F238E27FC236}">
                <a16:creationId xmlns:a16="http://schemas.microsoft.com/office/drawing/2014/main" id="{9E9D396C-66F5-682E-1022-95A8E439D453}"/>
              </a:ext>
            </a:extLst>
          </p:cNvPr>
          <p:cNvGrpSpPr>
            <a:grpSpLocks/>
          </p:cNvGrpSpPr>
          <p:nvPr/>
        </p:nvGrpSpPr>
        <p:grpSpPr bwMode="auto">
          <a:xfrm>
            <a:off x="8731829" y="5151438"/>
            <a:ext cx="681038" cy="1314450"/>
            <a:chOff x="4167" y="3071"/>
            <a:chExt cx="429" cy="1104"/>
          </a:xfrm>
        </p:grpSpPr>
        <p:sp>
          <p:nvSpPr>
            <p:cNvPr id="119" name="Rectangle 47">
              <a:extLst>
                <a:ext uri="{FF2B5EF4-FFF2-40B4-BE49-F238E27FC236}">
                  <a16:creationId xmlns:a16="http://schemas.microsoft.com/office/drawing/2014/main" id="{55222A48-4594-11DD-6B35-0A687D56E9BE}"/>
                </a:ext>
              </a:extLst>
            </p:cNvPr>
            <p:cNvSpPr>
              <a:spLocks noChangeArrowheads="1"/>
            </p:cNvSpPr>
            <p:nvPr/>
          </p:nvSpPr>
          <p:spPr bwMode="auto">
            <a:xfrm>
              <a:off x="4167" y="3630"/>
              <a:ext cx="429" cy="545"/>
            </a:xfrm>
            <a:prstGeom prst="rect">
              <a:avLst/>
            </a:prstGeom>
            <a:noFill/>
            <a:ln>
              <a:noFill/>
            </a:ln>
          </p:spPr>
          <p:txBody>
            <a:bodyPr/>
            <a:lstStyle/>
            <a:p>
              <a:pPr algn="ctr" eaLnBrk="1" hangingPunct="1">
                <a:defRPr/>
              </a:pPr>
              <a:r>
                <a:rPr lang="en-US" altLang="zh-CN" sz="2800" b="1" dirty="0">
                  <a:solidFill>
                    <a:srgbClr val="000000"/>
                  </a:solidFill>
                  <a:latin typeface="Lucida Fax" pitchFamily="18" charset="0"/>
                  <a:ea typeface="宋体" pitchFamily="2" charset="-122"/>
                  <a:cs typeface="Times New Roman" pitchFamily="18" charset="0"/>
                </a:rPr>
                <a:t>L</a:t>
              </a:r>
              <a:endParaRPr lang="en-US" altLang="zh-CN" sz="2800" dirty="0">
                <a:solidFill>
                  <a:srgbClr val="000000"/>
                </a:solidFill>
                <a:latin typeface="Lucida Fax" pitchFamily="18" charset="0"/>
                <a:ea typeface="宋体" pitchFamily="2" charset="-122"/>
                <a:cs typeface="+mn-cs"/>
              </a:endParaRPr>
            </a:p>
          </p:txBody>
        </p:sp>
        <p:sp>
          <p:nvSpPr>
            <p:cNvPr id="120" name="Line 48">
              <a:extLst>
                <a:ext uri="{FF2B5EF4-FFF2-40B4-BE49-F238E27FC236}">
                  <a16:creationId xmlns:a16="http://schemas.microsoft.com/office/drawing/2014/main" id="{2BEF4D87-9CA7-CD67-CFB2-004CE6A88C70}"/>
                </a:ext>
              </a:extLst>
            </p:cNvPr>
            <p:cNvSpPr>
              <a:spLocks noChangeShapeType="1"/>
            </p:cNvSpPr>
            <p:nvPr/>
          </p:nvSpPr>
          <p:spPr bwMode="auto">
            <a:xfrm flipH="1">
              <a:off x="4335" y="3071"/>
              <a:ext cx="153" cy="449"/>
            </a:xfrm>
            <a:prstGeom prst="line">
              <a:avLst/>
            </a:prstGeom>
            <a:noFill/>
            <a:ln w="38100">
              <a:solidFill>
                <a:srgbClr val="000000"/>
              </a:solidFill>
              <a:round/>
              <a:headEnd/>
              <a:tailEnd/>
            </a:ln>
          </p:spPr>
          <p:txBody>
            <a:bodyPr/>
            <a:lstStyle/>
            <a:p>
              <a:pPr eaLnBrk="1" hangingPunct="1">
                <a:defRPr/>
              </a:pPr>
              <a:endParaRPr lang="zh-CN" altLang="en-US" sz="2000">
                <a:solidFill>
                  <a:srgbClr val="000000"/>
                </a:solidFill>
                <a:latin typeface="Lucida Fax" pitchFamily="18" charset="0"/>
                <a:ea typeface="宋体" pitchFamily="2" charset="-122"/>
                <a:cs typeface="+mn-cs"/>
              </a:endParaRPr>
            </a:p>
          </p:txBody>
        </p:sp>
        <p:sp>
          <p:nvSpPr>
            <p:cNvPr id="121" name="Oval 49">
              <a:extLst>
                <a:ext uri="{FF2B5EF4-FFF2-40B4-BE49-F238E27FC236}">
                  <a16:creationId xmlns:a16="http://schemas.microsoft.com/office/drawing/2014/main" id="{A853AC57-39CF-D2D4-C61F-197431FE01D8}"/>
                </a:ext>
              </a:extLst>
            </p:cNvPr>
            <p:cNvSpPr>
              <a:spLocks noChangeArrowheads="1"/>
            </p:cNvSpPr>
            <p:nvPr/>
          </p:nvSpPr>
          <p:spPr bwMode="auto">
            <a:xfrm>
              <a:off x="4268" y="3535"/>
              <a:ext cx="115" cy="128"/>
            </a:xfrm>
            <a:prstGeom prst="ellipse">
              <a:avLst/>
            </a:prstGeom>
            <a:solidFill>
              <a:srgbClr val="FFFFFF"/>
            </a:solidFill>
            <a:ln w="38100">
              <a:solidFill>
                <a:srgbClr val="000000"/>
              </a:solidFill>
              <a:round/>
              <a:headEnd/>
              <a:tailEnd/>
            </a:ln>
          </p:spPr>
          <p:txBody>
            <a:bodyPr/>
            <a:lstStyle/>
            <a:p>
              <a:pPr eaLnBrk="1" hangingPunct="1">
                <a:defRPr/>
              </a:pPr>
              <a:endParaRPr lang="zh-CN" altLang="en-US" sz="2000">
                <a:solidFill>
                  <a:srgbClr val="000000"/>
                </a:solidFill>
                <a:latin typeface="Lucida Fax" pitchFamily="18" charset="0"/>
                <a:ea typeface="宋体" pitchFamily="2" charset="-122"/>
                <a:cs typeface="+mn-cs"/>
              </a:endParaRPr>
            </a:p>
          </p:txBody>
        </p:sp>
      </p:grpSp>
      <p:sp>
        <p:nvSpPr>
          <p:cNvPr id="122" name="Rectangle 50">
            <a:extLst>
              <a:ext uri="{FF2B5EF4-FFF2-40B4-BE49-F238E27FC236}">
                <a16:creationId xmlns:a16="http://schemas.microsoft.com/office/drawing/2014/main" id="{BB1B8B24-77F2-A88B-331D-6C52FAA4B269}"/>
              </a:ext>
            </a:extLst>
          </p:cNvPr>
          <p:cNvSpPr>
            <a:spLocks noChangeArrowheads="1"/>
          </p:cNvSpPr>
          <p:nvPr/>
        </p:nvSpPr>
        <p:spPr bwMode="auto">
          <a:xfrm>
            <a:off x="6472817" y="4741863"/>
            <a:ext cx="635000" cy="793750"/>
          </a:xfrm>
          <a:prstGeom prst="rect">
            <a:avLst/>
          </a:prstGeom>
          <a:noFill/>
          <a:ln>
            <a:noFill/>
          </a:ln>
        </p:spPr>
        <p:txBody>
          <a:bodyPr/>
          <a:lstStyle/>
          <a:p>
            <a:pPr algn="ctr" eaLnBrk="1" hangingPunct="1">
              <a:defRPr/>
            </a:pPr>
            <a:r>
              <a:rPr lang="en-US" altLang="zh-CN" sz="2800" b="1">
                <a:solidFill>
                  <a:srgbClr val="000000"/>
                </a:solidFill>
                <a:latin typeface="Lucida Fax" pitchFamily="18" charset="0"/>
                <a:ea typeface="宋体" pitchFamily="2" charset="-122"/>
                <a:cs typeface="Times New Roman" pitchFamily="18" charset="0"/>
              </a:rPr>
              <a:t>D</a:t>
            </a:r>
            <a:endParaRPr lang="en-US" altLang="zh-CN" sz="2800">
              <a:solidFill>
                <a:srgbClr val="000000"/>
              </a:solidFill>
              <a:latin typeface="Lucida Fax" pitchFamily="18" charset="0"/>
              <a:ea typeface="宋体" pitchFamily="2" charset="-122"/>
              <a:cs typeface="+mn-cs"/>
            </a:endParaRPr>
          </a:p>
        </p:txBody>
      </p:sp>
      <p:sp>
        <p:nvSpPr>
          <p:cNvPr id="123" name="Rectangle 51">
            <a:extLst>
              <a:ext uri="{FF2B5EF4-FFF2-40B4-BE49-F238E27FC236}">
                <a16:creationId xmlns:a16="http://schemas.microsoft.com/office/drawing/2014/main" id="{1448DD1C-1018-5770-CE1F-71456F02998E}"/>
              </a:ext>
            </a:extLst>
          </p:cNvPr>
          <p:cNvSpPr>
            <a:spLocks noChangeArrowheads="1"/>
          </p:cNvSpPr>
          <p:nvPr/>
        </p:nvSpPr>
        <p:spPr bwMode="auto">
          <a:xfrm>
            <a:off x="8117467" y="4714875"/>
            <a:ext cx="638175" cy="663575"/>
          </a:xfrm>
          <a:prstGeom prst="rect">
            <a:avLst/>
          </a:prstGeom>
          <a:noFill/>
          <a:ln>
            <a:noFill/>
          </a:ln>
        </p:spPr>
        <p:txBody>
          <a:bodyPr/>
          <a:lstStyle/>
          <a:p>
            <a:pPr algn="ctr" eaLnBrk="1" hangingPunct="1">
              <a:defRPr/>
            </a:pPr>
            <a:r>
              <a:rPr lang="en-US" altLang="zh-CN" sz="2800" b="1">
                <a:solidFill>
                  <a:srgbClr val="000000"/>
                </a:solidFill>
                <a:latin typeface="Lucida Fax" pitchFamily="18" charset="0"/>
                <a:ea typeface="宋体" pitchFamily="2" charset="-122"/>
                <a:cs typeface="Times New Roman" pitchFamily="18" charset="0"/>
              </a:rPr>
              <a:t>E</a:t>
            </a:r>
            <a:endParaRPr lang="en-US" altLang="zh-CN" sz="2800">
              <a:solidFill>
                <a:srgbClr val="000000"/>
              </a:solidFill>
              <a:latin typeface="Lucida Fax" pitchFamily="18" charset="0"/>
              <a:ea typeface="宋体" pitchFamily="2" charset="-122"/>
              <a:cs typeface="+mn-cs"/>
            </a:endParaRPr>
          </a:p>
        </p:txBody>
      </p:sp>
      <p:sp>
        <p:nvSpPr>
          <p:cNvPr id="124" name="Oval 52">
            <a:extLst>
              <a:ext uri="{FF2B5EF4-FFF2-40B4-BE49-F238E27FC236}">
                <a16:creationId xmlns:a16="http://schemas.microsoft.com/office/drawing/2014/main" id="{65D19CCF-72B0-83FF-06C0-D086C65697F8}"/>
              </a:ext>
            </a:extLst>
          </p:cNvPr>
          <p:cNvSpPr>
            <a:spLocks noChangeArrowheads="1"/>
          </p:cNvSpPr>
          <p:nvPr/>
        </p:nvSpPr>
        <p:spPr bwMode="auto">
          <a:xfrm>
            <a:off x="6960179" y="5005388"/>
            <a:ext cx="180975" cy="153987"/>
          </a:xfrm>
          <a:prstGeom prst="ellipse">
            <a:avLst/>
          </a:prstGeom>
          <a:solidFill>
            <a:srgbClr val="FFFFFF"/>
          </a:solidFill>
          <a:ln w="38100">
            <a:solidFill>
              <a:srgbClr val="000000"/>
            </a:solidFill>
            <a:round/>
            <a:headEnd/>
            <a:tailEnd/>
          </a:ln>
        </p:spPr>
        <p:txBody>
          <a:bodyPr/>
          <a:lstStyle/>
          <a:p>
            <a:pPr eaLnBrk="1" hangingPunct="1">
              <a:defRPr/>
            </a:pPr>
            <a:endParaRPr lang="zh-CN" altLang="en-US" sz="2000">
              <a:solidFill>
                <a:srgbClr val="000000"/>
              </a:solidFill>
              <a:latin typeface="Lucida Fax" pitchFamily="18" charset="0"/>
              <a:ea typeface="宋体" pitchFamily="2" charset="-122"/>
              <a:cs typeface="+mn-cs"/>
            </a:endParaRPr>
          </a:p>
        </p:txBody>
      </p:sp>
      <p:sp>
        <p:nvSpPr>
          <p:cNvPr id="125" name="Oval 53">
            <a:extLst>
              <a:ext uri="{FF2B5EF4-FFF2-40B4-BE49-F238E27FC236}">
                <a16:creationId xmlns:a16="http://schemas.microsoft.com/office/drawing/2014/main" id="{0991D82E-5737-8458-C197-7980517CFCBE}"/>
              </a:ext>
            </a:extLst>
          </p:cNvPr>
          <p:cNvSpPr>
            <a:spLocks noChangeArrowheads="1"/>
          </p:cNvSpPr>
          <p:nvPr/>
        </p:nvSpPr>
        <p:spPr bwMode="auto">
          <a:xfrm>
            <a:off x="8084129" y="5018088"/>
            <a:ext cx="182563" cy="152400"/>
          </a:xfrm>
          <a:prstGeom prst="ellipse">
            <a:avLst/>
          </a:prstGeom>
          <a:solidFill>
            <a:srgbClr val="FFFFFF"/>
          </a:solidFill>
          <a:ln w="38100">
            <a:solidFill>
              <a:srgbClr val="000000"/>
            </a:solidFill>
            <a:round/>
            <a:headEnd/>
            <a:tailEnd/>
          </a:ln>
        </p:spPr>
        <p:txBody>
          <a:bodyPr/>
          <a:lstStyle/>
          <a:p>
            <a:pPr eaLnBrk="1" hangingPunct="1">
              <a:defRPr/>
            </a:pPr>
            <a:endParaRPr lang="zh-CN" altLang="en-US" sz="2000">
              <a:solidFill>
                <a:srgbClr val="000000"/>
              </a:solidFill>
              <a:latin typeface="Lucida Fax" pitchFamily="18" charset="0"/>
              <a:ea typeface="宋体" pitchFamily="2" charset="-122"/>
              <a:cs typeface="+mn-cs"/>
            </a:endParaRPr>
          </a:p>
        </p:txBody>
      </p:sp>
      <p:grpSp>
        <p:nvGrpSpPr>
          <p:cNvPr id="126" name="Group 54">
            <a:extLst>
              <a:ext uri="{FF2B5EF4-FFF2-40B4-BE49-F238E27FC236}">
                <a16:creationId xmlns:a16="http://schemas.microsoft.com/office/drawing/2014/main" id="{C4631767-96DB-9F08-3315-14A558DEDFA9}"/>
              </a:ext>
            </a:extLst>
          </p:cNvPr>
          <p:cNvGrpSpPr>
            <a:grpSpLocks/>
          </p:cNvGrpSpPr>
          <p:nvPr/>
        </p:nvGrpSpPr>
        <p:grpSpPr bwMode="auto">
          <a:xfrm>
            <a:off x="6355342" y="5146675"/>
            <a:ext cx="758825" cy="1304925"/>
            <a:chOff x="2670" y="3067"/>
            <a:chExt cx="478" cy="1097"/>
          </a:xfrm>
        </p:grpSpPr>
        <p:sp>
          <p:nvSpPr>
            <p:cNvPr id="127" name="Rectangle 55">
              <a:extLst>
                <a:ext uri="{FF2B5EF4-FFF2-40B4-BE49-F238E27FC236}">
                  <a16:creationId xmlns:a16="http://schemas.microsoft.com/office/drawing/2014/main" id="{9C6236FC-11A3-92B6-1BF3-AC1755DD15B8}"/>
                </a:ext>
              </a:extLst>
            </p:cNvPr>
            <p:cNvSpPr>
              <a:spLocks noChangeArrowheads="1"/>
            </p:cNvSpPr>
            <p:nvPr/>
          </p:nvSpPr>
          <p:spPr bwMode="auto">
            <a:xfrm>
              <a:off x="2670" y="3629"/>
              <a:ext cx="478" cy="535"/>
            </a:xfrm>
            <a:prstGeom prst="rect">
              <a:avLst/>
            </a:prstGeom>
            <a:noFill/>
            <a:ln>
              <a:noFill/>
            </a:ln>
          </p:spPr>
          <p:txBody>
            <a:bodyPr/>
            <a:lstStyle/>
            <a:p>
              <a:pPr algn="ctr" eaLnBrk="1" hangingPunct="1">
                <a:defRPr/>
              </a:pPr>
              <a:r>
                <a:rPr lang="en-US" altLang="zh-CN" sz="2800" b="1">
                  <a:solidFill>
                    <a:srgbClr val="000000"/>
                  </a:solidFill>
                  <a:latin typeface="Lucida Fax" pitchFamily="18" charset="0"/>
                  <a:ea typeface="宋体" pitchFamily="2" charset="-122"/>
                  <a:cs typeface="Times New Roman" pitchFamily="18" charset="0"/>
                </a:rPr>
                <a:t>H</a:t>
              </a:r>
              <a:endParaRPr lang="en-US" altLang="zh-CN" sz="2800">
                <a:solidFill>
                  <a:srgbClr val="000000"/>
                </a:solidFill>
                <a:latin typeface="Lucida Fax" pitchFamily="18" charset="0"/>
                <a:ea typeface="宋体" pitchFamily="2" charset="-122"/>
                <a:cs typeface="+mn-cs"/>
              </a:endParaRPr>
            </a:p>
          </p:txBody>
        </p:sp>
        <p:sp>
          <p:nvSpPr>
            <p:cNvPr id="128" name="Oval 56">
              <a:extLst>
                <a:ext uri="{FF2B5EF4-FFF2-40B4-BE49-F238E27FC236}">
                  <a16:creationId xmlns:a16="http://schemas.microsoft.com/office/drawing/2014/main" id="{2032D298-DA24-AFD4-FAAD-5259738FE056}"/>
                </a:ext>
              </a:extLst>
            </p:cNvPr>
            <p:cNvSpPr>
              <a:spLocks noChangeArrowheads="1"/>
            </p:cNvSpPr>
            <p:nvPr/>
          </p:nvSpPr>
          <p:spPr bwMode="auto">
            <a:xfrm>
              <a:off x="2861" y="3506"/>
              <a:ext cx="115" cy="129"/>
            </a:xfrm>
            <a:prstGeom prst="ellipse">
              <a:avLst/>
            </a:prstGeom>
            <a:solidFill>
              <a:srgbClr val="FFFFFF"/>
            </a:solidFill>
            <a:ln w="38100">
              <a:solidFill>
                <a:srgbClr val="000000"/>
              </a:solidFill>
              <a:round/>
              <a:headEnd/>
              <a:tailEnd/>
            </a:ln>
          </p:spPr>
          <p:txBody>
            <a:bodyPr/>
            <a:lstStyle/>
            <a:p>
              <a:pPr eaLnBrk="1" hangingPunct="1">
                <a:defRPr/>
              </a:pPr>
              <a:endParaRPr lang="zh-CN" altLang="en-US" sz="2000">
                <a:solidFill>
                  <a:srgbClr val="000000"/>
                </a:solidFill>
                <a:latin typeface="Lucida Fax" pitchFamily="18" charset="0"/>
                <a:ea typeface="宋体" pitchFamily="2" charset="-122"/>
                <a:cs typeface="+mn-cs"/>
              </a:endParaRPr>
            </a:p>
          </p:txBody>
        </p:sp>
        <p:sp>
          <p:nvSpPr>
            <p:cNvPr id="129" name="Line 57">
              <a:extLst>
                <a:ext uri="{FF2B5EF4-FFF2-40B4-BE49-F238E27FC236}">
                  <a16:creationId xmlns:a16="http://schemas.microsoft.com/office/drawing/2014/main" id="{A6302EC3-1301-0B52-74FA-375C39F05162}"/>
                </a:ext>
              </a:extLst>
            </p:cNvPr>
            <p:cNvSpPr>
              <a:spLocks noChangeShapeType="1"/>
            </p:cNvSpPr>
            <p:nvPr/>
          </p:nvSpPr>
          <p:spPr bwMode="auto">
            <a:xfrm flipH="1">
              <a:off x="2928" y="3067"/>
              <a:ext cx="153" cy="450"/>
            </a:xfrm>
            <a:prstGeom prst="line">
              <a:avLst/>
            </a:prstGeom>
            <a:noFill/>
            <a:ln w="38100">
              <a:solidFill>
                <a:srgbClr val="000000"/>
              </a:solidFill>
              <a:round/>
              <a:headEnd/>
              <a:tailEnd/>
            </a:ln>
          </p:spPr>
          <p:txBody>
            <a:bodyPr/>
            <a:lstStyle/>
            <a:p>
              <a:pPr eaLnBrk="1" hangingPunct="1">
                <a:defRPr/>
              </a:pPr>
              <a:endParaRPr lang="zh-CN" altLang="en-US" sz="2000">
                <a:solidFill>
                  <a:srgbClr val="000000"/>
                </a:solidFill>
                <a:latin typeface="Lucida Fax" pitchFamily="18" charset="0"/>
                <a:ea typeface="宋体" pitchFamily="2" charset="-122"/>
                <a:cs typeface="+mn-cs"/>
              </a:endParaRPr>
            </a:p>
          </p:txBody>
        </p:sp>
      </p:grpSp>
      <p:sp>
        <p:nvSpPr>
          <p:cNvPr id="130" name="Line 42">
            <a:extLst>
              <a:ext uri="{FF2B5EF4-FFF2-40B4-BE49-F238E27FC236}">
                <a16:creationId xmlns:a16="http://schemas.microsoft.com/office/drawing/2014/main" id="{50842798-57B3-2ED5-604E-6E0687BDDBAE}"/>
              </a:ext>
            </a:extLst>
          </p:cNvPr>
          <p:cNvSpPr>
            <a:spLocks noChangeShapeType="1"/>
          </p:cNvSpPr>
          <p:nvPr/>
        </p:nvSpPr>
        <p:spPr bwMode="auto">
          <a:xfrm>
            <a:off x="8246053" y="5145088"/>
            <a:ext cx="258763" cy="636984"/>
          </a:xfrm>
          <a:prstGeom prst="line">
            <a:avLst/>
          </a:prstGeom>
          <a:noFill/>
          <a:ln w="38100">
            <a:solidFill>
              <a:srgbClr val="000000"/>
            </a:solidFill>
            <a:round/>
            <a:headEnd/>
            <a:tailEnd/>
          </a:ln>
        </p:spPr>
        <p:txBody>
          <a:bodyPr/>
          <a:lstStyle/>
          <a:p>
            <a:pPr eaLnBrk="1" hangingPunct="1">
              <a:defRPr/>
            </a:pPr>
            <a:endParaRPr lang="zh-CN" altLang="en-US" sz="2000">
              <a:solidFill>
                <a:srgbClr val="000000"/>
              </a:solidFill>
              <a:latin typeface="Lucida Fax" pitchFamily="18" charset="0"/>
              <a:ea typeface="宋体" pitchFamily="2" charset="-122"/>
              <a:cs typeface="+mn-cs"/>
            </a:endParaRPr>
          </a:p>
        </p:txBody>
      </p:sp>
      <p:sp>
        <p:nvSpPr>
          <p:cNvPr id="131" name="Rectangle 41">
            <a:extLst>
              <a:ext uri="{FF2B5EF4-FFF2-40B4-BE49-F238E27FC236}">
                <a16:creationId xmlns:a16="http://schemas.microsoft.com/office/drawing/2014/main" id="{93BB2BE6-A30E-B1B4-FC4E-AC22A81CF66A}"/>
              </a:ext>
            </a:extLst>
          </p:cNvPr>
          <p:cNvSpPr>
            <a:spLocks noChangeArrowheads="1"/>
          </p:cNvSpPr>
          <p:nvPr/>
        </p:nvSpPr>
        <p:spPr bwMode="auto">
          <a:xfrm>
            <a:off x="8171128" y="5855891"/>
            <a:ext cx="696912" cy="636984"/>
          </a:xfrm>
          <a:prstGeom prst="rect">
            <a:avLst/>
          </a:prstGeom>
          <a:noFill/>
          <a:ln>
            <a:noFill/>
          </a:ln>
        </p:spPr>
        <p:txBody>
          <a:bodyPr/>
          <a:lstStyle/>
          <a:p>
            <a:pPr algn="ctr" eaLnBrk="1" hangingPunct="1">
              <a:defRPr/>
            </a:pPr>
            <a:r>
              <a:rPr lang="en-US" altLang="zh-CN" sz="2800" b="1" dirty="0">
                <a:solidFill>
                  <a:srgbClr val="000000"/>
                </a:solidFill>
                <a:latin typeface="Lucida Fax" pitchFamily="18" charset="0"/>
                <a:ea typeface="宋体" pitchFamily="2" charset="-122"/>
                <a:cs typeface="Times New Roman" pitchFamily="18" charset="0"/>
              </a:rPr>
              <a:t>K</a:t>
            </a:r>
            <a:endParaRPr lang="en-US" altLang="zh-CN" sz="2800" dirty="0">
              <a:solidFill>
                <a:srgbClr val="000000"/>
              </a:solidFill>
              <a:latin typeface="Lucida Fax" pitchFamily="18" charset="0"/>
              <a:ea typeface="宋体" pitchFamily="2" charset="-122"/>
              <a:cs typeface="+mn-cs"/>
            </a:endParaRPr>
          </a:p>
        </p:txBody>
      </p:sp>
      <p:sp>
        <p:nvSpPr>
          <p:cNvPr id="132" name="Oval 43">
            <a:extLst>
              <a:ext uri="{FF2B5EF4-FFF2-40B4-BE49-F238E27FC236}">
                <a16:creationId xmlns:a16="http://schemas.microsoft.com/office/drawing/2014/main" id="{95BE5FA6-6B11-9F63-9839-AF6C042FFD1A}"/>
              </a:ext>
            </a:extLst>
          </p:cNvPr>
          <p:cNvSpPr>
            <a:spLocks noChangeArrowheads="1"/>
          </p:cNvSpPr>
          <p:nvPr/>
        </p:nvSpPr>
        <p:spPr bwMode="auto">
          <a:xfrm>
            <a:off x="8434808" y="5702300"/>
            <a:ext cx="182562" cy="153591"/>
          </a:xfrm>
          <a:prstGeom prst="ellipse">
            <a:avLst/>
          </a:prstGeom>
          <a:solidFill>
            <a:srgbClr val="FFFFFF"/>
          </a:solidFill>
          <a:ln w="38100">
            <a:solidFill>
              <a:srgbClr val="000000"/>
            </a:solidFill>
            <a:round/>
            <a:headEnd/>
            <a:tailEnd/>
          </a:ln>
        </p:spPr>
        <p:txBody>
          <a:bodyPr/>
          <a:lstStyle/>
          <a:p>
            <a:pPr eaLnBrk="1" hangingPunct="1">
              <a:defRPr/>
            </a:pPr>
            <a:endParaRPr lang="zh-CN" altLang="en-US" sz="2000">
              <a:solidFill>
                <a:srgbClr val="000000"/>
              </a:solidFill>
              <a:latin typeface="Lucida Fax" pitchFamily="18" charset="0"/>
              <a:ea typeface="宋体" pitchFamily="2" charset="-122"/>
              <a:cs typeface="+mn-cs"/>
            </a:endParaRPr>
          </a:p>
        </p:txBody>
      </p:sp>
      <p:sp>
        <p:nvSpPr>
          <p:cNvPr id="133" name="文本框 77">
            <a:extLst>
              <a:ext uri="{FF2B5EF4-FFF2-40B4-BE49-F238E27FC236}">
                <a16:creationId xmlns:a16="http://schemas.microsoft.com/office/drawing/2014/main" id="{B4A1945F-6DA5-B7A4-208B-67760A985764}"/>
              </a:ext>
            </a:extLst>
          </p:cNvPr>
          <p:cNvSpPr txBox="1"/>
          <p:nvPr/>
        </p:nvSpPr>
        <p:spPr>
          <a:xfrm>
            <a:off x="5367115" y="3676777"/>
            <a:ext cx="3329789" cy="400110"/>
          </a:xfrm>
          <a:prstGeom prst="rect">
            <a:avLst/>
          </a:prstGeom>
          <a:noFill/>
        </p:spPr>
        <p:txBody>
          <a:bodyPr wrap="square">
            <a:spAutoFit/>
          </a:bodyPr>
          <a:lstStyle/>
          <a:p>
            <a:pPr algn="ctr"/>
            <a:r>
              <a:rPr lang="zh-CN" altLang="en-US" sz="2000" dirty="0">
                <a:solidFill>
                  <a:srgbClr val="FF0000"/>
                </a:solidFill>
                <a:latin typeface="+mn-lt"/>
              </a:rPr>
              <a:t>完全但不满</a:t>
            </a:r>
          </a:p>
        </p:txBody>
      </p:sp>
      <p:sp>
        <p:nvSpPr>
          <p:cNvPr id="199" name="文本框 77">
            <a:extLst>
              <a:ext uri="{FF2B5EF4-FFF2-40B4-BE49-F238E27FC236}">
                <a16:creationId xmlns:a16="http://schemas.microsoft.com/office/drawing/2014/main" id="{897C80C0-8814-EECA-5FB1-E9349824CB87}"/>
              </a:ext>
            </a:extLst>
          </p:cNvPr>
          <p:cNvSpPr txBox="1"/>
          <p:nvPr/>
        </p:nvSpPr>
        <p:spPr>
          <a:xfrm>
            <a:off x="-117699" y="5333855"/>
            <a:ext cx="3329789" cy="400110"/>
          </a:xfrm>
          <a:prstGeom prst="rect">
            <a:avLst/>
          </a:prstGeom>
          <a:noFill/>
        </p:spPr>
        <p:txBody>
          <a:bodyPr wrap="square">
            <a:spAutoFit/>
          </a:bodyPr>
          <a:lstStyle/>
          <a:p>
            <a:pPr algn="ctr"/>
            <a:r>
              <a:rPr lang="zh-CN" altLang="en-US" sz="2000" dirty="0">
                <a:solidFill>
                  <a:srgbClr val="FF0000"/>
                </a:solidFill>
              </a:rPr>
              <a:t>满</a:t>
            </a:r>
            <a:r>
              <a:rPr lang="zh-CN" altLang="en-US" sz="2000" dirty="0">
                <a:solidFill>
                  <a:srgbClr val="FF0000"/>
                </a:solidFill>
                <a:latin typeface="+mn-lt"/>
              </a:rPr>
              <a:t>但不完全</a:t>
            </a:r>
          </a:p>
        </p:txBody>
      </p:sp>
    </p:spTree>
    <p:extLst>
      <p:ext uri="{BB962C8B-B14F-4D97-AF65-F5344CB8AC3E}">
        <p14:creationId xmlns:p14="http://schemas.microsoft.com/office/powerpoint/2010/main" val="911736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7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7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7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79"/>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80"/>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81"/>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82"/>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83"/>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84"/>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85"/>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86"/>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87"/>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88"/>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89"/>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90"/>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91"/>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92"/>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93"/>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94"/>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95"/>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96"/>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97"/>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98"/>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99"/>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100"/>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101"/>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102"/>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103"/>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104"/>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105"/>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106"/>
                                        </p:tgtEl>
                                        <p:attrNameLst>
                                          <p:attrName>style.visibility</p:attrName>
                                        </p:attrNameLst>
                                      </p:cBhvr>
                                      <p:to>
                                        <p:strVal val="visible"/>
                                      </p:to>
                                    </p:set>
                                  </p:childTnLst>
                                </p:cTn>
                              </p:par>
                              <p:par>
                                <p:cTn id="95" presetID="1" presetClass="entr" presetSubtype="0" fill="hold" nodeType="withEffect">
                                  <p:stCondLst>
                                    <p:cond delay="0"/>
                                  </p:stCondLst>
                                  <p:childTnLst>
                                    <p:set>
                                      <p:cBhvr>
                                        <p:cTn id="96" dur="1" fill="hold">
                                          <p:stCondLst>
                                            <p:cond delay="0"/>
                                          </p:stCondLst>
                                        </p:cTn>
                                        <p:tgtEl>
                                          <p:spTgt spid="107"/>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111"/>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112"/>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116"/>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117"/>
                                        </p:tgtEl>
                                        <p:attrNameLst>
                                          <p:attrName>style.visibility</p:attrName>
                                        </p:attrNameLst>
                                      </p:cBhvr>
                                      <p:to>
                                        <p:strVal val="visible"/>
                                      </p:to>
                                    </p:set>
                                  </p:childTnLst>
                                </p:cTn>
                              </p:par>
                              <p:par>
                                <p:cTn id="105" presetID="1" presetClass="entr" presetSubtype="0" fill="hold" nodeType="withEffect">
                                  <p:stCondLst>
                                    <p:cond delay="0"/>
                                  </p:stCondLst>
                                  <p:childTnLst>
                                    <p:set>
                                      <p:cBhvr>
                                        <p:cTn id="106" dur="1" fill="hold">
                                          <p:stCondLst>
                                            <p:cond delay="0"/>
                                          </p:stCondLst>
                                        </p:cTn>
                                        <p:tgtEl>
                                          <p:spTgt spid="118"/>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122"/>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123"/>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124"/>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125"/>
                                        </p:tgtEl>
                                        <p:attrNameLst>
                                          <p:attrName>style.visibility</p:attrName>
                                        </p:attrNameLst>
                                      </p:cBhvr>
                                      <p:to>
                                        <p:strVal val="visible"/>
                                      </p:to>
                                    </p:set>
                                  </p:childTnLst>
                                </p:cTn>
                              </p:par>
                              <p:par>
                                <p:cTn id="115" presetID="1" presetClass="entr" presetSubtype="0" fill="hold" nodeType="withEffect">
                                  <p:stCondLst>
                                    <p:cond delay="0"/>
                                  </p:stCondLst>
                                  <p:childTnLst>
                                    <p:set>
                                      <p:cBhvr>
                                        <p:cTn id="116" dur="1" fill="hold">
                                          <p:stCondLst>
                                            <p:cond delay="0"/>
                                          </p:stCondLst>
                                        </p:cTn>
                                        <p:tgtEl>
                                          <p:spTgt spid="126"/>
                                        </p:tgtEl>
                                        <p:attrNameLst>
                                          <p:attrName>style.visibility</p:attrName>
                                        </p:attrNameLst>
                                      </p:cBhvr>
                                      <p:to>
                                        <p:strVal val="visible"/>
                                      </p:to>
                                    </p:set>
                                  </p:childTnLst>
                                </p:cTn>
                              </p:par>
                              <p:par>
                                <p:cTn id="117" presetID="1" presetClass="entr" presetSubtype="0" fill="hold" grpId="0" nodeType="withEffect">
                                  <p:stCondLst>
                                    <p:cond delay="0"/>
                                  </p:stCondLst>
                                  <p:childTnLst>
                                    <p:set>
                                      <p:cBhvr>
                                        <p:cTn id="118" dur="1" fill="hold">
                                          <p:stCondLst>
                                            <p:cond delay="0"/>
                                          </p:stCondLst>
                                        </p:cTn>
                                        <p:tgtEl>
                                          <p:spTgt spid="130"/>
                                        </p:tgtEl>
                                        <p:attrNameLst>
                                          <p:attrName>style.visibility</p:attrName>
                                        </p:attrNameLst>
                                      </p:cBhvr>
                                      <p:to>
                                        <p:strVal val="visible"/>
                                      </p:to>
                                    </p:set>
                                  </p:childTnLst>
                                </p:cTn>
                              </p:par>
                              <p:par>
                                <p:cTn id="119" presetID="1" presetClass="entr" presetSubtype="0" fill="hold" grpId="0" nodeType="withEffect">
                                  <p:stCondLst>
                                    <p:cond delay="0"/>
                                  </p:stCondLst>
                                  <p:childTnLst>
                                    <p:set>
                                      <p:cBhvr>
                                        <p:cTn id="120" dur="1" fill="hold">
                                          <p:stCondLst>
                                            <p:cond delay="0"/>
                                          </p:stCondLst>
                                        </p:cTn>
                                        <p:tgtEl>
                                          <p:spTgt spid="131"/>
                                        </p:tgtEl>
                                        <p:attrNameLst>
                                          <p:attrName>style.visibility</p:attrName>
                                        </p:attrNameLst>
                                      </p:cBhvr>
                                      <p:to>
                                        <p:strVal val="visible"/>
                                      </p:to>
                                    </p:set>
                                  </p:childTnLst>
                                </p:cTn>
                              </p:par>
                              <p:par>
                                <p:cTn id="121" presetID="1" presetClass="entr" presetSubtype="0" fill="hold" grpId="0" nodeType="withEffect">
                                  <p:stCondLst>
                                    <p:cond delay="0"/>
                                  </p:stCondLst>
                                  <p:childTnLst>
                                    <p:set>
                                      <p:cBhvr>
                                        <p:cTn id="122" dur="1" fill="hold">
                                          <p:stCondLst>
                                            <p:cond delay="0"/>
                                          </p:stCondLst>
                                        </p:cTn>
                                        <p:tgtEl>
                                          <p:spTgt spid="132"/>
                                        </p:tgtEl>
                                        <p:attrNameLst>
                                          <p:attrName>style.visibility</p:attrName>
                                        </p:attrNameLst>
                                      </p:cBhvr>
                                      <p:to>
                                        <p:strVal val="visible"/>
                                      </p:to>
                                    </p:set>
                                  </p:childTnLst>
                                </p:cTn>
                              </p:par>
                            </p:childTnLst>
                          </p:cTn>
                        </p:par>
                      </p:childTnLst>
                    </p:cTn>
                  </p:par>
                  <p:par>
                    <p:cTn id="123" fill="hold">
                      <p:stCondLst>
                        <p:cond delay="indefinite"/>
                      </p:stCondLst>
                      <p:childTnLst>
                        <p:par>
                          <p:cTn id="124" fill="hold">
                            <p:stCondLst>
                              <p:cond delay="0"/>
                            </p:stCondLst>
                            <p:childTnLst>
                              <p:par>
                                <p:cTn id="125" presetID="1" presetClass="entr" presetSubtype="0" fill="hold" grpId="0" nodeType="clickEffect">
                                  <p:stCondLst>
                                    <p:cond delay="0"/>
                                  </p:stCondLst>
                                  <p:childTnLst>
                                    <p:set>
                                      <p:cBhvr>
                                        <p:cTn id="126" dur="1" fill="hold">
                                          <p:stCondLst>
                                            <p:cond delay="0"/>
                                          </p:stCondLst>
                                        </p:cTn>
                                        <p:tgtEl>
                                          <p:spTgt spid="199"/>
                                        </p:tgtEl>
                                        <p:attrNameLst>
                                          <p:attrName>style.visibility</p:attrName>
                                        </p:attrNameLst>
                                      </p:cBhvr>
                                      <p:to>
                                        <p:strVal val="visible"/>
                                      </p:to>
                                    </p:set>
                                  </p:childTnLst>
                                </p:cTn>
                              </p:par>
                            </p:childTnLst>
                          </p:cTn>
                        </p:par>
                      </p:childTnLst>
                    </p:cTn>
                  </p:par>
                  <p:par>
                    <p:cTn id="127" fill="hold">
                      <p:stCondLst>
                        <p:cond delay="indefinite"/>
                      </p:stCondLst>
                      <p:childTnLst>
                        <p:par>
                          <p:cTn id="128" fill="hold">
                            <p:stCondLst>
                              <p:cond delay="0"/>
                            </p:stCondLst>
                            <p:childTnLst>
                              <p:par>
                                <p:cTn id="129" presetID="1" presetClass="entr" presetSubtype="0" fill="hold" grpId="0" nodeType="clickEffect">
                                  <p:stCondLst>
                                    <p:cond delay="0"/>
                                  </p:stCondLst>
                                  <p:childTnLst>
                                    <p:set>
                                      <p:cBhvr>
                                        <p:cTn id="130" dur="1" fill="hold">
                                          <p:stCondLst>
                                            <p:cond delay="0"/>
                                          </p:stCondLst>
                                        </p:cTn>
                                        <p:tgtEl>
                                          <p:spTgt spid="1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p:bldP spid="70" grpId="0"/>
      <p:bldP spid="71" grpId="0"/>
      <p:bldP spid="72" grpId="0"/>
      <p:bldP spid="73" grpId="0"/>
      <p:bldP spid="74" grpId="0"/>
      <p:bldP spid="75" grpId="0"/>
      <p:bldP spid="76" grpId="0"/>
      <p:bldP spid="77" grpId="0"/>
      <p:bldP spid="78" grpId="0" animBg="1"/>
      <p:bldP spid="79" grpId="0" animBg="1"/>
      <p:bldP spid="80" grpId="0" animBg="1"/>
      <p:bldP spid="81" grpId="0" animBg="1"/>
      <p:bldP spid="82" grpId="0" animBg="1"/>
      <p:bldP spid="83" grpId="0" animBg="1"/>
      <p:bldP spid="84" grpId="0" animBg="1"/>
      <p:bldP spid="85" grpId="0" animBg="1"/>
      <p:bldP spid="86" grpId="0" animBg="1"/>
      <p:bldP spid="87" grpId="0" animBg="1"/>
      <p:bldP spid="88" grpId="0" animBg="1"/>
      <p:bldP spid="89" grpId="0" animBg="1"/>
      <p:bldP spid="90" grpId="0" animBg="1"/>
      <p:bldP spid="91" grpId="0" animBg="1"/>
      <p:bldP spid="92" grpId="0" animBg="1"/>
      <p:bldP spid="93" grpId="0" animBg="1"/>
      <p:bldP spid="94" grpId="0" animBg="1"/>
      <p:bldP spid="95" grpId="0"/>
      <p:bldP spid="96" grpId="0"/>
      <p:bldP spid="97" grpId="0"/>
      <p:bldP spid="98" grpId="0"/>
      <p:bldP spid="99" grpId="0" animBg="1"/>
      <p:bldP spid="100" grpId="0" animBg="1"/>
      <p:bldP spid="101" grpId="0" animBg="1"/>
      <p:bldP spid="102" grpId="0" animBg="1"/>
      <p:bldP spid="103" grpId="0" animBg="1"/>
      <p:bldP spid="104" grpId="0" animBg="1"/>
      <p:bldP spid="105" grpId="0" animBg="1"/>
      <p:bldP spid="106" grpId="0" animBg="1"/>
      <p:bldP spid="111" grpId="0" animBg="1"/>
      <p:bldP spid="116" grpId="0" animBg="1"/>
      <p:bldP spid="117" grpId="0" animBg="1"/>
      <p:bldP spid="122" grpId="0"/>
      <p:bldP spid="123" grpId="0"/>
      <p:bldP spid="124" grpId="0" animBg="1"/>
      <p:bldP spid="125" grpId="0" animBg="1"/>
      <p:bldP spid="130" grpId="0" animBg="1"/>
      <p:bldP spid="131" grpId="0"/>
      <p:bldP spid="132" grpId="0" animBg="1"/>
      <p:bldP spid="133" grpId="0"/>
      <p:bldP spid="199"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A38A08-4A71-9DE4-45B4-093AA6D4C40A}"/>
              </a:ext>
            </a:extLst>
          </p:cNvPr>
          <p:cNvSpPr>
            <a:spLocks noGrp="1"/>
          </p:cNvSpPr>
          <p:nvPr>
            <p:ph type="title"/>
          </p:nvPr>
        </p:nvSpPr>
        <p:spPr/>
        <p:txBody>
          <a:bodyPr/>
          <a:lstStyle/>
          <a:p>
            <a:r>
              <a:rPr lang="zh-CN" altLang="en-US" dirty="0"/>
              <a:t>二叉树的性质</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5A5FAAE-B0F3-07A3-BA92-E11CCFCED06A}"/>
                  </a:ext>
                </a:extLst>
              </p:cNvPr>
              <p:cNvSpPr>
                <a:spLocks noGrp="1"/>
              </p:cNvSpPr>
              <p:nvPr>
                <p:ph idx="1"/>
              </p:nvPr>
            </p:nvSpPr>
            <p:spPr/>
            <p:txBody>
              <a:bodyPr/>
              <a:lstStyle/>
              <a:p>
                <a:r>
                  <a:rPr lang="zh-CN" altLang="en-US" dirty="0"/>
                  <a:t>性质一：一棵二叉树最多有多少个深度为 </a:t>
                </a:r>
                <a14:m>
                  <m:oMath xmlns:m="http://schemas.openxmlformats.org/officeDocument/2006/math">
                    <m:r>
                      <a:rPr lang="en-US" altLang="zh-CN" b="0" i="1" smtClean="0">
                        <a:latin typeface="Cambria Math" panose="02040503050406030204" pitchFamily="18" charset="0"/>
                      </a:rPr>
                      <m:t>𝑖</m:t>
                    </m:r>
                  </m:oMath>
                </a14:m>
                <a:r>
                  <a:rPr lang="zh-CN" altLang="en-US" dirty="0"/>
                  <a:t> 的节点？</a:t>
                </a:r>
                <a:endParaRPr lang="en-US" altLang="zh-CN" dirty="0"/>
              </a:p>
              <a:p>
                <a:pPr lvl="1"/>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2</m:t>
                        </m:r>
                      </m:e>
                      <m:sup>
                        <m:r>
                          <a:rPr lang="en-US" altLang="zh-CN" b="0" i="1" smtClean="0">
                            <a:latin typeface="Cambria Math" panose="02040503050406030204" pitchFamily="18" charset="0"/>
                          </a:rPr>
                          <m:t>𝑖</m:t>
                        </m:r>
                      </m:sup>
                    </m:sSup>
                  </m:oMath>
                </a14:m>
                <a:r>
                  <a:rPr lang="en-US" altLang="zh-CN" dirty="0"/>
                  <a:t> </a:t>
                </a:r>
                <a:r>
                  <a:rPr lang="zh-CN" altLang="en-US" dirty="0"/>
                  <a:t>个</a:t>
                </a:r>
                <a:endParaRPr lang="en-US" altLang="zh-CN" dirty="0"/>
              </a:p>
              <a:p>
                <a:endParaRPr lang="en-US" altLang="zh-CN" dirty="0"/>
              </a:p>
              <a:p>
                <a:r>
                  <a:rPr lang="zh-CN" altLang="en-US" dirty="0"/>
                  <a:t>性质二：一棵深度为 </a:t>
                </a:r>
                <a14:m>
                  <m:oMath xmlns:m="http://schemas.openxmlformats.org/officeDocument/2006/math">
                    <m:r>
                      <a:rPr lang="en-US" altLang="zh-CN" b="0" i="1" smtClean="0">
                        <a:latin typeface="Cambria Math" panose="02040503050406030204" pitchFamily="18" charset="0"/>
                      </a:rPr>
                      <m:t>𝑘</m:t>
                    </m:r>
                  </m:oMath>
                </a14:m>
                <a:r>
                  <a:rPr lang="en-US" altLang="zh-CN" dirty="0"/>
                  <a:t> </a:t>
                </a:r>
                <a:r>
                  <a:rPr lang="zh-CN" altLang="en-US" dirty="0"/>
                  <a:t>的二叉树最多有多少个节点？</a:t>
                </a:r>
                <a:endParaRPr lang="en-US" altLang="zh-CN" dirty="0"/>
              </a:p>
              <a:p>
                <a:pPr lvl="1"/>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2</m:t>
                        </m:r>
                      </m:e>
                      <m:sup>
                        <m:r>
                          <a:rPr lang="en-US" altLang="zh-CN" b="0" i="1" smtClean="0">
                            <a:latin typeface="Cambria Math" panose="02040503050406030204" pitchFamily="18" charset="0"/>
                          </a:rPr>
                          <m:t>𝑘</m:t>
                        </m:r>
                        <m:r>
                          <a:rPr lang="en-US" altLang="zh-CN" b="0" i="1" smtClean="0">
                            <a:latin typeface="Cambria Math" panose="02040503050406030204" pitchFamily="18" charset="0"/>
                          </a:rPr>
                          <m:t>+1</m:t>
                        </m:r>
                      </m:sup>
                    </m:sSup>
                    <m:r>
                      <a:rPr lang="en-US" altLang="zh-CN" b="0" i="1" smtClean="0">
                        <a:latin typeface="Cambria Math" panose="02040503050406030204" pitchFamily="18" charset="0"/>
                      </a:rPr>
                      <m:t>−1</m:t>
                    </m:r>
                  </m:oMath>
                </a14:m>
                <a:r>
                  <a:rPr lang="en-US" altLang="zh-CN" dirty="0"/>
                  <a:t> </a:t>
                </a:r>
                <a:r>
                  <a:rPr lang="zh-CN" altLang="en-US" dirty="0"/>
                  <a:t>个</a:t>
                </a:r>
                <a:endParaRPr lang="en-US" altLang="zh-CN" dirty="0"/>
              </a:p>
              <a:p>
                <a:endParaRPr lang="en-US" altLang="zh-CN" dirty="0"/>
              </a:p>
              <a:p>
                <a:r>
                  <a:rPr lang="zh-CN" altLang="en-US" dirty="0"/>
                  <a:t>性质三：如果一棵二叉树有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𝑛</m:t>
                        </m:r>
                      </m:e>
                      <m:sub>
                        <m:r>
                          <a:rPr lang="en-US" altLang="zh-CN" b="0" i="1" smtClean="0">
                            <a:latin typeface="Cambria Math" panose="02040503050406030204" pitchFamily="18" charset="0"/>
                          </a:rPr>
                          <m:t>0</m:t>
                        </m:r>
                      </m:sub>
                    </m:sSub>
                  </m:oMath>
                </a14:m>
                <a:r>
                  <a:rPr lang="zh-CN" altLang="en-US" dirty="0"/>
                  <a:t> 个叶节点和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𝑛</m:t>
                        </m:r>
                      </m:e>
                      <m:sub>
                        <m:r>
                          <a:rPr lang="en-US" altLang="zh-CN" b="0" i="1" smtClean="0">
                            <a:latin typeface="Cambria Math" panose="02040503050406030204" pitchFamily="18" charset="0"/>
                          </a:rPr>
                          <m:t>2</m:t>
                        </m:r>
                      </m:sub>
                    </m:sSub>
                  </m:oMath>
                </a14:m>
                <a:r>
                  <a:rPr lang="zh-CN" altLang="en-US" dirty="0"/>
                  <a:t> 个节点有两个子节点，那么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𝑛</m:t>
                        </m:r>
                      </m:e>
                      <m:sub>
                        <m:r>
                          <a:rPr lang="en-US" altLang="zh-CN" b="0" i="1" smtClean="0">
                            <a:latin typeface="Cambria Math" panose="02040503050406030204" pitchFamily="18" charset="0"/>
                          </a:rPr>
                          <m:t>0</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𝑛</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+1</m:t>
                    </m:r>
                  </m:oMath>
                </a14:m>
                <a:endParaRPr lang="en-US" altLang="zh-CN" dirty="0"/>
              </a:p>
              <a:p>
                <a:pPr lvl="1"/>
                <a:r>
                  <a:rPr lang="zh-CN" altLang="en-US" dirty="0"/>
                  <a:t>如何证明？</a:t>
                </a:r>
              </a:p>
            </p:txBody>
          </p:sp>
        </mc:Choice>
        <mc:Fallback xmlns="">
          <p:sp>
            <p:nvSpPr>
              <p:cNvPr id="3" name="Content Placeholder 2">
                <a:extLst>
                  <a:ext uri="{FF2B5EF4-FFF2-40B4-BE49-F238E27FC236}">
                    <a16:creationId xmlns:a16="http://schemas.microsoft.com/office/drawing/2014/main" id="{D5A5FAAE-B0F3-07A3-BA92-E11CCFCED06A}"/>
                  </a:ext>
                </a:extLst>
              </p:cNvPr>
              <p:cNvSpPr>
                <a:spLocks noGrp="1" noRot="1" noChangeAspect="1" noMove="1" noResize="1" noEditPoints="1" noAdjustHandles="1" noChangeArrowheads="1" noChangeShapeType="1" noTextEdit="1"/>
              </p:cNvSpPr>
              <p:nvPr>
                <p:ph idx="1"/>
              </p:nvPr>
            </p:nvSpPr>
            <p:spPr>
              <a:blipFill>
                <a:blip r:embed="rId2"/>
                <a:stretch>
                  <a:fillRect l="-1043" t="-2381" r="-23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7030665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BCABCA-01F8-5957-C469-45FDBB815BFA}"/>
              </a:ext>
            </a:extLst>
          </p:cNvPr>
          <p:cNvSpPr>
            <a:spLocks noGrp="1"/>
          </p:cNvSpPr>
          <p:nvPr>
            <p:ph type="title"/>
          </p:nvPr>
        </p:nvSpPr>
        <p:spPr/>
        <p:txBody>
          <a:bodyPr/>
          <a:lstStyle/>
          <a:p>
            <a:r>
              <a:rPr lang="zh-CN" altLang="en-US" dirty="0"/>
              <a:t>二叉树的性质</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7D14FF85-2DFC-E270-D09C-E916CCC810B3}"/>
                  </a:ext>
                </a:extLst>
              </p:cNvPr>
              <p:cNvSpPr>
                <a:spLocks noGrp="1"/>
              </p:cNvSpPr>
              <p:nvPr>
                <p:ph idx="1"/>
              </p:nvPr>
            </p:nvSpPr>
            <p:spPr/>
            <p:txBody>
              <a:bodyPr>
                <a:normAutofit/>
              </a:bodyPr>
              <a:lstStyle/>
              <a:p>
                <a:r>
                  <a:rPr lang="zh-CN" altLang="en-US" dirty="0"/>
                  <a:t>性质四：一棵非空满二叉树的叶节点数量等于非叶节点数量加 </a:t>
                </a:r>
                <a:r>
                  <a:rPr lang="en-US" altLang="zh-CN" dirty="0"/>
                  <a:t>1</a:t>
                </a:r>
              </a:p>
              <a:p>
                <a:pPr lvl="1"/>
                <a:r>
                  <a:rPr lang="zh-CN" altLang="en-US" dirty="0"/>
                  <a:t>根据性质三</a:t>
                </a:r>
                <a:endParaRPr lang="en-US" altLang="zh-CN" dirty="0"/>
              </a:p>
              <a:p>
                <a:endParaRPr lang="en-US" altLang="zh-CN" dirty="0"/>
              </a:p>
              <a:p>
                <a:r>
                  <a:rPr lang="zh-CN" altLang="en-US" dirty="0"/>
                  <a:t>性质五：一棵 </a:t>
                </a:r>
                <a14:m>
                  <m:oMath xmlns:m="http://schemas.openxmlformats.org/officeDocument/2006/math">
                    <m:r>
                      <a:rPr lang="en-US" altLang="zh-CN" b="0" i="1" smtClean="0">
                        <a:latin typeface="Cambria Math" panose="02040503050406030204" pitchFamily="18" charset="0"/>
                      </a:rPr>
                      <m:t>𝑛</m:t>
                    </m:r>
                  </m:oMath>
                </a14:m>
                <a:r>
                  <a:rPr lang="en-US" altLang="zh-CN" dirty="0"/>
                  <a:t> </a:t>
                </a:r>
                <a:r>
                  <a:rPr lang="zh-CN" altLang="en-US" dirty="0"/>
                  <a:t>个节点完全二叉树的深度 </a:t>
                </a:r>
                <a14:m>
                  <m:oMath xmlns:m="http://schemas.openxmlformats.org/officeDocument/2006/math">
                    <m:r>
                      <a:rPr lang="en-US" altLang="zh-CN" b="0" i="1" smtClean="0">
                        <a:latin typeface="Cambria Math" panose="02040503050406030204" pitchFamily="18" charset="0"/>
                      </a:rPr>
                      <m:t>𝑘</m:t>
                    </m:r>
                    <m:r>
                      <a:rPr lang="en-US" altLang="zh-CN" b="0" i="1" smtClean="0">
                        <a:latin typeface="Cambria Math" panose="02040503050406030204" pitchFamily="18" charset="0"/>
                      </a:rPr>
                      <m:t>=</m:t>
                    </m:r>
                    <m:d>
                      <m:dPr>
                        <m:begChr m:val="⌈"/>
                        <m:endChr m:val="⌉"/>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m:rPr>
                                <m:sty m:val="p"/>
                              </m:rPr>
                              <a:rPr lang="en-US" altLang="zh-CN" b="0" i="0" smtClean="0">
                                <a:latin typeface="Cambria Math" panose="02040503050406030204" pitchFamily="18" charset="0"/>
                              </a:rPr>
                              <m:t>log</m:t>
                            </m:r>
                          </m:e>
                          <m:sub>
                            <m:r>
                              <a:rPr lang="en-US" altLang="zh-CN" b="0" i="1" smtClean="0">
                                <a:latin typeface="Cambria Math" panose="02040503050406030204" pitchFamily="18" charset="0"/>
                              </a:rPr>
                              <m:t>2</m:t>
                            </m:r>
                          </m:sub>
                        </m:sSub>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𝑛</m:t>
                            </m:r>
                            <m:r>
                              <a:rPr lang="en-US" altLang="zh-CN" b="0" i="1" smtClean="0">
                                <a:latin typeface="Cambria Math" panose="02040503050406030204" pitchFamily="18" charset="0"/>
                              </a:rPr>
                              <m:t>+1</m:t>
                            </m:r>
                          </m:e>
                        </m:d>
                      </m:e>
                    </m:d>
                    <m:r>
                      <a:rPr lang="en-US" altLang="zh-CN" b="0" i="1" smtClean="0">
                        <a:latin typeface="Cambria Math" panose="02040503050406030204" pitchFamily="18" charset="0"/>
                      </a:rPr>
                      <m:t>−1</m:t>
                    </m:r>
                  </m:oMath>
                </a14:m>
                <a:endParaRPr lang="en-US" altLang="zh-CN" dirty="0"/>
              </a:p>
              <a:p>
                <a:endParaRPr lang="en-US" altLang="zh-CN" dirty="0"/>
              </a:p>
              <a:p>
                <a:r>
                  <a:rPr lang="zh-CN" altLang="en-US" dirty="0"/>
                  <a:t>性质六：对于一棵有 </a:t>
                </a:r>
                <a14:m>
                  <m:oMath xmlns:m="http://schemas.openxmlformats.org/officeDocument/2006/math">
                    <m:r>
                      <a:rPr lang="en-US" altLang="zh-CN" b="0" i="1" smtClean="0">
                        <a:latin typeface="Cambria Math" panose="02040503050406030204" pitchFamily="18" charset="0"/>
                      </a:rPr>
                      <m:t>𝑛</m:t>
                    </m:r>
                  </m:oMath>
                </a14:m>
                <a:r>
                  <a:rPr lang="zh-CN" altLang="en-US" dirty="0"/>
                  <a:t> 个节点的完全二叉树，且节点从 </a:t>
                </a:r>
                <a:r>
                  <a:rPr lang="en-US" altLang="zh-CN" dirty="0"/>
                  <a:t>1 </a:t>
                </a:r>
                <a:r>
                  <a:rPr lang="zh-CN" altLang="en-US" dirty="0"/>
                  <a:t>开始按从左到右、从上到下的顺序标号</a:t>
                </a:r>
                <a:endParaRPr lang="en-US" altLang="zh-CN" dirty="0"/>
              </a:p>
              <a:p>
                <a:pPr lvl="1"/>
                <a:r>
                  <a:rPr lang="zh-CN" altLang="en-US" dirty="0"/>
                  <a:t>每个节点 </a:t>
                </a:r>
                <a14:m>
                  <m:oMath xmlns:m="http://schemas.openxmlformats.org/officeDocument/2006/math">
                    <m:r>
                      <a:rPr lang="en-US" altLang="zh-CN" b="0" i="1" smtClean="0">
                        <a:latin typeface="Cambria Math" panose="02040503050406030204" pitchFamily="18" charset="0"/>
                      </a:rPr>
                      <m:t>𝑖</m:t>
                    </m:r>
                  </m:oMath>
                </a14:m>
                <a:r>
                  <a:rPr lang="zh-CN" altLang="en-US" dirty="0"/>
                  <a:t> 的左儿子为 </a:t>
                </a:r>
                <a14:m>
                  <m:oMath xmlns:m="http://schemas.openxmlformats.org/officeDocument/2006/math">
                    <m:r>
                      <a:rPr lang="en-US" altLang="zh-CN" b="0" i="1" smtClean="0">
                        <a:latin typeface="Cambria Math" panose="02040503050406030204" pitchFamily="18" charset="0"/>
                      </a:rPr>
                      <m:t>2</m:t>
                    </m:r>
                    <m:r>
                      <a:rPr lang="en-US" altLang="zh-CN" b="0" i="1" smtClean="0">
                        <a:latin typeface="Cambria Math" panose="02040503050406030204" pitchFamily="18" charset="0"/>
                      </a:rPr>
                      <m:t>𝑖</m:t>
                    </m:r>
                  </m:oMath>
                </a14:m>
                <a:r>
                  <a:rPr lang="zh-CN" altLang="en-US" dirty="0"/>
                  <a:t>，右儿子为 </a:t>
                </a:r>
                <a14:m>
                  <m:oMath xmlns:m="http://schemas.openxmlformats.org/officeDocument/2006/math">
                    <m:r>
                      <a:rPr lang="en-US" altLang="zh-CN" b="0" i="1" smtClean="0">
                        <a:latin typeface="Cambria Math" panose="02040503050406030204" pitchFamily="18" charset="0"/>
                      </a:rPr>
                      <m:t>2</m:t>
                    </m:r>
                    <m:r>
                      <a:rPr lang="en-US" altLang="zh-CN" b="0" i="1" smtClean="0">
                        <a:latin typeface="Cambria Math" panose="02040503050406030204" pitchFamily="18" charset="0"/>
                      </a:rPr>
                      <m:t>𝑖</m:t>
                    </m:r>
                    <m:r>
                      <a:rPr lang="en-US" altLang="zh-CN" b="0" i="1" smtClean="0">
                        <a:latin typeface="Cambria Math" panose="02040503050406030204" pitchFamily="18" charset="0"/>
                      </a:rPr>
                      <m:t>+1</m:t>
                    </m:r>
                  </m:oMath>
                </a14:m>
                <a:endParaRPr lang="en-US" altLang="zh-CN" dirty="0"/>
              </a:p>
              <a:p>
                <a:pPr lvl="1"/>
                <a:r>
                  <a:rPr lang="zh-CN" altLang="en-US" dirty="0"/>
                  <a:t>好的储存方法</a:t>
                </a:r>
              </a:p>
            </p:txBody>
          </p:sp>
        </mc:Choice>
        <mc:Fallback>
          <p:sp>
            <p:nvSpPr>
              <p:cNvPr id="3" name="Content Placeholder 2">
                <a:extLst>
                  <a:ext uri="{FF2B5EF4-FFF2-40B4-BE49-F238E27FC236}">
                    <a16:creationId xmlns:a16="http://schemas.microsoft.com/office/drawing/2014/main" id="{7D14FF85-2DFC-E270-D09C-E916CCC810B3}"/>
                  </a:ext>
                </a:extLst>
              </p:cNvPr>
              <p:cNvSpPr>
                <a:spLocks noGrp="1" noRot="1" noChangeAspect="1" noMove="1" noResize="1" noEditPoints="1" noAdjustHandles="1" noChangeArrowheads="1" noChangeShapeType="1" noTextEdit="1"/>
              </p:cNvSpPr>
              <p:nvPr>
                <p:ph idx="1"/>
              </p:nvPr>
            </p:nvSpPr>
            <p:spPr>
              <a:blipFill>
                <a:blip r:embed="rId2"/>
                <a:stretch>
                  <a:fillRect l="-1043" t="-2521" r="-46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365672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E9F23B-968A-6C15-A6DA-E438F1339F5D}"/>
              </a:ext>
            </a:extLst>
          </p:cNvPr>
          <p:cNvSpPr>
            <a:spLocks noGrp="1"/>
          </p:cNvSpPr>
          <p:nvPr>
            <p:ph type="title"/>
          </p:nvPr>
        </p:nvSpPr>
        <p:spPr/>
        <p:txBody>
          <a:bodyPr/>
          <a:lstStyle/>
          <a:p>
            <a:r>
              <a:rPr lang="zh-CN" altLang="en-US" dirty="0"/>
              <a:t>例题</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BF78F75-60C9-FC5E-BF28-DE1D2276B2B5}"/>
                  </a:ext>
                </a:extLst>
              </p:cNvPr>
              <p:cNvSpPr>
                <a:spLocks noGrp="1"/>
              </p:cNvSpPr>
              <p:nvPr>
                <p:ph idx="1"/>
              </p:nvPr>
            </p:nvSpPr>
            <p:spPr/>
            <p:txBody>
              <a:bodyPr/>
              <a:lstStyle/>
              <a:p>
                <a:r>
                  <a:rPr lang="zh-CN" altLang="en-US" b="0" i="0" dirty="0">
                    <a:effectLst/>
                    <a:latin typeface="-apple-system"/>
                  </a:rPr>
                  <a:t>有 </a:t>
                </a:r>
                <a14:m>
                  <m:oMath xmlns:m="http://schemas.openxmlformats.org/officeDocument/2006/math">
                    <m:sSup>
                      <m:sSupPr>
                        <m:ctrlPr>
                          <a:rPr lang="en-US" altLang="zh-CN" b="0" i="1" smtClean="0">
                            <a:effectLst/>
                            <a:latin typeface="Cambria Math" panose="02040503050406030204" pitchFamily="18" charset="0"/>
                          </a:rPr>
                        </m:ctrlPr>
                      </m:sSupPr>
                      <m:e>
                        <m:r>
                          <a:rPr lang="en-US" altLang="zh-CN" b="0" i="1" smtClean="0">
                            <a:effectLst/>
                            <a:latin typeface="Cambria Math" panose="02040503050406030204" pitchFamily="18" charset="0"/>
                          </a:rPr>
                          <m:t>2</m:t>
                        </m:r>
                      </m:e>
                      <m:sup>
                        <m:r>
                          <a:rPr lang="en-US" altLang="zh-CN" b="0" i="1" smtClean="0">
                            <a:effectLst/>
                            <a:latin typeface="Cambria Math" panose="02040503050406030204" pitchFamily="18" charset="0"/>
                          </a:rPr>
                          <m:t>𝑛</m:t>
                        </m:r>
                      </m:sup>
                    </m:sSup>
                  </m:oMath>
                </a14:m>
                <a:r>
                  <a:rPr lang="zh-CN" altLang="en-US" b="0" i="0" dirty="0">
                    <a:effectLst/>
                    <a:latin typeface="-apple-system"/>
                  </a:rPr>
                  <a:t> 个国家参加世界杯决赛圈且进入淘汰赛环节。已经知道各个国家的能力值，且都不相等。能力值高的国家和能力值低的国家踢比赛时高者获胜。</a:t>
                </a:r>
                <a:r>
                  <a:rPr lang="en-US" altLang="zh-CN" b="0" i="0" dirty="0">
                    <a:effectLst/>
                    <a:latin typeface="-apple-system"/>
                  </a:rPr>
                  <a:t>1 </a:t>
                </a:r>
                <a:r>
                  <a:rPr lang="zh-CN" altLang="en-US" b="0" i="0" dirty="0">
                    <a:effectLst/>
                    <a:latin typeface="-apple-system"/>
                  </a:rPr>
                  <a:t>号国家和 </a:t>
                </a:r>
                <a:r>
                  <a:rPr lang="en-US" altLang="zh-CN" b="0" i="0" dirty="0">
                    <a:effectLst/>
                    <a:latin typeface="-apple-system"/>
                  </a:rPr>
                  <a:t>2 </a:t>
                </a:r>
                <a:r>
                  <a:rPr lang="zh-CN" altLang="en-US" b="0" i="0" dirty="0">
                    <a:effectLst/>
                    <a:latin typeface="-apple-system"/>
                  </a:rPr>
                  <a:t>号国家踢一场比赛，胜者晋级。</a:t>
                </a:r>
                <a:r>
                  <a:rPr lang="en-US" altLang="zh-CN" b="0" i="0" dirty="0">
                    <a:effectLst/>
                    <a:latin typeface="-apple-system"/>
                  </a:rPr>
                  <a:t>3 </a:t>
                </a:r>
                <a:r>
                  <a:rPr lang="zh-CN" altLang="en-US" b="0" i="0" dirty="0">
                    <a:effectLst/>
                    <a:latin typeface="-apple-system"/>
                  </a:rPr>
                  <a:t>号国家和 </a:t>
                </a:r>
                <a:r>
                  <a:rPr lang="en-US" altLang="zh-CN" b="0" i="0" dirty="0">
                    <a:effectLst/>
                    <a:latin typeface="-apple-system"/>
                  </a:rPr>
                  <a:t>4 </a:t>
                </a:r>
                <a:r>
                  <a:rPr lang="zh-CN" altLang="en-US" b="0" i="0" dirty="0">
                    <a:effectLst/>
                    <a:latin typeface="-apple-system"/>
                  </a:rPr>
                  <a:t>号国家也踢一场，胜者晋级</a:t>
                </a:r>
                <a:r>
                  <a:rPr lang="en-US" altLang="zh-CN" b="0" i="0" dirty="0">
                    <a:effectLst/>
                    <a:latin typeface="-apple-system"/>
                  </a:rPr>
                  <a:t>……</a:t>
                </a:r>
                <a:r>
                  <a:rPr lang="zh-CN" altLang="en-US" b="0" i="0" dirty="0">
                    <a:effectLst/>
                    <a:latin typeface="-apple-system"/>
                  </a:rPr>
                  <a:t>晋级后的国家用相同的方法继续完成赛程，直到决出冠军。给出各个国家的能力值，请问亚军是哪个国家？</a:t>
                </a:r>
                <a:endParaRPr lang="zh-CN" altLang="en-US" dirty="0"/>
              </a:p>
            </p:txBody>
          </p:sp>
        </mc:Choice>
        <mc:Fallback xmlns="">
          <p:sp>
            <p:nvSpPr>
              <p:cNvPr id="3" name="Content Placeholder 2">
                <a:extLst>
                  <a:ext uri="{FF2B5EF4-FFF2-40B4-BE49-F238E27FC236}">
                    <a16:creationId xmlns:a16="http://schemas.microsoft.com/office/drawing/2014/main" id="{2BF78F75-60C9-FC5E-BF28-DE1D2276B2B5}"/>
                  </a:ext>
                </a:extLst>
              </p:cNvPr>
              <p:cNvSpPr>
                <a:spLocks noGrp="1" noRot="1" noChangeAspect="1" noMove="1" noResize="1" noEditPoints="1" noAdjustHandles="1" noChangeArrowheads="1" noChangeShapeType="1" noTextEdit="1"/>
              </p:cNvSpPr>
              <p:nvPr>
                <p:ph idx="1"/>
              </p:nvPr>
            </p:nvSpPr>
            <p:spPr>
              <a:blipFill>
                <a:blip r:embed="rId2"/>
                <a:stretch>
                  <a:fillRect l="-1043" t="-238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4203071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B00F28-8F8B-7DA1-44F5-ED7894E97163}"/>
              </a:ext>
            </a:extLst>
          </p:cNvPr>
          <p:cNvSpPr>
            <a:spLocks noGrp="1"/>
          </p:cNvSpPr>
          <p:nvPr>
            <p:ph type="title"/>
          </p:nvPr>
        </p:nvSpPr>
        <p:spPr/>
        <p:txBody>
          <a:bodyPr/>
          <a:lstStyle/>
          <a:p>
            <a:r>
              <a:rPr lang="zh-CN" altLang="en-US" dirty="0"/>
              <a:t>洛谷 </a:t>
            </a:r>
            <a:r>
              <a:rPr lang="en-US" altLang="zh-CN" dirty="0"/>
              <a:t>4715 </a:t>
            </a:r>
            <a:r>
              <a:rPr lang="zh-CN" altLang="en-US" dirty="0"/>
              <a:t>淘汰赛</a:t>
            </a:r>
          </a:p>
        </p:txBody>
      </p:sp>
      <p:sp>
        <p:nvSpPr>
          <p:cNvPr id="3" name="Content Placeholder 2">
            <a:extLst>
              <a:ext uri="{FF2B5EF4-FFF2-40B4-BE49-F238E27FC236}">
                <a16:creationId xmlns:a16="http://schemas.microsoft.com/office/drawing/2014/main" id="{F8738158-C1E5-555E-E6B0-7F45FE16710D}"/>
              </a:ext>
            </a:extLst>
          </p:cNvPr>
          <p:cNvSpPr>
            <a:spLocks noGrp="1"/>
          </p:cNvSpPr>
          <p:nvPr>
            <p:ph idx="1"/>
          </p:nvPr>
        </p:nvSpPr>
        <p:spPr/>
        <p:txBody>
          <a:bodyPr/>
          <a:lstStyle/>
          <a:p>
            <a:r>
              <a:rPr lang="zh-CN" altLang="en-US" dirty="0"/>
              <a:t>自底向上建立二叉树</a:t>
            </a:r>
            <a:endParaRPr lang="en-US" altLang="zh-CN" dirty="0"/>
          </a:p>
          <a:p>
            <a:r>
              <a:rPr lang="zh-CN" altLang="en-US" dirty="0"/>
              <a:t>从根节点的两个儿子中选出能力值较小的那个</a:t>
            </a:r>
          </a:p>
        </p:txBody>
      </p:sp>
    </p:spTree>
    <p:extLst>
      <p:ext uri="{BB962C8B-B14F-4D97-AF65-F5344CB8AC3E}">
        <p14:creationId xmlns:p14="http://schemas.microsoft.com/office/powerpoint/2010/main" val="393578764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C5709E-811E-8A10-3222-DB5F0EC8EBFE}"/>
              </a:ext>
            </a:extLst>
          </p:cNvPr>
          <p:cNvSpPr>
            <a:spLocks noGrp="1"/>
          </p:cNvSpPr>
          <p:nvPr>
            <p:ph type="title"/>
          </p:nvPr>
        </p:nvSpPr>
        <p:spPr/>
        <p:txBody>
          <a:bodyPr/>
          <a:lstStyle/>
          <a:p>
            <a:r>
              <a:rPr lang="zh-CN" altLang="en-US" dirty="0"/>
              <a:t>二叉树的遍历</a:t>
            </a:r>
          </a:p>
        </p:txBody>
      </p:sp>
      <p:sp>
        <p:nvSpPr>
          <p:cNvPr id="3" name="Content Placeholder 2">
            <a:extLst>
              <a:ext uri="{FF2B5EF4-FFF2-40B4-BE49-F238E27FC236}">
                <a16:creationId xmlns:a16="http://schemas.microsoft.com/office/drawing/2014/main" id="{75EAAA3E-DE09-2AD3-5C62-F22A368C2603}"/>
              </a:ext>
            </a:extLst>
          </p:cNvPr>
          <p:cNvSpPr>
            <a:spLocks noGrp="1"/>
          </p:cNvSpPr>
          <p:nvPr>
            <p:ph idx="1"/>
          </p:nvPr>
        </p:nvSpPr>
        <p:spPr/>
        <p:txBody>
          <a:bodyPr/>
          <a:lstStyle/>
          <a:p>
            <a:r>
              <a:rPr lang="zh-CN" altLang="en-US" dirty="0"/>
              <a:t>前序遍历：按照先根节点，再左子树，最后右子树的顺序</a:t>
            </a:r>
            <a:endParaRPr lang="en-US" altLang="zh-CN" dirty="0"/>
          </a:p>
          <a:p>
            <a:endParaRPr lang="en-US" altLang="zh-CN" dirty="0"/>
          </a:p>
          <a:p>
            <a:r>
              <a:rPr lang="zh-CN" altLang="en-US" dirty="0"/>
              <a:t>中序遍历：按照先左子树，再根节点，最后右子树的顺序</a:t>
            </a:r>
            <a:endParaRPr lang="en-US" altLang="zh-CN" dirty="0"/>
          </a:p>
          <a:p>
            <a:endParaRPr lang="en-US" altLang="zh-CN" dirty="0"/>
          </a:p>
          <a:p>
            <a:r>
              <a:rPr lang="zh-CN" altLang="en-US" dirty="0"/>
              <a:t>后序遍历：按照先左子树，再右子树，最后根节点的顺序</a:t>
            </a:r>
          </a:p>
        </p:txBody>
      </p:sp>
    </p:spTree>
    <p:extLst>
      <p:ext uri="{BB962C8B-B14F-4D97-AF65-F5344CB8AC3E}">
        <p14:creationId xmlns:p14="http://schemas.microsoft.com/office/powerpoint/2010/main" val="3599828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48D2F-695D-D290-A202-393C03091CA9}"/>
              </a:ext>
            </a:extLst>
          </p:cNvPr>
          <p:cNvSpPr>
            <a:spLocks noGrp="1"/>
          </p:cNvSpPr>
          <p:nvPr>
            <p:ph type="title"/>
          </p:nvPr>
        </p:nvSpPr>
        <p:spPr/>
        <p:txBody>
          <a:bodyPr/>
          <a:lstStyle/>
          <a:p>
            <a:r>
              <a:rPr lang="zh-CN" altLang="en-US" dirty="0"/>
              <a:t>树</a:t>
            </a:r>
          </a:p>
        </p:txBody>
      </p:sp>
      <p:sp>
        <p:nvSpPr>
          <p:cNvPr id="3" name="Content Placeholder 2">
            <a:extLst>
              <a:ext uri="{FF2B5EF4-FFF2-40B4-BE49-F238E27FC236}">
                <a16:creationId xmlns:a16="http://schemas.microsoft.com/office/drawing/2014/main" id="{FD057AC7-BA06-28BB-935E-9ADF1EDA6B32}"/>
              </a:ext>
            </a:extLst>
          </p:cNvPr>
          <p:cNvSpPr>
            <a:spLocks noGrp="1"/>
          </p:cNvSpPr>
          <p:nvPr>
            <p:ph idx="1"/>
          </p:nvPr>
        </p:nvSpPr>
        <p:spPr/>
        <p:txBody>
          <a:bodyPr/>
          <a:lstStyle/>
          <a:p>
            <a:r>
              <a:rPr lang="zh-CN" altLang="en-US" dirty="0"/>
              <a:t>树，是计算机科学中最重要的结构之一</a:t>
            </a:r>
            <a:endParaRPr lang="en-US" altLang="zh-CN" dirty="0"/>
          </a:p>
          <a:p>
            <a:r>
              <a:rPr lang="zh-CN" altLang="en-US" dirty="0"/>
              <a:t>其拥有许多良好的性质</a:t>
            </a:r>
            <a:endParaRPr lang="en-US" altLang="zh-CN" dirty="0"/>
          </a:p>
        </p:txBody>
      </p:sp>
    </p:spTree>
    <p:extLst>
      <p:ext uri="{BB962C8B-B14F-4D97-AF65-F5344CB8AC3E}">
        <p14:creationId xmlns:p14="http://schemas.microsoft.com/office/powerpoint/2010/main" val="165866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0138E9-A10F-1926-EB48-08651699AD1D}"/>
              </a:ext>
            </a:extLst>
          </p:cNvPr>
          <p:cNvSpPr>
            <a:spLocks noGrp="1"/>
          </p:cNvSpPr>
          <p:nvPr>
            <p:ph type="title"/>
          </p:nvPr>
        </p:nvSpPr>
        <p:spPr/>
        <p:txBody>
          <a:bodyPr/>
          <a:lstStyle/>
          <a:p>
            <a:r>
              <a:rPr lang="zh-CN" altLang="en-US" dirty="0"/>
              <a:t>二叉树的遍历</a:t>
            </a:r>
          </a:p>
        </p:txBody>
      </p:sp>
      <p:pic>
        <p:nvPicPr>
          <p:cNvPr id="4" name="Picture 3">
            <a:extLst>
              <a:ext uri="{FF2B5EF4-FFF2-40B4-BE49-F238E27FC236}">
                <a16:creationId xmlns:a16="http://schemas.microsoft.com/office/drawing/2014/main" id="{F7A5E751-42F4-3CC4-6BAB-B2680BE0B6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4083" y="1952285"/>
            <a:ext cx="4121362" cy="1955901"/>
          </a:xfrm>
          <a:prstGeom prst="rect">
            <a:avLst/>
          </a:prstGeom>
        </p:spPr>
      </p:pic>
      <p:pic>
        <p:nvPicPr>
          <p:cNvPr id="6" name="Picture 5">
            <a:extLst>
              <a:ext uri="{FF2B5EF4-FFF2-40B4-BE49-F238E27FC236}">
                <a16:creationId xmlns:a16="http://schemas.microsoft.com/office/drawing/2014/main" id="{B52E712C-56D3-52AA-10F4-891900DDB6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74088" y="1952285"/>
            <a:ext cx="3918151" cy="1981302"/>
          </a:xfrm>
          <a:prstGeom prst="rect">
            <a:avLst/>
          </a:prstGeom>
        </p:spPr>
      </p:pic>
      <p:pic>
        <p:nvPicPr>
          <p:cNvPr id="8" name="Picture 7">
            <a:extLst>
              <a:ext uri="{FF2B5EF4-FFF2-40B4-BE49-F238E27FC236}">
                <a16:creationId xmlns:a16="http://schemas.microsoft.com/office/drawing/2014/main" id="{B8D7995B-D5AD-2F4D-8481-DAF02772D5D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4083" y="4375676"/>
            <a:ext cx="4197566" cy="1930499"/>
          </a:xfrm>
          <a:prstGeom prst="rect">
            <a:avLst/>
          </a:prstGeom>
        </p:spPr>
      </p:pic>
    </p:spTree>
    <p:extLst>
      <p:ext uri="{BB962C8B-B14F-4D97-AF65-F5344CB8AC3E}">
        <p14:creationId xmlns:p14="http://schemas.microsoft.com/office/powerpoint/2010/main" val="37627281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1B127-18A1-33C3-2FD9-1C30DD1788B3}"/>
              </a:ext>
            </a:extLst>
          </p:cNvPr>
          <p:cNvSpPr>
            <a:spLocks noGrp="1"/>
          </p:cNvSpPr>
          <p:nvPr>
            <p:ph type="title"/>
          </p:nvPr>
        </p:nvSpPr>
        <p:spPr/>
        <p:txBody>
          <a:bodyPr/>
          <a:lstStyle/>
          <a:p>
            <a:r>
              <a:rPr lang="zh-CN" altLang="en-US" dirty="0"/>
              <a:t>练习</a:t>
            </a:r>
          </a:p>
        </p:txBody>
      </p:sp>
      <p:sp>
        <p:nvSpPr>
          <p:cNvPr id="3" name="Content Placeholder 2">
            <a:extLst>
              <a:ext uri="{FF2B5EF4-FFF2-40B4-BE49-F238E27FC236}">
                <a16:creationId xmlns:a16="http://schemas.microsoft.com/office/drawing/2014/main" id="{5600047E-E35C-03C7-75F0-DEFDA71E3511}"/>
              </a:ext>
            </a:extLst>
          </p:cNvPr>
          <p:cNvSpPr>
            <a:spLocks noGrp="1"/>
          </p:cNvSpPr>
          <p:nvPr>
            <p:ph idx="1"/>
          </p:nvPr>
        </p:nvSpPr>
        <p:spPr/>
        <p:txBody>
          <a:bodyPr/>
          <a:lstStyle/>
          <a:p>
            <a:r>
              <a:rPr lang="zh-CN" altLang="en-US" dirty="0"/>
              <a:t>给出这棵树的前、中、后序遍历</a:t>
            </a:r>
          </a:p>
        </p:txBody>
      </p:sp>
      <p:sp>
        <p:nvSpPr>
          <p:cNvPr id="4" name="Oval 3">
            <a:extLst>
              <a:ext uri="{FF2B5EF4-FFF2-40B4-BE49-F238E27FC236}">
                <a16:creationId xmlns:a16="http://schemas.microsoft.com/office/drawing/2014/main" id="{4E15EB79-B173-87B4-01F4-D0500B6901D5}"/>
              </a:ext>
            </a:extLst>
          </p:cNvPr>
          <p:cNvSpPr/>
          <p:nvPr/>
        </p:nvSpPr>
        <p:spPr>
          <a:xfrm>
            <a:off x="7779327" y="775855"/>
            <a:ext cx="727364" cy="526473"/>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2800" dirty="0">
                <a:solidFill>
                  <a:schemeClr val="tx1"/>
                </a:solidFill>
              </a:rPr>
              <a:t>1</a:t>
            </a:r>
            <a:endParaRPr lang="zh-CN" altLang="en-US" dirty="0">
              <a:solidFill>
                <a:schemeClr val="tx1"/>
              </a:solidFill>
            </a:endParaRPr>
          </a:p>
        </p:txBody>
      </p:sp>
      <p:sp>
        <p:nvSpPr>
          <p:cNvPr id="5" name="Oval 4">
            <a:extLst>
              <a:ext uri="{FF2B5EF4-FFF2-40B4-BE49-F238E27FC236}">
                <a16:creationId xmlns:a16="http://schemas.microsoft.com/office/drawing/2014/main" id="{FE4D23B2-7229-3C3B-AE69-FBD5A60FE2BB}"/>
              </a:ext>
            </a:extLst>
          </p:cNvPr>
          <p:cNvSpPr/>
          <p:nvPr/>
        </p:nvSpPr>
        <p:spPr>
          <a:xfrm>
            <a:off x="6691745" y="1877291"/>
            <a:ext cx="727364" cy="526473"/>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2800" dirty="0">
                <a:solidFill>
                  <a:schemeClr val="tx1"/>
                </a:solidFill>
              </a:rPr>
              <a:t>2</a:t>
            </a:r>
            <a:endParaRPr lang="zh-CN" altLang="en-US" dirty="0">
              <a:solidFill>
                <a:schemeClr val="tx1"/>
              </a:solidFill>
            </a:endParaRPr>
          </a:p>
        </p:txBody>
      </p:sp>
      <p:sp>
        <p:nvSpPr>
          <p:cNvPr id="6" name="Oval 5">
            <a:extLst>
              <a:ext uri="{FF2B5EF4-FFF2-40B4-BE49-F238E27FC236}">
                <a16:creationId xmlns:a16="http://schemas.microsoft.com/office/drawing/2014/main" id="{42600252-0F93-5CC3-07A5-6B9C4A779B7B}"/>
              </a:ext>
            </a:extLst>
          </p:cNvPr>
          <p:cNvSpPr/>
          <p:nvPr/>
        </p:nvSpPr>
        <p:spPr>
          <a:xfrm>
            <a:off x="8974282" y="1877290"/>
            <a:ext cx="727364" cy="526473"/>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2800" dirty="0">
                <a:solidFill>
                  <a:schemeClr val="tx1"/>
                </a:solidFill>
              </a:rPr>
              <a:t>3</a:t>
            </a:r>
            <a:endParaRPr lang="zh-CN" altLang="en-US" dirty="0">
              <a:solidFill>
                <a:schemeClr val="tx1"/>
              </a:solidFill>
            </a:endParaRPr>
          </a:p>
        </p:txBody>
      </p:sp>
      <p:sp>
        <p:nvSpPr>
          <p:cNvPr id="7" name="Oval 6">
            <a:extLst>
              <a:ext uri="{FF2B5EF4-FFF2-40B4-BE49-F238E27FC236}">
                <a16:creationId xmlns:a16="http://schemas.microsoft.com/office/drawing/2014/main" id="{F2B41000-31D4-ADF6-B1FB-ACDF7300D1ED}"/>
              </a:ext>
            </a:extLst>
          </p:cNvPr>
          <p:cNvSpPr/>
          <p:nvPr/>
        </p:nvSpPr>
        <p:spPr>
          <a:xfrm>
            <a:off x="5261263" y="3207327"/>
            <a:ext cx="727364" cy="526473"/>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2800" dirty="0">
                <a:solidFill>
                  <a:schemeClr val="tx1"/>
                </a:solidFill>
              </a:rPr>
              <a:t>4</a:t>
            </a:r>
            <a:endParaRPr lang="zh-CN" altLang="en-US" dirty="0">
              <a:solidFill>
                <a:schemeClr val="tx1"/>
              </a:solidFill>
            </a:endParaRPr>
          </a:p>
        </p:txBody>
      </p:sp>
      <p:sp>
        <p:nvSpPr>
          <p:cNvPr id="8" name="Oval 7">
            <a:extLst>
              <a:ext uri="{FF2B5EF4-FFF2-40B4-BE49-F238E27FC236}">
                <a16:creationId xmlns:a16="http://schemas.microsoft.com/office/drawing/2014/main" id="{AD953AF7-0AC8-61B6-E14C-34B6FD948ED1}"/>
              </a:ext>
            </a:extLst>
          </p:cNvPr>
          <p:cNvSpPr/>
          <p:nvPr/>
        </p:nvSpPr>
        <p:spPr>
          <a:xfrm>
            <a:off x="6605154" y="3207327"/>
            <a:ext cx="727364" cy="526473"/>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2800" dirty="0">
                <a:solidFill>
                  <a:schemeClr val="tx1"/>
                </a:solidFill>
              </a:rPr>
              <a:t>5</a:t>
            </a:r>
            <a:endParaRPr lang="zh-CN" altLang="en-US" dirty="0">
              <a:solidFill>
                <a:schemeClr val="tx1"/>
              </a:solidFill>
            </a:endParaRPr>
          </a:p>
        </p:txBody>
      </p:sp>
      <p:sp>
        <p:nvSpPr>
          <p:cNvPr id="9" name="Oval 8">
            <a:extLst>
              <a:ext uri="{FF2B5EF4-FFF2-40B4-BE49-F238E27FC236}">
                <a16:creationId xmlns:a16="http://schemas.microsoft.com/office/drawing/2014/main" id="{F195626A-1C14-6A76-4D49-07C455EA6458}"/>
              </a:ext>
            </a:extLst>
          </p:cNvPr>
          <p:cNvSpPr/>
          <p:nvPr/>
        </p:nvSpPr>
        <p:spPr>
          <a:xfrm>
            <a:off x="7949045" y="3207327"/>
            <a:ext cx="727364" cy="526473"/>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2800" dirty="0">
                <a:solidFill>
                  <a:schemeClr val="tx1"/>
                </a:solidFill>
              </a:rPr>
              <a:t>6</a:t>
            </a:r>
            <a:endParaRPr lang="zh-CN" altLang="en-US" dirty="0">
              <a:solidFill>
                <a:schemeClr val="tx1"/>
              </a:solidFill>
            </a:endParaRPr>
          </a:p>
        </p:txBody>
      </p:sp>
      <p:sp>
        <p:nvSpPr>
          <p:cNvPr id="10" name="Oval 9">
            <a:extLst>
              <a:ext uri="{FF2B5EF4-FFF2-40B4-BE49-F238E27FC236}">
                <a16:creationId xmlns:a16="http://schemas.microsoft.com/office/drawing/2014/main" id="{D1BA2BAF-9322-5B37-59F3-1061252F566E}"/>
              </a:ext>
            </a:extLst>
          </p:cNvPr>
          <p:cNvSpPr/>
          <p:nvPr/>
        </p:nvSpPr>
        <p:spPr>
          <a:xfrm>
            <a:off x="9525001" y="3207327"/>
            <a:ext cx="727364" cy="526473"/>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2800" dirty="0">
                <a:solidFill>
                  <a:schemeClr val="tx1"/>
                </a:solidFill>
              </a:rPr>
              <a:t>7</a:t>
            </a:r>
            <a:endParaRPr lang="zh-CN" altLang="en-US" dirty="0">
              <a:solidFill>
                <a:schemeClr val="tx1"/>
              </a:solidFill>
            </a:endParaRPr>
          </a:p>
        </p:txBody>
      </p:sp>
      <p:sp>
        <p:nvSpPr>
          <p:cNvPr id="11" name="Oval 10">
            <a:extLst>
              <a:ext uri="{FF2B5EF4-FFF2-40B4-BE49-F238E27FC236}">
                <a16:creationId xmlns:a16="http://schemas.microsoft.com/office/drawing/2014/main" id="{B60F5BDC-9D9D-F2CC-C383-EB2C68A0674E}"/>
              </a:ext>
            </a:extLst>
          </p:cNvPr>
          <p:cNvSpPr/>
          <p:nvPr/>
        </p:nvSpPr>
        <p:spPr>
          <a:xfrm>
            <a:off x="6968836" y="4592347"/>
            <a:ext cx="727364" cy="526473"/>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2800" dirty="0">
                <a:solidFill>
                  <a:schemeClr val="tx1"/>
                </a:solidFill>
              </a:rPr>
              <a:t>8</a:t>
            </a:r>
            <a:endParaRPr lang="zh-CN" altLang="en-US" dirty="0">
              <a:solidFill>
                <a:schemeClr val="tx1"/>
              </a:solidFill>
            </a:endParaRPr>
          </a:p>
        </p:txBody>
      </p:sp>
      <p:sp>
        <p:nvSpPr>
          <p:cNvPr id="12" name="Oval 11">
            <a:extLst>
              <a:ext uri="{FF2B5EF4-FFF2-40B4-BE49-F238E27FC236}">
                <a16:creationId xmlns:a16="http://schemas.microsoft.com/office/drawing/2014/main" id="{B2C597A4-0902-F943-F439-3D0B36211A7D}"/>
              </a:ext>
            </a:extLst>
          </p:cNvPr>
          <p:cNvSpPr/>
          <p:nvPr/>
        </p:nvSpPr>
        <p:spPr>
          <a:xfrm>
            <a:off x="8246918" y="4592347"/>
            <a:ext cx="727364" cy="526473"/>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2800" dirty="0">
                <a:solidFill>
                  <a:schemeClr val="tx1"/>
                </a:solidFill>
              </a:rPr>
              <a:t>9</a:t>
            </a:r>
            <a:endParaRPr lang="zh-CN" altLang="en-US" dirty="0">
              <a:solidFill>
                <a:schemeClr val="tx1"/>
              </a:solidFill>
            </a:endParaRPr>
          </a:p>
        </p:txBody>
      </p:sp>
      <p:sp>
        <p:nvSpPr>
          <p:cNvPr id="13" name="Oval 12">
            <a:extLst>
              <a:ext uri="{FF2B5EF4-FFF2-40B4-BE49-F238E27FC236}">
                <a16:creationId xmlns:a16="http://schemas.microsoft.com/office/drawing/2014/main" id="{FD0D1C52-269B-810D-A280-9F5F195F5673}"/>
              </a:ext>
            </a:extLst>
          </p:cNvPr>
          <p:cNvSpPr/>
          <p:nvPr/>
        </p:nvSpPr>
        <p:spPr>
          <a:xfrm>
            <a:off x="9525001" y="4592347"/>
            <a:ext cx="824344" cy="526473"/>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2800" dirty="0">
                <a:solidFill>
                  <a:schemeClr val="tx1"/>
                </a:solidFill>
              </a:rPr>
              <a:t>10</a:t>
            </a:r>
            <a:endParaRPr lang="zh-CN" altLang="en-US" dirty="0">
              <a:solidFill>
                <a:schemeClr val="tx1"/>
              </a:solidFill>
            </a:endParaRPr>
          </a:p>
        </p:txBody>
      </p:sp>
      <p:cxnSp>
        <p:nvCxnSpPr>
          <p:cNvPr id="14" name="Straight Arrow Connector 13">
            <a:extLst>
              <a:ext uri="{FF2B5EF4-FFF2-40B4-BE49-F238E27FC236}">
                <a16:creationId xmlns:a16="http://schemas.microsoft.com/office/drawing/2014/main" id="{6F0E7579-607D-2458-011B-CAF00B33F471}"/>
              </a:ext>
            </a:extLst>
          </p:cNvPr>
          <p:cNvCxnSpPr>
            <a:cxnSpLocks/>
            <a:stCxn id="4" idx="3"/>
          </p:cNvCxnSpPr>
          <p:nvPr/>
        </p:nvCxnSpPr>
        <p:spPr>
          <a:xfrm flipH="1">
            <a:off x="7312589" y="1225228"/>
            <a:ext cx="573258" cy="743018"/>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15" name="Straight Arrow Connector 14">
            <a:extLst>
              <a:ext uri="{FF2B5EF4-FFF2-40B4-BE49-F238E27FC236}">
                <a16:creationId xmlns:a16="http://schemas.microsoft.com/office/drawing/2014/main" id="{17A45788-93EC-A278-62F9-B46ECA30C731}"/>
              </a:ext>
            </a:extLst>
          </p:cNvPr>
          <p:cNvCxnSpPr>
            <a:cxnSpLocks/>
            <a:endCxn id="6" idx="1"/>
          </p:cNvCxnSpPr>
          <p:nvPr/>
        </p:nvCxnSpPr>
        <p:spPr>
          <a:xfrm>
            <a:off x="8466885" y="1160086"/>
            <a:ext cx="613917" cy="794304"/>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16" name="Straight Arrow Connector 15">
            <a:extLst>
              <a:ext uri="{FF2B5EF4-FFF2-40B4-BE49-F238E27FC236}">
                <a16:creationId xmlns:a16="http://schemas.microsoft.com/office/drawing/2014/main" id="{1591F91F-1B9B-E18A-B29E-76473DA860DF}"/>
              </a:ext>
            </a:extLst>
          </p:cNvPr>
          <p:cNvCxnSpPr>
            <a:cxnSpLocks/>
            <a:stCxn id="5" idx="3"/>
            <a:endCxn id="7" idx="7"/>
          </p:cNvCxnSpPr>
          <p:nvPr/>
        </p:nvCxnSpPr>
        <p:spPr>
          <a:xfrm flipH="1">
            <a:off x="5882107" y="2326664"/>
            <a:ext cx="916158" cy="957763"/>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17" name="Straight Arrow Connector 16">
            <a:extLst>
              <a:ext uri="{FF2B5EF4-FFF2-40B4-BE49-F238E27FC236}">
                <a16:creationId xmlns:a16="http://schemas.microsoft.com/office/drawing/2014/main" id="{CF332764-E8F4-79DD-DB0F-ED07FF502575}"/>
              </a:ext>
            </a:extLst>
          </p:cNvPr>
          <p:cNvCxnSpPr>
            <a:cxnSpLocks/>
            <a:stCxn id="5" idx="4"/>
            <a:endCxn id="8" idx="0"/>
          </p:cNvCxnSpPr>
          <p:nvPr/>
        </p:nvCxnSpPr>
        <p:spPr>
          <a:xfrm flipH="1">
            <a:off x="6968836" y="2403764"/>
            <a:ext cx="86591" cy="803563"/>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18" name="Straight Arrow Connector 17">
            <a:extLst>
              <a:ext uri="{FF2B5EF4-FFF2-40B4-BE49-F238E27FC236}">
                <a16:creationId xmlns:a16="http://schemas.microsoft.com/office/drawing/2014/main" id="{1A9B9C2A-3E60-78D5-9FDE-F0C327D992C9}"/>
              </a:ext>
            </a:extLst>
          </p:cNvPr>
          <p:cNvCxnSpPr>
            <a:cxnSpLocks/>
            <a:stCxn id="5" idx="5"/>
            <a:endCxn id="9" idx="1"/>
          </p:cNvCxnSpPr>
          <p:nvPr/>
        </p:nvCxnSpPr>
        <p:spPr>
          <a:xfrm>
            <a:off x="7312589" y="2326664"/>
            <a:ext cx="742976" cy="957763"/>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19" name="Straight Arrow Connector 18">
            <a:extLst>
              <a:ext uri="{FF2B5EF4-FFF2-40B4-BE49-F238E27FC236}">
                <a16:creationId xmlns:a16="http://schemas.microsoft.com/office/drawing/2014/main" id="{D3314FF7-0915-C9D5-CCB2-CC6479D13959}"/>
              </a:ext>
            </a:extLst>
          </p:cNvPr>
          <p:cNvCxnSpPr>
            <a:cxnSpLocks/>
            <a:stCxn id="6" idx="5"/>
            <a:endCxn id="10" idx="0"/>
          </p:cNvCxnSpPr>
          <p:nvPr/>
        </p:nvCxnSpPr>
        <p:spPr>
          <a:xfrm>
            <a:off x="9595126" y="2326663"/>
            <a:ext cx="293557" cy="880664"/>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20" name="Straight Arrow Connector 19">
            <a:extLst>
              <a:ext uri="{FF2B5EF4-FFF2-40B4-BE49-F238E27FC236}">
                <a16:creationId xmlns:a16="http://schemas.microsoft.com/office/drawing/2014/main" id="{8B6F87A8-E640-A5CA-D5DC-8A34F4398E74}"/>
              </a:ext>
            </a:extLst>
          </p:cNvPr>
          <p:cNvCxnSpPr>
            <a:cxnSpLocks/>
            <a:stCxn id="9" idx="3"/>
            <a:endCxn id="11" idx="0"/>
          </p:cNvCxnSpPr>
          <p:nvPr/>
        </p:nvCxnSpPr>
        <p:spPr>
          <a:xfrm flipH="1">
            <a:off x="7332518" y="3656700"/>
            <a:ext cx="723047" cy="935647"/>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21" name="Straight Arrow Connector 20">
            <a:extLst>
              <a:ext uri="{FF2B5EF4-FFF2-40B4-BE49-F238E27FC236}">
                <a16:creationId xmlns:a16="http://schemas.microsoft.com/office/drawing/2014/main" id="{1A83226A-357F-11DA-C75A-376B94F70EC2}"/>
              </a:ext>
            </a:extLst>
          </p:cNvPr>
          <p:cNvCxnSpPr>
            <a:cxnSpLocks/>
            <a:stCxn id="9" idx="5"/>
            <a:endCxn id="12" idx="0"/>
          </p:cNvCxnSpPr>
          <p:nvPr/>
        </p:nvCxnSpPr>
        <p:spPr>
          <a:xfrm>
            <a:off x="8569889" y="3656700"/>
            <a:ext cx="40711" cy="935647"/>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22" name="Straight Arrow Connector 21">
            <a:extLst>
              <a:ext uri="{FF2B5EF4-FFF2-40B4-BE49-F238E27FC236}">
                <a16:creationId xmlns:a16="http://schemas.microsoft.com/office/drawing/2014/main" id="{DAD8636F-7FDD-1F4B-FE8B-6687E9985E81}"/>
              </a:ext>
            </a:extLst>
          </p:cNvPr>
          <p:cNvCxnSpPr>
            <a:cxnSpLocks/>
            <a:stCxn id="10" idx="4"/>
            <a:endCxn id="13" idx="0"/>
          </p:cNvCxnSpPr>
          <p:nvPr/>
        </p:nvCxnSpPr>
        <p:spPr>
          <a:xfrm>
            <a:off x="9888683" y="3733800"/>
            <a:ext cx="48490" cy="858547"/>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23" name="Oval 22">
            <a:extLst>
              <a:ext uri="{FF2B5EF4-FFF2-40B4-BE49-F238E27FC236}">
                <a16:creationId xmlns:a16="http://schemas.microsoft.com/office/drawing/2014/main" id="{5CBD745F-5C24-21C7-1307-56656A8B3B33}"/>
              </a:ext>
            </a:extLst>
          </p:cNvPr>
          <p:cNvSpPr/>
          <p:nvPr/>
        </p:nvSpPr>
        <p:spPr>
          <a:xfrm>
            <a:off x="8226562" y="5773680"/>
            <a:ext cx="854240" cy="526473"/>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2800" dirty="0">
                <a:solidFill>
                  <a:schemeClr val="tx1"/>
                </a:solidFill>
              </a:rPr>
              <a:t>11</a:t>
            </a:r>
            <a:endParaRPr lang="zh-CN" altLang="en-US" dirty="0">
              <a:solidFill>
                <a:schemeClr val="tx1"/>
              </a:solidFill>
            </a:endParaRPr>
          </a:p>
        </p:txBody>
      </p:sp>
      <p:cxnSp>
        <p:nvCxnSpPr>
          <p:cNvPr id="24" name="Straight Arrow Connector 23">
            <a:extLst>
              <a:ext uri="{FF2B5EF4-FFF2-40B4-BE49-F238E27FC236}">
                <a16:creationId xmlns:a16="http://schemas.microsoft.com/office/drawing/2014/main" id="{8B382C5B-73A6-F508-90D2-9080925EFB9F}"/>
              </a:ext>
            </a:extLst>
          </p:cNvPr>
          <p:cNvCxnSpPr>
            <a:cxnSpLocks/>
            <a:stCxn id="12" idx="4"/>
            <a:endCxn id="23" idx="0"/>
          </p:cNvCxnSpPr>
          <p:nvPr/>
        </p:nvCxnSpPr>
        <p:spPr>
          <a:xfrm>
            <a:off x="8610600" y="5118820"/>
            <a:ext cx="43082" cy="654860"/>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83233688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3DFD52-5BEE-BBAC-C387-501046E63F29}"/>
              </a:ext>
            </a:extLst>
          </p:cNvPr>
          <p:cNvSpPr>
            <a:spLocks noGrp="1"/>
          </p:cNvSpPr>
          <p:nvPr>
            <p:ph type="title"/>
          </p:nvPr>
        </p:nvSpPr>
        <p:spPr/>
        <p:txBody>
          <a:bodyPr/>
          <a:lstStyle/>
          <a:p>
            <a:r>
              <a:rPr lang="zh-CN" altLang="en-US" dirty="0"/>
              <a:t>练习</a:t>
            </a:r>
          </a:p>
        </p:txBody>
      </p:sp>
      <p:sp>
        <p:nvSpPr>
          <p:cNvPr id="3" name="Content Placeholder 2">
            <a:extLst>
              <a:ext uri="{FF2B5EF4-FFF2-40B4-BE49-F238E27FC236}">
                <a16:creationId xmlns:a16="http://schemas.microsoft.com/office/drawing/2014/main" id="{2381A6C1-DF9D-0539-02B2-885BDF671A03}"/>
              </a:ext>
            </a:extLst>
          </p:cNvPr>
          <p:cNvSpPr>
            <a:spLocks noGrp="1"/>
          </p:cNvSpPr>
          <p:nvPr>
            <p:ph idx="1"/>
          </p:nvPr>
        </p:nvSpPr>
        <p:spPr/>
        <p:txBody>
          <a:bodyPr/>
          <a:lstStyle/>
          <a:p>
            <a:r>
              <a:rPr lang="zh-CN" altLang="en-US" dirty="0"/>
              <a:t>已知某二叉树的中序遍历序列为 </a:t>
            </a:r>
            <a:r>
              <a:rPr lang="en-US" altLang="zh-CN" dirty="0"/>
              <a:t>A, B, C, D, E, F, G</a:t>
            </a:r>
          </a:p>
          <a:p>
            <a:r>
              <a:rPr lang="en-US" altLang="zh-CN" dirty="0"/>
              <a:t>                          </a:t>
            </a:r>
            <a:r>
              <a:rPr lang="zh-CN" altLang="en-US" dirty="0"/>
              <a:t>后续遍历序列为 </a:t>
            </a:r>
            <a:r>
              <a:rPr lang="en-US" altLang="zh-CN" dirty="0"/>
              <a:t>B, D, C, A, F, G, E</a:t>
            </a:r>
          </a:p>
          <a:p>
            <a:r>
              <a:rPr lang="zh-CN" altLang="en-US" dirty="0"/>
              <a:t>其前序遍历序列为？</a:t>
            </a:r>
          </a:p>
        </p:txBody>
      </p:sp>
    </p:spTree>
    <p:extLst>
      <p:ext uri="{BB962C8B-B14F-4D97-AF65-F5344CB8AC3E}">
        <p14:creationId xmlns:p14="http://schemas.microsoft.com/office/powerpoint/2010/main" val="401188243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6073FF-C2EF-3471-070C-66DB63B75FB4}"/>
              </a:ext>
            </a:extLst>
          </p:cNvPr>
          <p:cNvSpPr>
            <a:spLocks noGrp="1"/>
          </p:cNvSpPr>
          <p:nvPr>
            <p:ph type="title"/>
          </p:nvPr>
        </p:nvSpPr>
        <p:spPr/>
        <p:txBody>
          <a:bodyPr/>
          <a:lstStyle/>
          <a:p>
            <a:r>
              <a:rPr lang="zh-CN" altLang="en-US" dirty="0"/>
              <a:t>有意思的结论</a:t>
            </a:r>
          </a:p>
        </p:txBody>
      </p:sp>
      <p:sp>
        <p:nvSpPr>
          <p:cNvPr id="3" name="Content Placeholder 2">
            <a:extLst>
              <a:ext uri="{FF2B5EF4-FFF2-40B4-BE49-F238E27FC236}">
                <a16:creationId xmlns:a16="http://schemas.microsoft.com/office/drawing/2014/main" id="{B677DDDF-C2E6-4C72-7F73-0EF77DB55570}"/>
              </a:ext>
            </a:extLst>
          </p:cNvPr>
          <p:cNvSpPr>
            <a:spLocks noGrp="1"/>
          </p:cNvSpPr>
          <p:nvPr>
            <p:ph idx="1"/>
          </p:nvPr>
        </p:nvSpPr>
        <p:spPr/>
        <p:txBody>
          <a:bodyPr/>
          <a:lstStyle/>
          <a:p>
            <a:r>
              <a:rPr lang="zh-CN" altLang="en-US" dirty="0"/>
              <a:t>给定前序和中序遍历，存在</a:t>
            </a:r>
            <a:r>
              <a:rPr lang="zh-CN" altLang="en-US" dirty="0">
                <a:solidFill>
                  <a:srgbClr val="FF0000"/>
                </a:solidFill>
              </a:rPr>
              <a:t>唯一</a:t>
            </a:r>
            <a:r>
              <a:rPr lang="zh-CN" altLang="en-US" dirty="0"/>
              <a:t>的后续遍历</a:t>
            </a:r>
            <a:endParaRPr lang="en-US" altLang="zh-CN" dirty="0"/>
          </a:p>
          <a:p>
            <a:endParaRPr lang="en-US" altLang="zh-CN" dirty="0"/>
          </a:p>
          <a:p>
            <a:r>
              <a:rPr lang="zh-CN" altLang="en-US" dirty="0"/>
              <a:t>给定中序和后续遍历，存在</a:t>
            </a:r>
            <a:r>
              <a:rPr lang="zh-CN" altLang="en-US" dirty="0">
                <a:solidFill>
                  <a:srgbClr val="FF0000"/>
                </a:solidFill>
              </a:rPr>
              <a:t>唯一</a:t>
            </a:r>
            <a:r>
              <a:rPr lang="zh-CN" altLang="en-US" dirty="0"/>
              <a:t>的前序遍历</a:t>
            </a:r>
            <a:endParaRPr lang="en-US" altLang="zh-CN" dirty="0"/>
          </a:p>
          <a:p>
            <a:endParaRPr lang="en-US" altLang="zh-CN" dirty="0"/>
          </a:p>
          <a:p>
            <a:r>
              <a:rPr lang="zh-CN" altLang="en-US" dirty="0"/>
              <a:t>给定前序和后续遍历，存在</a:t>
            </a:r>
            <a:r>
              <a:rPr lang="zh-CN" altLang="en-US" dirty="0">
                <a:solidFill>
                  <a:srgbClr val="FF0000"/>
                </a:solidFill>
              </a:rPr>
              <a:t>多种</a:t>
            </a:r>
            <a:r>
              <a:rPr lang="zh-CN" altLang="en-US" dirty="0"/>
              <a:t>中序遍历</a:t>
            </a:r>
          </a:p>
        </p:txBody>
      </p:sp>
      <p:pic>
        <p:nvPicPr>
          <p:cNvPr id="3074" name="Picture 2">
            <a:extLst>
              <a:ext uri="{FF2B5EF4-FFF2-40B4-BE49-F238E27FC236}">
                <a16:creationId xmlns:a16="http://schemas.microsoft.com/office/drawing/2014/main" id="{3DA7CF1B-521C-1362-04CC-3286879AFC1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3370" y="4406900"/>
            <a:ext cx="8277225" cy="2085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460664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0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5D873A-EE57-2F53-A964-B396655C5DD7}"/>
              </a:ext>
            </a:extLst>
          </p:cNvPr>
          <p:cNvSpPr>
            <a:spLocks noGrp="1"/>
          </p:cNvSpPr>
          <p:nvPr>
            <p:ph type="title"/>
          </p:nvPr>
        </p:nvSpPr>
        <p:spPr/>
        <p:txBody>
          <a:bodyPr/>
          <a:lstStyle/>
          <a:p>
            <a:r>
              <a:rPr lang="zh-CN" altLang="en-US" dirty="0"/>
              <a:t>例题</a:t>
            </a:r>
          </a:p>
        </p:txBody>
      </p:sp>
      <p:sp>
        <p:nvSpPr>
          <p:cNvPr id="3" name="Content Placeholder 2">
            <a:extLst>
              <a:ext uri="{FF2B5EF4-FFF2-40B4-BE49-F238E27FC236}">
                <a16:creationId xmlns:a16="http://schemas.microsoft.com/office/drawing/2014/main" id="{2D1F7678-CC75-1658-A5AA-4570748AE8BA}"/>
              </a:ext>
            </a:extLst>
          </p:cNvPr>
          <p:cNvSpPr>
            <a:spLocks noGrp="1"/>
          </p:cNvSpPr>
          <p:nvPr>
            <p:ph idx="1"/>
          </p:nvPr>
        </p:nvSpPr>
        <p:spPr/>
        <p:txBody>
          <a:bodyPr/>
          <a:lstStyle/>
          <a:p>
            <a:r>
              <a:rPr lang="zh-CN" altLang="en-US" dirty="0"/>
              <a:t>给出一棵二叉树的前序遍历和后序遍历，求可能的中序遍历数量。</a:t>
            </a:r>
          </a:p>
        </p:txBody>
      </p:sp>
    </p:spTree>
    <p:extLst>
      <p:ext uri="{BB962C8B-B14F-4D97-AF65-F5344CB8AC3E}">
        <p14:creationId xmlns:p14="http://schemas.microsoft.com/office/powerpoint/2010/main" val="378816861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3AABF-A8D6-5C84-9A70-5CC59EEF3C74}"/>
              </a:ext>
            </a:extLst>
          </p:cNvPr>
          <p:cNvSpPr>
            <a:spLocks noGrp="1"/>
          </p:cNvSpPr>
          <p:nvPr>
            <p:ph type="title"/>
          </p:nvPr>
        </p:nvSpPr>
        <p:spPr/>
        <p:txBody>
          <a:bodyPr/>
          <a:lstStyle/>
          <a:p>
            <a:r>
              <a:rPr lang="zh-CN" altLang="en-US" dirty="0"/>
              <a:t>洛谷 </a:t>
            </a:r>
            <a:r>
              <a:rPr lang="en-US" altLang="zh-CN" dirty="0"/>
              <a:t>1229 </a:t>
            </a:r>
            <a:r>
              <a:rPr lang="zh-CN" altLang="en-US" dirty="0"/>
              <a:t>遍历问题</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B4D48D0-7E94-9ADA-25BD-4C2EB26EEC62}"/>
                  </a:ext>
                </a:extLst>
              </p:cNvPr>
              <p:cNvSpPr>
                <a:spLocks noGrp="1"/>
              </p:cNvSpPr>
              <p:nvPr>
                <p:ph idx="1"/>
              </p:nvPr>
            </p:nvSpPr>
            <p:spPr/>
            <p:txBody>
              <a:bodyPr/>
              <a:lstStyle/>
              <a:p>
                <a:r>
                  <a:rPr lang="zh-CN" altLang="en-US" dirty="0"/>
                  <a:t>注意到若一个节点有左右两个儿子，那么前序和后序遍历就可以唯一确定中序遍历。</a:t>
                </a:r>
                <a:endParaRPr lang="en-US" altLang="zh-CN" dirty="0"/>
              </a:p>
              <a:p>
                <a:r>
                  <a:rPr lang="zh-CN" altLang="en-US" dirty="0"/>
                  <a:t>若有 </a:t>
                </a:r>
                <a14:m>
                  <m:oMath xmlns:m="http://schemas.openxmlformats.org/officeDocument/2006/math">
                    <m:r>
                      <a:rPr lang="en-US" altLang="zh-CN" b="0" i="1" smtClean="0">
                        <a:latin typeface="Cambria Math" panose="02040503050406030204" pitchFamily="18" charset="0"/>
                      </a:rPr>
                      <m:t>𝑘</m:t>
                    </m:r>
                  </m:oMath>
                </a14:m>
                <a:r>
                  <a:rPr lang="zh-CN" altLang="en-US" dirty="0"/>
                  <a:t> 个节点只有一个子节点，那么答案就是 </a:t>
                </a:r>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2</m:t>
                        </m:r>
                      </m:e>
                      <m:sup>
                        <m:r>
                          <a:rPr lang="en-US" altLang="zh-CN" b="0" i="1" smtClean="0">
                            <a:latin typeface="Cambria Math" panose="02040503050406030204" pitchFamily="18" charset="0"/>
                          </a:rPr>
                          <m:t>𝑘</m:t>
                        </m:r>
                      </m:sup>
                    </m:sSup>
                  </m:oMath>
                </a14:m>
                <a:r>
                  <a:rPr lang="zh-CN" altLang="en-US" dirty="0"/>
                  <a:t>。</a:t>
                </a:r>
                <a:endParaRPr lang="en-US" altLang="zh-CN" dirty="0"/>
              </a:p>
              <a:p>
                <a:r>
                  <a:rPr lang="zh-CN" altLang="en-US" dirty="0"/>
                  <a:t>对于一个节点 </a:t>
                </a:r>
                <a14:m>
                  <m:oMath xmlns:m="http://schemas.openxmlformats.org/officeDocument/2006/math">
                    <m:r>
                      <a:rPr lang="en-US" altLang="zh-CN" b="0" i="1" smtClean="0">
                        <a:latin typeface="Cambria Math" panose="02040503050406030204" pitchFamily="18" charset="0"/>
                      </a:rPr>
                      <m:t>𝑎</m:t>
                    </m:r>
                  </m:oMath>
                </a14:m>
                <a:r>
                  <a:rPr lang="zh-CN" altLang="en-US" dirty="0"/>
                  <a:t> 和其唯一的子节点 </a:t>
                </a:r>
                <a14:m>
                  <m:oMath xmlns:m="http://schemas.openxmlformats.org/officeDocument/2006/math">
                    <m:r>
                      <a:rPr lang="en-US" altLang="zh-CN" b="0" i="1" smtClean="0">
                        <a:latin typeface="Cambria Math" panose="02040503050406030204" pitchFamily="18" charset="0"/>
                      </a:rPr>
                      <m:t>𝑏</m:t>
                    </m:r>
                  </m:oMath>
                </a14:m>
                <a:r>
                  <a:rPr lang="zh-CN" altLang="en-US" dirty="0"/>
                  <a:t>，</a:t>
                </a:r>
                <a14:m>
                  <m:oMath xmlns:m="http://schemas.openxmlformats.org/officeDocument/2006/math">
                    <m:r>
                      <a:rPr lang="en-US" altLang="zh-CN" b="0" i="1" dirty="0" smtClean="0">
                        <a:latin typeface="Cambria Math" panose="02040503050406030204" pitchFamily="18" charset="0"/>
                      </a:rPr>
                      <m:t>𝑎𝑏</m:t>
                    </m:r>
                  </m:oMath>
                </a14:m>
                <a:r>
                  <a:rPr lang="zh-CN" altLang="en-US" dirty="0"/>
                  <a:t> 必然会在前序遍历中出现，</a:t>
                </a:r>
                <a14:m>
                  <m:oMath xmlns:m="http://schemas.openxmlformats.org/officeDocument/2006/math">
                    <m:r>
                      <a:rPr lang="en-US" altLang="zh-CN" b="0" i="1" smtClean="0">
                        <a:latin typeface="Cambria Math" panose="02040503050406030204" pitchFamily="18" charset="0"/>
                      </a:rPr>
                      <m:t>𝑏𝑎</m:t>
                    </m:r>
                  </m:oMath>
                </a14:m>
                <a:r>
                  <a:rPr lang="zh-CN" altLang="en-US" dirty="0"/>
                  <a:t> 必然会在后序遍历中出现。</a:t>
                </a:r>
                <a:endParaRPr lang="en-US" altLang="zh-CN" dirty="0"/>
              </a:p>
              <a:p>
                <a:r>
                  <a:rPr lang="zh-CN" altLang="en-US" dirty="0"/>
                  <a:t>反之，若 </a:t>
                </a:r>
                <a14:m>
                  <m:oMath xmlns:m="http://schemas.openxmlformats.org/officeDocument/2006/math">
                    <m:r>
                      <a:rPr lang="en-US" altLang="zh-CN" b="0" i="1" smtClean="0">
                        <a:latin typeface="Cambria Math" panose="02040503050406030204" pitchFamily="18" charset="0"/>
                      </a:rPr>
                      <m:t>𝑎𝑏</m:t>
                    </m:r>
                  </m:oMath>
                </a14:m>
                <a:r>
                  <a:rPr lang="zh-CN" altLang="en-US" dirty="0"/>
                  <a:t> 在前序中出现，</a:t>
                </a:r>
                <a14:m>
                  <m:oMath xmlns:m="http://schemas.openxmlformats.org/officeDocument/2006/math">
                    <m:r>
                      <a:rPr lang="en-US" altLang="zh-CN" b="0" i="1" smtClean="0">
                        <a:latin typeface="Cambria Math" panose="02040503050406030204" pitchFamily="18" charset="0"/>
                      </a:rPr>
                      <m:t>𝑏𝑎</m:t>
                    </m:r>
                  </m:oMath>
                </a14:m>
                <a:r>
                  <a:rPr lang="zh-CN" altLang="en-US" dirty="0"/>
                  <a:t> 在后序中出现，则 </a:t>
                </a:r>
                <a14:m>
                  <m:oMath xmlns:m="http://schemas.openxmlformats.org/officeDocument/2006/math">
                    <m:r>
                      <a:rPr lang="en-US" altLang="zh-CN" b="0" i="1" smtClean="0">
                        <a:latin typeface="Cambria Math" panose="02040503050406030204" pitchFamily="18" charset="0"/>
                      </a:rPr>
                      <m:t>𝑎</m:t>
                    </m:r>
                  </m:oMath>
                </a14:m>
                <a:r>
                  <a:rPr lang="zh-CN" altLang="en-US" dirty="0"/>
                  <a:t> 只有唯一的子节点 </a:t>
                </a:r>
                <a14:m>
                  <m:oMath xmlns:m="http://schemas.openxmlformats.org/officeDocument/2006/math">
                    <m:r>
                      <a:rPr lang="en-US" altLang="zh-CN" b="0" i="1" smtClean="0">
                        <a:latin typeface="Cambria Math" panose="02040503050406030204" pitchFamily="18" charset="0"/>
                      </a:rPr>
                      <m:t>𝑏</m:t>
                    </m:r>
                  </m:oMath>
                </a14:m>
                <a:r>
                  <a:rPr lang="zh-CN" altLang="en-US" dirty="0"/>
                  <a:t>。</a:t>
                </a:r>
              </a:p>
            </p:txBody>
          </p:sp>
        </mc:Choice>
        <mc:Fallback xmlns="">
          <p:sp>
            <p:nvSpPr>
              <p:cNvPr id="3" name="Content Placeholder 2">
                <a:extLst>
                  <a:ext uri="{FF2B5EF4-FFF2-40B4-BE49-F238E27FC236}">
                    <a16:creationId xmlns:a16="http://schemas.microsoft.com/office/drawing/2014/main" id="{6B4D48D0-7E94-9ADA-25BD-4C2EB26EEC62}"/>
                  </a:ext>
                </a:extLst>
              </p:cNvPr>
              <p:cNvSpPr>
                <a:spLocks noGrp="1" noRot="1" noChangeAspect="1" noMove="1" noResize="1" noEditPoints="1" noAdjustHandles="1" noChangeArrowheads="1" noChangeShapeType="1" noTextEdit="1"/>
              </p:cNvSpPr>
              <p:nvPr>
                <p:ph idx="1"/>
              </p:nvPr>
            </p:nvSpPr>
            <p:spPr>
              <a:blipFill>
                <a:blip r:embed="rId2"/>
                <a:stretch>
                  <a:fillRect l="-1043" t="-2521" r="-81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20872924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26BDD3-C31A-EC9A-9E8F-4CE0CE335542}"/>
              </a:ext>
            </a:extLst>
          </p:cNvPr>
          <p:cNvSpPr>
            <a:spLocks noGrp="1"/>
          </p:cNvSpPr>
          <p:nvPr>
            <p:ph type="title"/>
          </p:nvPr>
        </p:nvSpPr>
        <p:spPr/>
        <p:txBody>
          <a:bodyPr/>
          <a:lstStyle/>
          <a:p>
            <a:r>
              <a:rPr lang="zh-CN" altLang="en-US" dirty="0"/>
              <a:t>例题</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6D7543E-5205-75C5-C865-9D579A099310}"/>
                  </a:ext>
                </a:extLst>
              </p:cNvPr>
              <p:cNvSpPr>
                <a:spLocks noGrp="1"/>
              </p:cNvSpPr>
              <p:nvPr>
                <p:ph idx="1"/>
              </p:nvPr>
            </p:nvSpPr>
            <p:spPr/>
            <p:txBody>
              <a:bodyPr/>
              <a:lstStyle/>
              <a:p>
                <a:r>
                  <a:rPr lang="zh-CN" altLang="en-US" dirty="0"/>
                  <a:t>给一棵树，问在某个节点距离 </a:t>
                </a:r>
                <a14:m>
                  <m:oMath xmlns:m="http://schemas.openxmlformats.org/officeDocument/2006/math">
                    <m:r>
                      <a:rPr lang="en-US" altLang="zh-CN" b="0" i="1" smtClean="0">
                        <a:latin typeface="Cambria Math" panose="02040503050406030204" pitchFamily="18" charset="0"/>
                      </a:rPr>
                      <m:t>𝑑</m:t>
                    </m:r>
                  </m:oMath>
                </a14:m>
                <a:r>
                  <a:rPr lang="zh-CN" altLang="en-US" dirty="0"/>
                  <a:t> 以内的节点数量。</a:t>
                </a:r>
                <a:endParaRPr lang="en-US" altLang="zh-CN" dirty="0"/>
              </a:p>
              <a:p>
                <a14:m>
                  <m:oMath xmlns:m="http://schemas.openxmlformats.org/officeDocument/2006/math">
                    <m:r>
                      <a:rPr lang="en-US" altLang="zh-CN" b="0" i="1" smtClean="0">
                        <a:latin typeface="Cambria Math" panose="02040503050406030204" pitchFamily="18" charset="0"/>
                      </a:rPr>
                      <m:t>𝑛</m:t>
                    </m:r>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10</m:t>
                        </m:r>
                      </m:e>
                      <m:sup>
                        <m:r>
                          <a:rPr lang="en-US" altLang="zh-CN" b="0" i="1" smtClean="0">
                            <a:latin typeface="Cambria Math" panose="02040503050406030204" pitchFamily="18" charset="0"/>
                          </a:rPr>
                          <m:t>5</m:t>
                        </m:r>
                      </m:sup>
                    </m:sSup>
                  </m:oMath>
                </a14:m>
                <a:endParaRPr lang="zh-CN" altLang="en-US" dirty="0"/>
              </a:p>
            </p:txBody>
          </p:sp>
        </mc:Choice>
        <mc:Fallback xmlns="">
          <p:sp>
            <p:nvSpPr>
              <p:cNvPr id="3" name="Content Placeholder 2">
                <a:extLst>
                  <a:ext uri="{FF2B5EF4-FFF2-40B4-BE49-F238E27FC236}">
                    <a16:creationId xmlns:a16="http://schemas.microsoft.com/office/drawing/2014/main" id="{36D7543E-5205-75C5-C865-9D579A099310}"/>
                  </a:ext>
                </a:extLst>
              </p:cNvPr>
              <p:cNvSpPr>
                <a:spLocks noGrp="1" noRot="1" noChangeAspect="1" noMove="1" noResize="1" noEditPoints="1" noAdjustHandles="1" noChangeArrowheads="1" noChangeShapeType="1" noTextEdit="1"/>
              </p:cNvSpPr>
              <p:nvPr>
                <p:ph idx="1"/>
              </p:nvPr>
            </p:nvSpPr>
            <p:spPr>
              <a:blipFill>
                <a:blip r:embed="rId2"/>
                <a:stretch>
                  <a:fillRect l="-1043" t="-238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63868575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26BDD3-C31A-EC9A-9E8F-4CE0CE335542}"/>
              </a:ext>
            </a:extLst>
          </p:cNvPr>
          <p:cNvSpPr>
            <a:spLocks noGrp="1"/>
          </p:cNvSpPr>
          <p:nvPr>
            <p:ph type="title"/>
          </p:nvPr>
        </p:nvSpPr>
        <p:spPr/>
        <p:txBody>
          <a:bodyPr/>
          <a:lstStyle/>
          <a:p>
            <a:r>
              <a:rPr lang="zh-CN" altLang="en-US" dirty="0"/>
              <a:t>洛谷 </a:t>
            </a:r>
            <a:r>
              <a:rPr lang="en-US" altLang="zh-CN" dirty="0"/>
              <a:t>2908 </a:t>
            </a:r>
            <a:r>
              <a:rPr lang="zh-CN" altLang="en-US" dirty="0"/>
              <a:t>猫猫和企鹅</a:t>
            </a:r>
          </a:p>
        </p:txBody>
      </p:sp>
      <p:sp>
        <p:nvSpPr>
          <p:cNvPr id="3" name="Content Placeholder 2">
            <a:extLst>
              <a:ext uri="{FF2B5EF4-FFF2-40B4-BE49-F238E27FC236}">
                <a16:creationId xmlns:a16="http://schemas.microsoft.com/office/drawing/2014/main" id="{36D7543E-5205-75C5-C865-9D579A099310}"/>
              </a:ext>
            </a:extLst>
          </p:cNvPr>
          <p:cNvSpPr>
            <a:spLocks noGrp="1"/>
          </p:cNvSpPr>
          <p:nvPr>
            <p:ph idx="1"/>
          </p:nvPr>
        </p:nvSpPr>
        <p:spPr/>
        <p:txBody>
          <a:bodyPr/>
          <a:lstStyle/>
          <a:p>
            <a:r>
              <a:rPr lang="zh-CN" altLang="en-US" dirty="0"/>
              <a:t>直接从该点开始，</a:t>
            </a:r>
            <a:r>
              <a:rPr lang="en-US" altLang="zh-CN" dirty="0"/>
              <a:t>DFS </a:t>
            </a:r>
            <a:r>
              <a:rPr lang="zh-CN" altLang="en-US" dirty="0"/>
              <a:t>或 </a:t>
            </a:r>
            <a:r>
              <a:rPr lang="en-US" altLang="zh-CN" dirty="0"/>
              <a:t>BFS </a:t>
            </a:r>
            <a:r>
              <a:rPr lang="zh-CN" altLang="en-US" dirty="0"/>
              <a:t>都可以</a:t>
            </a:r>
          </a:p>
        </p:txBody>
      </p:sp>
    </p:spTree>
    <p:extLst>
      <p:ext uri="{BB962C8B-B14F-4D97-AF65-F5344CB8AC3E}">
        <p14:creationId xmlns:p14="http://schemas.microsoft.com/office/powerpoint/2010/main" val="358482888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770BA-2691-6AF0-0451-C4C7A83D7A49}"/>
              </a:ext>
            </a:extLst>
          </p:cNvPr>
          <p:cNvSpPr>
            <a:spLocks noGrp="1"/>
          </p:cNvSpPr>
          <p:nvPr>
            <p:ph type="title"/>
          </p:nvPr>
        </p:nvSpPr>
        <p:spPr/>
        <p:txBody>
          <a:bodyPr/>
          <a:lstStyle/>
          <a:p>
            <a:r>
              <a:rPr lang="zh-CN" altLang="en-US" dirty="0"/>
              <a:t>例题</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F22FAED-0ADB-2E6A-4E7C-5052E19B8CF2}"/>
                  </a:ext>
                </a:extLst>
              </p:cNvPr>
              <p:cNvSpPr>
                <a:spLocks noGrp="1"/>
              </p:cNvSpPr>
              <p:nvPr>
                <p:ph idx="1"/>
              </p:nvPr>
            </p:nvSpPr>
            <p:spPr/>
            <p:txBody>
              <a:bodyPr/>
              <a:lstStyle/>
              <a:p>
                <a:r>
                  <a:rPr lang="zh-CN" altLang="en-US" dirty="0"/>
                  <a:t>有一棵二叉树，每个节点上有若干人口，且每条边权值为 </a:t>
                </a:r>
                <a14:m>
                  <m:oMath xmlns:m="http://schemas.openxmlformats.org/officeDocument/2006/math">
                    <m:r>
                      <a:rPr lang="en-US" altLang="zh-CN" b="0" i="1" smtClean="0">
                        <a:latin typeface="Cambria Math" panose="02040503050406030204" pitchFamily="18" charset="0"/>
                      </a:rPr>
                      <m:t>1</m:t>
                    </m:r>
                  </m:oMath>
                </a14:m>
                <a:r>
                  <a:rPr lang="zh-CN" altLang="en-US" dirty="0"/>
                  <a:t>。找到一个节点，使得所有人到这个节点的距离之和最小。</a:t>
                </a:r>
                <a:endParaRPr lang="en-US" altLang="zh-CN" dirty="0"/>
              </a:p>
              <a:p>
                <a14:m>
                  <m:oMath xmlns:m="http://schemas.openxmlformats.org/officeDocument/2006/math">
                    <m:r>
                      <a:rPr lang="en-US" altLang="zh-CN" b="0" i="1" smtClean="0">
                        <a:latin typeface="Cambria Math" panose="02040503050406030204" pitchFamily="18" charset="0"/>
                      </a:rPr>
                      <m:t>𝑛</m:t>
                    </m:r>
                    <m:r>
                      <a:rPr lang="en-US" altLang="zh-CN" b="0" i="1" smtClean="0">
                        <a:latin typeface="Cambria Math" panose="02040503050406030204" pitchFamily="18" charset="0"/>
                      </a:rPr>
                      <m:t>≤100</m:t>
                    </m:r>
                  </m:oMath>
                </a14:m>
                <a:endParaRPr lang="zh-CN" altLang="en-US" dirty="0"/>
              </a:p>
            </p:txBody>
          </p:sp>
        </mc:Choice>
        <mc:Fallback xmlns="">
          <p:sp>
            <p:nvSpPr>
              <p:cNvPr id="3" name="Content Placeholder 2">
                <a:extLst>
                  <a:ext uri="{FF2B5EF4-FFF2-40B4-BE49-F238E27FC236}">
                    <a16:creationId xmlns:a16="http://schemas.microsoft.com/office/drawing/2014/main" id="{FF22FAED-0ADB-2E6A-4E7C-5052E19B8CF2}"/>
                  </a:ext>
                </a:extLst>
              </p:cNvPr>
              <p:cNvSpPr>
                <a:spLocks noGrp="1" noRot="1" noChangeAspect="1" noMove="1" noResize="1" noEditPoints="1" noAdjustHandles="1" noChangeArrowheads="1" noChangeShapeType="1" noTextEdit="1"/>
              </p:cNvSpPr>
              <p:nvPr>
                <p:ph idx="1"/>
              </p:nvPr>
            </p:nvSpPr>
            <p:spPr>
              <a:blipFill>
                <a:blip r:embed="rId2"/>
                <a:stretch>
                  <a:fillRect l="-1043" t="-238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68639417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770BA-2691-6AF0-0451-C4C7A83D7A49}"/>
              </a:ext>
            </a:extLst>
          </p:cNvPr>
          <p:cNvSpPr>
            <a:spLocks noGrp="1"/>
          </p:cNvSpPr>
          <p:nvPr>
            <p:ph type="title"/>
          </p:nvPr>
        </p:nvSpPr>
        <p:spPr/>
        <p:txBody>
          <a:bodyPr/>
          <a:lstStyle/>
          <a:p>
            <a:r>
              <a:rPr lang="zh-CN" altLang="en-US" dirty="0"/>
              <a:t>洛谷 </a:t>
            </a:r>
            <a:r>
              <a:rPr lang="en-US" altLang="zh-CN" dirty="0"/>
              <a:t>1364 </a:t>
            </a:r>
            <a:r>
              <a:rPr lang="zh-CN" altLang="en-US" dirty="0"/>
              <a:t>医院设置</a:t>
            </a:r>
          </a:p>
        </p:txBody>
      </p:sp>
      <p:sp>
        <p:nvSpPr>
          <p:cNvPr id="3" name="Content Placeholder 2">
            <a:extLst>
              <a:ext uri="{FF2B5EF4-FFF2-40B4-BE49-F238E27FC236}">
                <a16:creationId xmlns:a16="http://schemas.microsoft.com/office/drawing/2014/main" id="{FF22FAED-0ADB-2E6A-4E7C-5052E19B8CF2}"/>
              </a:ext>
            </a:extLst>
          </p:cNvPr>
          <p:cNvSpPr>
            <a:spLocks noGrp="1"/>
          </p:cNvSpPr>
          <p:nvPr>
            <p:ph idx="1"/>
          </p:nvPr>
        </p:nvSpPr>
        <p:spPr/>
        <p:txBody>
          <a:bodyPr/>
          <a:lstStyle/>
          <a:p>
            <a:r>
              <a:rPr lang="zh-CN" altLang="en-US" dirty="0"/>
              <a:t>树的重心：权重（点权之和）最大的子树权重最小</a:t>
            </a:r>
            <a:endParaRPr lang="en-US" altLang="zh-CN" dirty="0"/>
          </a:p>
          <a:p>
            <a:r>
              <a:rPr lang="zh-CN" altLang="en-US" dirty="0"/>
              <a:t>性质</a:t>
            </a:r>
            <a:endParaRPr lang="en-US" altLang="zh-CN" dirty="0"/>
          </a:p>
          <a:p>
            <a:pPr lvl="1"/>
            <a:r>
              <a:rPr lang="zh-CN" altLang="en-US" dirty="0"/>
              <a:t>树的重心每棵子树的权重一定不超过总权重的一半</a:t>
            </a:r>
            <a:endParaRPr lang="en-US" altLang="zh-CN" dirty="0"/>
          </a:p>
          <a:p>
            <a:pPr lvl="1"/>
            <a:r>
              <a:rPr lang="zh-CN" altLang="en-US" dirty="0"/>
              <a:t>树上所有点到重心的距离和最小</a:t>
            </a:r>
            <a:endParaRPr lang="en-US" altLang="zh-CN" dirty="0"/>
          </a:p>
          <a:p>
            <a:r>
              <a:rPr lang="zh-CN" altLang="en-US" dirty="0"/>
              <a:t>找到树的重心即可</a:t>
            </a:r>
            <a:endParaRPr lang="en-US" altLang="zh-CN" dirty="0"/>
          </a:p>
          <a:p>
            <a:r>
              <a:rPr lang="zh-CN" altLang="en-US" dirty="0"/>
              <a:t>方法：若某棵子树的权重大于总权重的一半，则往该子树走；否则当前点就是重心</a:t>
            </a:r>
            <a:endParaRPr lang="en-US" altLang="zh-CN" dirty="0"/>
          </a:p>
          <a:p>
            <a:endParaRPr lang="zh-CN" altLang="en-US" dirty="0"/>
          </a:p>
        </p:txBody>
      </p:sp>
    </p:spTree>
    <p:extLst>
      <p:ext uri="{BB962C8B-B14F-4D97-AF65-F5344CB8AC3E}">
        <p14:creationId xmlns:p14="http://schemas.microsoft.com/office/powerpoint/2010/main" val="35916797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Dead Tree Branch With Transparent Background PNG (Isolated-Objects) |  Textures for Photoshop">
            <a:extLst>
              <a:ext uri="{FF2B5EF4-FFF2-40B4-BE49-F238E27FC236}">
                <a16:creationId xmlns:a16="http://schemas.microsoft.com/office/drawing/2014/main" id="{C04A0E85-0F68-277E-274E-8A165D8F2D3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4750" y="842529"/>
            <a:ext cx="4309196" cy="322773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6622AD3D-EE2E-C517-E172-DDD75314056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70931" y="842529"/>
            <a:ext cx="3300433" cy="32277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937471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58F46B-C23A-2FE6-18A3-33EEA68FB764}"/>
              </a:ext>
            </a:extLst>
          </p:cNvPr>
          <p:cNvSpPr>
            <a:spLocks noGrp="1"/>
          </p:cNvSpPr>
          <p:nvPr>
            <p:ph type="title"/>
          </p:nvPr>
        </p:nvSpPr>
        <p:spPr/>
        <p:txBody>
          <a:bodyPr/>
          <a:lstStyle/>
          <a:p>
            <a:r>
              <a:rPr lang="zh-CN" altLang="en-US" dirty="0"/>
              <a:t>树的直径</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23B20F9-216B-69C4-9AD9-52CC70901C8B}"/>
                  </a:ext>
                </a:extLst>
              </p:cNvPr>
              <p:cNvSpPr>
                <a:spLocks noGrp="1"/>
              </p:cNvSpPr>
              <p:nvPr>
                <p:ph idx="1"/>
              </p:nvPr>
            </p:nvSpPr>
            <p:spPr>
              <a:xfrm>
                <a:off x="838200" y="1825625"/>
                <a:ext cx="10515600" cy="4755284"/>
              </a:xfrm>
            </p:spPr>
            <p:txBody>
              <a:bodyPr>
                <a:normAutofit/>
              </a:bodyPr>
              <a:lstStyle/>
              <a:p>
                <a:r>
                  <a:rPr lang="zh-CN" altLang="en-US" dirty="0"/>
                  <a:t>树上距离最远的两个点之间的距离（可带权）</a:t>
                </a:r>
                <a:endParaRPr lang="en-US" altLang="zh-CN" dirty="0"/>
              </a:p>
              <a:p>
                <a:pPr lvl="1"/>
                <a:r>
                  <a:rPr lang="zh-CN" altLang="en-US" dirty="0"/>
                  <a:t>一棵树的不同直径必然两两相交，且不相交部分一定对称</a:t>
                </a:r>
                <a:endParaRPr lang="en-US" altLang="zh-CN" dirty="0"/>
              </a:p>
              <a:p>
                <a:r>
                  <a:rPr lang="zh-CN" altLang="en-US" dirty="0"/>
                  <a:t>设 </a:t>
                </a:r>
                <a14:m>
                  <m:oMath xmlns:m="http://schemas.openxmlformats.org/officeDocument/2006/math">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en-US" altLang="zh-CN" b="0" i="1" smtClean="0">
                        <a:latin typeface="Cambria Math" panose="02040503050406030204" pitchFamily="18" charset="0"/>
                      </a:rPr>
                      <m:t>𝑦</m:t>
                    </m:r>
                  </m:oMath>
                </a14:m>
                <a:r>
                  <a:rPr lang="en-US" altLang="zh-CN" dirty="0"/>
                  <a:t> </a:t>
                </a:r>
                <a:r>
                  <a:rPr lang="zh-CN" altLang="en-US" dirty="0"/>
                  <a:t>是直径的两个端点</a:t>
                </a:r>
                <a:endParaRPr lang="en-US" altLang="zh-CN" dirty="0"/>
              </a:p>
              <a:p>
                <a:pPr lvl="1"/>
                <a:r>
                  <a:rPr lang="zh-CN" altLang="en-US" dirty="0"/>
                  <a:t>任意一个点在树上的最远点必然是 </a:t>
                </a:r>
                <a14:m>
                  <m:oMath xmlns:m="http://schemas.openxmlformats.org/officeDocument/2006/math">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en-US" altLang="zh-CN" b="0" i="1" smtClean="0">
                        <a:latin typeface="Cambria Math" panose="02040503050406030204" pitchFamily="18" charset="0"/>
                      </a:rPr>
                      <m:t>𝑦</m:t>
                    </m:r>
                  </m:oMath>
                </a14:m>
                <a:r>
                  <a:rPr lang="en-US" altLang="zh-CN" dirty="0"/>
                  <a:t> </a:t>
                </a:r>
                <a:r>
                  <a:rPr lang="zh-CN" altLang="en-US" dirty="0"/>
                  <a:t>中的一个</a:t>
                </a:r>
                <a:endParaRPr lang="en-US" altLang="zh-CN" dirty="0"/>
              </a:p>
              <a:p>
                <a:r>
                  <a:rPr lang="zh-CN" altLang="en-US" dirty="0"/>
                  <a:t>计算直径的方法：</a:t>
                </a:r>
                <a:endParaRPr lang="en-US" altLang="zh-CN" dirty="0"/>
              </a:p>
              <a:p>
                <a:pPr lvl="1"/>
                <a:r>
                  <a:rPr lang="zh-CN" altLang="en-US" dirty="0"/>
                  <a:t>先从任意一个点开始 </a:t>
                </a:r>
                <a:r>
                  <a:rPr lang="en-US" altLang="zh-CN" dirty="0"/>
                  <a:t>DFS</a:t>
                </a:r>
                <a:r>
                  <a:rPr lang="zh-CN" altLang="en-US" dirty="0"/>
                  <a:t>，找到距离其最远的点 </a:t>
                </a:r>
                <a14:m>
                  <m:oMath xmlns:m="http://schemas.openxmlformats.org/officeDocument/2006/math">
                    <m:r>
                      <a:rPr lang="en-US" altLang="zh-CN" b="0" i="1" smtClean="0">
                        <a:latin typeface="Cambria Math" panose="02040503050406030204" pitchFamily="18" charset="0"/>
                      </a:rPr>
                      <m:t>𝑥</m:t>
                    </m:r>
                  </m:oMath>
                </a14:m>
                <a:endParaRPr lang="en-US" altLang="zh-CN" dirty="0"/>
              </a:p>
              <a:p>
                <a:pPr lvl="1"/>
                <a:r>
                  <a:rPr lang="zh-CN" altLang="en-US" dirty="0"/>
                  <a:t>从 </a:t>
                </a:r>
                <a14:m>
                  <m:oMath xmlns:m="http://schemas.openxmlformats.org/officeDocument/2006/math">
                    <m:r>
                      <a:rPr lang="en-US" altLang="zh-CN" b="0" i="1" smtClean="0">
                        <a:latin typeface="Cambria Math" panose="02040503050406030204" pitchFamily="18" charset="0"/>
                      </a:rPr>
                      <m:t>𝑥</m:t>
                    </m:r>
                  </m:oMath>
                </a14:m>
                <a:r>
                  <a:rPr lang="en-US" altLang="zh-CN" dirty="0"/>
                  <a:t> </a:t>
                </a:r>
                <a:r>
                  <a:rPr lang="zh-CN" altLang="en-US" dirty="0"/>
                  <a:t>开始 </a:t>
                </a:r>
                <a:r>
                  <a:rPr lang="en-US" altLang="zh-CN" dirty="0"/>
                  <a:t>DFS</a:t>
                </a:r>
                <a:r>
                  <a:rPr lang="zh-CN" altLang="en-US" dirty="0"/>
                  <a:t>，找到距离其最远的点 </a:t>
                </a:r>
                <a14:m>
                  <m:oMath xmlns:m="http://schemas.openxmlformats.org/officeDocument/2006/math">
                    <m:r>
                      <a:rPr lang="en-US" altLang="zh-CN" b="0" i="1" smtClean="0">
                        <a:latin typeface="Cambria Math" panose="02040503050406030204" pitchFamily="18" charset="0"/>
                      </a:rPr>
                      <m:t>𝑦</m:t>
                    </m:r>
                  </m:oMath>
                </a14:m>
                <a:endParaRPr lang="en-US" altLang="zh-CN" dirty="0"/>
              </a:p>
              <a:p>
                <a:pPr lvl="1"/>
                <a14:m>
                  <m:oMath xmlns:m="http://schemas.openxmlformats.org/officeDocument/2006/math">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en-US" altLang="zh-CN" b="0" i="1" smtClean="0">
                        <a:latin typeface="Cambria Math" panose="02040503050406030204" pitchFamily="18" charset="0"/>
                      </a:rPr>
                      <m:t>𝑦</m:t>
                    </m:r>
                  </m:oMath>
                </a14:m>
                <a:r>
                  <a:rPr lang="en-US" altLang="zh-CN" dirty="0"/>
                  <a:t> </a:t>
                </a:r>
                <a:r>
                  <a:rPr lang="zh-CN" altLang="en-US" dirty="0"/>
                  <a:t>即为直径的两个端点</a:t>
                </a:r>
                <a:endParaRPr lang="en-US" altLang="zh-CN" dirty="0"/>
              </a:p>
              <a:p>
                <a:r>
                  <a:rPr lang="zh-CN" altLang="en-US" dirty="0"/>
                  <a:t>另一个性质：两棵树用一条边合并，新树直径两端一定是原本两棵树直径四个端点中的两个</a:t>
                </a:r>
              </a:p>
            </p:txBody>
          </p:sp>
        </mc:Choice>
        <mc:Fallback xmlns="">
          <p:sp>
            <p:nvSpPr>
              <p:cNvPr id="3" name="Content Placeholder 2">
                <a:extLst>
                  <a:ext uri="{FF2B5EF4-FFF2-40B4-BE49-F238E27FC236}">
                    <a16:creationId xmlns:a16="http://schemas.microsoft.com/office/drawing/2014/main" id="{723B20F9-216B-69C4-9AD9-52CC70901C8B}"/>
                  </a:ext>
                </a:extLst>
              </p:cNvPr>
              <p:cNvSpPr>
                <a:spLocks noGrp="1" noRot="1" noChangeAspect="1" noMove="1" noResize="1" noEditPoints="1" noAdjustHandles="1" noChangeArrowheads="1" noChangeShapeType="1" noTextEdit="1"/>
              </p:cNvSpPr>
              <p:nvPr>
                <p:ph idx="1"/>
              </p:nvPr>
            </p:nvSpPr>
            <p:spPr>
              <a:xfrm>
                <a:off x="838200" y="1825625"/>
                <a:ext cx="10515600" cy="4755284"/>
              </a:xfrm>
              <a:blipFill>
                <a:blip r:embed="rId2"/>
                <a:stretch>
                  <a:fillRect l="-1043" t="-230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1205307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A952B-68EF-088C-CAFB-E3AC6C8D1E16}"/>
              </a:ext>
            </a:extLst>
          </p:cNvPr>
          <p:cNvSpPr>
            <a:spLocks noGrp="1"/>
          </p:cNvSpPr>
          <p:nvPr>
            <p:ph type="title"/>
          </p:nvPr>
        </p:nvSpPr>
        <p:spPr/>
        <p:txBody>
          <a:bodyPr/>
          <a:lstStyle/>
          <a:p>
            <a:r>
              <a:rPr lang="zh-CN" altLang="en-US" dirty="0"/>
              <a:t>练习</a:t>
            </a:r>
          </a:p>
        </p:txBody>
      </p:sp>
      <p:sp>
        <p:nvSpPr>
          <p:cNvPr id="3" name="Content Placeholder 2">
            <a:extLst>
              <a:ext uri="{FF2B5EF4-FFF2-40B4-BE49-F238E27FC236}">
                <a16:creationId xmlns:a16="http://schemas.microsoft.com/office/drawing/2014/main" id="{5F06536E-6E0F-3174-0801-B6926037C2EA}"/>
              </a:ext>
            </a:extLst>
          </p:cNvPr>
          <p:cNvSpPr>
            <a:spLocks noGrp="1"/>
          </p:cNvSpPr>
          <p:nvPr>
            <p:ph idx="1"/>
          </p:nvPr>
        </p:nvSpPr>
        <p:spPr/>
        <p:txBody>
          <a:bodyPr/>
          <a:lstStyle/>
          <a:p>
            <a:r>
              <a:rPr lang="zh-CN" altLang="en-US" dirty="0"/>
              <a:t>洛谷 </a:t>
            </a:r>
            <a:r>
              <a:rPr lang="en-US" altLang="zh-CN" dirty="0"/>
              <a:t>1827 </a:t>
            </a:r>
            <a:r>
              <a:rPr lang="zh-CN" altLang="en-US" dirty="0"/>
              <a:t>美国血统</a:t>
            </a:r>
            <a:endParaRPr lang="en-US" altLang="zh-CN" dirty="0"/>
          </a:p>
          <a:p>
            <a:r>
              <a:rPr lang="zh-CN" altLang="en-US" dirty="0"/>
              <a:t>洛谷 </a:t>
            </a:r>
            <a:r>
              <a:rPr lang="en-US" altLang="zh-CN" dirty="0"/>
              <a:t>1305 </a:t>
            </a:r>
            <a:r>
              <a:rPr lang="zh-CN" altLang="en-US" dirty="0"/>
              <a:t>新二叉树</a:t>
            </a:r>
            <a:endParaRPr lang="en-US" altLang="zh-CN" dirty="0"/>
          </a:p>
          <a:p>
            <a:r>
              <a:rPr lang="zh-CN" altLang="en-US" dirty="0"/>
              <a:t>洛谷 </a:t>
            </a:r>
            <a:r>
              <a:rPr lang="en-US" altLang="zh-CN" dirty="0"/>
              <a:t>1030 </a:t>
            </a:r>
            <a:r>
              <a:rPr lang="zh-CN" altLang="en-US" dirty="0"/>
              <a:t>求先序排列</a:t>
            </a:r>
            <a:endParaRPr lang="en-US" altLang="zh-CN" dirty="0"/>
          </a:p>
          <a:p>
            <a:r>
              <a:rPr lang="zh-CN" altLang="en-US" dirty="0"/>
              <a:t>洛谷 </a:t>
            </a:r>
            <a:r>
              <a:rPr lang="en-US" altLang="zh-CN" dirty="0"/>
              <a:t>3884 </a:t>
            </a:r>
            <a:r>
              <a:rPr lang="zh-CN" altLang="en-US" dirty="0"/>
              <a:t>二叉树问题</a:t>
            </a:r>
            <a:endParaRPr lang="en-US" altLang="zh-CN" dirty="0"/>
          </a:p>
          <a:p>
            <a:r>
              <a:rPr lang="zh-CN" altLang="en-US" dirty="0"/>
              <a:t>洛谷 </a:t>
            </a:r>
            <a:r>
              <a:rPr lang="en-US" altLang="zh-CN" dirty="0"/>
              <a:t>4913 </a:t>
            </a:r>
            <a:r>
              <a:rPr lang="zh-CN" altLang="en-US" dirty="0"/>
              <a:t>二叉度深度</a:t>
            </a:r>
          </a:p>
        </p:txBody>
      </p:sp>
    </p:spTree>
    <p:extLst>
      <p:ext uri="{BB962C8B-B14F-4D97-AF65-F5344CB8AC3E}">
        <p14:creationId xmlns:p14="http://schemas.microsoft.com/office/powerpoint/2010/main" val="376467981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259F87A-113D-3E1A-4A5A-94D5556F2F76}"/>
              </a:ext>
            </a:extLst>
          </p:cNvPr>
          <p:cNvSpPr>
            <a:spLocks noGrp="1"/>
          </p:cNvSpPr>
          <p:nvPr>
            <p:ph type="title"/>
          </p:nvPr>
        </p:nvSpPr>
        <p:spPr/>
        <p:txBody>
          <a:bodyPr/>
          <a:lstStyle/>
          <a:p>
            <a:r>
              <a:rPr lang="zh-CN" altLang="en-US" dirty="0"/>
              <a:t>图</a:t>
            </a:r>
          </a:p>
        </p:txBody>
      </p:sp>
      <p:sp>
        <p:nvSpPr>
          <p:cNvPr id="5" name="Text Placeholder 4">
            <a:extLst>
              <a:ext uri="{FF2B5EF4-FFF2-40B4-BE49-F238E27FC236}">
                <a16:creationId xmlns:a16="http://schemas.microsoft.com/office/drawing/2014/main" id="{45BAE1D2-6F6C-D071-02E8-8EB37A1E7D15}"/>
              </a:ext>
            </a:extLst>
          </p:cNvPr>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72631103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D341B1-065E-263E-F942-29E6BF0269D3}"/>
              </a:ext>
            </a:extLst>
          </p:cNvPr>
          <p:cNvSpPr>
            <a:spLocks noGrp="1"/>
          </p:cNvSpPr>
          <p:nvPr>
            <p:ph type="title"/>
          </p:nvPr>
        </p:nvSpPr>
        <p:spPr/>
        <p:txBody>
          <a:bodyPr/>
          <a:lstStyle/>
          <a:p>
            <a:r>
              <a:rPr lang="zh-CN" altLang="en-US" dirty="0"/>
              <a:t>图</a:t>
            </a:r>
          </a:p>
        </p:txBody>
      </p:sp>
      <p:sp>
        <p:nvSpPr>
          <p:cNvPr id="3" name="Content Placeholder 2">
            <a:extLst>
              <a:ext uri="{FF2B5EF4-FFF2-40B4-BE49-F238E27FC236}">
                <a16:creationId xmlns:a16="http://schemas.microsoft.com/office/drawing/2014/main" id="{0EC3EC92-474D-6D1B-B7B0-729955098668}"/>
              </a:ext>
            </a:extLst>
          </p:cNvPr>
          <p:cNvSpPr>
            <a:spLocks noGrp="1"/>
          </p:cNvSpPr>
          <p:nvPr>
            <p:ph idx="1"/>
          </p:nvPr>
        </p:nvSpPr>
        <p:spPr/>
        <p:txBody>
          <a:bodyPr/>
          <a:lstStyle/>
          <a:p>
            <a:r>
              <a:rPr lang="zh-CN" altLang="en-US" dirty="0"/>
              <a:t>图由边和点组成</a:t>
            </a:r>
            <a:endParaRPr lang="en-US" altLang="zh-CN" dirty="0"/>
          </a:p>
          <a:p>
            <a:pPr lvl="1"/>
            <a:r>
              <a:rPr lang="zh-CN" altLang="en-US" dirty="0"/>
              <a:t>树可以看成是一种特殊的图</a:t>
            </a:r>
            <a:endParaRPr lang="en-US" altLang="zh-CN" dirty="0"/>
          </a:p>
          <a:p>
            <a:pPr lvl="1"/>
            <a:r>
              <a:rPr lang="zh-CN" altLang="en-US" dirty="0"/>
              <a:t>边可能带权</a:t>
            </a:r>
            <a:endParaRPr lang="en-US" altLang="zh-CN" dirty="0"/>
          </a:p>
          <a:p>
            <a:endParaRPr lang="en-US" altLang="zh-CN" dirty="0"/>
          </a:p>
          <a:p>
            <a:r>
              <a:rPr lang="zh-CN" altLang="en-US" dirty="0"/>
              <a:t>生活中的例子</a:t>
            </a:r>
            <a:endParaRPr lang="en-US" altLang="zh-CN" dirty="0"/>
          </a:p>
          <a:p>
            <a:pPr lvl="1"/>
            <a:r>
              <a:rPr lang="zh-CN" altLang="en-US" dirty="0"/>
              <a:t>社交网络</a:t>
            </a:r>
            <a:endParaRPr lang="en-US" altLang="zh-CN" dirty="0"/>
          </a:p>
          <a:p>
            <a:pPr lvl="1"/>
            <a:r>
              <a:rPr lang="zh-CN" altLang="en-US" dirty="0"/>
              <a:t>城市和道路</a:t>
            </a:r>
            <a:endParaRPr lang="en-US" altLang="zh-CN" dirty="0"/>
          </a:p>
          <a:p>
            <a:endParaRPr lang="zh-CN" altLang="en-US" dirty="0"/>
          </a:p>
        </p:txBody>
      </p:sp>
    </p:spTree>
    <p:extLst>
      <p:ext uri="{BB962C8B-B14F-4D97-AF65-F5344CB8AC3E}">
        <p14:creationId xmlns:p14="http://schemas.microsoft.com/office/powerpoint/2010/main" val="26777298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97E66-5510-1E23-1C7B-2CD0826FEB24}"/>
              </a:ext>
            </a:extLst>
          </p:cNvPr>
          <p:cNvSpPr>
            <a:spLocks noGrp="1"/>
          </p:cNvSpPr>
          <p:nvPr>
            <p:ph type="title"/>
          </p:nvPr>
        </p:nvSpPr>
        <p:spPr/>
        <p:txBody>
          <a:bodyPr/>
          <a:lstStyle/>
          <a:p>
            <a:r>
              <a:rPr lang="zh-CN" altLang="en-US" dirty="0"/>
              <a:t>七桥（一笔画）问题</a:t>
            </a:r>
          </a:p>
        </p:txBody>
      </p:sp>
      <p:pic>
        <p:nvPicPr>
          <p:cNvPr id="21506" name="Picture 2">
            <a:extLst>
              <a:ext uri="{FF2B5EF4-FFF2-40B4-BE49-F238E27FC236}">
                <a16:creationId xmlns:a16="http://schemas.microsoft.com/office/drawing/2014/main" id="{87853ED9-5D76-807D-8934-982F0D3E47F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29203" y="2378665"/>
            <a:ext cx="3079099" cy="2463279"/>
          </a:xfrm>
          <a:prstGeom prst="rect">
            <a:avLst/>
          </a:prstGeom>
          <a:noFill/>
          <a:extLst>
            <a:ext uri="{909E8E84-426E-40DD-AFC4-6F175D3DCCD1}">
              <a14:hiddenFill xmlns:a14="http://schemas.microsoft.com/office/drawing/2010/main">
                <a:solidFill>
                  <a:srgbClr val="FFFFFF"/>
                </a:solidFill>
              </a14:hiddenFill>
            </a:ext>
          </a:extLst>
        </p:spPr>
      </p:pic>
      <p:pic>
        <p:nvPicPr>
          <p:cNvPr id="21512" name="Picture 8">
            <a:extLst>
              <a:ext uri="{FF2B5EF4-FFF2-40B4-BE49-F238E27FC236}">
                <a16:creationId xmlns:a16="http://schemas.microsoft.com/office/drawing/2014/main" id="{0F7C0E43-1943-5FFD-9EC3-27B4FBA0D73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315" y="2378667"/>
            <a:ext cx="3122468" cy="2463280"/>
          </a:xfrm>
          <a:prstGeom prst="rect">
            <a:avLst/>
          </a:prstGeom>
          <a:noFill/>
          <a:extLst>
            <a:ext uri="{909E8E84-426E-40DD-AFC4-6F175D3DCCD1}">
              <a14:hiddenFill xmlns:a14="http://schemas.microsoft.com/office/drawing/2010/main">
                <a:solidFill>
                  <a:srgbClr val="FFFFFF"/>
                </a:solidFill>
              </a14:hiddenFill>
            </a:ext>
          </a:extLst>
        </p:spPr>
      </p:pic>
      <p:pic>
        <p:nvPicPr>
          <p:cNvPr id="21516" name="Picture 12">
            <a:extLst>
              <a:ext uri="{FF2B5EF4-FFF2-40B4-BE49-F238E27FC236}">
                <a16:creationId xmlns:a16="http://schemas.microsoft.com/office/drawing/2014/main" id="{40FB752E-CACE-3CD5-C350-BA9DD51CD57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38290" y="2378665"/>
            <a:ext cx="3083406" cy="24632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91701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5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5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150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29378-5CBA-9222-2A98-E10ACEAA1C37}"/>
              </a:ext>
            </a:extLst>
          </p:cNvPr>
          <p:cNvSpPr>
            <a:spLocks noGrp="1"/>
          </p:cNvSpPr>
          <p:nvPr>
            <p:ph type="title"/>
          </p:nvPr>
        </p:nvSpPr>
        <p:spPr/>
        <p:txBody>
          <a:bodyPr/>
          <a:lstStyle/>
          <a:p>
            <a:r>
              <a:rPr lang="zh-CN" altLang="en-US" dirty="0"/>
              <a:t>有向图和无向图</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E54A3F5-9F02-7635-438D-6A03FF5CCFD5}"/>
                  </a:ext>
                </a:extLst>
              </p:cNvPr>
              <p:cNvSpPr>
                <a:spLocks noGrp="1"/>
              </p:cNvSpPr>
              <p:nvPr>
                <p:ph idx="1"/>
              </p:nvPr>
            </p:nvSpPr>
            <p:spPr/>
            <p:txBody>
              <a:bodyPr/>
              <a:lstStyle/>
              <a:p>
                <a:r>
                  <a:rPr lang="zh-CN" altLang="en-US" dirty="0"/>
                  <a:t>若一条边 </a:t>
                </a:r>
                <a14:m>
                  <m:oMath xmlns:m="http://schemas.openxmlformats.org/officeDocument/2006/math">
                    <m:r>
                      <a:rPr lang="en-US" altLang="zh-CN" b="0" i="1" smtClean="0">
                        <a:latin typeface="Cambria Math" panose="02040503050406030204" pitchFamily="18" charset="0"/>
                      </a:rPr>
                      <m:t>(</m:t>
                    </m:r>
                    <m:r>
                      <a:rPr lang="en-US" altLang="zh-CN" b="0" i="1" smtClean="0">
                        <a:latin typeface="Cambria Math" panose="02040503050406030204" pitchFamily="18" charset="0"/>
                      </a:rPr>
                      <m:t>𝑢</m:t>
                    </m:r>
                    <m:r>
                      <a:rPr lang="en-US" altLang="zh-CN" b="0" i="1" smtClean="0">
                        <a:latin typeface="Cambria Math" panose="02040503050406030204" pitchFamily="18" charset="0"/>
                      </a:rPr>
                      <m:t>, </m:t>
                    </m:r>
                    <m:r>
                      <a:rPr lang="en-US" altLang="zh-CN" b="0" i="1" smtClean="0">
                        <a:latin typeface="Cambria Math" panose="02040503050406030204" pitchFamily="18" charset="0"/>
                      </a:rPr>
                      <m:t>𝑣</m:t>
                    </m:r>
                    <m:r>
                      <a:rPr lang="en-US" altLang="zh-CN" b="0" i="1" smtClean="0">
                        <a:latin typeface="Cambria Math" panose="02040503050406030204" pitchFamily="18" charset="0"/>
                      </a:rPr>
                      <m:t>)</m:t>
                    </m:r>
                  </m:oMath>
                </a14:m>
                <a:r>
                  <a:rPr lang="zh-CN" altLang="en-US" dirty="0"/>
                  <a:t> 是</a:t>
                </a:r>
                <a:r>
                  <a:rPr lang="zh-CN" altLang="en-US" dirty="0">
                    <a:solidFill>
                      <a:srgbClr val="FF0000"/>
                    </a:solidFill>
                  </a:rPr>
                  <a:t>有向</a:t>
                </a:r>
                <a:r>
                  <a:rPr lang="zh-CN" altLang="en-US" dirty="0"/>
                  <a:t>的</a:t>
                </a:r>
                <a:endParaRPr lang="en-US" altLang="zh-CN" dirty="0"/>
              </a:p>
              <a:p>
                <a:pPr lvl="1"/>
                <a:r>
                  <a:rPr lang="zh-CN" altLang="en-US" dirty="0"/>
                  <a:t>则只能从 </a:t>
                </a:r>
                <a14:m>
                  <m:oMath xmlns:m="http://schemas.openxmlformats.org/officeDocument/2006/math">
                    <m:r>
                      <a:rPr lang="en-US" altLang="zh-CN" b="0" i="1" smtClean="0">
                        <a:latin typeface="Cambria Math" panose="02040503050406030204" pitchFamily="18" charset="0"/>
                      </a:rPr>
                      <m:t>𝑢</m:t>
                    </m:r>
                  </m:oMath>
                </a14:m>
                <a:r>
                  <a:rPr lang="en-US" altLang="zh-CN" dirty="0"/>
                  <a:t> </a:t>
                </a:r>
                <a:r>
                  <a:rPr lang="zh-CN" altLang="en-US" dirty="0"/>
                  <a:t>到达 </a:t>
                </a:r>
                <a14:m>
                  <m:oMath xmlns:m="http://schemas.openxmlformats.org/officeDocument/2006/math">
                    <m:r>
                      <a:rPr lang="en-US" altLang="zh-CN" b="0" i="1" smtClean="0">
                        <a:latin typeface="Cambria Math" panose="02040503050406030204" pitchFamily="18" charset="0"/>
                      </a:rPr>
                      <m:t>𝑣</m:t>
                    </m:r>
                  </m:oMath>
                </a14:m>
                <a:endParaRPr lang="en-US" altLang="zh-CN" dirty="0"/>
              </a:p>
              <a:p>
                <a:pPr lvl="1"/>
                <a:r>
                  <a:rPr lang="zh-CN" altLang="en-US" dirty="0">
                    <a:solidFill>
                      <a:srgbClr val="FF0000"/>
                    </a:solidFill>
                  </a:rPr>
                  <a:t>有向图</a:t>
                </a:r>
                <a:r>
                  <a:rPr lang="zh-CN" altLang="en-US" dirty="0"/>
                  <a:t>中的边是有向的</a:t>
                </a:r>
                <a:endParaRPr lang="en-US" altLang="zh-CN" dirty="0"/>
              </a:p>
              <a:p>
                <a:endParaRPr lang="en-US" altLang="zh-CN" dirty="0"/>
              </a:p>
              <a:p>
                <a:r>
                  <a:rPr lang="zh-CN" altLang="en-US" dirty="0"/>
                  <a:t>若一条边 </a:t>
                </a:r>
                <a14:m>
                  <m:oMath xmlns:m="http://schemas.openxmlformats.org/officeDocument/2006/math">
                    <m:r>
                      <a:rPr lang="en-US" altLang="zh-CN" b="0" i="1" smtClean="0">
                        <a:latin typeface="Cambria Math" panose="02040503050406030204" pitchFamily="18" charset="0"/>
                      </a:rPr>
                      <m:t>(</m:t>
                    </m:r>
                    <m:r>
                      <a:rPr lang="en-US" altLang="zh-CN" b="0" i="1" smtClean="0">
                        <a:latin typeface="Cambria Math" panose="02040503050406030204" pitchFamily="18" charset="0"/>
                      </a:rPr>
                      <m:t>𝑢</m:t>
                    </m:r>
                    <m:r>
                      <a:rPr lang="en-US" altLang="zh-CN" b="0" i="1" smtClean="0">
                        <a:latin typeface="Cambria Math" panose="02040503050406030204" pitchFamily="18" charset="0"/>
                      </a:rPr>
                      <m:t>, </m:t>
                    </m:r>
                    <m:r>
                      <a:rPr lang="en-US" altLang="zh-CN" b="0" i="1" smtClean="0">
                        <a:latin typeface="Cambria Math" panose="02040503050406030204" pitchFamily="18" charset="0"/>
                      </a:rPr>
                      <m:t>𝑣</m:t>
                    </m:r>
                    <m:r>
                      <a:rPr lang="en-US" altLang="zh-CN" b="0" i="1" smtClean="0">
                        <a:latin typeface="Cambria Math" panose="02040503050406030204" pitchFamily="18" charset="0"/>
                      </a:rPr>
                      <m:t>)</m:t>
                    </m:r>
                  </m:oMath>
                </a14:m>
                <a:r>
                  <a:rPr lang="zh-CN" altLang="en-US" dirty="0"/>
                  <a:t> 是</a:t>
                </a:r>
                <a:r>
                  <a:rPr lang="zh-CN" altLang="en-US" dirty="0">
                    <a:solidFill>
                      <a:srgbClr val="FF0000"/>
                    </a:solidFill>
                  </a:rPr>
                  <a:t>无向</a:t>
                </a:r>
                <a:r>
                  <a:rPr lang="zh-CN" altLang="en-US" dirty="0"/>
                  <a:t>的</a:t>
                </a:r>
                <a:endParaRPr lang="en-US" altLang="zh-CN" dirty="0"/>
              </a:p>
              <a:p>
                <a:pPr lvl="1"/>
                <a:r>
                  <a:rPr lang="zh-CN" altLang="en-US" dirty="0"/>
                  <a:t>则既能从 </a:t>
                </a:r>
                <a14:m>
                  <m:oMath xmlns:m="http://schemas.openxmlformats.org/officeDocument/2006/math">
                    <m:r>
                      <a:rPr lang="en-US" altLang="zh-CN" b="0" i="1" smtClean="0">
                        <a:latin typeface="Cambria Math" panose="02040503050406030204" pitchFamily="18" charset="0"/>
                      </a:rPr>
                      <m:t>𝑢</m:t>
                    </m:r>
                  </m:oMath>
                </a14:m>
                <a:r>
                  <a:rPr lang="en-US" altLang="zh-CN" dirty="0"/>
                  <a:t> </a:t>
                </a:r>
                <a:r>
                  <a:rPr lang="zh-CN" altLang="en-US" dirty="0"/>
                  <a:t>到达 </a:t>
                </a:r>
                <a14:m>
                  <m:oMath xmlns:m="http://schemas.openxmlformats.org/officeDocument/2006/math">
                    <m:r>
                      <a:rPr lang="en-US" altLang="zh-CN" b="0" i="1" smtClean="0">
                        <a:latin typeface="Cambria Math" panose="02040503050406030204" pitchFamily="18" charset="0"/>
                      </a:rPr>
                      <m:t>𝑣</m:t>
                    </m:r>
                  </m:oMath>
                </a14:m>
                <a:endParaRPr lang="en-US" altLang="zh-CN" dirty="0"/>
              </a:p>
              <a:p>
                <a:pPr lvl="1"/>
                <a:r>
                  <a:rPr lang="zh-CN" altLang="en-US" dirty="0"/>
                  <a:t>也能从 </a:t>
                </a:r>
                <a14:m>
                  <m:oMath xmlns:m="http://schemas.openxmlformats.org/officeDocument/2006/math">
                    <m:r>
                      <a:rPr lang="en-US" altLang="zh-CN" b="0" i="1" smtClean="0">
                        <a:latin typeface="Cambria Math" panose="02040503050406030204" pitchFamily="18" charset="0"/>
                      </a:rPr>
                      <m:t>𝑣</m:t>
                    </m:r>
                  </m:oMath>
                </a14:m>
                <a:r>
                  <a:rPr lang="en-US" altLang="zh-CN" dirty="0"/>
                  <a:t> </a:t>
                </a:r>
                <a:r>
                  <a:rPr lang="zh-CN" altLang="en-US" dirty="0"/>
                  <a:t>到达 </a:t>
                </a:r>
                <a14:m>
                  <m:oMath xmlns:m="http://schemas.openxmlformats.org/officeDocument/2006/math">
                    <m:r>
                      <a:rPr lang="en-US" altLang="zh-CN" b="0" i="1" smtClean="0">
                        <a:latin typeface="Cambria Math" panose="02040503050406030204" pitchFamily="18" charset="0"/>
                      </a:rPr>
                      <m:t>𝑢</m:t>
                    </m:r>
                  </m:oMath>
                </a14:m>
                <a:endParaRPr lang="en-US" altLang="zh-CN" dirty="0"/>
              </a:p>
              <a:p>
                <a:pPr lvl="1"/>
                <a:r>
                  <a:rPr lang="zh-CN" altLang="en-US" dirty="0">
                    <a:solidFill>
                      <a:srgbClr val="FF0000"/>
                    </a:solidFill>
                  </a:rPr>
                  <a:t>无向图</a:t>
                </a:r>
                <a:r>
                  <a:rPr lang="zh-CN" altLang="en-US" dirty="0"/>
                  <a:t>中的边是无向的</a:t>
                </a:r>
                <a:endParaRPr lang="en-US" altLang="zh-CN" dirty="0"/>
              </a:p>
              <a:p>
                <a:endParaRPr lang="zh-CN" altLang="en-US" dirty="0"/>
              </a:p>
            </p:txBody>
          </p:sp>
        </mc:Choice>
        <mc:Fallback xmlns="">
          <p:sp>
            <p:nvSpPr>
              <p:cNvPr id="3" name="Content Placeholder 2">
                <a:extLst>
                  <a:ext uri="{FF2B5EF4-FFF2-40B4-BE49-F238E27FC236}">
                    <a16:creationId xmlns:a16="http://schemas.microsoft.com/office/drawing/2014/main" id="{EE54A3F5-9F02-7635-438D-6A03FF5CCFD5}"/>
                  </a:ext>
                </a:extLst>
              </p:cNvPr>
              <p:cNvSpPr>
                <a:spLocks noGrp="1" noRot="1" noChangeAspect="1" noMove="1" noResize="1" noEditPoints="1" noAdjustHandles="1" noChangeArrowheads="1" noChangeShapeType="1" noTextEdit="1"/>
              </p:cNvSpPr>
              <p:nvPr>
                <p:ph idx="1"/>
              </p:nvPr>
            </p:nvSpPr>
            <p:spPr>
              <a:blipFill>
                <a:blip r:embed="rId2"/>
                <a:stretch>
                  <a:fillRect l="-1043" t="-2381"/>
                </a:stretch>
              </a:blipFill>
            </p:spPr>
            <p:txBody>
              <a:bodyPr/>
              <a:lstStyle/>
              <a:p>
                <a:r>
                  <a:rPr lang="zh-CN" altLang="en-US">
                    <a:noFill/>
                  </a:rPr>
                  <a:t> </a:t>
                </a:r>
              </a:p>
            </p:txBody>
          </p:sp>
        </mc:Fallback>
      </mc:AlternateContent>
      <p:sp>
        <p:nvSpPr>
          <p:cNvPr id="4" name="Oval 3">
            <a:extLst>
              <a:ext uri="{FF2B5EF4-FFF2-40B4-BE49-F238E27FC236}">
                <a16:creationId xmlns:a16="http://schemas.microsoft.com/office/drawing/2014/main" id="{F2598F88-928A-36FE-4C8E-E7ED9444A36F}"/>
              </a:ext>
            </a:extLst>
          </p:cNvPr>
          <p:cNvSpPr/>
          <p:nvPr/>
        </p:nvSpPr>
        <p:spPr>
          <a:xfrm>
            <a:off x="8859982" y="1299152"/>
            <a:ext cx="727364" cy="526473"/>
          </a:xfrm>
          <a:prstGeom prst="ellipse">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2800" dirty="0">
                <a:solidFill>
                  <a:schemeClr val="tx1"/>
                </a:solidFill>
              </a:rPr>
              <a:t>1</a:t>
            </a:r>
            <a:endParaRPr lang="zh-CN" altLang="en-US" dirty="0">
              <a:solidFill>
                <a:schemeClr val="tx1"/>
              </a:solidFill>
            </a:endParaRPr>
          </a:p>
        </p:txBody>
      </p:sp>
      <p:cxnSp>
        <p:nvCxnSpPr>
          <p:cNvPr id="5" name="Straight Arrow Connector 4">
            <a:extLst>
              <a:ext uri="{FF2B5EF4-FFF2-40B4-BE49-F238E27FC236}">
                <a16:creationId xmlns:a16="http://schemas.microsoft.com/office/drawing/2014/main" id="{1BF691B7-B526-F383-5E3C-9388B2505168}"/>
              </a:ext>
            </a:extLst>
          </p:cNvPr>
          <p:cNvCxnSpPr>
            <a:cxnSpLocks/>
            <a:stCxn id="4" idx="3"/>
            <a:endCxn id="6" idx="0"/>
          </p:cNvCxnSpPr>
          <p:nvPr/>
        </p:nvCxnSpPr>
        <p:spPr>
          <a:xfrm flipH="1">
            <a:off x="8121801" y="1748525"/>
            <a:ext cx="844701" cy="603573"/>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6" name="Oval 5">
            <a:extLst>
              <a:ext uri="{FF2B5EF4-FFF2-40B4-BE49-F238E27FC236}">
                <a16:creationId xmlns:a16="http://schemas.microsoft.com/office/drawing/2014/main" id="{B6B6D018-A56B-653F-31BE-CE41AF230FB9}"/>
              </a:ext>
            </a:extLst>
          </p:cNvPr>
          <p:cNvSpPr/>
          <p:nvPr/>
        </p:nvSpPr>
        <p:spPr>
          <a:xfrm>
            <a:off x="7758119" y="2352098"/>
            <a:ext cx="727364" cy="526473"/>
          </a:xfrm>
          <a:prstGeom prst="ellipse">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2800" dirty="0">
                <a:solidFill>
                  <a:schemeClr val="tx1"/>
                </a:solidFill>
              </a:rPr>
              <a:t>2</a:t>
            </a:r>
            <a:endParaRPr lang="zh-CN" altLang="en-US" dirty="0">
              <a:solidFill>
                <a:schemeClr val="tx1"/>
              </a:solidFill>
            </a:endParaRPr>
          </a:p>
        </p:txBody>
      </p:sp>
      <p:sp>
        <p:nvSpPr>
          <p:cNvPr id="7" name="Oval 6">
            <a:extLst>
              <a:ext uri="{FF2B5EF4-FFF2-40B4-BE49-F238E27FC236}">
                <a16:creationId xmlns:a16="http://schemas.microsoft.com/office/drawing/2014/main" id="{B050194A-497A-85F3-F1C8-8F52205AEBED}"/>
              </a:ext>
            </a:extLst>
          </p:cNvPr>
          <p:cNvSpPr/>
          <p:nvPr/>
        </p:nvSpPr>
        <p:spPr>
          <a:xfrm>
            <a:off x="9961419" y="2352097"/>
            <a:ext cx="727364" cy="526473"/>
          </a:xfrm>
          <a:prstGeom prst="ellipse">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2800" dirty="0">
                <a:solidFill>
                  <a:schemeClr val="tx1"/>
                </a:solidFill>
              </a:rPr>
              <a:t>3</a:t>
            </a:r>
            <a:endParaRPr lang="zh-CN" altLang="en-US" dirty="0">
              <a:solidFill>
                <a:schemeClr val="tx1"/>
              </a:solidFill>
            </a:endParaRPr>
          </a:p>
        </p:txBody>
      </p:sp>
      <p:cxnSp>
        <p:nvCxnSpPr>
          <p:cNvPr id="10" name="Straight Arrow Connector 9">
            <a:extLst>
              <a:ext uri="{FF2B5EF4-FFF2-40B4-BE49-F238E27FC236}">
                <a16:creationId xmlns:a16="http://schemas.microsoft.com/office/drawing/2014/main" id="{BFC8253B-0686-9EA2-0C23-3B001F07186F}"/>
              </a:ext>
            </a:extLst>
          </p:cNvPr>
          <p:cNvCxnSpPr>
            <a:cxnSpLocks/>
            <a:stCxn id="4" idx="5"/>
            <a:endCxn id="7" idx="0"/>
          </p:cNvCxnSpPr>
          <p:nvPr/>
        </p:nvCxnSpPr>
        <p:spPr>
          <a:xfrm>
            <a:off x="9480826" y="1748525"/>
            <a:ext cx="844275" cy="603572"/>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13" name="Straight Arrow Connector 12">
            <a:extLst>
              <a:ext uri="{FF2B5EF4-FFF2-40B4-BE49-F238E27FC236}">
                <a16:creationId xmlns:a16="http://schemas.microsoft.com/office/drawing/2014/main" id="{F3BCF3F0-D7F8-D2DF-C2BC-062EB2EE2E3C}"/>
              </a:ext>
            </a:extLst>
          </p:cNvPr>
          <p:cNvCxnSpPr>
            <a:cxnSpLocks/>
            <a:stCxn id="7" idx="2"/>
            <a:endCxn id="6" idx="6"/>
          </p:cNvCxnSpPr>
          <p:nvPr/>
        </p:nvCxnSpPr>
        <p:spPr>
          <a:xfrm flipH="1">
            <a:off x="8485483" y="2615334"/>
            <a:ext cx="1475936" cy="1"/>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16" name="Oval 15">
            <a:extLst>
              <a:ext uri="{FF2B5EF4-FFF2-40B4-BE49-F238E27FC236}">
                <a16:creationId xmlns:a16="http://schemas.microsoft.com/office/drawing/2014/main" id="{A1760413-6B4C-83CD-7E23-1CD7D1CB1CBB}"/>
              </a:ext>
            </a:extLst>
          </p:cNvPr>
          <p:cNvSpPr/>
          <p:nvPr/>
        </p:nvSpPr>
        <p:spPr>
          <a:xfrm>
            <a:off x="8839201" y="3460461"/>
            <a:ext cx="727364" cy="526473"/>
          </a:xfrm>
          <a:prstGeom prst="ellipse">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2800" dirty="0">
                <a:solidFill>
                  <a:schemeClr val="tx1"/>
                </a:solidFill>
              </a:rPr>
              <a:t>1</a:t>
            </a:r>
            <a:endParaRPr lang="zh-CN" altLang="en-US" dirty="0">
              <a:solidFill>
                <a:schemeClr val="tx1"/>
              </a:solidFill>
            </a:endParaRPr>
          </a:p>
        </p:txBody>
      </p:sp>
      <p:sp>
        <p:nvSpPr>
          <p:cNvPr id="18" name="Oval 17">
            <a:extLst>
              <a:ext uri="{FF2B5EF4-FFF2-40B4-BE49-F238E27FC236}">
                <a16:creationId xmlns:a16="http://schemas.microsoft.com/office/drawing/2014/main" id="{0480133E-BD04-DED4-2055-9B657CE1A87E}"/>
              </a:ext>
            </a:extLst>
          </p:cNvPr>
          <p:cNvSpPr/>
          <p:nvPr/>
        </p:nvSpPr>
        <p:spPr>
          <a:xfrm>
            <a:off x="7737338" y="4513407"/>
            <a:ext cx="727364" cy="526473"/>
          </a:xfrm>
          <a:prstGeom prst="ellipse">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2800" dirty="0">
                <a:solidFill>
                  <a:schemeClr val="tx1"/>
                </a:solidFill>
              </a:rPr>
              <a:t>2</a:t>
            </a:r>
            <a:endParaRPr lang="zh-CN" altLang="en-US" dirty="0">
              <a:solidFill>
                <a:schemeClr val="tx1"/>
              </a:solidFill>
            </a:endParaRPr>
          </a:p>
        </p:txBody>
      </p:sp>
      <p:sp>
        <p:nvSpPr>
          <p:cNvPr id="19" name="Oval 18">
            <a:extLst>
              <a:ext uri="{FF2B5EF4-FFF2-40B4-BE49-F238E27FC236}">
                <a16:creationId xmlns:a16="http://schemas.microsoft.com/office/drawing/2014/main" id="{67F10AED-AE01-0DF4-4113-B16BA54800F3}"/>
              </a:ext>
            </a:extLst>
          </p:cNvPr>
          <p:cNvSpPr/>
          <p:nvPr/>
        </p:nvSpPr>
        <p:spPr>
          <a:xfrm>
            <a:off x="9940638" y="4513406"/>
            <a:ext cx="727364" cy="526473"/>
          </a:xfrm>
          <a:prstGeom prst="ellipse">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2800" dirty="0">
                <a:solidFill>
                  <a:schemeClr val="tx1"/>
                </a:solidFill>
              </a:rPr>
              <a:t>3</a:t>
            </a:r>
            <a:endParaRPr lang="zh-CN" altLang="en-US" dirty="0">
              <a:solidFill>
                <a:schemeClr val="tx1"/>
              </a:solidFill>
            </a:endParaRPr>
          </a:p>
        </p:txBody>
      </p:sp>
      <p:cxnSp>
        <p:nvCxnSpPr>
          <p:cNvPr id="23" name="Straight Connector 22">
            <a:extLst>
              <a:ext uri="{FF2B5EF4-FFF2-40B4-BE49-F238E27FC236}">
                <a16:creationId xmlns:a16="http://schemas.microsoft.com/office/drawing/2014/main" id="{76B6416C-25A4-FECC-1B75-11EFAA994006}"/>
              </a:ext>
            </a:extLst>
          </p:cNvPr>
          <p:cNvCxnSpPr>
            <a:stCxn id="16" idx="3"/>
            <a:endCxn id="18" idx="0"/>
          </p:cNvCxnSpPr>
          <p:nvPr/>
        </p:nvCxnSpPr>
        <p:spPr>
          <a:xfrm flipH="1">
            <a:off x="8101020" y="3909834"/>
            <a:ext cx="844701" cy="603573"/>
          </a:xfrm>
          <a:prstGeom prst="line">
            <a:avLst/>
          </a:prstGeom>
        </p:spPr>
        <p:style>
          <a:lnRef idx="3">
            <a:schemeClr val="dk1"/>
          </a:lnRef>
          <a:fillRef idx="0">
            <a:schemeClr val="dk1"/>
          </a:fillRef>
          <a:effectRef idx="2">
            <a:schemeClr val="dk1"/>
          </a:effectRef>
          <a:fontRef idx="minor">
            <a:schemeClr val="tx1"/>
          </a:fontRef>
        </p:style>
      </p:cxnSp>
      <p:cxnSp>
        <p:nvCxnSpPr>
          <p:cNvPr id="24" name="Straight Connector 23">
            <a:extLst>
              <a:ext uri="{FF2B5EF4-FFF2-40B4-BE49-F238E27FC236}">
                <a16:creationId xmlns:a16="http://schemas.microsoft.com/office/drawing/2014/main" id="{9E1CD8D4-B5B6-98E4-AFCA-179D2F1063A7}"/>
              </a:ext>
            </a:extLst>
          </p:cNvPr>
          <p:cNvCxnSpPr>
            <a:cxnSpLocks/>
            <a:stCxn id="16" idx="5"/>
            <a:endCxn id="19" idx="0"/>
          </p:cNvCxnSpPr>
          <p:nvPr/>
        </p:nvCxnSpPr>
        <p:spPr>
          <a:xfrm>
            <a:off x="9460045" y="3909834"/>
            <a:ext cx="844275" cy="603572"/>
          </a:xfrm>
          <a:prstGeom prst="line">
            <a:avLst/>
          </a:prstGeom>
        </p:spPr>
        <p:style>
          <a:lnRef idx="3">
            <a:schemeClr val="dk1"/>
          </a:lnRef>
          <a:fillRef idx="0">
            <a:schemeClr val="dk1"/>
          </a:fillRef>
          <a:effectRef idx="2">
            <a:schemeClr val="dk1"/>
          </a:effectRef>
          <a:fontRef idx="minor">
            <a:schemeClr val="tx1"/>
          </a:fontRef>
        </p:style>
      </p:cxnSp>
      <p:cxnSp>
        <p:nvCxnSpPr>
          <p:cNvPr id="27" name="Straight Connector 26">
            <a:extLst>
              <a:ext uri="{FF2B5EF4-FFF2-40B4-BE49-F238E27FC236}">
                <a16:creationId xmlns:a16="http://schemas.microsoft.com/office/drawing/2014/main" id="{102619F9-2655-9C86-DE5F-EA73DE1016F2}"/>
              </a:ext>
            </a:extLst>
          </p:cNvPr>
          <p:cNvCxnSpPr>
            <a:cxnSpLocks/>
            <a:stCxn id="19" idx="2"/>
            <a:endCxn id="18" idx="6"/>
          </p:cNvCxnSpPr>
          <p:nvPr/>
        </p:nvCxnSpPr>
        <p:spPr>
          <a:xfrm flipH="1">
            <a:off x="8464702" y="4776643"/>
            <a:ext cx="1475936" cy="1"/>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40646360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6"/>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8"/>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9"/>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3"/>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4"/>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P spid="16" grpId="0" animBg="1"/>
      <p:bldP spid="18" grpId="0" animBg="1"/>
      <p:bldP spid="19"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B48B7-8F50-E06B-D3EF-53C49294B3C8}"/>
              </a:ext>
            </a:extLst>
          </p:cNvPr>
          <p:cNvSpPr>
            <a:spLocks noGrp="1"/>
          </p:cNvSpPr>
          <p:nvPr>
            <p:ph type="title"/>
          </p:nvPr>
        </p:nvSpPr>
        <p:spPr/>
        <p:txBody>
          <a:bodyPr/>
          <a:lstStyle/>
          <a:p>
            <a:r>
              <a:rPr lang="zh-CN" altLang="en-US" dirty="0"/>
              <a:t>路径</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EC2C267-2A82-2577-D0C6-1F4695A1E37D}"/>
                  </a:ext>
                </a:extLst>
              </p:cNvPr>
              <p:cNvSpPr>
                <a:spLocks noGrp="1"/>
              </p:cNvSpPr>
              <p:nvPr>
                <p:ph idx="1"/>
              </p:nvPr>
            </p:nvSpPr>
            <p:spPr/>
            <p:txBody>
              <a:bodyPr/>
              <a:lstStyle/>
              <a:p>
                <a:r>
                  <a:rPr lang="zh-CN" altLang="en-US" dirty="0"/>
                  <a:t>一个点的序列 </a:t>
                </a:r>
                <a14:m>
                  <m:oMath xmlns:m="http://schemas.openxmlformats.org/officeDocument/2006/math">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𝑣</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𝑣</m:t>
                        </m:r>
                      </m:e>
                      <m:sub>
                        <m:r>
                          <a:rPr lang="en-US" altLang="zh-CN" b="0" i="1" smtClean="0">
                            <a:latin typeface="Cambria Math" panose="02040503050406030204" pitchFamily="18" charset="0"/>
                          </a:rPr>
                          <m:t>𝑘</m:t>
                        </m:r>
                      </m:sub>
                    </m:sSub>
                    <m:r>
                      <a:rPr lang="en-US" altLang="zh-CN" b="0" i="1" smtClean="0">
                        <a:latin typeface="Cambria Math" panose="02040503050406030204" pitchFamily="18" charset="0"/>
                      </a:rPr>
                      <m:t>)</m:t>
                    </m:r>
                  </m:oMath>
                </a14:m>
                <a:r>
                  <a:rPr lang="zh-CN" altLang="en-US" dirty="0"/>
                  <a:t> 是一条</a:t>
                </a:r>
                <a:r>
                  <a:rPr lang="zh-CN" altLang="en-US" dirty="0">
                    <a:solidFill>
                      <a:srgbClr val="FF0000"/>
                    </a:solidFill>
                  </a:rPr>
                  <a:t>路径</a:t>
                </a:r>
                <a:r>
                  <a:rPr lang="zh-CN" altLang="en-US" dirty="0"/>
                  <a:t>，如果对任意相邻的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𝑣</m:t>
                        </m:r>
                      </m:e>
                      <m:sub>
                        <m:r>
                          <a:rPr lang="en-US" altLang="zh-CN" b="0" i="1" smtClean="0">
                            <a:latin typeface="Cambria Math" panose="02040503050406030204" pitchFamily="18" charset="0"/>
                          </a:rPr>
                          <m:t>𝑖</m:t>
                        </m:r>
                      </m:sub>
                    </m:sSub>
                  </m:oMath>
                </a14:m>
                <a:r>
                  <a:rPr lang="zh-CN" altLang="en-US" dirty="0"/>
                  <a:t> 和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𝑣</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+1</m:t>
                        </m:r>
                      </m:sub>
                    </m:sSub>
                  </m:oMath>
                </a14:m>
                <a:r>
                  <a:rPr lang="zh-CN" altLang="en-US" dirty="0"/>
                  <a:t>，都存在一条从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𝑣</m:t>
                        </m:r>
                      </m:e>
                      <m:sub>
                        <m:r>
                          <a:rPr lang="en-US" altLang="zh-CN" b="0" i="1" smtClean="0">
                            <a:latin typeface="Cambria Math" panose="02040503050406030204" pitchFamily="18" charset="0"/>
                          </a:rPr>
                          <m:t>𝑖</m:t>
                        </m:r>
                      </m:sub>
                    </m:sSub>
                  </m:oMath>
                </a14:m>
                <a:r>
                  <a:rPr lang="zh-CN" altLang="en-US" dirty="0"/>
                  <a:t> 到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𝑣</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+1</m:t>
                        </m:r>
                      </m:sub>
                    </m:sSub>
                  </m:oMath>
                </a14:m>
                <a:r>
                  <a:rPr lang="zh-CN" altLang="en-US" dirty="0"/>
                  <a:t> 的边</a:t>
                </a:r>
                <a:endParaRPr lang="en-US" altLang="zh-CN" dirty="0"/>
              </a:p>
              <a:p>
                <a:endParaRPr lang="en-US" altLang="zh-CN" dirty="0"/>
              </a:p>
              <a:p>
                <a:r>
                  <a:rPr lang="zh-CN" altLang="en-US" dirty="0"/>
                  <a:t>一条路径的</a:t>
                </a:r>
                <a:r>
                  <a:rPr lang="zh-CN" altLang="en-US" dirty="0">
                    <a:solidFill>
                      <a:srgbClr val="FF0000"/>
                    </a:solidFill>
                  </a:rPr>
                  <a:t>长度</a:t>
                </a:r>
                <a:r>
                  <a:rPr lang="zh-CN" altLang="en-US" dirty="0"/>
                  <a:t>为路径经过的边数</a:t>
                </a:r>
                <a:endParaRPr lang="en-US" altLang="zh-CN" dirty="0"/>
              </a:p>
              <a:p>
                <a:endParaRPr lang="en-US" altLang="zh-CN" dirty="0"/>
              </a:p>
              <a:p>
                <a:r>
                  <a:rPr lang="zh-CN" altLang="en-US" dirty="0"/>
                  <a:t>一条路径被称为</a:t>
                </a:r>
                <a:r>
                  <a:rPr lang="zh-CN" altLang="en-US" dirty="0">
                    <a:solidFill>
                      <a:srgbClr val="FF0000"/>
                    </a:solidFill>
                  </a:rPr>
                  <a:t>简单路径</a:t>
                </a:r>
                <a:r>
                  <a:rPr lang="zh-CN" altLang="en-US" dirty="0"/>
                  <a:t>如果每个点最多被经过一次（除了起点和终点可能相同）</a:t>
                </a:r>
                <a:endParaRPr lang="en-US" altLang="zh-CN" dirty="0"/>
              </a:p>
              <a:p>
                <a:endParaRPr lang="en-US" altLang="zh-CN" dirty="0"/>
              </a:p>
              <a:p>
                <a:r>
                  <a:rPr lang="zh-CN" altLang="en-US" dirty="0">
                    <a:solidFill>
                      <a:srgbClr val="FF0000"/>
                    </a:solidFill>
                  </a:rPr>
                  <a:t>环</a:t>
                </a:r>
                <a:r>
                  <a:rPr lang="zh-CN" altLang="en-US" dirty="0"/>
                  <a:t>是指那些起点和终点相同的路径</a:t>
                </a:r>
                <a:endParaRPr lang="en-US" altLang="zh-CN" dirty="0"/>
              </a:p>
              <a:p>
                <a:endParaRPr lang="zh-CN" altLang="en-US" dirty="0"/>
              </a:p>
            </p:txBody>
          </p:sp>
        </mc:Choice>
        <mc:Fallback xmlns="">
          <p:sp>
            <p:nvSpPr>
              <p:cNvPr id="3" name="Content Placeholder 2">
                <a:extLst>
                  <a:ext uri="{FF2B5EF4-FFF2-40B4-BE49-F238E27FC236}">
                    <a16:creationId xmlns:a16="http://schemas.microsoft.com/office/drawing/2014/main" id="{7EC2C267-2A82-2577-D0C6-1F4695A1E37D}"/>
                  </a:ext>
                </a:extLst>
              </p:cNvPr>
              <p:cNvSpPr>
                <a:spLocks noGrp="1" noRot="1" noChangeAspect="1" noMove="1" noResize="1" noEditPoints="1" noAdjustHandles="1" noChangeArrowheads="1" noChangeShapeType="1" noTextEdit="1"/>
              </p:cNvSpPr>
              <p:nvPr>
                <p:ph idx="1"/>
              </p:nvPr>
            </p:nvSpPr>
            <p:spPr>
              <a:blipFill>
                <a:blip r:embed="rId2"/>
                <a:stretch>
                  <a:fillRect l="-1043" t="-2381" b="-280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4703721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CAE32B-429D-F8BB-6148-42EE049F4106}"/>
              </a:ext>
            </a:extLst>
          </p:cNvPr>
          <p:cNvSpPr>
            <a:spLocks noGrp="1"/>
          </p:cNvSpPr>
          <p:nvPr>
            <p:ph type="title"/>
          </p:nvPr>
        </p:nvSpPr>
        <p:spPr/>
        <p:txBody>
          <a:bodyPr/>
          <a:lstStyle/>
          <a:p>
            <a:r>
              <a:rPr lang="zh-CN" altLang="en-US" dirty="0"/>
              <a:t>子图</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148F85D-EF85-AD58-94E1-CB48E6D25E72}"/>
                  </a:ext>
                </a:extLst>
              </p:cNvPr>
              <p:cNvSpPr>
                <a:spLocks noGrp="1"/>
              </p:cNvSpPr>
              <p:nvPr>
                <p:ph idx="1"/>
              </p:nvPr>
            </p:nvSpPr>
            <p:spPr>
              <a:xfrm>
                <a:off x="838200" y="1825625"/>
                <a:ext cx="10515600" cy="1325563"/>
              </a:xfrm>
            </p:spPr>
            <p:txBody>
              <a:bodyPr/>
              <a:lstStyle/>
              <a:p>
                <a:r>
                  <a:rPr lang="zh-CN" altLang="en-US" dirty="0"/>
                  <a:t>一个图 </a:t>
                </a:r>
                <a14:m>
                  <m:oMath xmlns:m="http://schemas.openxmlformats.org/officeDocument/2006/math">
                    <m:r>
                      <a:rPr lang="en-US" altLang="zh-CN" b="0" i="1" smtClean="0">
                        <a:latin typeface="Cambria Math" panose="02040503050406030204" pitchFamily="18" charset="0"/>
                      </a:rPr>
                      <m:t>𝐺</m:t>
                    </m:r>
                    <m:r>
                      <a:rPr lang="en-US" altLang="zh-CN" b="0" i="1" smtClean="0">
                        <a:latin typeface="Cambria Math" panose="02040503050406030204" pitchFamily="18" charset="0"/>
                      </a:rPr>
                      <m:t>′</m:t>
                    </m:r>
                  </m:oMath>
                </a14:m>
                <a:r>
                  <a:rPr lang="en-US" altLang="zh-CN" dirty="0"/>
                  <a:t> </a:t>
                </a:r>
                <a:r>
                  <a:rPr lang="zh-CN" altLang="en-US" dirty="0"/>
                  <a:t>是图 </a:t>
                </a:r>
                <a14:m>
                  <m:oMath xmlns:m="http://schemas.openxmlformats.org/officeDocument/2006/math">
                    <m:r>
                      <a:rPr lang="en-US" altLang="zh-CN" b="0" i="1" smtClean="0">
                        <a:latin typeface="Cambria Math" panose="02040503050406030204" pitchFamily="18" charset="0"/>
                      </a:rPr>
                      <m:t>𝐺</m:t>
                    </m:r>
                  </m:oMath>
                </a14:m>
                <a:r>
                  <a:rPr lang="en-US" altLang="zh-CN" dirty="0"/>
                  <a:t> </a:t>
                </a:r>
                <a:r>
                  <a:rPr lang="zh-CN" altLang="en-US" dirty="0"/>
                  <a:t>的</a:t>
                </a:r>
                <a:r>
                  <a:rPr lang="zh-CN" altLang="en-US" dirty="0">
                    <a:solidFill>
                      <a:srgbClr val="FF0000"/>
                    </a:solidFill>
                  </a:rPr>
                  <a:t>子图</a:t>
                </a:r>
                <a:r>
                  <a:rPr lang="zh-CN" altLang="en-US" dirty="0"/>
                  <a:t>，如果</a:t>
                </a:r>
                <a:endParaRPr lang="en-US" altLang="zh-CN" dirty="0"/>
              </a:p>
              <a:p>
                <a:pPr lvl="1"/>
                <a14:m>
                  <m:oMath xmlns:m="http://schemas.openxmlformats.org/officeDocument/2006/math">
                    <m:r>
                      <a:rPr lang="en-US" altLang="zh-CN" b="0" i="1" smtClean="0">
                        <a:latin typeface="Cambria Math" panose="02040503050406030204" pitchFamily="18" charset="0"/>
                      </a:rPr>
                      <m:t>𝐺</m:t>
                    </m:r>
                    <m:r>
                      <a:rPr lang="en-US" altLang="zh-CN" b="0" i="1" smtClean="0">
                        <a:latin typeface="Cambria Math" panose="02040503050406030204" pitchFamily="18" charset="0"/>
                      </a:rPr>
                      <m:t>′</m:t>
                    </m:r>
                  </m:oMath>
                </a14:m>
                <a:r>
                  <a:rPr lang="en-US" altLang="zh-CN" dirty="0"/>
                  <a:t> </a:t>
                </a:r>
                <a:r>
                  <a:rPr lang="zh-CN" altLang="en-US" dirty="0"/>
                  <a:t>中的</a:t>
                </a:r>
                <a:r>
                  <a:rPr lang="zh-CN" altLang="en-US" dirty="0">
                    <a:solidFill>
                      <a:srgbClr val="FF0000"/>
                    </a:solidFill>
                  </a:rPr>
                  <a:t>点</a:t>
                </a:r>
                <a:r>
                  <a:rPr lang="zh-CN" altLang="en-US" dirty="0"/>
                  <a:t>都在 </a:t>
                </a:r>
                <a14:m>
                  <m:oMath xmlns:m="http://schemas.openxmlformats.org/officeDocument/2006/math">
                    <m:r>
                      <a:rPr lang="en-US" altLang="zh-CN" b="0" i="1" smtClean="0">
                        <a:latin typeface="Cambria Math" panose="02040503050406030204" pitchFamily="18" charset="0"/>
                      </a:rPr>
                      <m:t>𝐺</m:t>
                    </m:r>
                  </m:oMath>
                </a14:m>
                <a:r>
                  <a:rPr lang="en-US" altLang="zh-CN" dirty="0"/>
                  <a:t> </a:t>
                </a:r>
                <a:r>
                  <a:rPr lang="zh-CN" altLang="en-US" dirty="0"/>
                  <a:t>中</a:t>
                </a:r>
                <a:endParaRPr lang="en-US" altLang="zh-CN" dirty="0"/>
              </a:p>
              <a:p>
                <a:pPr lvl="1"/>
                <a14:m>
                  <m:oMath xmlns:m="http://schemas.openxmlformats.org/officeDocument/2006/math">
                    <m:r>
                      <a:rPr lang="en-US" altLang="zh-CN" b="0" i="1" smtClean="0">
                        <a:latin typeface="Cambria Math" panose="02040503050406030204" pitchFamily="18" charset="0"/>
                      </a:rPr>
                      <m:t>𝐺</m:t>
                    </m:r>
                    <m:r>
                      <a:rPr lang="en-US" altLang="zh-CN" b="0" i="1" smtClean="0">
                        <a:latin typeface="Cambria Math" panose="02040503050406030204" pitchFamily="18" charset="0"/>
                      </a:rPr>
                      <m:t>′</m:t>
                    </m:r>
                  </m:oMath>
                </a14:m>
                <a:r>
                  <a:rPr lang="en-US" altLang="zh-CN" dirty="0"/>
                  <a:t> </a:t>
                </a:r>
                <a:r>
                  <a:rPr lang="zh-CN" altLang="en-US" dirty="0"/>
                  <a:t>中的</a:t>
                </a:r>
                <a:r>
                  <a:rPr lang="zh-CN" altLang="en-US" dirty="0">
                    <a:solidFill>
                      <a:srgbClr val="FF0000"/>
                    </a:solidFill>
                  </a:rPr>
                  <a:t>边</a:t>
                </a:r>
                <a:r>
                  <a:rPr lang="zh-CN" altLang="en-US" dirty="0"/>
                  <a:t>都在 </a:t>
                </a:r>
                <a14:m>
                  <m:oMath xmlns:m="http://schemas.openxmlformats.org/officeDocument/2006/math">
                    <m:r>
                      <a:rPr lang="en-US" altLang="zh-CN" b="0" i="1" smtClean="0">
                        <a:latin typeface="Cambria Math" panose="02040503050406030204" pitchFamily="18" charset="0"/>
                      </a:rPr>
                      <m:t>𝐺</m:t>
                    </m:r>
                  </m:oMath>
                </a14:m>
                <a:r>
                  <a:rPr lang="en-US" altLang="zh-CN" dirty="0"/>
                  <a:t> </a:t>
                </a:r>
                <a:r>
                  <a:rPr lang="zh-CN" altLang="en-US" dirty="0"/>
                  <a:t>中</a:t>
                </a:r>
                <a:endParaRPr lang="en-US" altLang="zh-CN" dirty="0"/>
              </a:p>
              <a:p>
                <a:endParaRPr lang="en-US" altLang="zh-CN" dirty="0"/>
              </a:p>
            </p:txBody>
          </p:sp>
        </mc:Choice>
        <mc:Fallback xmlns="">
          <p:sp>
            <p:nvSpPr>
              <p:cNvPr id="3" name="Content Placeholder 2">
                <a:extLst>
                  <a:ext uri="{FF2B5EF4-FFF2-40B4-BE49-F238E27FC236}">
                    <a16:creationId xmlns:a16="http://schemas.microsoft.com/office/drawing/2014/main" id="{6148F85D-EF85-AD58-94E1-CB48E6D25E72}"/>
                  </a:ext>
                </a:extLst>
              </p:cNvPr>
              <p:cNvSpPr>
                <a:spLocks noGrp="1" noRot="1" noChangeAspect="1" noMove="1" noResize="1" noEditPoints="1" noAdjustHandles="1" noChangeArrowheads="1" noChangeShapeType="1" noTextEdit="1"/>
              </p:cNvSpPr>
              <p:nvPr>
                <p:ph idx="1"/>
              </p:nvPr>
            </p:nvSpPr>
            <p:spPr>
              <a:xfrm>
                <a:off x="838200" y="1825625"/>
                <a:ext cx="10515600" cy="1325563"/>
              </a:xfrm>
              <a:blipFill>
                <a:blip r:embed="rId2"/>
                <a:stretch>
                  <a:fillRect l="-1043" t="-7798" b="-5963"/>
                </a:stretch>
              </a:blipFill>
            </p:spPr>
            <p:txBody>
              <a:bodyPr/>
              <a:lstStyle/>
              <a:p>
                <a:r>
                  <a:rPr lang="zh-CN" altLang="en-US">
                    <a:noFill/>
                  </a:rPr>
                  <a:t> </a:t>
                </a:r>
              </a:p>
            </p:txBody>
          </p:sp>
        </mc:Fallback>
      </mc:AlternateContent>
      <p:pic>
        <p:nvPicPr>
          <p:cNvPr id="4" name="图片 5">
            <a:extLst>
              <a:ext uri="{FF2B5EF4-FFF2-40B4-BE49-F238E27FC236}">
                <a16:creationId xmlns:a16="http://schemas.microsoft.com/office/drawing/2014/main" id="{92E0E8E8-891D-5F40-F7B1-477739D9B51C}"/>
              </a:ext>
            </a:extLst>
          </p:cNvPr>
          <p:cNvPicPr>
            <a:picLocks noChangeAspect="1"/>
          </p:cNvPicPr>
          <p:nvPr/>
        </p:nvPicPr>
        <p:blipFill>
          <a:blip r:embed="rId3"/>
          <a:stretch>
            <a:fillRect/>
          </a:stretch>
        </p:blipFill>
        <p:spPr>
          <a:xfrm>
            <a:off x="3106130" y="3823497"/>
            <a:ext cx="2573759" cy="1887174"/>
          </a:xfrm>
          <a:prstGeom prst="rect">
            <a:avLst/>
          </a:prstGeom>
        </p:spPr>
      </p:pic>
      <p:pic>
        <p:nvPicPr>
          <p:cNvPr id="5" name="图片 7">
            <a:extLst>
              <a:ext uri="{FF2B5EF4-FFF2-40B4-BE49-F238E27FC236}">
                <a16:creationId xmlns:a16="http://schemas.microsoft.com/office/drawing/2014/main" id="{FE1FFC20-1A47-2598-539F-80609DB4E644}"/>
              </a:ext>
            </a:extLst>
          </p:cNvPr>
          <p:cNvPicPr>
            <a:picLocks noChangeAspect="1"/>
          </p:cNvPicPr>
          <p:nvPr/>
        </p:nvPicPr>
        <p:blipFill>
          <a:blip r:embed="rId4"/>
          <a:stretch>
            <a:fillRect/>
          </a:stretch>
        </p:blipFill>
        <p:spPr>
          <a:xfrm>
            <a:off x="7536636" y="3491346"/>
            <a:ext cx="1058601" cy="2676169"/>
          </a:xfrm>
          <a:prstGeom prst="rect">
            <a:avLst/>
          </a:prstGeom>
        </p:spPr>
      </p:pic>
    </p:spTree>
    <p:extLst>
      <p:ext uri="{BB962C8B-B14F-4D97-AF65-F5344CB8AC3E}">
        <p14:creationId xmlns:p14="http://schemas.microsoft.com/office/powerpoint/2010/main" val="39040576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C9E69E-465C-BF9E-9076-62637B751E04}"/>
              </a:ext>
            </a:extLst>
          </p:cNvPr>
          <p:cNvSpPr>
            <a:spLocks noGrp="1"/>
          </p:cNvSpPr>
          <p:nvPr>
            <p:ph type="title"/>
          </p:nvPr>
        </p:nvSpPr>
        <p:spPr/>
        <p:txBody>
          <a:bodyPr/>
          <a:lstStyle/>
          <a:p>
            <a:r>
              <a:rPr lang="zh-CN" altLang="en-US" dirty="0"/>
              <a:t>连通图</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6F00577-3679-DB18-0CB1-05AD1F0E8291}"/>
                  </a:ext>
                </a:extLst>
              </p:cNvPr>
              <p:cNvSpPr>
                <a:spLocks noGrp="1"/>
              </p:cNvSpPr>
              <p:nvPr>
                <p:ph idx="1"/>
              </p:nvPr>
            </p:nvSpPr>
            <p:spPr/>
            <p:txBody>
              <a:bodyPr/>
              <a:lstStyle/>
              <a:p>
                <a:r>
                  <a:rPr lang="zh-CN" altLang="en-US" dirty="0"/>
                  <a:t>一个图是</a:t>
                </a:r>
                <a:r>
                  <a:rPr lang="zh-CN" altLang="en-US" dirty="0">
                    <a:solidFill>
                      <a:srgbClr val="FF0000"/>
                    </a:solidFill>
                  </a:rPr>
                  <a:t>连通</a:t>
                </a:r>
                <a:r>
                  <a:rPr lang="zh-CN" altLang="en-US" dirty="0"/>
                  <a:t>的，如果任意的点 </a:t>
                </a:r>
                <a14:m>
                  <m:oMath xmlns:m="http://schemas.openxmlformats.org/officeDocument/2006/math">
                    <m:r>
                      <a:rPr lang="en-US" altLang="zh-CN" b="0" i="1" smtClean="0">
                        <a:latin typeface="Cambria Math" panose="02040503050406030204" pitchFamily="18" charset="0"/>
                      </a:rPr>
                      <m:t>𝑎</m:t>
                    </m:r>
                  </m:oMath>
                </a14:m>
                <a:r>
                  <a:rPr lang="zh-CN" altLang="en-US" dirty="0"/>
                  <a:t> 都存在一条到任意的点 </a:t>
                </a:r>
                <a14:m>
                  <m:oMath xmlns:m="http://schemas.openxmlformats.org/officeDocument/2006/math">
                    <m:r>
                      <a:rPr lang="en-US" altLang="zh-CN" b="0" i="1" smtClean="0">
                        <a:latin typeface="Cambria Math" panose="02040503050406030204" pitchFamily="18" charset="0"/>
                      </a:rPr>
                      <m:t>𝑏</m:t>
                    </m:r>
                  </m:oMath>
                </a14:m>
                <a:r>
                  <a:rPr lang="zh-CN" altLang="en-US" dirty="0"/>
                  <a:t> 的路径</a:t>
                </a:r>
              </a:p>
            </p:txBody>
          </p:sp>
        </mc:Choice>
        <mc:Fallback xmlns="">
          <p:sp>
            <p:nvSpPr>
              <p:cNvPr id="3" name="Content Placeholder 2">
                <a:extLst>
                  <a:ext uri="{FF2B5EF4-FFF2-40B4-BE49-F238E27FC236}">
                    <a16:creationId xmlns:a16="http://schemas.microsoft.com/office/drawing/2014/main" id="{76F00577-3679-DB18-0CB1-05AD1F0E8291}"/>
                  </a:ext>
                </a:extLst>
              </p:cNvPr>
              <p:cNvSpPr>
                <a:spLocks noGrp="1" noRot="1" noChangeAspect="1" noMove="1" noResize="1" noEditPoints="1" noAdjustHandles="1" noChangeArrowheads="1" noChangeShapeType="1" noTextEdit="1"/>
              </p:cNvSpPr>
              <p:nvPr>
                <p:ph idx="1"/>
              </p:nvPr>
            </p:nvSpPr>
            <p:spPr>
              <a:blipFill>
                <a:blip r:embed="rId2"/>
                <a:stretch>
                  <a:fillRect l="-1043" t="-2381" r="-580"/>
                </a:stretch>
              </a:blipFill>
            </p:spPr>
            <p:txBody>
              <a:bodyPr/>
              <a:lstStyle/>
              <a:p>
                <a:r>
                  <a:rPr lang="zh-CN" altLang="en-US">
                    <a:noFill/>
                  </a:rPr>
                  <a:t> </a:t>
                </a:r>
              </a:p>
            </p:txBody>
          </p:sp>
        </mc:Fallback>
      </mc:AlternateContent>
      <p:sp>
        <p:nvSpPr>
          <p:cNvPr id="4" name="Oval 3">
            <a:extLst>
              <a:ext uri="{FF2B5EF4-FFF2-40B4-BE49-F238E27FC236}">
                <a16:creationId xmlns:a16="http://schemas.microsoft.com/office/drawing/2014/main" id="{2083FD30-D67B-48F2-0330-65142CDF3CC4}"/>
              </a:ext>
            </a:extLst>
          </p:cNvPr>
          <p:cNvSpPr/>
          <p:nvPr/>
        </p:nvSpPr>
        <p:spPr>
          <a:xfrm>
            <a:off x="2108938" y="3392880"/>
            <a:ext cx="727364" cy="526473"/>
          </a:xfrm>
          <a:prstGeom prst="ellipse">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2800" dirty="0">
                <a:solidFill>
                  <a:schemeClr val="tx1"/>
                </a:solidFill>
              </a:rPr>
              <a:t>1</a:t>
            </a:r>
            <a:endParaRPr lang="zh-CN" altLang="en-US" dirty="0">
              <a:solidFill>
                <a:schemeClr val="tx1"/>
              </a:solidFill>
            </a:endParaRPr>
          </a:p>
        </p:txBody>
      </p:sp>
      <p:sp>
        <p:nvSpPr>
          <p:cNvPr id="5" name="Oval 4">
            <a:extLst>
              <a:ext uri="{FF2B5EF4-FFF2-40B4-BE49-F238E27FC236}">
                <a16:creationId xmlns:a16="http://schemas.microsoft.com/office/drawing/2014/main" id="{E0D1566D-419F-035A-409F-38BDF93035D8}"/>
              </a:ext>
            </a:extLst>
          </p:cNvPr>
          <p:cNvSpPr/>
          <p:nvPr/>
        </p:nvSpPr>
        <p:spPr>
          <a:xfrm>
            <a:off x="1007075" y="4445826"/>
            <a:ext cx="727364" cy="526473"/>
          </a:xfrm>
          <a:prstGeom prst="ellipse">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2800" dirty="0">
                <a:solidFill>
                  <a:schemeClr val="tx1"/>
                </a:solidFill>
              </a:rPr>
              <a:t>2</a:t>
            </a:r>
            <a:endParaRPr lang="zh-CN" altLang="en-US" dirty="0">
              <a:solidFill>
                <a:schemeClr val="tx1"/>
              </a:solidFill>
            </a:endParaRPr>
          </a:p>
        </p:txBody>
      </p:sp>
      <p:sp>
        <p:nvSpPr>
          <p:cNvPr id="6" name="Oval 5">
            <a:extLst>
              <a:ext uri="{FF2B5EF4-FFF2-40B4-BE49-F238E27FC236}">
                <a16:creationId xmlns:a16="http://schemas.microsoft.com/office/drawing/2014/main" id="{E9D7C4E1-47B8-FBE3-C31C-ABADFE21E3A4}"/>
              </a:ext>
            </a:extLst>
          </p:cNvPr>
          <p:cNvSpPr/>
          <p:nvPr/>
        </p:nvSpPr>
        <p:spPr>
          <a:xfrm>
            <a:off x="3210375" y="4445825"/>
            <a:ext cx="727364" cy="526473"/>
          </a:xfrm>
          <a:prstGeom prst="ellipse">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2800" dirty="0">
                <a:solidFill>
                  <a:schemeClr val="tx1"/>
                </a:solidFill>
              </a:rPr>
              <a:t>3</a:t>
            </a:r>
            <a:endParaRPr lang="zh-CN" altLang="en-US" dirty="0">
              <a:solidFill>
                <a:schemeClr val="tx1"/>
              </a:solidFill>
            </a:endParaRPr>
          </a:p>
        </p:txBody>
      </p:sp>
      <p:cxnSp>
        <p:nvCxnSpPr>
          <p:cNvPr id="7" name="Straight Connector 6">
            <a:extLst>
              <a:ext uri="{FF2B5EF4-FFF2-40B4-BE49-F238E27FC236}">
                <a16:creationId xmlns:a16="http://schemas.microsoft.com/office/drawing/2014/main" id="{B6DEE5D1-90DB-3FDC-7152-9AD166550BFE}"/>
              </a:ext>
            </a:extLst>
          </p:cNvPr>
          <p:cNvCxnSpPr>
            <a:stCxn id="4" idx="3"/>
            <a:endCxn id="5" idx="0"/>
          </p:cNvCxnSpPr>
          <p:nvPr/>
        </p:nvCxnSpPr>
        <p:spPr>
          <a:xfrm flipH="1">
            <a:off x="1370757" y="3842253"/>
            <a:ext cx="844701" cy="603573"/>
          </a:xfrm>
          <a:prstGeom prst="line">
            <a:avLst/>
          </a:prstGeom>
        </p:spPr>
        <p:style>
          <a:lnRef idx="3">
            <a:schemeClr val="dk1"/>
          </a:lnRef>
          <a:fillRef idx="0">
            <a:schemeClr val="dk1"/>
          </a:fillRef>
          <a:effectRef idx="2">
            <a:schemeClr val="dk1"/>
          </a:effectRef>
          <a:fontRef idx="minor">
            <a:schemeClr val="tx1"/>
          </a:fontRef>
        </p:style>
      </p:cxnSp>
      <p:cxnSp>
        <p:nvCxnSpPr>
          <p:cNvPr id="8" name="Straight Connector 7">
            <a:extLst>
              <a:ext uri="{FF2B5EF4-FFF2-40B4-BE49-F238E27FC236}">
                <a16:creationId xmlns:a16="http://schemas.microsoft.com/office/drawing/2014/main" id="{4027DB60-FF91-3B9F-9A07-41DF5C2ACA32}"/>
              </a:ext>
            </a:extLst>
          </p:cNvPr>
          <p:cNvCxnSpPr>
            <a:cxnSpLocks/>
            <a:stCxn id="4" idx="5"/>
            <a:endCxn id="6" idx="0"/>
          </p:cNvCxnSpPr>
          <p:nvPr/>
        </p:nvCxnSpPr>
        <p:spPr>
          <a:xfrm>
            <a:off x="2729782" y="3842253"/>
            <a:ext cx="844275" cy="603572"/>
          </a:xfrm>
          <a:prstGeom prst="line">
            <a:avLst/>
          </a:prstGeom>
        </p:spPr>
        <p:style>
          <a:lnRef idx="3">
            <a:schemeClr val="dk1"/>
          </a:lnRef>
          <a:fillRef idx="0">
            <a:schemeClr val="dk1"/>
          </a:fillRef>
          <a:effectRef idx="2">
            <a:schemeClr val="dk1"/>
          </a:effectRef>
          <a:fontRef idx="minor">
            <a:schemeClr val="tx1"/>
          </a:fontRef>
        </p:style>
      </p:cxnSp>
      <p:sp>
        <p:nvSpPr>
          <p:cNvPr id="10" name="Oval 9">
            <a:extLst>
              <a:ext uri="{FF2B5EF4-FFF2-40B4-BE49-F238E27FC236}">
                <a16:creationId xmlns:a16="http://schemas.microsoft.com/office/drawing/2014/main" id="{E48F9BBF-AEF9-AA97-4CA0-465A45A0D551}"/>
              </a:ext>
            </a:extLst>
          </p:cNvPr>
          <p:cNvSpPr/>
          <p:nvPr/>
        </p:nvSpPr>
        <p:spPr>
          <a:xfrm>
            <a:off x="8143441" y="3414404"/>
            <a:ext cx="727364" cy="526473"/>
          </a:xfrm>
          <a:prstGeom prst="ellipse">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2800" dirty="0">
                <a:solidFill>
                  <a:schemeClr val="tx1"/>
                </a:solidFill>
              </a:rPr>
              <a:t>1</a:t>
            </a:r>
            <a:endParaRPr lang="zh-CN" altLang="en-US" dirty="0">
              <a:solidFill>
                <a:schemeClr val="tx1"/>
              </a:solidFill>
            </a:endParaRPr>
          </a:p>
        </p:txBody>
      </p:sp>
      <p:sp>
        <p:nvSpPr>
          <p:cNvPr id="11" name="Oval 10">
            <a:extLst>
              <a:ext uri="{FF2B5EF4-FFF2-40B4-BE49-F238E27FC236}">
                <a16:creationId xmlns:a16="http://schemas.microsoft.com/office/drawing/2014/main" id="{C4F673D9-A00D-BF15-F365-D3AF8F63E771}"/>
              </a:ext>
            </a:extLst>
          </p:cNvPr>
          <p:cNvSpPr/>
          <p:nvPr/>
        </p:nvSpPr>
        <p:spPr>
          <a:xfrm>
            <a:off x="7041578" y="4467350"/>
            <a:ext cx="727364" cy="526473"/>
          </a:xfrm>
          <a:prstGeom prst="ellipse">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2800" dirty="0">
                <a:solidFill>
                  <a:schemeClr val="tx1"/>
                </a:solidFill>
              </a:rPr>
              <a:t>2</a:t>
            </a:r>
            <a:endParaRPr lang="zh-CN" altLang="en-US" dirty="0">
              <a:solidFill>
                <a:schemeClr val="tx1"/>
              </a:solidFill>
            </a:endParaRPr>
          </a:p>
        </p:txBody>
      </p:sp>
      <p:sp>
        <p:nvSpPr>
          <p:cNvPr id="12" name="Oval 11">
            <a:extLst>
              <a:ext uri="{FF2B5EF4-FFF2-40B4-BE49-F238E27FC236}">
                <a16:creationId xmlns:a16="http://schemas.microsoft.com/office/drawing/2014/main" id="{9673C53F-37CE-F18D-01F6-2C9975AEB0F0}"/>
              </a:ext>
            </a:extLst>
          </p:cNvPr>
          <p:cNvSpPr/>
          <p:nvPr/>
        </p:nvSpPr>
        <p:spPr>
          <a:xfrm>
            <a:off x="9244878" y="4467349"/>
            <a:ext cx="727364" cy="526473"/>
          </a:xfrm>
          <a:prstGeom prst="ellipse">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2800" dirty="0">
                <a:solidFill>
                  <a:schemeClr val="tx1"/>
                </a:solidFill>
              </a:rPr>
              <a:t>3</a:t>
            </a:r>
            <a:endParaRPr lang="zh-CN" altLang="en-US" dirty="0">
              <a:solidFill>
                <a:schemeClr val="tx1"/>
              </a:solidFill>
            </a:endParaRPr>
          </a:p>
        </p:txBody>
      </p:sp>
      <p:cxnSp>
        <p:nvCxnSpPr>
          <p:cNvPr id="13" name="Straight Connector 12">
            <a:extLst>
              <a:ext uri="{FF2B5EF4-FFF2-40B4-BE49-F238E27FC236}">
                <a16:creationId xmlns:a16="http://schemas.microsoft.com/office/drawing/2014/main" id="{59AAF1C6-3348-B173-D8C3-4E803E7B2402}"/>
              </a:ext>
            </a:extLst>
          </p:cNvPr>
          <p:cNvCxnSpPr>
            <a:stCxn id="10" idx="3"/>
            <a:endCxn id="11" idx="0"/>
          </p:cNvCxnSpPr>
          <p:nvPr/>
        </p:nvCxnSpPr>
        <p:spPr>
          <a:xfrm flipH="1">
            <a:off x="7405260" y="3863777"/>
            <a:ext cx="844701" cy="603573"/>
          </a:xfrm>
          <a:prstGeom prst="line">
            <a:avLst/>
          </a:prstGeom>
        </p:spPr>
        <p:style>
          <a:lnRef idx="3">
            <a:schemeClr val="dk1"/>
          </a:lnRef>
          <a:fillRef idx="0">
            <a:schemeClr val="dk1"/>
          </a:fillRef>
          <a:effectRef idx="2">
            <a:schemeClr val="dk1"/>
          </a:effectRef>
          <a:fontRef idx="minor">
            <a:schemeClr val="tx1"/>
          </a:fontRef>
        </p:style>
      </p:cxnSp>
      <p:sp>
        <p:nvSpPr>
          <p:cNvPr id="15" name="TextBox 14">
            <a:extLst>
              <a:ext uri="{FF2B5EF4-FFF2-40B4-BE49-F238E27FC236}">
                <a16:creationId xmlns:a16="http://schemas.microsoft.com/office/drawing/2014/main" id="{D5C62670-AAFB-9B53-BC67-51B6B54D38A8}"/>
              </a:ext>
            </a:extLst>
          </p:cNvPr>
          <p:cNvSpPr txBox="1"/>
          <p:nvPr/>
        </p:nvSpPr>
        <p:spPr>
          <a:xfrm>
            <a:off x="4159409" y="3882429"/>
            <a:ext cx="962891" cy="400110"/>
          </a:xfrm>
          <a:prstGeom prst="rect">
            <a:avLst/>
          </a:prstGeom>
          <a:noFill/>
        </p:spPr>
        <p:txBody>
          <a:bodyPr wrap="square" rtlCol="0">
            <a:spAutoFit/>
          </a:bodyPr>
          <a:lstStyle/>
          <a:p>
            <a:r>
              <a:rPr lang="zh-CN" altLang="en-US" sz="2000" dirty="0">
                <a:solidFill>
                  <a:srgbClr val="FF0000"/>
                </a:solidFill>
              </a:rPr>
              <a:t>连通</a:t>
            </a:r>
          </a:p>
        </p:txBody>
      </p:sp>
      <p:sp>
        <p:nvSpPr>
          <p:cNvPr id="16" name="TextBox 15">
            <a:extLst>
              <a:ext uri="{FF2B5EF4-FFF2-40B4-BE49-F238E27FC236}">
                <a16:creationId xmlns:a16="http://schemas.microsoft.com/office/drawing/2014/main" id="{4E7B8367-378A-DB5B-2178-3F7DF380519D}"/>
              </a:ext>
            </a:extLst>
          </p:cNvPr>
          <p:cNvSpPr txBox="1"/>
          <p:nvPr/>
        </p:nvSpPr>
        <p:spPr>
          <a:xfrm>
            <a:off x="10173134" y="3836715"/>
            <a:ext cx="1330033" cy="400110"/>
          </a:xfrm>
          <a:prstGeom prst="rect">
            <a:avLst/>
          </a:prstGeom>
          <a:noFill/>
        </p:spPr>
        <p:txBody>
          <a:bodyPr wrap="square" rtlCol="0">
            <a:spAutoFit/>
          </a:bodyPr>
          <a:lstStyle/>
          <a:p>
            <a:r>
              <a:rPr lang="zh-CN" altLang="en-US" sz="2000" dirty="0">
                <a:solidFill>
                  <a:srgbClr val="FF0000"/>
                </a:solidFill>
              </a:rPr>
              <a:t>不连通</a:t>
            </a:r>
          </a:p>
        </p:txBody>
      </p:sp>
    </p:spTree>
    <p:extLst>
      <p:ext uri="{BB962C8B-B14F-4D97-AF65-F5344CB8AC3E}">
        <p14:creationId xmlns:p14="http://schemas.microsoft.com/office/powerpoint/2010/main" val="5897626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10" grpId="0" animBg="1"/>
      <p:bldP spid="11" grpId="0" animBg="1"/>
      <p:bldP spid="12" grpId="0" animBg="1"/>
      <p:bldP spid="15" grpId="0"/>
      <p:bldP spid="16"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C9E69E-465C-BF9E-9076-62637B751E04}"/>
              </a:ext>
            </a:extLst>
          </p:cNvPr>
          <p:cNvSpPr>
            <a:spLocks noGrp="1"/>
          </p:cNvSpPr>
          <p:nvPr>
            <p:ph type="title"/>
          </p:nvPr>
        </p:nvSpPr>
        <p:spPr/>
        <p:txBody>
          <a:bodyPr/>
          <a:lstStyle/>
          <a:p>
            <a:r>
              <a:rPr lang="zh-CN" altLang="en-US" dirty="0"/>
              <a:t>连通图</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6F00577-3679-DB18-0CB1-05AD1F0E8291}"/>
                  </a:ext>
                </a:extLst>
              </p:cNvPr>
              <p:cNvSpPr>
                <a:spLocks noGrp="1"/>
              </p:cNvSpPr>
              <p:nvPr>
                <p:ph idx="1"/>
              </p:nvPr>
            </p:nvSpPr>
            <p:spPr/>
            <p:txBody>
              <a:bodyPr/>
              <a:lstStyle/>
              <a:p>
                <a:r>
                  <a:rPr lang="zh-CN" altLang="en-US" dirty="0"/>
                  <a:t>一个图是</a:t>
                </a:r>
                <a:r>
                  <a:rPr lang="zh-CN" altLang="en-US" dirty="0">
                    <a:solidFill>
                      <a:srgbClr val="FF0000"/>
                    </a:solidFill>
                  </a:rPr>
                  <a:t>连通</a:t>
                </a:r>
                <a:r>
                  <a:rPr lang="zh-CN" altLang="en-US" dirty="0"/>
                  <a:t>的，如果任意的点 </a:t>
                </a:r>
                <a14:m>
                  <m:oMath xmlns:m="http://schemas.openxmlformats.org/officeDocument/2006/math">
                    <m:r>
                      <a:rPr lang="en-US" altLang="zh-CN" b="0" i="1" smtClean="0">
                        <a:latin typeface="Cambria Math" panose="02040503050406030204" pitchFamily="18" charset="0"/>
                      </a:rPr>
                      <m:t>𝑎</m:t>
                    </m:r>
                  </m:oMath>
                </a14:m>
                <a:r>
                  <a:rPr lang="zh-CN" altLang="en-US" dirty="0"/>
                  <a:t> 都存在一条到任意的点 </a:t>
                </a:r>
                <a14:m>
                  <m:oMath xmlns:m="http://schemas.openxmlformats.org/officeDocument/2006/math">
                    <m:r>
                      <a:rPr lang="en-US" altLang="zh-CN" b="0" i="1" smtClean="0">
                        <a:latin typeface="Cambria Math" panose="02040503050406030204" pitchFamily="18" charset="0"/>
                      </a:rPr>
                      <m:t>𝑏</m:t>
                    </m:r>
                  </m:oMath>
                </a14:m>
                <a:r>
                  <a:rPr lang="zh-CN" altLang="en-US" dirty="0"/>
                  <a:t> 的路径</a:t>
                </a:r>
              </a:p>
            </p:txBody>
          </p:sp>
        </mc:Choice>
        <mc:Fallback xmlns="">
          <p:sp>
            <p:nvSpPr>
              <p:cNvPr id="3" name="Content Placeholder 2">
                <a:extLst>
                  <a:ext uri="{FF2B5EF4-FFF2-40B4-BE49-F238E27FC236}">
                    <a16:creationId xmlns:a16="http://schemas.microsoft.com/office/drawing/2014/main" id="{76F00577-3679-DB18-0CB1-05AD1F0E8291}"/>
                  </a:ext>
                </a:extLst>
              </p:cNvPr>
              <p:cNvSpPr>
                <a:spLocks noGrp="1" noRot="1" noChangeAspect="1" noMove="1" noResize="1" noEditPoints="1" noAdjustHandles="1" noChangeArrowheads="1" noChangeShapeType="1" noTextEdit="1"/>
              </p:cNvSpPr>
              <p:nvPr>
                <p:ph idx="1"/>
              </p:nvPr>
            </p:nvSpPr>
            <p:spPr>
              <a:blipFill>
                <a:blip r:embed="rId2"/>
                <a:stretch>
                  <a:fillRect l="-1043" t="-2381" r="-580"/>
                </a:stretch>
              </a:blipFill>
            </p:spPr>
            <p:txBody>
              <a:bodyPr/>
              <a:lstStyle/>
              <a:p>
                <a:r>
                  <a:rPr lang="zh-CN" altLang="en-US">
                    <a:noFill/>
                  </a:rPr>
                  <a:t> </a:t>
                </a:r>
              </a:p>
            </p:txBody>
          </p:sp>
        </mc:Fallback>
      </mc:AlternateContent>
      <p:sp>
        <p:nvSpPr>
          <p:cNvPr id="15" name="TextBox 14">
            <a:extLst>
              <a:ext uri="{FF2B5EF4-FFF2-40B4-BE49-F238E27FC236}">
                <a16:creationId xmlns:a16="http://schemas.microsoft.com/office/drawing/2014/main" id="{D5C62670-AAFB-9B53-BC67-51B6B54D38A8}"/>
              </a:ext>
            </a:extLst>
          </p:cNvPr>
          <p:cNvSpPr txBox="1"/>
          <p:nvPr/>
        </p:nvSpPr>
        <p:spPr>
          <a:xfrm>
            <a:off x="2736700" y="3601184"/>
            <a:ext cx="962891" cy="400110"/>
          </a:xfrm>
          <a:prstGeom prst="rect">
            <a:avLst/>
          </a:prstGeom>
          <a:noFill/>
        </p:spPr>
        <p:txBody>
          <a:bodyPr wrap="square" rtlCol="0">
            <a:spAutoFit/>
          </a:bodyPr>
          <a:lstStyle/>
          <a:p>
            <a:r>
              <a:rPr lang="zh-CN" altLang="en-US" sz="2000" dirty="0">
                <a:solidFill>
                  <a:srgbClr val="FF0000"/>
                </a:solidFill>
              </a:rPr>
              <a:t>强连通</a:t>
            </a:r>
          </a:p>
        </p:txBody>
      </p:sp>
      <p:sp>
        <p:nvSpPr>
          <p:cNvPr id="16" name="TextBox 15">
            <a:extLst>
              <a:ext uri="{FF2B5EF4-FFF2-40B4-BE49-F238E27FC236}">
                <a16:creationId xmlns:a16="http://schemas.microsoft.com/office/drawing/2014/main" id="{4E7B8367-378A-DB5B-2178-3F7DF380519D}"/>
              </a:ext>
            </a:extLst>
          </p:cNvPr>
          <p:cNvSpPr txBox="1"/>
          <p:nvPr/>
        </p:nvSpPr>
        <p:spPr>
          <a:xfrm>
            <a:off x="6452541" y="3563567"/>
            <a:ext cx="1330033" cy="400110"/>
          </a:xfrm>
          <a:prstGeom prst="rect">
            <a:avLst/>
          </a:prstGeom>
          <a:noFill/>
        </p:spPr>
        <p:txBody>
          <a:bodyPr wrap="square" rtlCol="0">
            <a:spAutoFit/>
          </a:bodyPr>
          <a:lstStyle/>
          <a:p>
            <a:r>
              <a:rPr lang="zh-CN" altLang="en-US" sz="2000" dirty="0">
                <a:solidFill>
                  <a:srgbClr val="FF0000"/>
                </a:solidFill>
              </a:rPr>
              <a:t>弱连通</a:t>
            </a:r>
          </a:p>
        </p:txBody>
      </p:sp>
      <p:sp>
        <p:nvSpPr>
          <p:cNvPr id="9" name="Oval 8">
            <a:extLst>
              <a:ext uri="{FF2B5EF4-FFF2-40B4-BE49-F238E27FC236}">
                <a16:creationId xmlns:a16="http://schemas.microsoft.com/office/drawing/2014/main" id="{71E5D467-056D-61CE-588B-EAD5B24E9E69}"/>
              </a:ext>
            </a:extLst>
          </p:cNvPr>
          <p:cNvSpPr/>
          <p:nvPr/>
        </p:nvSpPr>
        <p:spPr>
          <a:xfrm>
            <a:off x="1496291" y="3429000"/>
            <a:ext cx="727364" cy="526473"/>
          </a:xfrm>
          <a:prstGeom prst="ellipse">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2800" dirty="0">
                <a:solidFill>
                  <a:schemeClr val="tx1"/>
                </a:solidFill>
              </a:rPr>
              <a:t>1</a:t>
            </a:r>
            <a:endParaRPr lang="zh-CN" altLang="en-US" dirty="0">
              <a:solidFill>
                <a:schemeClr val="tx1"/>
              </a:solidFill>
            </a:endParaRPr>
          </a:p>
        </p:txBody>
      </p:sp>
      <p:cxnSp>
        <p:nvCxnSpPr>
          <p:cNvPr id="14" name="Straight Arrow Connector 13">
            <a:extLst>
              <a:ext uri="{FF2B5EF4-FFF2-40B4-BE49-F238E27FC236}">
                <a16:creationId xmlns:a16="http://schemas.microsoft.com/office/drawing/2014/main" id="{8FAE8372-7020-25A7-A232-964EA683F64D}"/>
              </a:ext>
            </a:extLst>
          </p:cNvPr>
          <p:cNvCxnSpPr>
            <a:cxnSpLocks/>
            <a:stCxn id="9" idx="3"/>
            <a:endCxn id="17" idx="0"/>
          </p:cNvCxnSpPr>
          <p:nvPr/>
        </p:nvCxnSpPr>
        <p:spPr>
          <a:xfrm flipH="1">
            <a:off x="758110" y="3878373"/>
            <a:ext cx="844701" cy="603573"/>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17" name="Oval 16">
            <a:extLst>
              <a:ext uri="{FF2B5EF4-FFF2-40B4-BE49-F238E27FC236}">
                <a16:creationId xmlns:a16="http://schemas.microsoft.com/office/drawing/2014/main" id="{852A1083-0303-D70C-A0BA-906DAB17E855}"/>
              </a:ext>
            </a:extLst>
          </p:cNvPr>
          <p:cNvSpPr/>
          <p:nvPr/>
        </p:nvSpPr>
        <p:spPr>
          <a:xfrm>
            <a:off x="394428" y="4481946"/>
            <a:ext cx="727364" cy="526473"/>
          </a:xfrm>
          <a:prstGeom prst="ellipse">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2800" dirty="0">
                <a:solidFill>
                  <a:schemeClr val="tx1"/>
                </a:solidFill>
              </a:rPr>
              <a:t>2</a:t>
            </a:r>
            <a:endParaRPr lang="zh-CN" altLang="en-US" dirty="0">
              <a:solidFill>
                <a:schemeClr val="tx1"/>
              </a:solidFill>
            </a:endParaRPr>
          </a:p>
        </p:txBody>
      </p:sp>
      <p:sp>
        <p:nvSpPr>
          <p:cNvPr id="18" name="Oval 17">
            <a:extLst>
              <a:ext uri="{FF2B5EF4-FFF2-40B4-BE49-F238E27FC236}">
                <a16:creationId xmlns:a16="http://schemas.microsoft.com/office/drawing/2014/main" id="{A4AC0DBC-3082-502C-926E-5A9D693E597B}"/>
              </a:ext>
            </a:extLst>
          </p:cNvPr>
          <p:cNvSpPr/>
          <p:nvPr/>
        </p:nvSpPr>
        <p:spPr>
          <a:xfrm>
            <a:off x="2597728" y="4481945"/>
            <a:ext cx="727364" cy="526473"/>
          </a:xfrm>
          <a:prstGeom prst="ellipse">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2800" dirty="0">
                <a:solidFill>
                  <a:schemeClr val="tx1"/>
                </a:solidFill>
              </a:rPr>
              <a:t>3</a:t>
            </a:r>
            <a:endParaRPr lang="zh-CN" altLang="en-US" dirty="0">
              <a:solidFill>
                <a:schemeClr val="tx1"/>
              </a:solidFill>
            </a:endParaRPr>
          </a:p>
        </p:txBody>
      </p:sp>
      <p:cxnSp>
        <p:nvCxnSpPr>
          <p:cNvPr id="19" name="Straight Arrow Connector 18">
            <a:extLst>
              <a:ext uri="{FF2B5EF4-FFF2-40B4-BE49-F238E27FC236}">
                <a16:creationId xmlns:a16="http://schemas.microsoft.com/office/drawing/2014/main" id="{17F748DB-9E7F-0EE5-02EB-958B02239164}"/>
              </a:ext>
            </a:extLst>
          </p:cNvPr>
          <p:cNvCxnSpPr>
            <a:cxnSpLocks/>
            <a:stCxn id="18" idx="0"/>
            <a:endCxn id="9" idx="5"/>
          </p:cNvCxnSpPr>
          <p:nvPr/>
        </p:nvCxnSpPr>
        <p:spPr>
          <a:xfrm flipH="1" flipV="1">
            <a:off x="2117135" y="3878373"/>
            <a:ext cx="844275" cy="603572"/>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20" name="Straight Arrow Connector 19">
            <a:extLst>
              <a:ext uri="{FF2B5EF4-FFF2-40B4-BE49-F238E27FC236}">
                <a16:creationId xmlns:a16="http://schemas.microsoft.com/office/drawing/2014/main" id="{0FF56C5E-8641-1F29-5FBF-512C26310662}"/>
              </a:ext>
            </a:extLst>
          </p:cNvPr>
          <p:cNvCxnSpPr>
            <a:cxnSpLocks/>
            <a:stCxn id="17" idx="6"/>
            <a:endCxn id="18" idx="2"/>
          </p:cNvCxnSpPr>
          <p:nvPr/>
        </p:nvCxnSpPr>
        <p:spPr>
          <a:xfrm flipV="1">
            <a:off x="1121792" y="4745182"/>
            <a:ext cx="1475936" cy="1"/>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23" name="Oval 22">
            <a:extLst>
              <a:ext uri="{FF2B5EF4-FFF2-40B4-BE49-F238E27FC236}">
                <a16:creationId xmlns:a16="http://schemas.microsoft.com/office/drawing/2014/main" id="{A98EB343-84BF-17C0-3783-D23D6D0F27BF}"/>
              </a:ext>
            </a:extLst>
          </p:cNvPr>
          <p:cNvSpPr/>
          <p:nvPr/>
        </p:nvSpPr>
        <p:spPr>
          <a:xfrm>
            <a:off x="5253696" y="3437205"/>
            <a:ext cx="727364" cy="526473"/>
          </a:xfrm>
          <a:prstGeom prst="ellipse">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2800" dirty="0">
                <a:solidFill>
                  <a:schemeClr val="tx1"/>
                </a:solidFill>
              </a:rPr>
              <a:t>1</a:t>
            </a:r>
            <a:endParaRPr lang="zh-CN" altLang="en-US" dirty="0">
              <a:solidFill>
                <a:schemeClr val="tx1"/>
              </a:solidFill>
            </a:endParaRPr>
          </a:p>
        </p:txBody>
      </p:sp>
      <p:cxnSp>
        <p:nvCxnSpPr>
          <p:cNvPr id="24" name="Straight Arrow Connector 23">
            <a:extLst>
              <a:ext uri="{FF2B5EF4-FFF2-40B4-BE49-F238E27FC236}">
                <a16:creationId xmlns:a16="http://schemas.microsoft.com/office/drawing/2014/main" id="{0C171ED4-86CE-0F11-462F-F0E89D7371CC}"/>
              </a:ext>
            </a:extLst>
          </p:cNvPr>
          <p:cNvCxnSpPr>
            <a:cxnSpLocks/>
            <a:stCxn id="23" idx="3"/>
            <a:endCxn id="25" idx="0"/>
          </p:cNvCxnSpPr>
          <p:nvPr/>
        </p:nvCxnSpPr>
        <p:spPr>
          <a:xfrm flipH="1">
            <a:off x="4515515" y="3886578"/>
            <a:ext cx="844701" cy="603573"/>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25" name="Oval 24">
            <a:extLst>
              <a:ext uri="{FF2B5EF4-FFF2-40B4-BE49-F238E27FC236}">
                <a16:creationId xmlns:a16="http://schemas.microsoft.com/office/drawing/2014/main" id="{59A6700F-CAC2-D887-1375-24BD7551F812}"/>
              </a:ext>
            </a:extLst>
          </p:cNvPr>
          <p:cNvSpPr/>
          <p:nvPr/>
        </p:nvSpPr>
        <p:spPr>
          <a:xfrm>
            <a:off x="4151833" y="4490151"/>
            <a:ext cx="727364" cy="526473"/>
          </a:xfrm>
          <a:prstGeom prst="ellipse">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2800" dirty="0">
                <a:solidFill>
                  <a:schemeClr val="tx1"/>
                </a:solidFill>
              </a:rPr>
              <a:t>2</a:t>
            </a:r>
            <a:endParaRPr lang="zh-CN" altLang="en-US" dirty="0">
              <a:solidFill>
                <a:schemeClr val="tx1"/>
              </a:solidFill>
            </a:endParaRPr>
          </a:p>
        </p:txBody>
      </p:sp>
      <p:sp>
        <p:nvSpPr>
          <p:cNvPr id="26" name="Oval 25">
            <a:extLst>
              <a:ext uri="{FF2B5EF4-FFF2-40B4-BE49-F238E27FC236}">
                <a16:creationId xmlns:a16="http://schemas.microsoft.com/office/drawing/2014/main" id="{BFAD7487-AC15-582D-6C56-5087AC814825}"/>
              </a:ext>
            </a:extLst>
          </p:cNvPr>
          <p:cNvSpPr/>
          <p:nvPr/>
        </p:nvSpPr>
        <p:spPr>
          <a:xfrm>
            <a:off x="6355133" y="4490150"/>
            <a:ext cx="727364" cy="526473"/>
          </a:xfrm>
          <a:prstGeom prst="ellipse">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2800" dirty="0">
                <a:solidFill>
                  <a:schemeClr val="tx1"/>
                </a:solidFill>
              </a:rPr>
              <a:t>3</a:t>
            </a:r>
            <a:endParaRPr lang="zh-CN" altLang="en-US" dirty="0">
              <a:solidFill>
                <a:schemeClr val="tx1"/>
              </a:solidFill>
            </a:endParaRPr>
          </a:p>
        </p:txBody>
      </p:sp>
      <p:cxnSp>
        <p:nvCxnSpPr>
          <p:cNvPr id="27" name="Straight Arrow Connector 26">
            <a:extLst>
              <a:ext uri="{FF2B5EF4-FFF2-40B4-BE49-F238E27FC236}">
                <a16:creationId xmlns:a16="http://schemas.microsoft.com/office/drawing/2014/main" id="{F0665BF4-1411-0AE7-02B4-3148CB264A8D}"/>
              </a:ext>
            </a:extLst>
          </p:cNvPr>
          <p:cNvCxnSpPr>
            <a:cxnSpLocks/>
            <a:stCxn id="23" idx="5"/>
            <a:endCxn id="26" idx="0"/>
          </p:cNvCxnSpPr>
          <p:nvPr/>
        </p:nvCxnSpPr>
        <p:spPr>
          <a:xfrm>
            <a:off x="5874540" y="3886578"/>
            <a:ext cx="844275" cy="603572"/>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28" name="Straight Arrow Connector 27">
            <a:extLst>
              <a:ext uri="{FF2B5EF4-FFF2-40B4-BE49-F238E27FC236}">
                <a16:creationId xmlns:a16="http://schemas.microsoft.com/office/drawing/2014/main" id="{4E261827-5124-C1E3-AC52-59DF527CA91F}"/>
              </a:ext>
            </a:extLst>
          </p:cNvPr>
          <p:cNvCxnSpPr>
            <a:cxnSpLocks/>
            <a:stCxn id="26" idx="2"/>
            <a:endCxn id="25" idx="6"/>
          </p:cNvCxnSpPr>
          <p:nvPr/>
        </p:nvCxnSpPr>
        <p:spPr>
          <a:xfrm flipH="1">
            <a:off x="4879197" y="4753387"/>
            <a:ext cx="1475936" cy="1"/>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29" name="Oval 28">
            <a:extLst>
              <a:ext uri="{FF2B5EF4-FFF2-40B4-BE49-F238E27FC236}">
                <a16:creationId xmlns:a16="http://schemas.microsoft.com/office/drawing/2014/main" id="{E11904A2-ECAF-74C7-9BE4-E9C066894A54}"/>
              </a:ext>
            </a:extLst>
          </p:cNvPr>
          <p:cNvSpPr/>
          <p:nvPr/>
        </p:nvSpPr>
        <p:spPr>
          <a:xfrm>
            <a:off x="9204718" y="3437204"/>
            <a:ext cx="727364" cy="526473"/>
          </a:xfrm>
          <a:prstGeom prst="ellipse">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2800" dirty="0">
                <a:solidFill>
                  <a:schemeClr val="tx1"/>
                </a:solidFill>
              </a:rPr>
              <a:t>1</a:t>
            </a:r>
            <a:endParaRPr lang="zh-CN" altLang="en-US" dirty="0">
              <a:solidFill>
                <a:schemeClr val="tx1"/>
              </a:solidFill>
            </a:endParaRPr>
          </a:p>
        </p:txBody>
      </p:sp>
      <p:cxnSp>
        <p:nvCxnSpPr>
          <p:cNvPr id="30" name="Straight Arrow Connector 29">
            <a:extLst>
              <a:ext uri="{FF2B5EF4-FFF2-40B4-BE49-F238E27FC236}">
                <a16:creationId xmlns:a16="http://schemas.microsoft.com/office/drawing/2014/main" id="{545B16C5-7765-17A7-120C-1CBE9D33A303}"/>
              </a:ext>
            </a:extLst>
          </p:cNvPr>
          <p:cNvCxnSpPr>
            <a:cxnSpLocks/>
            <a:stCxn id="29" idx="3"/>
            <a:endCxn id="31" idx="0"/>
          </p:cNvCxnSpPr>
          <p:nvPr/>
        </p:nvCxnSpPr>
        <p:spPr>
          <a:xfrm flipH="1">
            <a:off x="8466537" y="3886577"/>
            <a:ext cx="844701" cy="603573"/>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31" name="Oval 30">
            <a:extLst>
              <a:ext uri="{FF2B5EF4-FFF2-40B4-BE49-F238E27FC236}">
                <a16:creationId xmlns:a16="http://schemas.microsoft.com/office/drawing/2014/main" id="{5AD887EF-C572-996C-C09A-D0A51F47BAAC}"/>
              </a:ext>
            </a:extLst>
          </p:cNvPr>
          <p:cNvSpPr/>
          <p:nvPr/>
        </p:nvSpPr>
        <p:spPr>
          <a:xfrm>
            <a:off x="8102855" y="4490150"/>
            <a:ext cx="727364" cy="526473"/>
          </a:xfrm>
          <a:prstGeom prst="ellipse">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2800" dirty="0">
                <a:solidFill>
                  <a:schemeClr val="tx1"/>
                </a:solidFill>
              </a:rPr>
              <a:t>2</a:t>
            </a:r>
            <a:endParaRPr lang="zh-CN" altLang="en-US" dirty="0">
              <a:solidFill>
                <a:schemeClr val="tx1"/>
              </a:solidFill>
            </a:endParaRPr>
          </a:p>
        </p:txBody>
      </p:sp>
      <p:sp>
        <p:nvSpPr>
          <p:cNvPr id="32" name="Oval 31">
            <a:extLst>
              <a:ext uri="{FF2B5EF4-FFF2-40B4-BE49-F238E27FC236}">
                <a16:creationId xmlns:a16="http://schemas.microsoft.com/office/drawing/2014/main" id="{B368A48D-C808-3E5E-F2B0-5E9D19D779DE}"/>
              </a:ext>
            </a:extLst>
          </p:cNvPr>
          <p:cNvSpPr/>
          <p:nvPr/>
        </p:nvSpPr>
        <p:spPr>
          <a:xfrm>
            <a:off x="10306155" y="4490149"/>
            <a:ext cx="727364" cy="526473"/>
          </a:xfrm>
          <a:prstGeom prst="ellipse">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2800" dirty="0">
                <a:solidFill>
                  <a:schemeClr val="tx1"/>
                </a:solidFill>
              </a:rPr>
              <a:t>3</a:t>
            </a:r>
            <a:endParaRPr lang="zh-CN" altLang="en-US" dirty="0">
              <a:solidFill>
                <a:schemeClr val="tx1"/>
              </a:solidFill>
            </a:endParaRPr>
          </a:p>
        </p:txBody>
      </p:sp>
      <p:sp>
        <p:nvSpPr>
          <p:cNvPr id="35" name="TextBox 34">
            <a:extLst>
              <a:ext uri="{FF2B5EF4-FFF2-40B4-BE49-F238E27FC236}">
                <a16:creationId xmlns:a16="http://schemas.microsoft.com/office/drawing/2014/main" id="{D1EEF5D3-AC22-8EEC-F912-CF0FD28FBEF3}"/>
              </a:ext>
            </a:extLst>
          </p:cNvPr>
          <p:cNvSpPr txBox="1"/>
          <p:nvPr/>
        </p:nvSpPr>
        <p:spPr>
          <a:xfrm>
            <a:off x="10392644" y="3500385"/>
            <a:ext cx="1330033" cy="400110"/>
          </a:xfrm>
          <a:prstGeom prst="rect">
            <a:avLst/>
          </a:prstGeom>
          <a:noFill/>
        </p:spPr>
        <p:txBody>
          <a:bodyPr wrap="square" rtlCol="0">
            <a:spAutoFit/>
          </a:bodyPr>
          <a:lstStyle/>
          <a:p>
            <a:r>
              <a:rPr lang="zh-CN" altLang="en-US" sz="2000" dirty="0">
                <a:solidFill>
                  <a:srgbClr val="FF0000"/>
                </a:solidFill>
              </a:rPr>
              <a:t>不连通</a:t>
            </a:r>
          </a:p>
        </p:txBody>
      </p:sp>
    </p:spTree>
    <p:extLst>
      <p:ext uri="{BB962C8B-B14F-4D97-AF65-F5344CB8AC3E}">
        <p14:creationId xmlns:p14="http://schemas.microsoft.com/office/powerpoint/2010/main" val="2404495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6"/>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7"/>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9"/>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0"/>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1"/>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2"/>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P spid="9" grpId="0" animBg="1"/>
      <p:bldP spid="17" grpId="0" animBg="1"/>
      <p:bldP spid="18" grpId="0" animBg="1"/>
      <p:bldP spid="23" grpId="0" animBg="1"/>
      <p:bldP spid="25" grpId="0" animBg="1"/>
      <p:bldP spid="26" grpId="0" animBg="1"/>
      <p:bldP spid="29" grpId="0" animBg="1"/>
      <p:bldP spid="31" grpId="0" animBg="1"/>
      <p:bldP spid="32" grpId="0" animBg="1"/>
      <p:bldP spid="3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16B4FF6E-6B93-2C2C-C414-D1D170192FDC}"/>
              </a:ext>
            </a:extLst>
          </p:cNvPr>
          <p:cNvSpPr/>
          <p:nvPr/>
        </p:nvSpPr>
        <p:spPr>
          <a:xfrm>
            <a:off x="4468091" y="734291"/>
            <a:ext cx="727364" cy="526473"/>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2800" dirty="0">
                <a:solidFill>
                  <a:schemeClr val="tx1"/>
                </a:solidFill>
              </a:rPr>
              <a:t>1</a:t>
            </a:r>
            <a:endParaRPr lang="zh-CN" altLang="en-US" dirty="0">
              <a:solidFill>
                <a:schemeClr val="tx1"/>
              </a:solidFill>
            </a:endParaRPr>
          </a:p>
        </p:txBody>
      </p:sp>
      <p:sp>
        <p:nvSpPr>
          <p:cNvPr id="5" name="Oval 4">
            <a:extLst>
              <a:ext uri="{FF2B5EF4-FFF2-40B4-BE49-F238E27FC236}">
                <a16:creationId xmlns:a16="http://schemas.microsoft.com/office/drawing/2014/main" id="{67B9074F-5A76-D330-A92F-F105C59D7C8E}"/>
              </a:ext>
            </a:extLst>
          </p:cNvPr>
          <p:cNvSpPr/>
          <p:nvPr/>
        </p:nvSpPr>
        <p:spPr>
          <a:xfrm>
            <a:off x="3380509" y="1835727"/>
            <a:ext cx="727364" cy="526473"/>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2800" dirty="0">
                <a:solidFill>
                  <a:schemeClr val="tx1"/>
                </a:solidFill>
              </a:rPr>
              <a:t>2</a:t>
            </a:r>
            <a:endParaRPr lang="zh-CN" altLang="en-US" dirty="0">
              <a:solidFill>
                <a:schemeClr val="tx1"/>
              </a:solidFill>
            </a:endParaRPr>
          </a:p>
        </p:txBody>
      </p:sp>
      <p:sp>
        <p:nvSpPr>
          <p:cNvPr id="6" name="Oval 5">
            <a:extLst>
              <a:ext uri="{FF2B5EF4-FFF2-40B4-BE49-F238E27FC236}">
                <a16:creationId xmlns:a16="http://schemas.microsoft.com/office/drawing/2014/main" id="{C97C272E-A1A1-2ED6-CFA1-DC488961DDBA}"/>
              </a:ext>
            </a:extLst>
          </p:cNvPr>
          <p:cNvSpPr/>
          <p:nvPr/>
        </p:nvSpPr>
        <p:spPr>
          <a:xfrm>
            <a:off x="5663046" y="1835726"/>
            <a:ext cx="727364" cy="526473"/>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2800" dirty="0">
                <a:solidFill>
                  <a:schemeClr val="tx1"/>
                </a:solidFill>
              </a:rPr>
              <a:t>3</a:t>
            </a:r>
            <a:endParaRPr lang="zh-CN" altLang="en-US" dirty="0">
              <a:solidFill>
                <a:schemeClr val="tx1"/>
              </a:solidFill>
            </a:endParaRPr>
          </a:p>
        </p:txBody>
      </p:sp>
      <p:sp>
        <p:nvSpPr>
          <p:cNvPr id="7" name="Oval 6">
            <a:extLst>
              <a:ext uri="{FF2B5EF4-FFF2-40B4-BE49-F238E27FC236}">
                <a16:creationId xmlns:a16="http://schemas.microsoft.com/office/drawing/2014/main" id="{8D26CF34-1B65-1763-2796-A997BFF4509F}"/>
              </a:ext>
            </a:extLst>
          </p:cNvPr>
          <p:cNvSpPr/>
          <p:nvPr/>
        </p:nvSpPr>
        <p:spPr>
          <a:xfrm>
            <a:off x="1950027" y="3165763"/>
            <a:ext cx="727364" cy="526473"/>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2800" dirty="0">
                <a:solidFill>
                  <a:schemeClr val="tx1"/>
                </a:solidFill>
              </a:rPr>
              <a:t>4</a:t>
            </a:r>
            <a:endParaRPr lang="zh-CN" altLang="en-US" dirty="0">
              <a:solidFill>
                <a:schemeClr val="tx1"/>
              </a:solidFill>
            </a:endParaRPr>
          </a:p>
        </p:txBody>
      </p:sp>
      <p:sp>
        <p:nvSpPr>
          <p:cNvPr id="8" name="Oval 7">
            <a:extLst>
              <a:ext uri="{FF2B5EF4-FFF2-40B4-BE49-F238E27FC236}">
                <a16:creationId xmlns:a16="http://schemas.microsoft.com/office/drawing/2014/main" id="{3FAC435C-E35D-4116-8A94-D80BC3490857}"/>
              </a:ext>
            </a:extLst>
          </p:cNvPr>
          <p:cNvSpPr/>
          <p:nvPr/>
        </p:nvSpPr>
        <p:spPr>
          <a:xfrm>
            <a:off x="3293918" y="3165763"/>
            <a:ext cx="727364" cy="526473"/>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2800" dirty="0">
                <a:solidFill>
                  <a:schemeClr val="tx1"/>
                </a:solidFill>
              </a:rPr>
              <a:t>5</a:t>
            </a:r>
            <a:endParaRPr lang="zh-CN" altLang="en-US" dirty="0">
              <a:solidFill>
                <a:schemeClr val="tx1"/>
              </a:solidFill>
            </a:endParaRPr>
          </a:p>
        </p:txBody>
      </p:sp>
      <p:sp>
        <p:nvSpPr>
          <p:cNvPr id="9" name="Oval 8">
            <a:extLst>
              <a:ext uri="{FF2B5EF4-FFF2-40B4-BE49-F238E27FC236}">
                <a16:creationId xmlns:a16="http://schemas.microsoft.com/office/drawing/2014/main" id="{2CCECB9F-EDDC-C334-F8B9-1678E679B2DF}"/>
              </a:ext>
            </a:extLst>
          </p:cNvPr>
          <p:cNvSpPr/>
          <p:nvPr/>
        </p:nvSpPr>
        <p:spPr>
          <a:xfrm>
            <a:off x="4637809" y="3165763"/>
            <a:ext cx="727364" cy="526473"/>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2800" dirty="0">
                <a:solidFill>
                  <a:schemeClr val="tx1"/>
                </a:solidFill>
              </a:rPr>
              <a:t>6</a:t>
            </a:r>
            <a:endParaRPr lang="zh-CN" altLang="en-US" dirty="0">
              <a:solidFill>
                <a:schemeClr val="tx1"/>
              </a:solidFill>
            </a:endParaRPr>
          </a:p>
        </p:txBody>
      </p:sp>
      <p:sp>
        <p:nvSpPr>
          <p:cNvPr id="10" name="Oval 9">
            <a:extLst>
              <a:ext uri="{FF2B5EF4-FFF2-40B4-BE49-F238E27FC236}">
                <a16:creationId xmlns:a16="http://schemas.microsoft.com/office/drawing/2014/main" id="{C403FF86-20ED-410F-C541-6A8898C8E42F}"/>
              </a:ext>
            </a:extLst>
          </p:cNvPr>
          <p:cNvSpPr/>
          <p:nvPr/>
        </p:nvSpPr>
        <p:spPr>
          <a:xfrm>
            <a:off x="6213765" y="3165763"/>
            <a:ext cx="727364" cy="526473"/>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2800" dirty="0">
                <a:solidFill>
                  <a:schemeClr val="tx1"/>
                </a:solidFill>
              </a:rPr>
              <a:t>7</a:t>
            </a:r>
            <a:endParaRPr lang="zh-CN" altLang="en-US" dirty="0">
              <a:solidFill>
                <a:schemeClr val="tx1"/>
              </a:solidFill>
            </a:endParaRPr>
          </a:p>
        </p:txBody>
      </p:sp>
      <p:sp>
        <p:nvSpPr>
          <p:cNvPr id="11" name="Oval 10">
            <a:extLst>
              <a:ext uri="{FF2B5EF4-FFF2-40B4-BE49-F238E27FC236}">
                <a16:creationId xmlns:a16="http://schemas.microsoft.com/office/drawing/2014/main" id="{F7216130-5F04-2939-4D54-C2C50698D739}"/>
              </a:ext>
            </a:extLst>
          </p:cNvPr>
          <p:cNvSpPr/>
          <p:nvPr/>
        </p:nvSpPr>
        <p:spPr>
          <a:xfrm>
            <a:off x="3657600" y="4550783"/>
            <a:ext cx="727364" cy="526473"/>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2800" dirty="0">
                <a:solidFill>
                  <a:schemeClr val="tx1"/>
                </a:solidFill>
              </a:rPr>
              <a:t>8</a:t>
            </a:r>
            <a:endParaRPr lang="zh-CN" altLang="en-US" dirty="0">
              <a:solidFill>
                <a:schemeClr val="tx1"/>
              </a:solidFill>
            </a:endParaRPr>
          </a:p>
        </p:txBody>
      </p:sp>
      <p:sp>
        <p:nvSpPr>
          <p:cNvPr id="12" name="Oval 11">
            <a:extLst>
              <a:ext uri="{FF2B5EF4-FFF2-40B4-BE49-F238E27FC236}">
                <a16:creationId xmlns:a16="http://schemas.microsoft.com/office/drawing/2014/main" id="{56E819BB-6FC6-C56C-16D1-4D35CD4745E2}"/>
              </a:ext>
            </a:extLst>
          </p:cNvPr>
          <p:cNvSpPr/>
          <p:nvPr/>
        </p:nvSpPr>
        <p:spPr>
          <a:xfrm>
            <a:off x="4935682" y="4550783"/>
            <a:ext cx="727364" cy="526473"/>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2800" dirty="0">
                <a:solidFill>
                  <a:schemeClr val="tx1"/>
                </a:solidFill>
              </a:rPr>
              <a:t>9</a:t>
            </a:r>
            <a:endParaRPr lang="zh-CN" altLang="en-US" dirty="0">
              <a:solidFill>
                <a:schemeClr val="tx1"/>
              </a:solidFill>
            </a:endParaRPr>
          </a:p>
        </p:txBody>
      </p:sp>
      <p:sp>
        <p:nvSpPr>
          <p:cNvPr id="13" name="Oval 12">
            <a:extLst>
              <a:ext uri="{FF2B5EF4-FFF2-40B4-BE49-F238E27FC236}">
                <a16:creationId xmlns:a16="http://schemas.microsoft.com/office/drawing/2014/main" id="{9B5866E9-AE22-7329-6043-AB9ECE91280A}"/>
              </a:ext>
            </a:extLst>
          </p:cNvPr>
          <p:cNvSpPr/>
          <p:nvPr/>
        </p:nvSpPr>
        <p:spPr>
          <a:xfrm>
            <a:off x="6213765" y="4550783"/>
            <a:ext cx="824344" cy="526473"/>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2800" dirty="0">
                <a:solidFill>
                  <a:schemeClr val="tx1"/>
                </a:solidFill>
              </a:rPr>
              <a:t>10</a:t>
            </a:r>
            <a:endParaRPr lang="zh-CN" altLang="en-US" dirty="0">
              <a:solidFill>
                <a:schemeClr val="tx1"/>
              </a:solidFill>
            </a:endParaRPr>
          </a:p>
        </p:txBody>
      </p:sp>
      <p:cxnSp>
        <p:nvCxnSpPr>
          <p:cNvPr id="14" name="Straight Arrow Connector 13">
            <a:extLst>
              <a:ext uri="{FF2B5EF4-FFF2-40B4-BE49-F238E27FC236}">
                <a16:creationId xmlns:a16="http://schemas.microsoft.com/office/drawing/2014/main" id="{6DB8B25C-4B93-8579-B2E3-937A9398A94A}"/>
              </a:ext>
            </a:extLst>
          </p:cNvPr>
          <p:cNvCxnSpPr>
            <a:cxnSpLocks/>
            <a:stCxn id="4" idx="3"/>
          </p:cNvCxnSpPr>
          <p:nvPr/>
        </p:nvCxnSpPr>
        <p:spPr>
          <a:xfrm flipH="1">
            <a:off x="4001353" y="1183664"/>
            <a:ext cx="573258" cy="743018"/>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17" name="Straight Arrow Connector 16">
            <a:extLst>
              <a:ext uri="{FF2B5EF4-FFF2-40B4-BE49-F238E27FC236}">
                <a16:creationId xmlns:a16="http://schemas.microsoft.com/office/drawing/2014/main" id="{E08E241C-624E-266D-D6B4-294AD1630855}"/>
              </a:ext>
            </a:extLst>
          </p:cNvPr>
          <p:cNvCxnSpPr>
            <a:cxnSpLocks/>
            <a:endCxn id="6" idx="1"/>
          </p:cNvCxnSpPr>
          <p:nvPr/>
        </p:nvCxnSpPr>
        <p:spPr>
          <a:xfrm>
            <a:off x="5155649" y="1118522"/>
            <a:ext cx="613917" cy="794304"/>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20" name="Straight Arrow Connector 19">
            <a:extLst>
              <a:ext uri="{FF2B5EF4-FFF2-40B4-BE49-F238E27FC236}">
                <a16:creationId xmlns:a16="http://schemas.microsoft.com/office/drawing/2014/main" id="{831543AB-D93E-C887-C380-3A64E5805D96}"/>
              </a:ext>
            </a:extLst>
          </p:cNvPr>
          <p:cNvCxnSpPr>
            <a:cxnSpLocks/>
            <a:stCxn id="5" idx="3"/>
            <a:endCxn id="7" idx="7"/>
          </p:cNvCxnSpPr>
          <p:nvPr/>
        </p:nvCxnSpPr>
        <p:spPr>
          <a:xfrm flipH="1">
            <a:off x="2570871" y="2285100"/>
            <a:ext cx="916158" cy="957763"/>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23" name="Straight Arrow Connector 22">
            <a:extLst>
              <a:ext uri="{FF2B5EF4-FFF2-40B4-BE49-F238E27FC236}">
                <a16:creationId xmlns:a16="http://schemas.microsoft.com/office/drawing/2014/main" id="{088DC0A9-36AD-86FA-08D9-A56B028FF4F5}"/>
              </a:ext>
            </a:extLst>
          </p:cNvPr>
          <p:cNvCxnSpPr>
            <a:cxnSpLocks/>
            <a:stCxn id="5" idx="4"/>
            <a:endCxn id="8" idx="0"/>
          </p:cNvCxnSpPr>
          <p:nvPr/>
        </p:nvCxnSpPr>
        <p:spPr>
          <a:xfrm flipH="1">
            <a:off x="3657600" y="2362200"/>
            <a:ext cx="86591" cy="803563"/>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27" name="Straight Arrow Connector 26">
            <a:extLst>
              <a:ext uri="{FF2B5EF4-FFF2-40B4-BE49-F238E27FC236}">
                <a16:creationId xmlns:a16="http://schemas.microsoft.com/office/drawing/2014/main" id="{EEAC1DFC-55BE-7112-F8AA-14F558DA6A97}"/>
              </a:ext>
            </a:extLst>
          </p:cNvPr>
          <p:cNvCxnSpPr>
            <a:cxnSpLocks/>
            <a:stCxn id="5" idx="5"/>
            <a:endCxn id="9" idx="1"/>
          </p:cNvCxnSpPr>
          <p:nvPr/>
        </p:nvCxnSpPr>
        <p:spPr>
          <a:xfrm>
            <a:off x="4001353" y="2285100"/>
            <a:ext cx="742976" cy="957763"/>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30" name="Straight Arrow Connector 29">
            <a:extLst>
              <a:ext uri="{FF2B5EF4-FFF2-40B4-BE49-F238E27FC236}">
                <a16:creationId xmlns:a16="http://schemas.microsoft.com/office/drawing/2014/main" id="{EB74A915-09CE-DC50-33D6-170A8262B977}"/>
              </a:ext>
            </a:extLst>
          </p:cNvPr>
          <p:cNvCxnSpPr>
            <a:cxnSpLocks/>
            <a:stCxn id="6" idx="5"/>
            <a:endCxn id="10" idx="0"/>
          </p:cNvCxnSpPr>
          <p:nvPr/>
        </p:nvCxnSpPr>
        <p:spPr>
          <a:xfrm>
            <a:off x="6283890" y="2285099"/>
            <a:ext cx="293557" cy="880664"/>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33" name="Straight Arrow Connector 32">
            <a:extLst>
              <a:ext uri="{FF2B5EF4-FFF2-40B4-BE49-F238E27FC236}">
                <a16:creationId xmlns:a16="http://schemas.microsoft.com/office/drawing/2014/main" id="{A4CC832F-C442-0CD1-9648-15BFF3700308}"/>
              </a:ext>
            </a:extLst>
          </p:cNvPr>
          <p:cNvCxnSpPr>
            <a:cxnSpLocks/>
            <a:stCxn id="9" idx="3"/>
            <a:endCxn id="11" idx="0"/>
          </p:cNvCxnSpPr>
          <p:nvPr/>
        </p:nvCxnSpPr>
        <p:spPr>
          <a:xfrm flipH="1">
            <a:off x="4021282" y="3615136"/>
            <a:ext cx="723047" cy="935647"/>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39" name="Straight Arrow Connector 38">
            <a:extLst>
              <a:ext uri="{FF2B5EF4-FFF2-40B4-BE49-F238E27FC236}">
                <a16:creationId xmlns:a16="http://schemas.microsoft.com/office/drawing/2014/main" id="{BAA526B9-62ED-6510-BE49-810BAE8108F8}"/>
              </a:ext>
            </a:extLst>
          </p:cNvPr>
          <p:cNvCxnSpPr>
            <a:cxnSpLocks/>
            <a:stCxn id="9" idx="5"/>
            <a:endCxn id="12" idx="0"/>
          </p:cNvCxnSpPr>
          <p:nvPr/>
        </p:nvCxnSpPr>
        <p:spPr>
          <a:xfrm>
            <a:off x="5258653" y="3615136"/>
            <a:ext cx="40711" cy="935647"/>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42" name="Straight Arrow Connector 41">
            <a:extLst>
              <a:ext uri="{FF2B5EF4-FFF2-40B4-BE49-F238E27FC236}">
                <a16:creationId xmlns:a16="http://schemas.microsoft.com/office/drawing/2014/main" id="{E61EDC19-6F24-0796-A2AB-E0EDB6341630}"/>
              </a:ext>
            </a:extLst>
          </p:cNvPr>
          <p:cNvCxnSpPr>
            <a:cxnSpLocks/>
            <a:stCxn id="10" idx="4"/>
            <a:endCxn id="13" idx="0"/>
          </p:cNvCxnSpPr>
          <p:nvPr/>
        </p:nvCxnSpPr>
        <p:spPr>
          <a:xfrm>
            <a:off x="6577447" y="3692236"/>
            <a:ext cx="48490" cy="858547"/>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46" name="Oval 45">
            <a:extLst>
              <a:ext uri="{FF2B5EF4-FFF2-40B4-BE49-F238E27FC236}">
                <a16:creationId xmlns:a16="http://schemas.microsoft.com/office/drawing/2014/main" id="{9CCD86BB-49B3-153D-3182-448996933368}"/>
              </a:ext>
            </a:extLst>
          </p:cNvPr>
          <p:cNvSpPr/>
          <p:nvPr/>
        </p:nvSpPr>
        <p:spPr>
          <a:xfrm>
            <a:off x="4915326" y="5732116"/>
            <a:ext cx="854240" cy="526473"/>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2800" dirty="0">
                <a:solidFill>
                  <a:schemeClr val="tx1"/>
                </a:solidFill>
              </a:rPr>
              <a:t>11</a:t>
            </a:r>
            <a:endParaRPr lang="zh-CN" altLang="en-US" dirty="0">
              <a:solidFill>
                <a:schemeClr val="tx1"/>
              </a:solidFill>
            </a:endParaRPr>
          </a:p>
        </p:txBody>
      </p:sp>
      <p:cxnSp>
        <p:nvCxnSpPr>
          <p:cNvPr id="47" name="Straight Arrow Connector 46">
            <a:extLst>
              <a:ext uri="{FF2B5EF4-FFF2-40B4-BE49-F238E27FC236}">
                <a16:creationId xmlns:a16="http://schemas.microsoft.com/office/drawing/2014/main" id="{0D4034A5-186E-E587-867E-872AC97C0066}"/>
              </a:ext>
            </a:extLst>
          </p:cNvPr>
          <p:cNvCxnSpPr>
            <a:cxnSpLocks/>
            <a:stCxn id="12" idx="4"/>
            <a:endCxn id="46" idx="0"/>
          </p:cNvCxnSpPr>
          <p:nvPr/>
        </p:nvCxnSpPr>
        <p:spPr>
          <a:xfrm>
            <a:off x="5299364" y="5077256"/>
            <a:ext cx="43082" cy="654860"/>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57870061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53F39E-5591-9B7B-7656-B27A4838C6DF}"/>
              </a:ext>
            </a:extLst>
          </p:cNvPr>
          <p:cNvSpPr>
            <a:spLocks noGrp="1"/>
          </p:cNvSpPr>
          <p:nvPr>
            <p:ph type="title"/>
          </p:nvPr>
        </p:nvSpPr>
        <p:spPr/>
        <p:txBody>
          <a:bodyPr/>
          <a:lstStyle/>
          <a:p>
            <a:r>
              <a:rPr lang="zh-CN" altLang="en-US" dirty="0"/>
              <a:t>图的储存</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C63CF3F-27FB-36E6-E922-43FA95617FFC}"/>
                  </a:ext>
                </a:extLst>
              </p:cNvPr>
              <p:cNvSpPr>
                <a:spLocks noGrp="1"/>
              </p:cNvSpPr>
              <p:nvPr>
                <p:ph idx="1"/>
              </p:nvPr>
            </p:nvSpPr>
            <p:spPr/>
            <p:txBody>
              <a:bodyPr>
                <a:normAutofit/>
              </a:bodyPr>
              <a:lstStyle/>
              <a:p>
                <a:r>
                  <a:rPr lang="zh-CN" altLang="en-US" dirty="0"/>
                  <a:t>邻接矩阵</a:t>
                </a:r>
                <a:endParaRPr lang="en-US" altLang="zh-CN" dirty="0"/>
              </a:p>
              <a:p>
                <a:pPr lvl="1"/>
                <a:r>
                  <a:rPr lang="zh-CN" altLang="en-US" dirty="0"/>
                  <a:t>用一个二维数组 </a:t>
                </a:r>
                <a14:m>
                  <m:oMath xmlns:m="http://schemas.openxmlformats.org/officeDocument/2006/math">
                    <m:r>
                      <a:rPr lang="en-US" altLang="zh-CN" b="0" i="1" smtClean="0">
                        <a:latin typeface="Cambria Math" panose="02040503050406030204" pitchFamily="18" charset="0"/>
                      </a:rPr>
                      <m:t>𝑎</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𝑁</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𝑁</m:t>
                    </m:r>
                    <m:r>
                      <a:rPr lang="en-US" altLang="zh-CN" b="0" i="1" smtClean="0">
                        <a:latin typeface="Cambria Math" panose="02040503050406030204" pitchFamily="18" charset="0"/>
                      </a:rPr>
                      <m:t>]</m:t>
                    </m:r>
                  </m:oMath>
                </a14:m>
                <a:r>
                  <a:rPr lang="en-US" altLang="zh-CN" dirty="0"/>
                  <a:t> </a:t>
                </a:r>
                <a:r>
                  <a:rPr lang="zh-CN" altLang="en-US" dirty="0"/>
                  <a:t>来记录边，其中 </a:t>
                </a:r>
                <a14:m>
                  <m:oMath xmlns:m="http://schemas.openxmlformats.org/officeDocument/2006/math">
                    <m:r>
                      <a:rPr lang="en-US" altLang="zh-CN" b="0" i="1" smtClean="0">
                        <a:latin typeface="Cambria Math" panose="02040503050406030204" pitchFamily="18" charset="0"/>
                      </a:rPr>
                      <m:t>𝑎</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𝑖</m:t>
                        </m:r>
                      </m:e>
                    </m:d>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𝑗</m:t>
                        </m:r>
                      </m:e>
                    </m:d>
                    <m:r>
                      <a:rPr lang="en-US" altLang="zh-CN" b="0" i="1" smtClean="0">
                        <a:latin typeface="Cambria Math" panose="02040503050406030204" pitchFamily="18" charset="0"/>
                      </a:rPr>
                      <m:t>=1</m:t>
                    </m:r>
                  </m:oMath>
                </a14:m>
                <a:r>
                  <a:rPr lang="en-US" altLang="zh-CN" dirty="0"/>
                  <a:t> </a:t>
                </a:r>
                <a:r>
                  <a:rPr lang="zh-CN" altLang="en-US" dirty="0"/>
                  <a:t>当且仅当存在一条从 </a:t>
                </a:r>
                <a14:m>
                  <m:oMath xmlns:m="http://schemas.openxmlformats.org/officeDocument/2006/math">
                    <m:r>
                      <a:rPr lang="en-US" altLang="zh-CN" b="0" i="1" smtClean="0">
                        <a:latin typeface="Cambria Math" panose="02040503050406030204" pitchFamily="18" charset="0"/>
                      </a:rPr>
                      <m:t>𝑖</m:t>
                    </m:r>
                  </m:oMath>
                </a14:m>
                <a:r>
                  <a:rPr lang="en-US" altLang="zh-CN" dirty="0"/>
                  <a:t> </a:t>
                </a:r>
                <a:r>
                  <a:rPr lang="zh-CN" altLang="en-US" dirty="0"/>
                  <a:t>到 </a:t>
                </a:r>
                <a14:m>
                  <m:oMath xmlns:m="http://schemas.openxmlformats.org/officeDocument/2006/math">
                    <m:r>
                      <a:rPr lang="en-US" altLang="zh-CN" b="0" i="1" smtClean="0">
                        <a:latin typeface="Cambria Math" panose="02040503050406030204" pitchFamily="18" charset="0"/>
                      </a:rPr>
                      <m:t>𝑗</m:t>
                    </m:r>
                  </m:oMath>
                </a14:m>
                <a:r>
                  <a:rPr lang="en-US" altLang="zh-CN" dirty="0"/>
                  <a:t> </a:t>
                </a:r>
                <a:r>
                  <a:rPr lang="zh-CN" altLang="en-US" dirty="0"/>
                  <a:t>的边。</a:t>
                </a:r>
                <a:endParaRPr lang="en-US" altLang="zh-CN" dirty="0"/>
              </a:p>
              <a:p>
                <a:pPr lvl="1"/>
                <a:r>
                  <a:rPr lang="zh-CN" altLang="en-US" dirty="0"/>
                  <a:t>优点：能够快速判断两点间是否有边</a:t>
                </a:r>
                <a:endParaRPr lang="en-US" altLang="zh-CN" dirty="0"/>
              </a:p>
              <a:p>
                <a:pPr lvl="1"/>
                <a:r>
                  <a:rPr lang="zh-CN" altLang="en-US" dirty="0"/>
                  <a:t>缺点：对于稀疏图会浪费较大空间</a:t>
                </a:r>
                <a:endParaRPr lang="en-US" altLang="zh-CN" dirty="0"/>
              </a:p>
              <a:p>
                <a:r>
                  <a:rPr lang="zh-CN" altLang="en-US" dirty="0"/>
                  <a:t>邻接表</a:t>
                </a:r>
                <a:endParaRPr lang="en-US" altLang="zh-CN" dirty="0"/>
              </a:p>
              <a:p>
                <a:pPr lvl="1"/>
                <a:r>
                  <a:rPr lang="zh-CN" altLang="en-US" dirty="0"/>
                  <a:t>对每一个点开一个链表</a:t>
                </a:r>
                <a:endParaRPr lang="en-US" altLang="zh-CN" dirty="0"/>
              </a:p>
              <a:p>
                <a:pPr lvl="1"/>
                <a:r>
                  <a:rPr lang="zh-CN" altLang="en-US" dirty="0"/>
                  <a:t>在链表中储存与该点相关的边</a:t>
                </a:r>
                <a:endParaRPr lang="en-US" altLang="zh-CN" dirty="0"/>
              </a:p>
              <a:p>
                <a:pPr lvl="1"/>
                <a:r>
                  <a:rPr lang="zh-CN" altLang="en-US" dirty="0"/>
                  <a:t>优点：只与边数相关的空间</a:t>
                </a:r>
                <a:endParaRPr lang="en-US" altLang="zh-CN" dirty="0"/>
              </a:p>
              <a:p>
                <a:pPr lvl="1"/>
                <a:r>
                  <a:rPr lang="zh-CN" altLang="en-US" dirty="0"/>
                  <a:t>缺点：不能快速判断两点间是否有边</a:t>
                </a:r>
                <a:endParaRPr lang="en-US" altLang="zh-CN" dirty="0"/>
              </a:p>
              <a:p>
                <a:endParaRPr lang="zh-CN" altLang="en-US" dirty="0"/>
              </a:p>
            </p:txBody>
          </p:sp>
        </mc:Choice>
        <mc:Fallback xmlns="">
          <p:sp>
            <p:nvSpPr>
              <p:cNvPr id="3" name="Content Placeholder 2">
                <a:extLst>
                  <a:ext uri="{FF2B5EF4-FFF2-40B4-BE49-F238E27FC236}">
                    <a16:creationId xmlns:a16="http://schemas.microsoft.com/office/drawing/2014/main" id="{3C63CF3F-27FB-36E6-E922-43FA95617FFC}"/>
                  </a:ext>
                </a:extLst>
              </p:cNvPr>
              <p:cNvSpPr>
                <a:spLocks noGrp="1" noRot="1" noChangeAspect="1" noMove="1" noResize="1" noEditPoints="1" noAdjustHandles="1" noChangeArrowheads="1" noChangeShapeType="1" noTextEdit="1"/>
              </p:cNvSpPr>
              <p:nvPr>
                <p:ph idx="1"/>
              </p:nvPr>
            </p:nvSpPr>
            <p:spPr>
              <a:blipFill>
                <a:blip r:embed="rId2"/>
                <a:stretch>
                  <a:fillRect l="-1043" t="-2521"/>
                </a:stretch>
              </a:blipFill>
            </p:spPr>
            <p:txBody>
              <a:bodyPr/>
              <a:lstStyle/>
              <a:p>
                <a:r>
                  <a:rPr lang="zh-CN" altLang="en-US">
                    <a:noFill/>
                  </a:rPr>
                  <a:t> </a:t>
                </a:r>
              </a:p>
            </p:txBody>
          </p:sp>
        </mc:Fallback>
      </mc:AlternateContent>
      <p:sp>
        <p:nvSpPr>
          <p:cNvPr id="4" name="TextBox 3">
            <a:extLst>
              <a:ext uri="{FF2B5EF4-FFF2-40B4-BE49-F238E27FC236}">
                <a16:creationId xmlns:a16="http://schemas.microsoft.com/office/drawing/2014/main" id="{DEF09FD2-CCD2-0EAC-9DC3-AD5CF70FCBF3}"/>
              </a:ext>
            </a:extLst>
          </p:cNvPr>
          <p:cNvSpPr txBox="1"/>
          <p:nvPr/>
        </p:nvSpPr>
        <p:spPr>
          <a:xfrm>
            <a:off x="7710054" y="3276600"/>
            <a:ext cx="2542309" cy="523220"/>
          </a:xfrm>
          <a:prstGeom prst="rect">
            <a:avLst/>
          </a:prstGeom>
          <a:noFill/>
        </p:spPr>
        <p:txBody>
          <a:bodyPr wrap="square" rtlCol="0">
            <a:spAutoFit/>
          </a:bodyPr>
          <a:lstStyle/>
          <a:p>
            <a:r>
              <a:rPr lang="zh-CN" altLang="en-US" sz="2800" dirty="0">
                <a:solidFill>
                  <a:srgbClr val="FF0000"/>
                </a:solidFill>
              </a:rPr>
              <a:t>边权如何处理？</a:t>
            </a:r>
          </a:p>
        </p:txBody>
      </p:sp>
    </p:spTree>
    <p:extLst>
      <p:ext uri="{BB962C8B-B14F-4D97-AF65-F5344CB8AC3E}">
        <p14:creationId xmlns:p14="http://schemas.microsoft.com/office/powerpoint/2010/main" val="37783914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7C4857-083D-7371-91A1-6E786F8776FC}"/>
              </a:ext>
            </a:extLst>
          </p:cNvPr>
          <p:cNvSpPr>
            <a:spLocks noGrp="1"/>
          </p:cNvSpPr>
          <p:nvPr>
            <p:ph type="title"/>
          </p:nvPr>
        </p:nvSpPr>
        <p:spPr/>
        <p:txBody>
          <a:bodyPr/>
          <a:lstStyle/>
          <a:p>
            <a:r>
              <a:rPr lang="zh-CN" altLang="en-US" dirty="0"/>
              <a:t>图的储存</a:t>
            </a:r>
          </a:p>
        </p:txBody>
      </p:sp>
      <p:sp>
        <p:nvSpPr>
          <p:cNvPr id="3" name="Content Placeholder 2">
            <a:extLst>
              <a:ext uri="{FF2B5EF4-FFF2-40B4-BE49-F238E27FC236}">
                <a16:creationId xmlns:a16="http://schemas.microsoft.com/office/drawing/2014/main" id="{F7516475-8A98-F7CC-ED7C-7E65659C091E}"/>
              </a:ext>
            </a:extLst>
          </p:cNvPr>
          <p:cNvSpPr>
            <a:spLocks noGrp="1"/>
          </p:cNvSpPr>
          <p:nvPr>
            <p:ph idx="1"/>
          </p:nvPr>
        </p:nvSpPr>
        <p:spPr/>
        <p:txBody>
          <a:bodyPr/>
          <a:lstStyle/>
          <a:p>
            <a:r>
              <a:rPr lang="zh-CN" altLang="en-US" dirty="0"/>
              <a:t>链式前向星（常用）</a:t>
            </a:r>
            <a:endParaRPr lang="en-US" altLang="zh-CN" dirty="0"/>
          </a:p>
          <a:p>
            <a:pPr lvl="1"/>
            <a:r>
              <a:rPr lang="zh-CN" altLang="en-US" dirty="0"/>
              <a:t>优化实现的链表</a:t>
            </a:r>
            <a:endParaRPr lang="en-US" altLang="zh-CN" dirty="0"/>
          </a:p>
          <a:p>
            <a:endParaRPr lang="zh-CN" altLang="en-US" dirty="0"/>
          </a:p>
        </p:txBody>
      </p:sp>
      <p:sp>
        <p:nvSpPr>
          <p:cNvPr id="4" name="Oval 3">
            <a:extLst>
              <a:ext uri="{FF2B5EF4-FFF2-40B4-BE49-F238E27FC236}">
                <a16:creationId xmlns:a16="http://schemas.microsoft.com/office/drawing/2014/main" id="{962B5E79-D540-65B2-58A7-FE228115E547}"/>
              </a:ext>
            </a:extLst>
          </p:cNvPr>
          <p:cNvSpPr/>
          <p:nvPr/>
        </p:nvSpPr>
        <p:spPr>
          <a:xfrm>
            <a:off x="8738115" y="705210"/>
            <a:ext cx="727364" cy="526473"/>
          </a:xfrm>
          <a:prstGeom prst="ellipse">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2800" dirty="0">
                <a:solidFill>
                  <a:schemeClr val="tx1"/>
                </a:solidFill>
              </a:rPr>
              <a:t>1</a:t>
            </a:r>
            <a:endParaRPr lang="zh-CN" altLang="en-US" dirty="0">
              <a:solidFill>
                <a:schemeClr val="tx1"/>
              </a:solidFill>
            </a:endParaRPr>
          </a:p>
        </p:txBody>
      </p:sp>
      <p:cxnSp>
        <p:nvCxnSpPr>
          <p:cNvPr id="5" name="Straight Arrow Connector 4">
            <a:extLst>
              <a:ext uri="{FF2B5EF4-FFF2-40B4-BE49-F238E27FC236}">
                <a16:creationId xmlns:a16="http://schemas.microsoft.com/office/drawing/2014/main" id="{5C2301A8-CD9C-F35B-062E-82AE49CA46DF}"/>
              </a:ext>
            </a:extLst>
          </p:cNvPr>
          <p:cNvCxnSpPr>
            <a:cxnSpLocks/>
            <a:stCxn id="4" idx="3"/>
            <a:endCxn id="6" idx="0"/>
          </p:cNvCxnSpPr>
          <p:nvPr/>
        </p:nvCxnSpPr>
        <p:spPr>
          <a:xfrm flipH="1">
            <a:off x="7999934" y="1154583"/>
            <a:ext cx="844701" cy="603573"/>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6" name="Oval 5">
            <a:extLst>
              <a:ext uri="{FF2B5EF4-FFF2-40B4-BE49-F238E27FC236}">
                <a16:creationId xmlns:a16="http://schemas.microsoft.com/office/drawing/2014/main" id="{AC1556FB-F8E5-1350-D6F0-D68DA984665E}"/>
              </a:ext>
            </a:extLst>
          </p:cNvPr>
          <p:cNvSpPr/>
          <p:nvPr/>
        </p:nvSpPr>
        <p:spPr>
          <a:xfrm>
            <a:off x="7636252" y="1758156"/>
            <a:ext cx="727364" cy="526473"/>
          </a:xfrm>
          <a:prstGeom prst="ellipse">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2800" dirty="0">
                <a:solidFill>
                  <a:schemeClr val="tx1"/>
                </a:solidFill>
              </a:rPr>
              <a:t>2</a:t>
            </a:r>
            <a:endParaRPr lang="zh-CN" altLang="en-US" dirty="0">
              <a:solidFill>
                <a:schemeClr val="tx1"/>
              </a:solidFill>
            </a:endParaRPr>
          </a:p>
        </p:txBody>
      </p:sp>
      <p:sp>
        <p:nvSpPr>
          <p:cNvPr id="7" name="Oval 6">
            <a:extLst>
              <a:ext uri="{FF2B5EF4-FFF2-40B4-BE49-F238E27FC236}">
                <a16:creationId xmlns:a16="http://schemas.microsoft.com/office/drawing/2014/main" id="{C2F255B2-5CE4-CB1C-224F-FCE7C5DA4383}"/>
              </a:ext>
            </a:extLst>
          </p:cNvPr>
          <p:cNvSpPr/>
          <p:nvPr/>
        </p:nvSpPr>
        <p:spPr>
          <a:xfrm>
            <a:off x="9839552" y="1758155"/>
            <a:ext cx="727364" cy="526473"/>
          </a:xfrm>
          <a:prstGeom prst="ellipse">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2800" dirty="0">
                <a:solidFill>
                  <a:schemeClr val="tx1"/>
                </a:solidFill>
              </a:rPr>
              <a:t>3</a:t>
            </a:r>
            <a:endParaRPr lang="zh-CN" altLang="en-US" dirty="0">
              <a:solidFill>
                <a:schemeClr val="tx1"/>
              </a:solidFill>
            </a:endParaRPr>
          </a:p>
        </p:txBody>
      </p:sp>
      <p:cxnSp>
        <p:nvCxnSpPr>
          <p:cNvPr id="8" name="Straight Arrow Connector 7">
            <a:extLst>
              <a:ext uri="{FF2B5EF4-FFF2-40B4-BE49-F238E27FC236}">
                <a16:creationId xmlns:a16="http://schemas.microsoft.com/office/drawing/2014/main" id="{63AF3569-2BD8-0E06-3A25-1FC3F6CA924C}"/>
              </a:ext>
            </a:extLst>
          </p:cNvPr>
          <p:cNvCxnSpPr>
            <a:cxnSpLocks/>
            <a:stCxn id="4" idx="5"/>
            <a:endCxn id="7" idx="0"/>
          </p:cNvCxnSpPr>
          <p:nvPr/>
        </p:nvCxnSpPr>
        <p:spPr>
          <a:xfrm>
            <a:off x="9358959" y="1154583"/>
            <a:ext cx="844275" cy="603572"/>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9" name="Straight Arrow Connector 8">
            <a:extLst>
              <a:ext uri="{FF2B5EF4-FFF2-40B4-BE49-F238E27FC236}">
                <a16:creationId xmlns:a16="http://schemas.microsoft.com/office/drawing/2014/main" id="{9D88452B-9225-BD1D-6C8B-1697F7BB5A67}"/>
              </a:ext>
            </a:extLst>
          </p:cNvPr>
          <p:cNvCxnSpPr>
            <a:cxnSpLocks/>
            <a:stCxn id="7" idx="2"/>
            <a:endCxn id="6" idx="6"/>
          </p:cNvCxnSpPr>
          <p:nvPr/>
        </p:nvCxnSpPr>
        <p:spPr>
          <a:xfrm flipH="1">
            <a:off x="8363616" y="2021392"/>
            <a:ext cx="1475936" cy="1"/>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10" name="TextBox 9">
            <a:extLst>
              <a:ext uri="{FF2B5EF4-FFF2-40B4-BE49-F238E27FC236}">
                <a16:creationId xmlns:a16="http://schemas.microsoft.com/office/drawing/2014/main" id="{3B8FE0E6-E0AB-45EA-51E4-4ED13A7FB3C7}"/>
              </a:ext>
            </a:extLst>
          </p:cNvPr>
          <p:cNvSpPr txBox="1"/>
          <p:nvPr/>
        </p:nvSpPr>
        <p:spPr>
          <a:xfrm>
            <a:off x="8105042" y="1080655"/>
            <a:ext cx="527539" cy="369332"/>
          </a:xfrm>
          <a:prstGeom prst="rect">
            <a:avLst/>
          </a:prstGeom>
          <a:noFill/>
        </p:spPr>
        <p:txBody>
          <a:bodyPr wrap="square" rtlCol="0">
            <a:spAutoFit/>
          </a:bodyPr>
          <a:lstStyle/>
          <a:p>
            <a:r>
              <a:rPr lang="zh-CN" altLang="en-US" dirty="0"/>
              <a:t>①</a:t>
            </a:r>
          </a:p>
        </p:txBody>
      </p:sp>
      <p:sp>
        <p:nvSpPr>
          <p:cNvPr id="11" name="TextBox 10">
            <a:extLst>
              <a:ext uri="{FF2B5EF4-FFF2-40B4-BE49-F238E27FC236}">
                <a16:creationId xmlns:a16="http://schemas.microsoft.com/office/drawing/2014/main" id="{152B406B-9E30-129C-399B-DA0C742DB7AF}"/>
              </a:ext>
            </a:extLst>
          </p:cNvPr>
          <p:cNvSpPr txBox="1"/>
          <p:nvPr/>
        </p:nvSpPr>
        <p:spPr>
          <a:xfrm>
            <a:off x="8938033" y="2099962"/>
            <a:ext cx="527539" cy="369332"/>
          </a:xfrm>
          <a:prstGeom prst="rect">
            <a:avLst/>
          </a:prstGeom>
          <a:noFill/>
        </p:spPr>
        <p:txBody>
          <a:bodyPr wrap="square" rtlCol="0">
            <a:spAutoFit/>
          </a:bodyPr>
          <a:lstStyle/>
          <a:p>
            <a:r>
              <a:rPr lang="zh-CN" altLang="en-US" dirty="0"/>
              <a:t>②</a:t>
            </a:r>
          </a:p>
        </p:txBody>
      </p:sp>
      <p:sp>
        <p:nvSpPr>
          <p:cNvPr id="12" name="TextBox 11">
            <a:extLst>
              <a:ext uri="{FF2B5EF4-FFF2-40B4-BE49-F238E27FC236}">
                <a16:creationId xmlns:a16="http://schemas.microsoft.com/office/drawing/2014/main" id="{751C6B7B-2C3E-1FF9-01A8-1A55AF6CE693}"/>
              </a:ext>
            </a:extLst>
          </p:cNvPr>
          <p:cNvSpPr txBox="1"/>
          <p:nvPr/>
        </p:nvSpPr>
        <p:spPr>
          <a:xfrm>
            <a:off x="9716033" y="1047017"/>
            <a:ext cx="527539" cy="369332"/>
          </a:xfrm>
          <a:prstGeom prst="rect">
            <a:avLst/>
          </a:prstGeom>
          <a:noFill/>
        </p:spPr>
        <p:txBody>
          <a:bodyPr wrap="square" rtlCol="0">
            <a:spAutoFit/>
          </a:bodyPr>
          <a:lstStyle/>
          <a:p>
            <a:r>
              <a:rPr lang="zh-CN" altLang="en-US" dirty="0"/>
              <a:t>③</a:t>
            </a:r>
          </a:p>
        </p:txBody>
      </p:sp>
      <p:sp>
        <p:nvSpPr>
          <p:cNvPr id="13" name="Rectangle: Rounded Corners 12">
            <a:extLst>
              <a:ext uri="{FF2B5EF4-FFF2-40B4-BE49-F238E27FC236}">
                <a16:creationId xmlns:a16="http://schemas.microsoft.com/office/drawing/2014/main" id="{FD97816D-9465-3B0D-9473-DA232469A8B5}"/>
              </a:ext>
            </a:extLst>
          </p:cNvPr>
          <p:cNvSpPr/>
          <p:nvPr/>
        </p:nvSpPr>
        <p:spPr>
          <a:xfrm>
            <a:off x="2240974" y="5029199"/>
            <a:ext cx="1018309" cy="526473"/>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dirty="0"/>
              <a:t>Last[1]</a:t>
            </a:r>
            <a:endParaRPr lang="zh-CN" altLang="en-US" dirty="0"/>
          </a:p>
        </p:txBody>
      </p:sp>
      <p:sp>
        <p:nvSpPr>
          <p:cNvPr id="14" name="Rectangle: Rounded Corners 13">
            <a:extLst>
              <a:ext uri="{FF2B5EF4-FFF2-40B4-BE49-F238E27FC236}">
                <a16:creationId xmlns:a16="http://schemas.microsoft.com/office/drawing/2014/main" id="{387A7695-B2B8-3406-678E-0D5FD48E98DE}"/>
              </a:ext>
            </a:extLst>
          </p:cNvPr>
          <p:cNvSpPr/>
          <p:nvPr/>
        </p:nvSpPr>
        <p:spPr>
          <a:xfrm>
            <a:off x="5278583" y="5029200"/>
            <a:ext cx="1018309" cy="526473"/>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dirty="0"/>
              <a:t>Last[2]</a:t>
            </a:r>
            <a:endParaRPr lang="zh-CN" altLang="en-US" dirty="0"/>
          </a:p>
        </p:txBody>
      </p:sp>
      <p:sp>
        <p:nvSpPr>
          <p:cNvPr id="15" name="Rectangle: Rounded Corners 14">
            <a:extLst>
              <a:ext uri="{FF2B5EF4-FFF2-40B4-BE49-F238E27FC236}">
                <a16:creationId xmlns:a16="http://schemas.microsoft.com/office/drawing/2014/main" id="{F8326B33-F3A6-7E6A-CF15-63CF43684B8F}"/>
              </a:ext>
            </a:extLst>
          </p:cNvPr>
          <p:cNvSpPr/>
          <p:nvPr/>
        </p:nvSpPr>
        <p:spPr>
          <a:xfrm>
            <a:off x="8316191" y="5029199"/>
            <a:ext cx="1018309" cy="526473"/>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dirty="0"/>
              <a:t>Last[3]</a:t>
            </a:r>
            <a:endParaRPr lang="zh-CN" altLang="en-US" dirty="0"/>
          </a:p>
        </p:txBody>
      </p:sp>
    </p:spTree>
    <p:extLst>
      <p:ext uri="{BB962C8B-B14F-4D97-AF65-F5344CB8AC3E}">
        <p14:creationId xmlns:p14="http://schemas.microsoft.com/office/powerpoint/2010/main" val="19676186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P spid="10" grpId="0"/>
      <p:bldP spid="11" grpId="0"/>
      <p:bldP spid="12" grpId="0"/>
      <p:bldP spid="13" grpId="0" animBg="1"/>
      <p:bldP spid="14" grpId="0" animBg="1"/>
      <p:bldP spid="15"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7C4857-083D-7371-91A1-6E786F8776FC}"/>
              </a:ext>
            </a:extLst>
          </p:cNvPr>
          <p:cNvSpPr>
            <a:spLocks noGrp="1"/>
          </p:cNvSpPr>
          <p:nvPr>
            <p:ph type="title"/>
          </p:nvPr>
        </p:nvSpPr>
        <p:spPr/>
        <p:txBody>
          <a:bodyPr/>
          <a:lstStyle/>
          <a:p>
            <a:r>
              <a:rPr lang="zh-CN" altLang="en-US" dirty="0"/>
              <a:t>图的储存</a:t>
            </a:r>
          </a:p>
        </p:txBody>
      </p:sp>
      <p:sp>
        <p:nvSpPr>
          <p:cNvPr id="3" name="Content Placeholder 2">
            <a:extLst>
              <a:ext uri="{FF2B5EF4-FFF2-40B4-BE49-F238E27FC236}">
                <a16:creationId xmlns:a16="http://schemas.microsoft.com/office/drawing/2014/main" id="{F7516475-8A98-F7CC-ED7C-7E65659C091E}"/>
              </a:ext>
            </a:extLst>
          </p:cNvPr>
          <p:cNvSpPr>
            <a:spLocks noGrp="1"/>
          </p:cNvSpPr>
          <p:nvPr>
            <p:ph idx="1"/>
          </p:nvPr>
        </p:nvSpPr>
        <p:spPr/>
        <p:txBody>
          <a:bodyPr/>
          <a:lstStyle/>
          <a:p>
            <a:r>
              <a:rPr lang="zh-CN" altLang="en-US" dirty="0"/>
              <a:t>链式前向星（常用）</a:t>
            </a:r>
            <a:endParaRPr lang="en-US" altLang="zh-CN" dirty="0"/>
          </a:p>
          <a:p>
            <a:pPr lvl="1"/>
            <a:r>
              <a:rPr lang="zh-CN" altLang="en-US" dirty="0"/>
              <a:t>优化实现的链表</a:t>
            </a:r>
            <a:endParaRPr lang="en-US" altLang="zh-CN" dirty="0"/>
          </a:p>
          <a:p>
            <a:endParaRPr lang="zh-CN" altLang="en-US" dirty="0"/>
          </a:p>
        </p:txBody>
      </p:sp>
      <p:sp>
        <p:nvSpPr>
          <p:cNvPr id="4" name="Oval 3">
            <a:extLst>
              <a:ext uri="{FF2B5EF4-FFF2-40B4-BE49-F238E27FC236}">
                <a16:creationId xmlns:a16="http://schemas.microsoft.com/office/drawing/2014/main" id="{962B5E79-D540-65B2-58A7-FE228115E547}"/>
              </a:ext>
            </a:extLst>
          </p:cNvPr>
          <p:cNvSpPr/>
          <p:nvPr/>
        </p:nvSpPr>
        <p:spPr>
          <a:xfrm>
            <a:off x="8738115" y="705210"/>
            <a:ext cx="727364" cy="526473"/>
          </a:xfrm>
          <a:prstGeom prst="ellipse">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2800" dirty="0">
                <a:solidFill>
                  <a:schemeClr val="tx1"/>
                </a:solidFill>
              </a:rPr>
              <a:t>1</a:t>
            </a:r>
            <a:endParaRPr lang="zh-CN" altLang="en-US" dirty="0">
              <a:solidFill>
                <a:schemeClr val="tx1"/>
              </a:solidFill>
            </a:endParaRPr>
          </a:p>
        </p:txBody>
      </p:sp>
      <p:cxnSp>
        <p:nvCxnSpPr>
          <p:cNvPr id="5" name="Straight Arrow Connector 4">
            <a:extLst>
              <a:ext uri="{FF2B5EF4-FFF2-40B4-BE49-F238E27FC236}">
                <a16:creationId xmlns:a16="http://schemas.microsoft.com/office/drawing/2014/main" id="{5C2301A8-CD9C-F35B-062E-82AE49CA46DF}"/>
              </a:ext>
            </a:extLst>
          </p:cNvPr>
          <p:cNvCxnSpPr>
            <a:cxnSpLocks/>
            <a:stCxn id="4" idx="3"/>
            <a:endCxn id="6" idx="0"/>
          </p:cNvCxnSpPr>
          <p:nvPr/>
        </p:nvCxnSpPr>
        <p:spPr>
          <a:xfrm flipH="1">
            <a:off x="7999934" y="1154583"/>
            <a:ext cx="844701" cy="603573"/>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6" name="Oval 5">
            <a:extLst>
              <a:ext uri="{FF2B5EF4-FFF2-40B4-BE49-F238E27FC236}">
                <a16:creationId xmlns:a16="http://schemas.microsoft.com/office/drawing/2014/main" id="{AC1556FB-F8E5-1350-D6F0-D68DA984665E}"/>
              </a:ext>
            </a:extLst>
          </p:cNvPr>
          <p:cNvSpPr/>
          <p:nvPr/>
        </p:nvSpPr>
        <p:spPr>
          <a:xfrm>
            <a:off x="7636252" y="1758156"/>
            <a:ext cx="727364" cy="526473"/>
          </a:xfrm>
          <a:prstGeom prst="ellipse">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2800" dirty="0">
                <a:solidFill>
                  <a:schemeClr val="tx1"/>
                </a:solidFill>
              </a:rPr>
              <a:t>2</a:t>
            </a:r>
            <a:endParaRPr lang="zh-CN" altLang="en-US" dirty="0">
              <a:solidFill>
                <a:schemeClr val="tx1"/>
              </a:solidFill>
            </a:endParaRPr>
          </a:p>
        </p:txBody>
      </p:sp>
      <p:sp>
        <p:nvSpPr>
          <p:cNvPr id="7" name="Oval 6">
            <a:extLst>
              <a:ext uri="{FF2B5EF4-FFF2-40B4-BE49-F238E27FC236}">
                <a16:creationId xmlns:a16="http://schemas.microsoft.com/office/drawing/2014/main" id="{C2F255B2-5CE4-CB1C-224F-FCE7C5DA4383}"/>
              </a:ext>
            </a:extLst>
          </p:cNvPr>
          <p:cNvSpPr/>
          <p:nvPr/>
        </p:nvSpPr>
        <p:spPr>
          <a:xfrm>
            <a:off x="9839552" y="1758155"/>
            <a:ext cx="727364" cy="526473"/>
          </a:xfrm>
          <a:prstGeom prst="ellipse">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2800" dirty="0">
                <a:solidFill>
                  <a:schemeClr val="tx1"/>
                </a:solidFill>
              </a:rPr>
              <a:t>3</a:t>
            </a:r>
            <a:endParaRPr lang="zh-CN" altLang="en-US" dirty="0">
              <a:solidFill>
                <a:schemeClr val="tx1"/>
              </a:solidFill>
            </a:endParaRPr>
          </a:p>
        </p:txBody>
      </p:sp>
      <p:cxnSp>
        <p:nvCxnSpPr>
          <p:cNvPr id="8" name="Straight Arrow Connector 7">
            <a:extLst>
              <a:ext uri="{FF2B5EF4-FFF2-40B4-BE49-F238E27FC236}">
                <a16:creationId xmlns:a16="http://schemas.microsoft.com/office/drawing/2014/main" id="{63AF3569-2BD8-0E06-3A25-1FC3F6CA924C}"/>
              </a:ext>
            </a:extLst>
          </p:cNvPr>
          <p:cNvCxnSpPr>
            <a:cxnSpLocks/>
            <a:stCxn id="4" idx="5"/>
            <a:endCxn id="7" idx="0"/>
          </p:cNvCxnSpPr>
          <p:nvPr/>
        </p:nvCxnSpPr>
        <p:spPr>
          <a:xfrm>
            <a:off x="9358959" y="1154583"/>
            <a:ext cx="844275" cy="603572"/>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9" name="Straight Arrow Connector 8">
            <a:extLst>
              <a:ext uri="{FF2B5EF4-FFF2-40B4-BE49-F238E27FC236}">
                <a16:creationId xmlns:a16="http://schemas.microsoft.com/office/drawing/2014/main" id="{9D88452B-9225-BD1D-6C8B-1697F7BB5A67}"/>
              </a:ext>
            </a:extLst>
          </p:cNvPr>
          <p:cNvCxnSpPr>
            <a:cxnSpLocks/>
            <a:stCxn id="7" idx="2"/>
            <a:endCxn id="6" idx="6"/>
          </p:cNvCxnSpPr>
          <p:nvPr/>
        </p:nvCxnSpPr>
        <p:spPr>
          <a:xfrm flipH="1">
            <a:off x="8363616" y="2021392"/>
            <a:ext cx="1475936" cy="1"/>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10" name="TextBox 9">
            <a:extLst>
              <a:ext uri="{FF2B5EF4-FFF2-40B4-BE49-F238E27FC236}">
                <a16:creationId xmlns:a16="http://schemas.microsoft.com/office/drawing/2014/main" id="{3B8FE0E6-E0AB-45EA-51E4-4ED13A7FB3C7}"/>
              </a:ext>
            </a:extLst>
          </p:cNvPr>
          <p:cNvSpPr txBox="1"/>
          <p:nvPr/>
        </p:nvSpPr>
        <p:spPr>
          <a:xfrm>
            <a:off x="8105042" y="1080655"/>
            <a:ext cx="527539" cy="369332"/>
          </a:xfrm>
          <a:prstGeom prst="rect">
            <a:avLst/>
          </a:prstGeom>
          <a:noFill/>
        </p:spPr>
        <p:txBody>
          <a:bodyPr wrap="square" rtlCol="0">
            <a:spAutoFit/>
          </a:bodyPr>
          <a:lstStyle/>
          <a:p>
            <a:r>
              <a:rPr lang="zh-CN" altLang="en-US" dirty="0"/>
              <a:t>①</a:t>
            </a:r>
          </a:p>
        </p:txBody>
      </p:sp>
      <p:sp>
        <p:nvSpPr>
          <p:cNvPr id="11" name="TextBox 10">
            <a:extLst>
              <a:ext uri="{FF2B5EF4-FFF2-40B4-BE49-F238E27FC236}">
                <a16:creationId xmlns:a16="http://schemas.microsoft.com/office/drawing/2014/main" id="{152B406B-9E30-129C-399B-DA0C742DB7AF}"/>
              </a:ext>
            </a:extLst>
          </p:cNvPr>
          <p:cNvSpPr txBox="1"/>
          <p:nvPr/>
        </p:nvSpPr>
        <p:spPr>
          <a:xfrm>
            <a:off x="8938033" y="2099962"/>
            <a:ext cx="527539" cy="369332"/>
          </a:xfrm>
          <a:prstGeom prst="rect">
            <a:avLst/>
          </a:prstGeom>
          <a:noFill/>
        </p:spPr>
        <p:txBody>
          <a:bodyPr wrap="square" rtlCol="0">
            <a:spAutoFit/>
          </a:bodyPr>
          <a:lstStyle/>
          <a:p>
            <a:r>
              <a:rPr lang="zh-CN" altLang="en-US" dirty="0"/>
              <a:t>②</a:t>
            </a:r>
          </a:p>
        </p:txBody>
      </p:sp>
      <p:sp>
        <p:nvSpPr>
          <p:cNvPr id="12" name="TextBox 11">
            <a:extLst>
              <a:ext uri="{FF2B5EF4-FFF2-40B4-BE49-F238E27FC236}">
                <a16:creationId xmlns:a16="http://schemas.microsoft.com/office/drawing/2014/main" id="{751C6B7B-2C3E-1FF9-01A8-1A55AF6CE693}"/>
              </a:ext>
            </a:extLst>
          </p:cNvPr>
          <p:cNvSpPr txBox="1"/>
          <p:nvPr/>
        </p:nvSpPr>
        <p:spPr>
          <a:xfrm>
            <a:off x="9716033" y="1047017"/>
            <a:ext cx="527539" cy="369332"/>
          </a:xfrm>
          <a:prstGeom prst="rect">
            <a:avLst/>
          </a:prstGeom>
          <a:noFill/>
        </p:spPr>
        <p:txBody>
          <a:bodyPr wrap="square" rtlCol="0">
            <a:spAutoFit/>
          </a:bodyPr>
          <a:lstStyle/>
          <a:p>
            <a:r>
              <a:rPr lang="zh-CN" altLang="en-US" dirty="0"/>
              <a:t>③</a:t>
            </a:r>
          </a:p>
        </p:txBody>
      </p:sp>
      <p:sp>
        <p:nvSpPr>
          <p:cNvPr id="13" name="Rectangle: Rounded Corners 12">
            <a:extLst>
              <a:ext uri="{FF2B5EF4-FFF2-40B4-BE49-F238E27FC236}">
                <a16:creationId xmlns:a16="http://schemas.microsoft.com/office/drawing/2014/main" id="{FD97816D-9465-3B0D-9473-DA232469A8B5}"/>
              </a:ext>
            </a:extLst>
          </p:cNvPr>
          <p:cNvSpPr/>
          <p:nvPr/>
        </p:nvSpPr>
        <p:spPr>
          <a:xfrm>
            <a:off x="2240974" y="5029199"/>
            <a:ext cx="1018309" cy="526473"/>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dirty="0"/>
              <a:t>Last[1]</a:t>
            </a:r>
            <a:endParaRPr lang="zh-CN" altLang="en-US" dirty="0"/>
          </a:p>
        </p:txBody>
      </p:sp>
      <p:sp>
        <p:nvSpPr>
          <p:cNvPr id="14" name="Rectangle: Rounded Corners 13">
            <a:extLst>
              <a:ext uri="{FF2B5EF4-FFF2-40B4-BE49-F238E27FC236}">
                <a16:creationId xmlns:a16="http://schemas.microsoft.com/office/drawing/2014/main" id="{387A7695-B2B8-3406-678E-0D5FD48E98DE}"/>
              </a:ext>
            </a:extLst>
          </p:cNvPr>
          <p:cNvSpPr/>
          <p:nvPr/>
        </p:nvSpPr>
        <p:spPr>
          <a:xfrm>
            <a:off x="5278583" y="5029200"/>
            <a:ext cx="1018309" cy="526473"/>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dirty="0"/>
              <a:t>Last[2]</a:t>
            </a:r>
            <a:endParaRPr lang="zh-CN" altLang="en-US" dirty="0"/>
          </a:p>
        </p:txBody>
      </p:sp>
      <p:sp>
        <p:nvSpPr>
          <p:cNvPr id="15" name="Rectangle: Rounded Corners 14">
            <a:extLst>
              <a:ext uri="{FF2B5EF4-FFF2-40B4-BE49-F238E27FC236}">
                <a16:creationId xmlns:a16="http://schemas.microsoft.com/office/drawing/2014/main" id="{F8326B33-F3A6-7E6A-CF15-63CF43684B8F}"/>
              </a:ext>
            </a:extLst>
          </p:cNvPr>
          <p:cNvSpPr/>
          <p:nvPr/>
        </p:nvSpPr>
        <p:spPr>
          <a:xfrm>
            <a:off x="8316191" y="5029199"/>
            <a:ext cx="1018309" cy="526473"/>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dirty="0"/>
              <a:t>Last[3]</a:t>
            </a:r>
            <a:endParaRPr lang="zh-CN" altLang="en-US" dirty="0"/>
          </a:p>
        </p:txBody>
      </p:sp>
      <p:sp>
        <p:nvSpPr>
          <p:cNvPr id="16" name="Rectangle: Rounded Corners 15">
            <a:extLst>
              <a:ext uri="{FF2B5EF4-FFF2-40B4-BE49-F238E27FC236}">
                <a16:creationId xmlns:a16="http://schemas.microsoft.com/office/drawing/2014/main" id="{322F4A49-0EBA-94E9-639C-23E20BEB5D47}"/>
              </a:ext>
            </a:extLst>
          </p:cNvPr>
          <p:cNvSpPr/>
          <p:nvPr/>
        </p:nvSpPr>
        <p:spPr>
          <a:xfrm>
            <a:off x="2500746" y="3332019"/>
            <a:ext cx="893618" cy="484909"/>
          </a:xfrm>
          <a:prstGeom prst="round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solidFill>
                  <a:sysClr val="windowText" lastClr="000000"/>
                </a:solidFill>
              </a:rPr>
              <a:t>To = 2</a:t>
            </a:r>
            <a:endParaRPr lang="zh-CN" altLang="en-US" dirty="0">
              <a:solidFill>
                <a:sysClr val="windowText" lastClr="000000"/>
              </a:solidFill>
            </a:endParaRPr>
          </a:p>
        </p:txBody>
      </p:sp>
      <p:sp>
        <p:nvSpPr>
          <p:cNvPr id="17" name="Rectangle: Rounded Corners 16">
            <a:extLst>
              <a:ext uri="{FF2B5EF4-FFF2-40B4-BE49-F238E27FC236}">
                <a16:creationId xmlns:a16="http://schemas.microsoft.com/office/drawing/2014/main" id="{A2E5841A-813C-D34C-968B-96188726B475}"/>
              </a:ext>
            </a:extLst>
          </p:cNvPr>
          <p:cNvSpPr/>
          <p:nvPr/>
        </p:nvSpPr>
        <p:spPr>
          <a:xfrm>
            <a:off x="1607128" y="3332019"/>
            <a:ext cx="893618" cy="484909"/>
          </a:xfrm>
          <a:prstGeom prst="round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solidFill>
                  <a:sysClr val="windowText" lastClr="000000"/>
                </a:solidFill>
              </a:rPr>
              <a:t>Next</a:t>
            </a:r>
            <a:endParaRPr lang="zh-CN" altLang="en-US" dirty="0">
              <a:solidFill>
                <a:sysClr val="windowText" lastClr="000000"/>
              </a:solidFill>
            </a:endParaRPr>
          </a:p>
        </p:txBody>
      </p:sp>
      <p:cxnSp>
        <p:nvCxnSpPr>
          <p:cNvPr id="19" name="Straight Arrow Connector 18">
            <a:extLst>
              <a:ext uri="{FF2B5EF4-FFF2-40B4-BE49-F238E27FC236}">
                <a16:creationId xmlns:a16="http://schemas.microsoft.com/office/drawing/2014/main" id="{DA4EBCAA-5B35-B399-DD95-0FE7A855441A}"/>
              </a:ext>
            </a:extLst>
          </p:cNvPr>
          <p:cNvCxnSpPr>
            <a:cxnSpLocks/>
            <a:stCxn id="13" idx="0"/>
            <a:endCxn id="17" idx="2"/>
          </p:cNvCxnSpPr>
          <p:nvPr/>
        </p:nvCxnSpPr>
        <p:spPr>
          <a:xfrm flipH="1" flipV="1">
            <a:off x="2053937" y="3816928"/>
            <a:ext cx="696192" cy="121227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99029824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7C4857-083D-7371-91A1-6E786F8776FC}"/>
              </a:ext>
            </a:extLst>
          </p:cNvPr>
          <p:cNvSpPr>
            <a:spLocks noGrp="1"/>
          </p:cNvSpPr>
          <p:nvPr>
            <p:ph type="title"/>
          </p:nvPr>
        </p:nvSpPr>
        <p:spPr/>
        <p:txBody>
          <a:bodyPr/>
          <a:lstStyle/>
          <a:p>
            <a:r>
              <a:rPr lang="zh-CN" altLang="en-US" dirty="0"/>
              <a:t>图的储存</a:t>
            </a:r>
          </a:p>
        </p:txBody>
      </p:sp>
      <p:sp>
        <p:nvSpPr>
          <p:cNvPr id="3" name="Content Placeholder 2">
            <a:extLst>
              <a:ext uri="{FF2B5EF4-FFF2-40B4-BE49-F238E27FC236}">
                <a16:creationId xmlns:a16="http://schemas.microsoft.com/office/drawing/2014/main" id="{F7516475-8A98-F7CC-ED7C-7E65659C091E}"/>
              </a:ext>
            </a:extLst>
          </p:cNvPr>
          <p:cNvSpPr>
            <a:spLocks noGrp="1"/>
          </p:cNvSpPr>
          <p:nvPr>
            <p:ph idx="1"/>
          </p:nvPr>
        </p:nvSpPr>
        <p:spPr/>
        <p:txBody>
          <a:bodyPr/>
          <a:lstStyle/>
          <a:p>
            <a:r>
              <a:rPr lang="zh-CN" altLang="en-US" dirty="0"/>
              <a:t>链式前向星（常用）</a:t>
            </a:r>
            <a:endParaRPr lang="en-US" altLang="zh-CN" dirty="0"/>
          </a:p>
          <a:p>
            <a:pPr lvl="1"/>
            <a:r>
              <a:rPr lang="zh-CN" altLang="en-US" dirty="0"/>
              <a:t>优化实现的链表</a:t>
            </a:r>
            <a:endParaRPr lang="en-US" altLang="zh-CN" dirty="0"/>
          </a:p>
          <a:p>
            <a:endParaRPr lang="zh-CN" altLang="en-US" dirty="0"/>
          </a:p>
        </p:txBody>
      </p:sp>
      <p:sp>
        <p:nvSpPr>
          <p:cNvPr id="4" name="Oval 3">
            <a:extLst>
              <a:ext uri="{FF2B5EF4-FFF2-40B4-BE49-F238E27FC236}">
                <a16:creationId xmlns:a16="http://schemas.microsoft.com/office/drawing/2014/main" id="{962B5E79-D540-65B2-58A7-FE228115E547}"/>
              </a:ext>
            </a:extLst>
          </p:cNvPr>
          <p:cNvSpPr/>
          <p:nvPr/>
        </p:nvSpPr>
        <p:spPr>
          <a:xfrm>
            <a:off x="8738115" y="705210"/>
            <a:ext cx="727364" cy="526473"/>
          </a:xfrm>
          <a:prstGeom prst="ellipse">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2800" dirty="0">
                <a:solidFill>
                  <a:schemeClr val="tx1"/>
                </a:solidFill>
              </a:rPr>
              <a:t>1</a:t>
            </a:r>
            <a:endParaRPr lang="zh-CN" altLang="en-US" dirty="0">
              <a:solidFill>
                <a:schemeClr val="tx1"/>
              </a:solidFill>
            </a:endParaRPr>
          </a:p>
        </p:txBody>
      </p:sp>
      <p:cxnSp>
        <p:nvCxnSpPr>
          <p:cNvPr id="5" name="Straight Arrow Connector 4">
            <a:extLst>
              <a:ext uri="{FF2B5EF4-FFF2-40B4-BE49-F238E27FC236}">
                <a16:creationId xmlns:a16="http://schemas.microsoft.com/office/drawing/2014/main" id="{5C2301A8-CD9C-F35B-062E-82AE49CA46DF}"/>
              </a:ext>
            </a:extLst>
          </p:cNvPr>
          <p:cNvCxnSpPr>
            <a:cxnSpLocks/>
            <a:stCxn id="4" idx="3"/>
            <a:endCxn id="6" idx="0"/>
          </p:cNvCxnSpPr>
          <p:nvPr/>
        </p:nvCxnSpPr>
        <p:spPr>
          <a:xfrm flipH="1">
            <a:off x="7999934" y="1154583"/>
            <a:ext cx="844701" cy="603573"/>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6" name="Oval 5">
            <a:extLst>
              <a:ext uri="{FF2B5EF4-FFF2-40B4-BE49-F238E27FC236}">
                <a16:creationId xmlns:a16="http://schemas.microsoft.com/office/drawing/2014/main" id="{AC1556FB-F8E5-1350-D6F0-D68DA984665E}"/>
              </a:ext>
            </a:extLst>
          </p:cNvPr>
          <p:cNvSpPr/>
          <p:nvPr/>
        </p:nvSpPr>
        <p:spPr>
          <a:xfrm>
            <a:off x="7636252" y="1758156"/>
            <a:ext cx="727364" cy="526473"/>
          </a:xfrm>
          <a:prstGeom prst="ellipse">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2800" dirty="0">
                <a:solidFill>
                  <a:schemeClr val="tx1"/>
                </a:solidFill>
              </a:rPr>
              <a:t>2</a:t>
            </a:r>
            <a:endParaRPr lang="zh-CN" altLang="en-US" dirty="0">
              <a:solidFill>
                <a:schemeClr val="tx1"/>
              </a:solidFill>
            </a:endParaRPr>
          </a:p>
        </p:txBody>
      </p:sp>
      <p:sp>
        <p:nvSpPr>
          <p:cNvPr id="7" name="Oval 6">
            <a:extLst>
              <a:ext uri="{FF2B5EF4-FFF2-40B4-BE49-F238E27FC236}">
                <a16:creationId xmlns:a16="http://schemas.microsoft.com/office/drawing/2014/main" id="{C2F255B2-5CE4-CB1C-224F-FCE7C5DA4383}"/>
              </a:ext>
            </a:extLst>
          </p:cNvPr>
          <p:cNvSpPr/>
          <p:nvPr/>
        </p:nvSpPr>
        <p:spPr>
          <a:xfrm>
            <a:off x="9839552" y="1758155"/>
            <a:ext cx="727364" cy="526473"/>
          </a:xfrm>
          <a:prstGeom prst="ellipse">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2800" dirty="0">
                <a:solidFill>
                  <a:schemeClr val="tx1"/>
                </a:solidFill>
              </a:rPr>
              <a:t>3</a:t>
            </a:r>
            <a:endParaRPr lang="zh-CN" altLang="en-US" dirty="0">
              <a:solidFill>
                <a:schemeClr val="tx1"/>
              </a:solidFill>
            </a:endParaRPr>
          </a:p>
        </p:txBody>
      </p:sp>
      <p:cxnSp>
        <p:nvCxnSpPr>
          <p:cNvPr id="8" name="Straight Arrow Connector 7">
            <a:extLst>
              <a:ext uri="{FF2B5EF4-FFF2-40B4-BE49-F238E27FC236}">
                <a16:creationId xmlns:a16="http://schemas.microsoft.com/office/drawing/2014/main" id="{63AF3569-2BD8-0E06-3A25-1FC3F6CA924C}"/>
              </a:ext>
            </a:extLst>
          </p:cNvPr>
          <p:cNvCxnSpPr>
            <a:cxnSpLocks/>
            <a:stCxn id="4" idx="5"/>
            <a:endCxn id="7" idx="0"/>
          </p:cNvCxnSpPr>
          <p:nvPr/>
        </p:nvCxnSpPr>
        <p:spPr>
          <a:xfrm>
            <a:off x="9358959" y="1154583"/>
            <a:ext cx="844275" cy="603572"/>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9" name="Straight Arrow Connector 8">
            <a:extLst>
              <a:ext uri="{FF2B5EF4-FFF2-40B4-BE49-F238E27FC236}">
                <a16:creationId xmlns:a16="http://schemas.microsoft.com/office/drawing/2014/main" id="{9D88452B-9225-BD1D-6C8B-1697F7BB5A67}"/>
              </a:ext>
            </a:extLst>
          </p:cNvPr>
          <p:cNvCxnSpPr>
            <a:cxnSpLocks/>
            <a:stCxn id="7" idx="2"/>
            <a:endCxn id="6" idx="6"/>
          </p:cNvCxnSpPr>
          <p:nvPr/>
        </p:nvCxnSpPr>
        <p:spPr>
          <a:xfrm flipH="1">
            <a:off x="8363616" y="2021392"/>
            <a:ext cx="1475936" cy="1"/>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10" name="TextBox 9">
            <a:extLst>
              <a:ext uri="{FF2B5EF4-FFF2-40B4-BE49-F238E27FC236}">
                <a16:creationId xmlns:a16="http://schemas.microsoft.com/office/drawing/2014/main" id="{3B8FE0E6-E0AB-45EA-51E4-4ED13A7FB3C7}"/>
              </a:ext>
            </a:extLst>
          </p:cNvPr>
          <p:cNvSpPr txBox="1"/>
          <p:nvPr/>
        </p:nvSpPr>
        <p:spPr>
          <a:xfrm>
            <a:off x="8105042" y="1080655"/>
            <a:ext cx="527539" cy="369332"/>
          </a:xfrm>
          <a:prstGeom prst="rect">
            <a:avLst/>
          </a:prstGeom>
          <a:noFill/>
        </p:spPr>
        <p:txBody>
          <a:bodyPr wrap="square" rtlCol="0">
            <a:spAutoFit/>
          </a:bodyPr>
          <a:lstStyle/>
          <a:p>
            <a:r>
              <a:rPr lang="zh-CN" altLang="en-US" dirty="0"/>
              <a:t>①</a:t>
            </a:r>
          </a:p>
        </p:txBody>
      </p:sp>
      <p:sp>
        <p:nvSpPr>
          <p:cNvPr id="11" name="TextBox 10">
            <a:extLst>
              <a:ext uri="{FF2B5EF4-FFF2-40B4-BE49-F238E27FC236}">
                <a16:creationId xmlns:a16="http://schemas.microsoft.com/office/drawing/2014/main" id="{152B406B-9E30-129C-399B-DA0C742DB7AF}"/>
              </a:ext>
            </a:extLst>
          </p:cNvPr>
          <p:cNvSpPr txBox="1"/>
          <p:nvPr/>
        </p:nvSpPr>
        <p:spPr>
          <a:xfrm>
            <a:off x="8938033" y="2099962"/>
            <a:ext cx="527539" cy="369332"/>
          </a:xfrm>
          <a:prstGeom prst="rect">
            <a:avLst/>
          </a:prstGeom>
          <a:noFill/>
        </p:spPr>
        <p:txBody>
          <a:bodyPr wrap="square" rtlCol="0">
            <a:spAutoFit/>
          </a:bodyPr>
          <a:lstStyle/>
          <a:p>
            <a:r>
              <a:rPr lang="zh-CN" altLang="en-US" dirty="0"/>
              <a:t>②</a:t>
            </a:r>
          </a:p>
        </p:txBody>
      </p:sp>
      <p:sp>
        <p:nvSpPr>
          <p:cNvPr id="12" name="TextBox 11">
            <a:extLst>
              <a:ext uri="{FF2B5EF4-FFF2-40B4-BE49-F238E27FC236}">
                <a16:creationId xmlns:a16="http://schemas.microsoft.com/office/drawing/2014/main" id="{751C6B7B-2C3E-1FF9-01A8-1A55AF6CE693}"/>
              </a:ext>
            </a:extLst>
          </p:cNvPr>
          <p:cNvSpPr txBox="1"/>
          <p:nvPr/>
        </p:nvSpPr>
        <p:spPr>
          <a:xfrm>
            <a:off x="9716033" y="1047017"/>
            <a:ext cx="527539" cy="369332"/>
          </a:xfrm>
          <a:prstGeom prst="rect">
            <a:avLst/>
          </a:prstGeom>
          <a:noFill/>
        </p:spPr>
        <p:txBody>
          <a:bodyPr wrap="square" rtlCol="0">
            <a:spAutoFit/>
          </a:bodyPr>
          <a:lstStyle/>
          <a:p>
            <a:r>
              <a:rPr lang="zh-CN" altLang="en-US" dirty="0"/>
              <a:t>③</a:t>
            </a:r>
          </a:p>
        </p:txBody>
      </p:sp>
      <p:sp>
        <p:nvSpPr>
          <p:cNvPr id="13" name="Rectangle: Rounded Corners 12">
            <a:extLst>
              <a:ext uri="{FF2B5EF4-FFF2-40B4-BE49-F238E27FC236}">
                <a16:creationId xmlns:a16="http://schemas.microsoft.com/office/drawing/2014/main" id="{FD97816D-9465-3B0D-9473-DA232469A8B5}"/>
              </a:ext>
            </a:extLst>
          </p:cNvPr>
          <p:cNvSpPr/>
          <p:nvPr/>
        </p:nvSpPr>
        <p:spPr>
          <a:xfrm>
            <a:off x="2240974" y="5029199"/>
            <a:ext cx="1018309" cy="526473"/>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dirty="0"/>
              <a:t>Last[1]</a:t>
            </a:r>
            <a:endParaRPr lang="zh-CN" altLang="en-US" dirty="0"/>
          </a:p>
        </p:txBody>
      </p:sp>
      <p:sp>
        <p:nvSpPr>
          <p:cNvPr id="14" name="Rectangle: Rounded Corners 13">
            <a:extLst>
              <a:ext uri="{FF2B5EF4-FFF2-40B4-BE49-F238E27FC236}">
                <a16:creationId xmlns:a16="http://schemas.microsoft.com/office/drawing/2014/main" id="{387A7695-B2B8-3406-678E-0D5FD48E98DE}"/>
              </a:ext>
            </a:extLst>
          </p:cNvPr>
          <p:cNvSpPr/>
          <p:nvPr/>
        </p:nvSpPr>
        <p:spPr>
          <a:xfrm>
            <a:off x="5278583" y="5029200"/>
            <a:ext cx="1018309" cy="526473"/>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dirty="0"/>
              <a:t>Last[2]</a:t>
            </a:r>
            <a:endParaRPr lang="zh-CN" altLang="en-US" dirty="0"/>
          </a:p>
        </p:txBody>
      </p:sp>
      <p:sp>
        <p:nvSpPr>
          <p:cNvPr id="15" name="Rectangle: Rounded Corners 14">
            <a:extLst>
              <a:ext uri="{FF2B5EF4-FFF2-40B4-BE49-F238E27FC236}">
                <a16:creationId xmlns:a16="http://schemas.microsoft.com/office/drawing/2014/main" id="{F8326B33-F3A6-7E6A-CF15-63CF43684B8F}"/>
              </a:ext>
            </a:extLst>
          </p:cNvPr>
          <p:cNvSpPr/>
          <p:nvPr/>
        </p:nvSpPr>
        <p:spPr>
          <a:xfrm>
            <a:off x="8316191" y="5029199"/>
            <a:ext cx="1018309" cy="526473"/>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dirty="0"/>
              <a:t>Last[3]</a:t>
            </a:r>
            <a:endParaRPr lang="zh-CN" altLang="en-US" dirty="0"/>
          </a:p>
        </p:txBody>
      </p:sp>
      <p:sp>
        <p:nvSpPr>
          <p:cNvPr id="16" name="Rectangle: Rounded Corners 15">
            <a:extLst>
              <a:ext uri="{FF2B5EF4-FFF2-40B4-BE49-F238E27FC236}">
                <a16:creationId xmlns:a16="http://schemas.microsoft.com/office/drawing/2014/main" id="{322F4A49-0EBA-94E9-639C-23E20BEB5D47}"/>
              </a:ext>
            </a:extLst>
          </p:cNvPr>
          <p:cNvSpPr/>
          <p:nvPr/>
        </p:nvSpPr>
        <p:spPr>
          <a:xfrm>
            <a:off x="2500746" y="3332019"/>
            <a:ext cx="893618" cy="484909"/>
          </a:xfrm>
          <a:prstGeom prst="round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solidFill>
                  <a:sysClr val="windowText" lastClr="000000"/>
                </a:solidFill>
              </a:rPr>
              <a:t>To = 2</a:t>
            </a:r>
            <a:endParaRPr lang="zh-CN" altLang="en-US" dirty="0">
              <a:solidFill>
                <a:sysClr val="windowText" lastClr="000000"/>
              </a:solidFill>
            </a:endParaRPr>
          </a:p>
        </p:txBody>
      </p:sp>
      <p:sp>
        <p:nvSpPr>
          <p:cNvPr id="17" name="Rectangle: Rounded Corners 16">
            <a:extLst>
              <a:ext uri="{FF2B5EF4-FFF2-40B4-BE49-F238E27FC236}">
                <a16:creationId xmlns:a16="http://schemas.microsoft.com/office/drawing/2014/main" id="{A2E5841A-813C-D34C-968B-96188726B475}"/>
              </a:ext>
            </a:extLst>
          </p:cNvPr>
          <p:cNvSpPr/>
          <p:nvPr/>
        </p:nvSpPr>
        <p:spPr>
          <a:xfrm>
            <a:off x="1607128" y="3332019"/>
            <a:ext cx="893618" cy="484909"/>
          </a:xfrm>
          <a:prstGeom prst="round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solidFill>
                  <a:sysClr val="windowText" lastClr="000000"/>
                </a:solidFill>
              </a:rPr>
              <a:t>Next</a:t>
            </a:r>
            <a:endParaRPr lang="zh-CN" altLang="en-US" dirty="0">
              <a:solidFill>
                <a:sysClr val="windowText" lastClr="000000"/>
              </a:solidFill>
            </a:endParaRPr>
          </a:p>
        </p:txBody>
      </p:sp>
      <p:cxnSp>
        <p:nvCxnSpPr>
          <p:cNvPr id="19" name="Straight Arrow Connector 18">
            <a:extLst>
              <a:ext uri="{FF2B5EF4-FFF2-40B4-BE49-F238E27FC236}">
                <a16:creationId xmlns:a16="http://schemas.microsoft.com/office/drawing/2014/main" id="{DA4EBCAA-5B35-B399-DD95-0FE7A855441A}"/>
              </a:ext>
            </a:extLst>
          </p:cNvPr>
          <p:cNvCxnSpPr>
            <a:cxnSpLocks/>
            <a:stCxn id="13" idx="0"/>
            <a:endCxn id="17" idx="2"/>
          </p:cNvCxnSpPr>
          <p:nvPr/>
        </p:nvCxnSpPr>
        <p:spPr>
          <a:xfrm flipH="1" flipV="1">
            <a:off x="2053937" y="3816928"/>
            <a:ext cx="696192" cy="121227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8" name="Rectangle: Rounded Corners 17">
            <a:extLst>
              <a:ext uri="{FF2B5EF4-FFF2-40B4-BE49-F238E27FC236}">
                <a16:creationId xmlns:a16="http://schemas.microsoft.com/office/drawing/2014/main" id="{8C689FB0-23D0-8FB4-BD0D-2D46916BDDF0}"/>
              </a:ext>
            </a:extLst>
          </p:cNvPr>
          <p:cNvSpPr/>
          <p:nvPr/>
        </p:nvSpPr>
        <p:spPr>
          <a:xfrm>
            <a:off x="5649191" y="3332019"/>
            <a:ext cx="893618" cy="484909"/>
          </a:xfrm>
          <a:prstGeom prst="round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solidFill>
                  <a:sysClr val="windowText" lastClr="000000"/>
                </a:solidFill>
              </a:rPr>
              <a:t>To = 2</a:t>
            </a:r>
            <a:endParaRPr lang="zh-CN" altLang="en-US" dirty="0">
              <a:solidFill>
                <a:sysClr val="windowText" lastClr="000000"/>
              </a:solidFill>
            </a:endParaRPr>
          </a:p>
        </p:txBody>
      </p:sp>
      <p:sp>
        <p:nvSpPr>
          <p:cNvPr id="20" name="Rectangle: Rounded Corners 19">
            <a:extLst>
              <a:ext uri="{FF2B5EF4-FFF2-40B4-BE49-F238E27FC236}">
                <a16:creationId xmlns:a16="http://schemas.microsoft.com/office/drawing/2014/main" id="{8D358D57-1A1D-558F-35D5-AAA732A94266}"/>
              </a:ext>
            </a:extLst>
          </p:cNvPr>
          <p:cNvSpPr/>
          <p:nvPr/>
        </p:nvSpPr>
        <p:spPr>
          <a:xfrm>
            <a:off x="4755573" y="3332019"/>
            <a:ext cx="893618" cy="484909"/>
          </a:xfrm>
          <a:prstGeom prst="round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solidFill>
                  <a:sysClr val="windowText" lastClr="000000"/>
                </a:solidFill>
              </a:rPr>
              <a:t>Next</a:t>
            </a:r>
            <a:endParaRPr lang="zh-CN" altLang="en-US" dirty="0">
              <a:solidFill>
                <a:sysClr val="windowText" lastClr="000000"/>
              </a:solidFill>
            </a:endParaRPr>
          </a:p>
        </p:txBody>
      </p:sp>
      <p:cxnSp>
        <p:nvCxnSpPr>
          <p:cNvPr id="21" name="Straight Arrow Connector 20">
            <a:extLst>
              <a:ext uri="{FF2B5EF4-FFF2-40B4-BE49-F238E27FC236}">
                <a16:creationId xmlns:a16="http://schemas.microsoft.com/office/drawing/2014/main" id="{A79F4480-FE60-FB3E-AD25-D117A2B511FC}"/>
              </a:ext>
            </a:extLst>
          </p:cNvPr>
          <p:cNvCxnSpPr>
            <a:cxnSpLocks/>
            <a:stCxn id="15" idx="0"/>
            <a:endCxn id="20" idx="2"/>
          </p:cNvCxnSpPr>
          <p:nvPr/>
        </p:nvCxnSpPr>
        <p:spPr>
          <a:xfrm flipH="1" flipV="1">
            <a:off x="5202382" y="3816928"/>
            <a:ext cx="3622964" cy="121227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52098496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7C4857-083D-7371-91A1-6E786F8776FC}"/>
              </a:ext>
            </a:extLst>
          </p:cNvPr>
          <p:cNvSpPr>
            <a:spLocks noGrp="1"/>
          </p:cNvSpPr>
          <p:nvPr>
            <p:ph type="title"/>
          </p:nvPr>
        </p:nvSpPr>
        <p:spPr/>
        <p:txBody>
          <a:bodyPr/>
          <a:lstStyle/>
          <a:p>
            <a:r>
              <a:rPr lang="zh-CN" altLang="en-US" dirty="0"/>
              <a:t>图的储存</a:t>
            </a:r>
          </a:p>
        </p:txBody>
      </p:sp>
      <p:sp>
        <p:nvSpPr>
          <p:cNvPr id="3" name="Content Placeholder 2">
            <a:extLst>
              <a:ext uri="{FF2B5EF4-FFF2-40B4-BE49-F238E27FC236}">
                <a16:creationId xmlns:a16="http://schemas.microsoft.com/office/drawing/2014/main" id="{F7516475-8A98-F7CC-ED7C-7E65659C091E}"/>
              </a:ext>
            </a:extLst>
          </p:cNvPr>
          <p:cNvSpPr>
            <a:spLocks noGrp="1"/>
          </p:cNvSpPr>
          <p:nvPr>
            <p:ph idx="1"/>
          </p:nvPr>
        </p:nvSpPr>
        <p:spPr/>
        <p:txBody>
          <a:bodyPr/>
          <a:lstStyle/>
          <a:p>
            <a:r>
              <a:rPr lang="zh-CN" altLang="en-US" dirty="0"/>
              <a:t>链式前向星（常用）</a:t>
            </a:r>
            <a:endParaRPr lang="en-US" altLang="zh-CN" dirty="0"/>
          </a:p>
          <a:p>
            <a:pPr lvl="1"/>
            <a:r>
              <a:rPr lang="zh-CN" altLang="en-US" dirty="0"/>
              <a:t>优化实现的链表</a:t>
            </a:r>
            <a:endParaRPr lang="en-US" altLang="zh-CN" dirty="0"/>
          </a:p>
          <a:p>
            <a:endParaRPr lang="zh-CN" altLang="en-US" dirty="0"/>
          </a:p>
        </p:txBody>
      </p:sp>
      <p:sp>
        <p:nvSpPr>
          <p:cNvPr id="4" name="Oval 3">
            <a:extLst>
              <a:ext uri="{FF2B5EF4-FFF2-40B4-BE49-F238E27FC236}">
                <a16:creationId xmlns:a16="http://schemas.microsoft.com/office/drawing/2014/main" id="{962B5E79-D540-65B2-58A7-FE228115E547}"/>
              </a:ext>
            </a:extLst>
          </p:cNvPr>
          <p:cNvSpPr/>
          <p:nvPr/>
        </p:nvSpPr>
        <p:spPr>
          <a:xfrm>
            <a:off x="8738115" y="705210"/>
            <a:ext cx="727364" cy="526473"/>
          </a:xfrm>
          <a:prstGeom prst="ellipse">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2800" dirty="0">
                <a:solidFill>
                  <a:schemeClr val="tx1"/>
                </a:solidFill>
              </a:rPr>
              <a:t>1</a:t>
            </a:r>
            <a:endParaRPr lang="zh-CN" altLang="en-US" dirty="0">
              <a:solidFill>
                <a:schemeClr val="tx1"/>
              </a:solidFill>
            </a:endParaRPr>
          </a:p>
        </p:txBody>
      </p:sp>
      <p:cxnSp>
        <p:nvCxnSpPr>
          <p:cNvPr id="5" name="Straight Arrow Connector 4">
            <a:extLst>
              <a:ext uri="{FF2B5EF4-FFF2-40B4-BE49-F238E27FC236}">
                <a16:creationId xmlns:a16="http://schemas.microsoft.com/office/drawing/2014/main" id="{5C2301A8-CD9C-F35B-062E-82AE49CA46DF}"/>
              </a:ext>
            </a:extLst>
          </p:cNvPr>
          <p:cNvCxnSpPr>
            <a:cxnSpLocks/>
            <a:stCxn id="4" idx="3"/>
            <a:endCxn id="6" idx="0"/>
          </p:cNvCxnSpPr>
          <p:nvPr/>
        </p:nvCxnSpPr>
        <p:spPr>
          <a:xfrm flipH="1">
            <a:off x="7999934" y="1154583"/>
            <a:ext cx="844701" cy="603573"/>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6" name="Oval 5">
            <a:extLst>
              <a:ext uri="{FF2B5EF4-FFF2-40B4-BE49-F238E27FC236}">
                <a16:creationId xmlns:a16="http://schemas.microsoft.com/office/drawing/2014/main" id="{AC1556FB-F8E5-1350-D6F0-D68DA984665E}"/>
              </a:ext>
            </a:extLst>
          </p:cNvPr>
          <p:cNvSpPr/>
          <p:nvPr/>
        </p:nvSpPr>
        <p:spPr>
          <a:xfrm>
            <a:off x="7636252" y="1758156"/>
            <a:ext cx="727364" cy="526473"/>
          </a:xfrm>
          <a:prstGeom prst="ellipse">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2800" dirty="0">
                <a:solidFill>
                  <a:schemeClr val="tx1"/>
                </a:solidFill>
              </a:rPr>
              <a:t>2</a:t>
            </a:r>
            <a:endParaRPr lang="zh-CN" altLang="en-US" dirty="0">
              <a:solidFill>
                <a:schemeClr val="tx1"/>
              </a:solidFill>
            </a:endParaRPr>
          </a:p>
        </p:txBody>
      </p:sp>
      <p:sp>
        <p:nvSpPr>
          <p:cNvPr id="7" name="Oval 6">
            <a:extLst>
              <a:ext uri="{FF2B5EF4-FFF2-40B4-BE49-F238E27FC236}">
                <a16:creationId xmlns:a16="http://schemas.microsoft.com/office/drawing/2014/main" id="{C2F255B2-5CE4-CB1C-224F-FCE7C5DA4383}"/>
              </a:ext>
            </a:extLst>
          </p:cNvPr>
          <p:cNvSpPr/>
          <p:nvPr/>
        </p:nvSpPr>
        <p:spPr>
          <a:xfrm>
            <a:off x="9839552" y="1758155"/>
            <a:ext cx="727364" cy="526473"/>
          </a:xfrm>
          <a:prstGeom prst="ellipse">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2800" dirty="0">
                <a:solidFill>
                  <a:schemeClr val="tx1"/>
                </a:solidFill>
              </a:rPr>
              <a:t>3</a:t>
            </a:r>
            <a:endParaRPr lang="zh-CN" altLang="en-US" dirty="0">
              <a:solidFill>
                <a:schemeClr val="tx1"/>
              </a:solidFill>
            </a:endParaRPr>
          </a:p>
        </p:txBody>
      </p:sp>
      <p:cxnSp>
        <p:nvCxnSpPr>
          <p:cNvPr id="8" name="Straight Arrow Connector 7">
            <a:extLst>
              <a:ext uri="{FF2B5EF4-FFF2-40B4-BE49-F238E27FC236}">
                <a16:creationId xmlns:a16="http://schemas.microsoft.com/office/drawing/2014/main" id="{63AF3569-2BD8-0E06-3A25-1FC3F6CA924C}"/>
              </a:ext>
            </a:extLst>
          </p:cNvPr>
          <p:cNvCxnSpPr>
            <a:cxnSpLocks/>
            <a:stCxn id="4" idx="5"/>
            <a:endCxn id="7" idx="0"/>
          </p:cNvCxnSpPr>
          <p:nvPr/>
        </p:nvCxnSpPr>
        <p:spPr>
          <a:xfrm>
            <a:off x="9358959" y="1154583"/>
            <a:ext cx="844275" cy="603572"/>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9" name="Straight Arrow Connector 8">
            <a:extLst>
              <a:ext uri="{FF2B5EF4-FFF2-40B4-BE49-F238E27FC236}">
                <a16:creationId xmlns:a16="http://schemas.microsoft.com/office/drawing/2014/main" id="{9D88452B-9225-BD1D-6C8B-1697F7BB5A67}"/>
              </a:ext>
            </a:extLst>
          </p:cNvPr>
          <p:cNvCxnSpPr>
            <a:cxnSpLocks/>
            <a:stCxn id="7" idx="2"/>
            <a:endCxn id="6" idx="6"/>
          </p:cNvCxnSpPr>
          <p:nvPr/>
        </p:nvCxnSpPr>
        <p:spPr>
          <a:xfrm flipH="1">
            <a:off x="8363616" y="2021392"/>
            <a:ext cx="1475936" cy="1"/>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10" name="TextBox 9">
            <a:extLst>
              <a:ext uri="{FF2B5EF4-FFF2-40B4-BE49-F238E27FC236}">
                <a16:creationId xmlns:a16="http://schemas.microsoft.com/office/drawing/2014/main" id="{3B8FE0E6-E0AB-45EA-51E4-4ED13A7FB3C7}"/>
              </a:ext>
            </a:extLst>
          </p:cNvPr>
          <p:cNvSpPr txBox="1"/>
          <p:nvPr/>
        </p:nvSpPr>
        <p:spPr>
          <a:xfrm>
            <a:off x="8105042" y="1080655"/>
            <a:ext cx="527539" cy="369332"/>
          </a:xfrm>
          <a:prstGeom prst="rect">
            <a:avLst/>
          </a:prstGeom>
          <a:noFill/>
        </p:spPr>
        <p:txBody>
          <a:bodyPr wrap="square" rtlCol="0">
            <a:spAutoFit/>
          </a:bodyPr>
          <a:lstStyle/>
          <a:p>
            <a:r>
              <a:rPr lang="zh-CN" altLang="en-US" dirty="0"/>
              <a:t>①</a:t>
            </a:r>
          </a:p>
        </p:txBody>
      </p:sp>
      <p:sp>
        <p:nvSpPr>
          <p:cNvPr id="11" name="TextBox 10">
            <a:extLst>
              <a:ext uri="{FF2B5EF4-FFF2-40B4-BE49-F238E27FC236}">
                <a16:creationId xmlns:a16="http://schemas.microsoft.com/office/drawing/2014/main" id="{152B406B-9E30-129C-399B-DA0C742DB7AF}"/>
              </a:ext>
            </a:extLst>
          </p:cNvPr>
          <p:cNvSpPr txBox="1"/>
          <p:nvPr/>
        </p:nvSpPr>
        <p:spPr>
          <a:xfrm>
            <a:off x="8938033" y="2099962"/>
            <a:ext cx="527539" cy="369332"/>
          </a:xfrm>
          <a:prstGeom prst="rect">
            <a:avLst/>
          </a:prstGeom>
          <a:noFill/>
        </p:spPr>
        <p:txBody>
          <a:bodyPr wrap="square" rtlCol="0">
            <a:spAutoFit/>
          </a:bodyPr>
          <a:lstStyle/>
          <a:p>
            <a:r>
              <a:rPr lang="zh-CN" altLang="en-US" dirty="0"/>
              <a:t>②</a:t>
            </a:r>
          </a:p>
        </p:txBody>
      </p:sp>
      <p:sp>
        <p:nvSpPr>
          <p:cNvPr id="12" name="TextBox 11">
            <a:extLst>
              <a:ext uri="{FF2B5EF4-FFF2-40B4-BE49-F238E27FC236}">
                <a16:creationId xmlns:a16="http://schemas.microsoft.com/office/drawing/2014/main" id="{751C6B7B-2C3E-1FF9-01A8-1A55AF6CE693}"/>
              </a:ext>
            </a:extLst>
          </p:cNvPr>
          <p:cNvSpPr txBox="1"/>
          <p:nvPr/>
        </p:nvSpPr>
        <p:spPr>
          <a:xfrm>
            <a:off x="9716033" y="1047017"/>
            <a:ext cx="527539" cy="369332"/>
          </a:xfrm>
          <a:prstGeom prst="rect">
            <a:avLst/>
          </a:prstGeom>
          <a:noFill/>
        </p:spPr>
        <p:txBody>
          <a:bodyPr wrap="square" rtlCol="0">
            <a:spAutoFit/>
          </a:bodyPr>
          <a:lstStyle/>
          <a:p>
            <a:r>
              <a:rPr lang="zh-CN" altLang="en-US" dirty="0"/>
              <a:t>③</a:t>
            </a:r>
          </a:p>
        </p:txBody>
      </p:sp>
      <p:sp>
        <p:nvSpPr>
          <p:cNvPr id="13" name="Rectangle: Rounded Corners 12">
            <a:extLst>
              <a:ext uri="{FF2B5EF4-FFF2-40B4-BE49-F238E27FC236}">
                <a16:creationId xmlns:a16="http://schemas.microsoft.com/office/drawing/2014/main" id="{FD97816D-9465-3B0D-9473-DA232469A8B5}"/>
              </a:ext>
            </a:extLst>
          </p:cNvPr>
          <p:cNvSpPr/>
          <p:nvPr/>
        </p:nvSpPr>
        <p:spPr>
          <a:xfrm>
            <a:off x="2240974" y="5029199"/>
            <a:ext cx="1018309" cy="526473"/>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dirty="0"/>
              <a:t>Last[1]</a:t>
            </a:r>
            <a:endParaRPr lang="zh-CN" altLang="en-US" dirty="0"/>
          </a:p>
        </p:txBody>
      </p:sp>
      <p:sp>
        <p:nvSpPr>
          <p:cNvPr id="14" name="Rectangle: Rounded Corners 13">
            <a:extLst>
              <a:ext uri="{FF2B5EF4-FFF2-40B4-BE49-F238E27FC236}">
                <a16:creationId xmlns:a16="http://schemas.microsoft.com/office/drawing/2014/main" id="{387A7695-B2B8-3406-678E-0D5FD48E98DE}"/>
              </a:ext>
            </a:extLst>
          </p:cNvPr>
          <p:cNvSpPr/>
          <p:nvPr/>
        </p:nvSpPr>
        <p:spPr>
          <a:xfrm>
            <a:off x="5278583" y="5029200"/>
            <a:ext cx="1018309" cy="526473"/>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dirty="0"/>
              <a:t>Last[2]</a:t>
            </a:r>
            <a:endParaRPr lang="zh-CN" altLang="en-US" dirty="0"/>
          </a:p>
        </p:txBody>
      </p:sp>
      <p:sp>
        <p:nvSpPr>
          <p:cNvPr id="15" name="Rectangle: Rounded Corners 14">
            <a:extLst>
              <a:ext uri="{FF2B5EF4-FFF2-40B4-BE49-F238E27FC236}">
                <a16:creationId xmlns:a16="http://schemas.microsoft.com/office/drawing/2014/main" id="{F8326B33-F3A6-7E6A-CF15-63CF43684B8F}"/>
              </a:ext>
            </a:extLst>
          </p:cNvPr>
          <p:cNvSpPr/>
          <p:nvPr/>
        </p:nvSpPr>
        <p:spPr>
          <a:xfrm>
            <a:off x="8316191" y="5029199"/>
            <a:ext cx="1018309" cy="526473"/>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dirty="0"/>
              <a:t>Last[3]</a:t>
            </a:r>
            <a:endParaRPr lang="zh-CN" altLang="en-US" dirty="0"/>
          </a:p>
        </p:txBody>
      </p:sp>
      <p:sp>
        <p:nvSpPr>
          <p:cNvPr id="16" name="Rectangle: Rounded Corners 15">
            <a:extLst>
              <a:ext uri="{FF2B5EF4-FFF2-40B4-BE49-F238E27FC236}">
                <a16:creationId xmlns:a16="http://schemas.microsoft.com/office/drawing/2014/main" id="{322F4A49-0EBA-94E9-639C-23E20BEB5D47}"/>
              </a:ext>
            </a:extLst>
          </p:cNvPr>
          <p:cNvSpPr/>
          <p:nvPr/>
        </p:nvSpPr>
        <p:spPr>
          <a:xfrm>
            <a:off x="2500746" y="3332019"/>
            <a:ext cx="893618" cy="484909"/>
          </a:xfrm>
          <a:prstGeom prst="round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solidFill>
                  <a:sysClr val="windowText" lastClr="000000"/>
                </a:solidFill>
              </a:rPr>
              <a:t>To = 2</a:t>
            </a:r>
            <a:endParaRPr lang="zh-CN" altLang="en-US" dirty="0">
              <a:solidFill>
                <a:sysClr val="windowText" lastClr="000000"/>
              </a:solidFill>
            </a:endParaRPr>
          </a:p>
        </p:txBody>
      </p:sp>
      <p:sp>
        <p:nvSpPr>
          <p:cNvPr id="17" name="Rectangle: Rounded Corners 16">
            <a:extLst>
              <a:ext uri="{FF2B5EF4-FFF2-40B4-BE49-F238E27FC236}">
                <a16:creationId xmlns:a16="http://schemas.microsoft.com/office/drawing/2014/main" id="{A2E5841A-813C-D34C-968B-96188726B475}"/>
              </a:ext>
            </a:extLst>
          </p:cNvPr>
          <p:cNvSpPr/>
          <p:nvPr/>
        </p:nvSpPr>
        <p:spPr>
          <a:xfrm>
            <a:off x="1607128" y="3332019"/>
            <a:ext cx="893618" cy="484909"/>
          </a:xfrm>
          <a:prstGeom prst="round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solidFill>
                  <a:sysClr val="windowText" lastClr="000000"/>
                </a:solidFill>
              </a:rPr>
              <a:t>Next</a:t>
            </a:r>
            <a:endParaRPr lang="zh-CN" altLang="en-US" dirty="0">
              <a:solidFill>
                <a:sysClr val="windowText" lastClr="000000"/>
              </a:solidFill>
            </a:endParaRPr>
          </a:p>
        </p:txBody>
      </p:sp>
      <p:cxnSp>
        <p:nvCxnSpPr>
          <p:cNvPr id="19" name="Straight Arrow Connector 18">
            <a:extLst>
              <a:ext uri="{FF2B5EF4-FFF2-40B4-BE49-F238E27FC236}">
                <a16:creationId xmlns:a16="http://schemas.microsoft.com/office/drawing/2014/main" id="{DA4EBCAA-5B35-B399-DD95-0FE7A855441A}"/>
              </a:ext>
            </a:extLst>
          </p:cNvPr>
          <p:cNvCxnSpPr>
            <a:cxnSpLocks/>
            <a:stCxn id="13" idx="0"/>
            <a:endCxn id="24" idx="2"/>
          </p:cNvCxnSpPr>
          <p:nvPr/>
        </p:nvCxnSpPr>
        <p:spPr>
          <a:xfrm flipV="1">
            <a:off x="2750129" y="3811683"/>
            <a:ext cx="5798124" cy="121751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8" name="Rectangle: Rounded Corners 17">
            <a:extLst>
              <a:ext uri="{FF2B5EF4-FFF2-40B4-BE49-F238E27FC236}">
                <a16:creationId xmlns:a16="http://schemas.microsoft.com/office/drawing/2014/main" id="{8C689FB0-23D0-8FB4-BD0D-2D46916BDDF0}"/>
              </a:ext>
            </a:extLst>
          </p:cNvPr>
          <p:cNvSpPr/>
          <p:nvPr/>
        </p:nvSpPr>
        <p:spPr>
          <a:xfrm>
            <a:off x="5649191" y="3332019"/>
            <a:ext cx="893618" cy="484909"/>
          </a:xfrm>
          <a:prstGeom prst="round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solidFill>
                  <a:sysClr val="windowText" lastClr="000000"/>
                </a:solidFill>
              </a:rPr>
              <a:t>To = 2</a:t>
            </a:r>
            <a:endParaRPr lang="zh-CN" altLang="en-US" dirty="0">
              <a:solidFill>
                <a:sysClr val="windowText" lastClr="000000"/>
              </a:solidFill>
            </a:endParaRPr>
          </a:p>
        </p:txBody>
      </p:sp>
      <p:sp>
        <p:nvSpPr>
          <p:cNvPr id="20" name="Rectangle: Rounded Corners 19">
            <a:extLst>
              <a:ext uri="{FF2B5EF4-FFF2-40B4-BE49-F238E27FC236}">
                <a16:creationId xmlns:a16="http://schemas.microsoft.com/office/drawing/2014/main" id="{8D358D57-1A1D-558F-35D5-AAA732A94266}"/>
              </a:ext>
            </a:extLst>
          </p:cNvPr>
          <p:cNvSpPr/>
          <p:nvPr/>
        </p:nvSpPr>
        <p:spPr>
          <a:xfrm>
            <a:off x="4755573" y="3332019"/>
            <a:ext cx="893618" cy="484909"/>
          </a:xfrm>
          <a:prstGeom prst="round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solidFill>
                  <a:sysClr val="windowText" lastClr="000000"/>
                </a:solidFill>
              </a:rPr>
              <a:t>Next</a:t>
            </a:r>
            <a:endParaRPr lang="zh-CN" altLang="en-US" dirty="0">
              <a:solidFill>
                <a:sysClr val="windowText" lastClr="000000"/>
              </a:solidFill>
            </a:endParaRPr>
          </a:p>
        </p:txBody>
      </p:sp>
      <p:cxnSp>
        <p:nvCxnSpPr>
          <p:cNvPr id="21" name="Straight Arrow Connector 20">
            <a:extLst>
              <a:ext uri="{FF2B5EF4-FFF2-40B4-BE49-F238E27FC236}">
                <a16:creationId xmlns:a16="http://schemas.microsoft.com/office/drawing/2014/main" id="{A79F4480-FE60-FB3E-AD25-D117A2B511FC}"/>
              </a:ext>
            </a:extLst>
          </p:cNvPr>
          <p:cNvCxnSpPr>
            <a:cxnSpLocks/>
            <a:stCxn id="15" idx="0"/>
            <a:endCxn id="20" idx="2"/>
          </p:cNvCxnSpPr>
          <p:nvPr/>
        </p:nvCxnSpPr>
        <p:spPr>
          <a:xfrm flipH="1" flipV="1">
            <a:off x="5202382" y="3816928"/>
            <a:ext cx="3622964" cy="121227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3" name="Rectangle: Rounded Corners 22">
            <a:extLst>
              <a:ext uri="{FF2B5EF4-FFF2-40B4-BE49-F238E27FC236}">
                <a16:creationId xmlns:a16="http://schemas.microsoft.com/office/drawing/2014/main" id="{3226E9E6-989E-04EE-1AE8-B564386B4E12}"/>
              </a:ext>
            </a:extLst>
          </p:cNvPr>
          <p:cNvSpPr/>
          <p:nvPr/>
        </p:nvSpPr>
        <p:spPr>
          <a:xfrm>
            <a:off x="8995062" y="3326774"/>
            <a:ext cx="893618" cy="484909"/>
          </a:xfrm>
          <a:prstGeom prst="round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solidFill>
                  <a:sysClr val="windowText" lastClr="000000"/>
                </a:solidFill>
              </a:rPr>
              <a:t>To = 3</a:t>
            </a:r>
            <a:endParaRPr lang="zh-CN" altLang="en-US" dirty="0">
              <a:solidFill>
                <a:sysClr val="windowText" lastClr="000000"/>
              </a:solidFill>
            </a:endParaRPr>
          </a:p>
        </p:txBody>
      </p:sp>
      <p:sp>
        <p:nvSpPr>
          <p:cNvPr id="24" name="Rectangle: Rounded Corners 23">
            <a:extLst>
              <a:ext uri="{FF2B5EF4-FFF2-40B4-BE49-F238E27FC236}">
                <a16:creationId xmlns:a16="http://schemas.microsoft.com/office/drawing/2014/main" id="{0611301C-D11F-B084-72A4-A2EED7BFCCE7}"/>
              </a:ext>
            </a:extLst>
          </p:cNvPr>
          <p:cNvSpPr/>
          <p:nvPr/>
        </p:nvSpPr>
        <p:spPr>
          <a:xfrm>
            <a:off x="8101444" y="3326774"/>
            <a:ext cx="893618" cy="484909"/>
          </a:xfrm>
          <a:prstGeom prst="round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solidFill>
                  <a:sysClr val="windowText" lastClr="000000"/>
                </a:solidFill>
              </a:rPr>
              <a:t>Next</a:t>
            </a:r>
            <a:endParaRPr lang="zh-CN" altLang="en-US" dirty="0">
              <a:solidFill>
                <a:sysClr val="windowText" lastClr="000000"/>
              </a:solidFill>
            </a:endParaRPr>
          </a:p>
        </p:txBody>
      </p:sp>
      <p:cxnSp>
        <p:nvCxnSpPr>
          <p:cNvPr id="27" name="Connector: Elbow 26">
            <a:extLst>
              <a:ext uri="{FF2B5EF4-FFF2-40B4-BE49-F238E27FC236}">
                <a16:creationId xmlns:a16="http://schemas.microsoft.com/office/drawing/2014/main" id="{AE45A553-16E9-F698-3837-6C7BE8E1494E}"/>
              </a:ext>
            </a:extLst>
          </p:cNvPr>
          <p:cNvCxnSpPr>
            <a:stCxn id="24" idx="1"/>
          </p:cNvCxnSpPr>
          <p:nvPr/>
        </p:nvCxnSpPr>
        <p:spPr>
          <a:xfrm rot="10800000">
            <a:off x="5649192" y="2895601"/>
            <a:ext cx="2452253" cy="673629"/>
          </a:xfrm>
          <a:prstGeom prst="bentConnector3">
            <a:avLst/>
          </a:prstGeom>
        </p:spPr>
        <p:style>
          <a:lnRef idx="3">
            <a:schemeClr val="dk1"/>
          </a:lnRef>
          <a:fillRef idx="0">
            <a:schemeClr val="dk1"/>
          </a:fillRef>
          <a:effectRef idx="2">
            <a:schemeClr val="dk1"/>
          </a:effectRef>
          <a:fontRef idx="minor">
            <a:schemeClr val="tx1"/>
          </a:fontRef>
        </p:style>
      </p:cxnSp>
      <p:cxnSp>
        <p:nvCxnSpPr>
          <p:cNvPr id="29" name="Connector: Elbow 28">
            <a:extLst>
              <a:ext uri="{FF2B5EF4-FFF2-40B4-BE49-F238E27FC236}">
                <a16:creationId xmlns:a16="http://schemas.microsoft.com/office/drawing/2014/main" id="{397629FB-222F-D153-5FF1-E007BED0BC4F}"/>
              </a:ext>
            </a:extLst>
          </p:cNvPr>
          <p:cNvCxnSpPr>
            <a:cxnSpLocks/>
            <a:endCxn id="16" idx="3"/>
          </p:cNvCxnSpPr>
          <p:nvPr/>
        </p:nvCxnSpPr>
        <p:spPr>
          <a:xfrm rot="10800000" flipV="1">
            <a:off x="3394364" y="2895600"/>
            <a:ext cx="2254826" cy="678874"/>
          </a:xfrm>
          <a:prstGeom prst="bentConnector3">
            <a:avLst/>
          </a:prstGeom>
          <a:ln>
            <a:tailEnd type="triangle"/>
          </a:ln>
        </p:spPr>
        <p:style>
          <a:lnRef idx="3">
            <a:schemeClr val="dk1"/>
          </a:lnRef>
          <a:fillRef idx="0">
            <a:schemeClr val="dk1"/>
          </a:fillRef>
          <a:effectRef idx="2">
            <a:schemeClr val="dk1"/>
          </a:effectRef>
          <a:fontRef idx="minor">
            <a:schemeClr val="tx1"/>
          </a:fontRef>
        </p:style>
      </p:cxnSp>
      <p:sp>
        <p:nvSpPr>
          <p:cNvPr id="32" name="TextBox 31">
            <a:extLst>
              <a:ext uri="{FF2B5EF4-FFF2-40B4-BE49-F238E27FC236}">
                <a16:creationId xmlns:a16="http://schemas.microsoft.com/office/drawing/2014/main" id="{AA1A6B0B-BEFB-CDB9-648B-848828A5A19B}"/>
              </a:ext>
            </a:extLst>
          </p:cNvPr>
          <p:cNvSpPr txBox="1"/>
          <p:nvPr/>
        </p:nvSpPr>
        <p:spPr>
          <a:xfrm>
            <a:off x="765465" y="5816252"/>
            <a:ext cx="2951018" cy="400110"/>
          </a:xfrm>
          <a:prstGeom prst="rect">
            <a:avLst/>
          </a:prstGeom>
          <a:noFill/>
        </p:spPr>
        <p:txBody>
          <a:bodyPr wrap="square" rtlCol="0">
            <a:spAutoFit/>
          </a:bodyPr>
          <a:lstStyle/>
          <a:p>
            <a:r>
              <a:rPr lang="zh-CN" altLang="en-US" sz="2000" dirty="0">
                <a:solidFill>
                  <a:srgbClr val="FF0000"/>
                </a:solidFill>
              </a:rPr>
              <a:t>如何遍历 </a:t>
            </a:r>
            <a:r>
              <a:rPr lang="en-US" altLang="zh-CN" sz="2000" dirty="0">
                <a:solidFill>
                  <a:srgbClr val="FF0000"/>
                </a:solidFill>
              </a:rPr>
              <a:t>1 </a:t>
            </a:r>
            <a:r>
              <a:rPr lang="zh-CN" altLang="en-US" sz="2000" dirty="0">
                <a:solidFill>
                  <a:srgbClr val="FF0000"/>
                </a:solidFill>
              </a:rPr>
              <a:t>的所有出边？</a:t>
            </a:r>
          </a:p>
        </p:txBody>
      </p:sp>
    </p:spTree>
    <p:extLst>
      <p:ext uri="{BB962C8B-B14F-4D97-AF65-F5344CB8AC3E}">
        <p14:creationId xmlns:p14="http://schemas.microsoft.com/office/powerpoint/2010/main" val="23078730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5A0CB3-0283-5866-4180-CFF622CA5408}"/>
              </a:ext>
            </a:extLst>
          </p:cNvPr>
          <p:cNvSpPr>
            <a:spLocks noGrp="1"/>
          </p:cNvSpPr>
          <p:nvPr>
            <p:ph type="title"/>
          </p:nvPr>
        </p:nvSpPr>
        <p:spPr/>
        <p:txBody>
          <a:bodyPr/>
          <a:lstStyle/>
          <a:p>
            <a:r>
              <a:rPr lang="zh-CN" altLang="en-US" dirty="0"/>
              <a:t>链式前向星</a:t>
            </a:r>
          </a:p>
        </p:txBody>
      </p:sp>
      <p:pic>
        <p:nvPicPr>
          <p:cNvPr id="5" name="Picture 4">
            <a:extLst>
              <a:ext uri="{FF2B5EF4-FFF2-40B4-BE49-F238E27FC236}">
                <a16:creationId xmlns:a16="http://schemas.microsoft.com/office/drawing/2014/main" id="{8B2A6518-9ED0-C502-2BC5-B6FFE57EF1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90431" y="1690688"/>
            <a:ext cx="4349974" cy="3105310"/>
          </a:xfrm>
          <a:prstGeom prst="rect">
            <a:avLst/>
          </a:prstGeom>
        </p:spPr>
      </p:pic>
      <p:pic>
        <p:nvPicPr>
          <p:cNvPr id="7" name="Picture 6">
            <a:extLst>
              <a:ext uri="{FF2B5EF4-FFF2-40B4-BE49-F238E27FC236}">
                <a16:creationId xmlns:a16="http://schemas.microsoft.com/office/drawing/2014/main" id="{392B9A53-AEB5-611A-D61F-B56CBEB5BD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90431" y="5167312"/>
            <a:ext cx="6096313" cy="1155759"/>
          </a:xfrm>
          <a:prstGeom prst="rect">
            <a:avLst/>
          </a:prstGeom>
        </p:spPr>
      </p:pic>
      <p:sp>
        <p:nvSpPr>
          <p:cNvPr id="8" name="TextBox 7">
            <a:extLst>
              <a:ext uri="{FF2B5EF4-FFF2-40B4-BE49-F238E27FC236}">
                <a16:creationId xmlns:a16="http://schemas.microsoft.com/office/drawing/2014/main" id="{FA44B6B7-9076-DD53-426C-E8A47C1B1D24}"/>
              </a:ext>
            </a:extLst>
          </p:cNvPr>
          <p:cNvSpPr txBox="1"/>
          <p:nvPr/>
        </p:nvSpPr>
        <p:spPr>
          <a:xfrm>
            <a:off x="7571508" y="3844636"/>
            <a:ext cx="3366655" cy="523220"/>
          </a:xfrm>
          <a:prstGeom prst="rect">
            <a:avLst/>
          </a:prstGeom>
          <a:noFill/>
        </p:spPr>
        <p:txBody>
          <a:bodyPr wrap="square" rtlCol="0">
            <a:spAutoFit/>
          </a:bodyPr>
          <a:lstStyle/>
          <a:p>
            <a:r>
              <a:rPr lang="zh-CN" altLang="en-US" sz="2800" dirty="0">
                <a:solidFill>
                  <a:srgbClr val="FF0000"/>
                </a:solidFill>
              </a:rPr>
              <a:t>如何加一条无向边？</a:t>
            </a:r>
          </a:p>
        </p:txBody>
      </p:sp>
    </p:spTree>
    <p:extLst>
      <p:ext uri="{BB962C8B-B14F-4D97-AF65-F5344CB8AC3E}">
        <p14:creationId xmlns:p14="http://schemas.microsoft.com/office/powerpoint/2010/main" val="18342533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2AC94C-C066-0BE8-7CEC-CC09DCFF3363}"/>
              </a:ext>
            </a:extLst>
          </p:cNvPr>
          <p:cNvSpPr>
            <a:spLocks noGrp="1"/>
          </p:cNvSpPr>
          <p:nvPr>
            <p:ph type="title"/>
          </p:nvPr>
        </p:nvSpPr>
        <p:spPr/>
        <p:txBody>
          <a:bodyPr/>
          <a:lstStyle/>
          <a:p>
            <a:r>
              <a:rPr lang="zh-CN" altLang="en-US" dirty="0"/>
              <a:t>图的遍历</a:t>
            </a:r>
          </a:p>
        </p:txBody>
      </p:sp>
      <p:sp>
        <p:nvSpPr>
          <p:cNvPr id="3" name="Content Placeholder 2">
            <a:extLst>
              <a:ext uri="{FF2B5EF4-FFF2-40B4-BE49-F238E27FC236}">
                <a16:creationId xmlns:a16="http://schemas.microsoft.com/office/drawing/2014/main" id="{84D76E98-76C5-C25C-1925-C23E595F8CD9}"/>
              </a:ext>
            </a:extLst>
          </p:cNvPr>
          <p:cNvSpPr>
            <a:spLocks noGrp="1"/>
          </p:cNvSpPr>
          <p:nvPr>
            <p:ph idx="1"/>
          </p:nvPr>
        </p:nvSpPr>
        <p:spPr/>
        <p:txBody>
          <a:bodyPr/>
          <a:lstStyle/>
          <a:p>
            <a:r>
              <a:rPr lang="zh-CN" altLang="en-US" dirty="0"/>
              <a:t>如何遍历一个图中的所有节点？</a:t>
            </a:r>
            <a:endParaRPr lang="en-US" altLang="zh-CN" dirty="0"/>
          </a:p>
          <a:p>
            <a:r>
              <a:rPr lang="zh-CN" altLang="en-US" dirty="0"/>
              <a:t>深度优先搜索</a:t>
            </a:r>
            <a:endParaRPr lang="en-US" altLang="zh-CN" dirty="0"/>
          </a:p>
          <a:p>
            <a:pPr lvl="1"/>
            <a:r>
              <a:rPr lang="zh-CN" altLang="en-US" dirty="0"/>
              <a:t>一条路走到黑</a:t>
            </a:r>
            <a:endParaRPr lang="en-US" altLang="zh-CN" dirty="0"/>
          </a:p>
          <a:p>
            <a:pPr lvl="1"/>
            <a:r>
              <a:rPr lang="zh-CN" altLang="en-US" dirty="0"/>
              <a:t>走不了了再尝试之前没走过的路</a:t>
            </a:r>
            <a:endParaRPr lang="en-US" altLang="zh-CN" dirty="0"/>
          </a:p>
          <a:p>
            <a:r>
              <a:rPr lang="zh-CN" altLang="en-US" dirty="0"/>
              <a:t>广度优先搜索</a:t>
            </a:r>
            <a:endParaRPr lang="en-US" altLang="zh-CN" dirty="0"/>
          </a:p>
          <a:p>
            <a:pPr lvl="1"/>
            <a:r>
              <a:rPr lang="zh-CN" altLang="en-US" dirty="0"/>
              <a:t>每条可能的路都尝试</a:t>
            </a:r>
            <a:endParaRPr lang="en-US" altLang="zh-CN" dirty="0"/>
          </a:p>
          <a:p>
            <a:pPr lvl="1"/>
            <a:r>
              <a:rPr lang="zh-CN" altLang="en-US" dirty="0"/>
              <a:t>每条路往前走一步</a:t>
            </a:r>
            <a:endParaRPr lang="en-US" altLang="zh-CN" dirty="0"/>
          </a:p>
          <a:p>
            <a:r>
              <a:rPr lang="zh-CN" altLang="en-US" dirty="0"/>
              <a:t>后面会更详细介绍</a:t>
            </a:r>
          </a:p>
        </p:txBody>
      </p:sp>
    </p:spTree>
    <p:extLst>
      <p:ext uri="{BB962C8B-B14F-4D97-AF65-F5344CB8AC3E}">
        <p14:creationId xmlns:p14="http://schemas.microsoft.com/office/powerpoint/2010/main" val="28168163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8C2A00-D10C-0A64-96DE-BABE1B9F7E59}"/>
              </a:ext>
            </a:extLst>
          </p:cNvPr>
          <p:cNvSpPr>
            <a:spLocks noGrp="1"/>
          </p:cNvSpPr>
          <p:nvPr>
            <p:ph type="title"/>
          </p:nvPr>
        </p:nvSpPr>
        <p:spPr/>
        <p:txBody>
          <a:bodyPr/>
          <a:lstStyle/>
          <a:p>
            <a:r>
              <a:rPr lang="zh-CN" altLang="en-US" dirty="0"/>
              <a:t>深度优先搜索</a:t>
            </a:r>
          </a:p>
        </p:txBody>
      </p:sp>
      <p:sp>
        <p:nvSpPr>
          <p:cNvPr id="4" name="Oval 3">
            <a:extLst>
              <a:ext uri="{FF2B5EF4-FFF2-40B4-BE49-F238E27FC236}">
                <a16:creationId xmlns:a16="http://schemas.microsoft.com/office/drawing/2014/main" id="{B0101025-B846-998A-C8FE-22252A27898B}"/>
              </a:ext>
            </a:extLst>
          </p:cNvPr>
          <p:cNvSpPr/>
          <p:nvPr/>
        </p:nvSpPr>
        <p:spPr>
          <a:xfrm>
            <a:off x="5271655" y="1981200"/>
            <a:ext cx="727364" cy="526473"/>
          </a:xfrm>
          <a:prstGeom prst="ellipse">
            <a:avLst/>
          </a:prstGeom>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altLang="zh-CN" sz="2800" dirty="0">
                <a:solidFill>
                  <a:schemeClr val="tx1"/>
                </a:solidFill>
              </a:rPr>
              <a:t>1</a:t>
            </a:r>
            <a:endParaRPr lang="zh-CN" altLang="en-US" dirty="0">
              <a:solidFill>
                <a:schemeClr val="tx1"/>
              </a:solidFill>
            </a:endParaRPr>
          </a:p>
        </p:txBody>
      </p:sp>
      <p:sp>
        <p:nvSpPr>
          <p:cNvPr id="5" name="Oval 4">
            <a:extLst>
              <a:ext uri="{FF2B5EF4-FFF2-40B4-BE49-F238E27FC236}">
                <a16:creationId xmlns:a16="http://schemas.microsoft.com/office/drawing/2014/main" id="{BFD95485-22EE-BD26-3F34-877274C546DE}"/>
              </a:ext>
            </a:extLst>
          </p:cNvPr>
          <p:cNvSpPr/>
          <p:nvPr/>
        </p:nvSpPr>
        <p:spPr>
          <a:xfrm>
            <a:off x="4052455" y="2964873"/>
            <a:ext cx="727364" cy="526473"/>
          </a:xfrm>
          <a:prstGeom prst="ellipse">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2800" dirty="0">
                <a:solidFill>
                  <a:schemeClr val="tx1"/>
                </a:solidFill>
              </a:rPr>
              <a:t>2</a:t>
            </a:r>
            <a:endParaRPr lang="zh-CN" altLang="en-US" dirty="0">
              <a:solidFill>
                <a:schemeClr val="tx1"/>
              </a:solidFill>
            </a:endParaRPr>
          </a:p>
        </p:txBody>
      </p:sp>
      <p:sp>
        <p:nvSpPr>
          <p:cNvPr id="6" name="Oval 5">
            <a:extLst>
              <a:ext uri="{FF2B5EF4-FFF2-40B4-BE49-F238E27FC236}">
                <a16:creationId xmlns:a16="http://schemas.microsoft.com/office/drawing/2014/main" id="{99F34DEF-BBC7-E8BD-3C7D-00EA39209DD3}"/>
              </a:ext>
            </a:extLst>
          </p:cNvPr>
          <p:cNvSpPr/>
          <p:nvPr/>
        </p:nvSpPr>
        <p:spPr>
          <a:xfrm>
            <a:off x="5271655" y="2964873"/>
            <a:ext cx="727364" cy="526473"/>
          </a:xfrm>
          <a:prstGeom prst="ellipse">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2800" dirty="0">
                <a:solidFill>
                  <a:schemeClr val="tx1"/>
                </a:solidFill>
              </a:rPr>
              <a:t>3</a:t>
            </a:r>
            <a:endParaRPr lang="zh-CN" altLang="en-US" dirty="0">
              <a:solidFill>
                <a:schemeClr val="tx1"/>
              </a:solidFill>
            </a:endParaRPr>
          </a:p>
        </p:txBody>
      </p:sp>
      <p:sp>
        <p:nvSpPr>
          <p:cNvPr id="7" name="Oval 6">
            <a:extLst>
              <a:ext uri="{FF2B5EF4-FFF2-40B4-BE49-F238E27FC236}">
                <a16:creationId xmlns:a16="http://schemas.microsoft.com/office/drawing/2014/main" id="{6CFC8C20-4EDD-2FFF-835D-4FBCA74140C9}"/>
              </a:ext>
            </a:extLst>
          </p:cNvPr>
          <p:cNvSpPr/>
          <p:nvPr/>
        </p:nvSpPr>
        <p:spPr>
          <a:xfrm>
            <a:off x="6490855" y="2964873"/>
            <a:ext cx="727364" cy="526473"/>
          </a:xfrm>
          <a:prstGeom prst="ellipse">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2800" dirty="0">
                <a:solidFill>
                  <a:schemeClr val="tx1"/>
                </a:solidFill>
              </a:rPr>
              <a:t>4</a:t>
            </a:r>
            <a:endParaRPr lang="zh-CN" altLang="en-US" dirty="0">
              <a:solidFill>
                <a:schemeClr val="tx1"/>
              </a:solidFill>
            </a:endParaRPr>
          </a:p>
        </p:txBody>
      </p:sp>
      <p:sp>
        <p:nvSpPr>
          <p:cNvPr id="8" name="Oval 7">
            <a:extLst>
              <a:ext uri="{FF2B5EF4-FFF2-40B4-BE49-F238E27FC236}">
                <a16:creationId xmlns:a16="http://schemas.microsoft.com/office/drawing/2014/main" id="{56E66DC5-7D78-FC18-0225-EB3019A29E74}"/>
              </a:ext>
            </a:extLst>
          </p:cNvPr>
          <p:cNvSpPr/>
          <p:nvPr/>
        </p:nvSpPr>
        <p:spPr>
          <a:xfrm>
            <a:off x="3401292" y="4142509"/>
            <a:ext cx="727364" cy="526473"/>
          </a:xfrm>
          <a:prstGeom prst="ellipse">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2800" dirty="0">
                <a:solidFill>
                  <a:schemeClr val="tx1"/>
                </a:solidFill>
              </a:rPr>
              <a:t>5</a:t>
            </a:r>
            <a:endParaRPr lang="zh-CN" altLang="en-US" dirty="0">
              <a:solidFill>
                <a:schemeClr val="tx1"/>
              </a:solidFill>
            </a:endParaRPr>
          </a:p>
        </p:txBody>
      </p:sp>
      <p:sp>
        <p:nvSpPr>
          <p:cNvPr id="9" name="Oval 8">
            <a:extLst>
              <a:ext uri="{FF2B5EF4-FFF2-40B4-BE49-F238E27FC236}">
                <a16:creationId xmlns:a16="http://schemas.microsoft.com/office/drawing/2014/main" id="{C8169600-4041-ACF6-AA5F-27CA5B2EFDAD}"/>
              </a:ext>
            </a:extLst>
          </p:cNvPr>
          <p:cNvSpPr/>
          <p:nvPr/>
        </p:nvSpPr>
        <p:spPr>
          <a:xfrm>
            <a:off x="4613564" y="4142509"/>
            <a:ext cx="727364" cy="526473"/>
          </a:xfrm>
          <a:prstGeom prst="ellipse">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2800" dirty="0">
                <a:solidFill>
                  <a:schemeClr val="tx1"/>
                </a:solidFill>
              </a:rPr>
              <a:t>6</a:t>
            </a:r>
            <a:endParaRPr lang="zh-CN" altLang="en-US" dirty="0">
              <a:solidFill>
                <a:schemeClr val="tx1"/>
              </a:solidFill>
            </a:endParaRPr>
          </a:p>
        </p:txBody>
      </p:sp>
      <p:sp>
        <p:nvSpPr>
          <p:cNvPr id="10" name="Oval 9">
            <a:extLst>
              <a:ext uri="{FF2B5EF4-FFF2-40B4-BE49-F238E27FC236}">
                <a16:creationId xmlns:a16="http://schemas.microsoft.com/office/drawing/2014/main" id="{662CCB3E-C0B5-8B18-FD30-4125AB4C5DD0}"/>
              </a:ext>
            </a:extLst>
          </p:cNvPr>
          <p:cNvSpPr/>
          <p:nvPr/>
        </p:nvSpPr>
        <p:spPr>
          <a:xfrm>
            <a:off x="5825836" y="4142508"/>
            <a:ext cx="727364" cy="526473"/>
          </a:xfrm>
          <a:prstGeom prst="ellipse">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2800" dirty="0">
                <a:solidFill>
                  <a:schemeClr val="tx1"/>
                </a:solidFill>
              </a:rPr>
              <a:t>7</a:t>
            </a:r>
            <a:endParaRPr lang="zh-CN" altLang="en-US" dirty="0">
              <a:solidFill>
                <a:schemeClr val="tx1"/>
              </a:solidFill>
            </a:endParaRPr>
          </a:p>
        </p:txBody>
      </p:sp>
      <p:sp>
        <p:nvSpPr>
          <p:cNvPr id="11" name="Oval 10">
            <a:extLst>
              <a:ext uri="{FF2B5EF4-FFF2-40B4-BE49-F238E27FC236}">
                <a16:creationId xmlns:a16="http://schemas.microsoft.com/office/drawing/2014/main" id="{4E20907D-89CB-F88C-67AD-94AA07E18D43}"/>
              </a:ext>
            </a:extLst>
          </p:cNvPr>
          <p:cNvSpPr/>
          <p:nvPr/>
        </p:nvSpPr>
        <p:spPr>
          <a:xfrm>
            <a:off x="7038108" y="4142507"/>
            <a:ext cx="727364" cy="526473"/>
          </a:xfrm>
          <a:prstGeom prst="ellipse">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2800" dirty="0">
                <a:solidFill>
                  <a:schemeClr val="tx1"/>
                </a:solidFill>
              </a:rPr>
              <a:t>8</a:t>
            </a:r>
            <a:endParaRPr lang="zh-CN" altLang="en-US" dirty="0">
              <a:solidFill>
                <a:schemeClr val="tx1"/>
              </a:solidFill>
            </a:endParaRPr>
          </a:p>
        </p:txBody>
      </p:sp>
      <p:cxnSp>
        <p:nvCxnSpPr>
          <p:cNvPr id="13" name="Straight Arrow Connector 12">
            <a:extLst>
              <a:ext uri="{FF2B5EF4-FFF2-40B4-BE49-F238E27FC236}">
                <a16:creationId xmlns:a16="http://schemas.microsoft.com/office/drawing/2014/main" id="{AD5A5F45-C548-E081-2E57-0DEF55673224}"/>
              </a:ext>
            </a:extLst>
          </p:cNvPr>
          <p:cNvCxnSpPr>
            <a:cxnSpLocks/>
            <a:stCxn id="4" idx="3"/>
            <a:endCxn id="5" idx="7"/>
          </p:cNvCxnSpPr>
          <p:nvPr/>
        </p:nvCxnSpPr>
        <p:spPr>
          <a:xfrm flipH="1">
            <a:off x="4673299" y="2430573"/>
            <a:ext cx="704876" cy="61140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0" name="Straight Arrow Connector 19">
            <a:extLst>
              <a:ext uri="{FF2B5EF4-FFF2-40B4-BE49-F238E27FC236}">
                <a16:creationId xmlns:a16="http://schemas.microsoft.com/office/drawing/2014/main" id="{2986FC2E-F4A7-9CF1-650F-4C4E626A535C}"/>
              </a:ext>
            </a:extLst>
          </p:cNvPr>
          <p:cNvCxnSpPr>
            <a:cxnSpLocks/>
            <a:stCxn id="4" idx="4"/>
            <a:endCxn id="6" idx="0"/>
          </p:cNvCxnSpPr>
          <p:nvPr/>
        </p:nvCxnSpPr>
        <p:spPr>
          <a:xfrm>
            <a:off x="5635337" y="2507673"/>
            <a:ext cx="0" cy="45720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3" name="Straight Arrow Connector 22">
            <a:extLst>
              <a:ext uri="{FF2B5EF4-FFF2-40B4-BE49-F238E27FC236}">
                <a16:creationId xmlns:a16="http://schemas.microsoft.com/office/drawing/2014/main" id="{F3252148-B5EA-A309-1B9C-CB5D75845735}"/>
              </a:ext>
            </a:extLst>
          </p:cNvPr>
          <p:cNvCxnSpPr>
            <a:cxnSpLocks/>
            <a:stCxn id="4" idx="5"/>
            <a:endCxn id="7" idx="1"/>
          </p:cNvCxnSpPr>
          <p:nvPr/>
        </p:nvCxnSpPr>
        <p:spPr>
          <a:xfrm>
            <a:off x="5892499" y="2430573"/>
            <a:ext cx="704876" cy="61140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6" name="Straight Arrow Connector 25">
            <a:extLst>
              <a:ext uri="{FF2B5EF4-FFF2-40B4-BE49-F238E27FC236}">
                <a16:creationId xmlns:a16="http://schemas.microsoft.com/office/drawing/2014/main" id="{D9DF2E69-598A-5AFD-DCFE-A8DB76966D21}"/>
              </a:ext>
            </a:extLst>
          </p:cNvPr>
          <p:cNvCxnSpPr>
            <a:cxnSpLocks/>
            <a:stCxn id="5" idx="3"/>
            <a:endCxn id="8" idx="0"/>
          </p:cNvCxnSpPr>
          <p:nvPr/>
        </p:nvCxnSpPr>
        <p:spPr>
          <a:xfrm flipH="1">
            <a:off x="3764974" y="3414246"/>
            <a:ext cx="394001" cy="72826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9" name="Straight Arrow Connector 28">
            <a:extLst>
              <a:ext uri="{FF2B5EF4-FFF2-40B4-BE49-F238E27FC236}">
                <a16:creationId xmlns:a16="http://schemas.microsoft.com/office/drawing/2014/main" id="{FE013993-2303-659C-8A8B-5F8D0ABA6195}"/>
              </a:ext>
            </a:extLst>
          </p:cNvPr>
          <p:cNvCxnSpPr>
            <a:cxnSpLocks/>
            <a:stCxn id="5" idx="5"/>
            <a:endCxn id="9" idx="0"/>
          </p:cNvCxnSpPr>
          <p:nvPr/>
        </p:nvCxnSpPr>
        <p:spPr>
          <a:xfrm>
            <a:off x="4673299" y="3414246"/>
            <a:ext cx="303947" cy="72826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2" name="Straight Arrow Connector 31">
            <a:extLst>
              <a:ext uri="{FF2B5EF4-FFF2-40B4-BE49-F238E27FC236}">
                <a16:creationId xmlns:a16="http://schemas.microsoft.com/office/drawing/2014/main" id="{72FA4992-43DF-6332-ECFF-58D60D45E3CD}"/>
              </a:ext>
            </a:extLst>
          </p:cNvPr>
          <p:cNvCxnSpPr>
            <a:cxnSpLocks/>
            <a:stCxn id="6" idx="4"/>
            <a:endCxn id="10" idx="1"/>
          </p:cNvCxnSpPr>
          <p:nvPr/>
        </p:nvCxnSpPr>
        <p:spPr>
          <a:xfrm>
            <a:off x="5635337" y="3491346"/>
            <a:ext cx="297019" cy="72826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6" name="Straight Arrow Connector 35">
            <a:extLst>
              <a:ext uri="{FF2B5EF4-FFF2-40B4-BE49-F238E27FC236}">
                <a16:creationId xmlns:a16="http://schemas.microsoft.com/office/drawing/2014/main" id="{F5E8D88A-8711-3C4D-99A6-FAC3F2AAAC5B}"/>
              </a:ext>
            </a:extLst>
          </p:cNvPr>
          <p:cNvCxnSpPr>
            <a:cxnSpLocks/>
          </p:cNvCxnSpPr>
          <p:nvPr/>
        </p:nvCxnSpPr>
        <p:spPr>
          <a:xfrm flipH="1">
            <a:off x="6335842" y="3491346"/>
            <a:ext cx="338130" cy="65116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2" name="Straight Arrow Connector 41">
            <a:extLst>
              <a:ext uri="{FF2B5EF4-FFF2-40B4-BE49-F238E27FC236}">
                <a16:creationId xmlns:a16="http://schemas.microsoft.com/office/drawing/2014/main" id="{218B5DAA-B340-21CB-B898-908B8215A5E8}"/>
              </a:ext>
            </a:extLst>
          </p:cNvPr>
          <p:cNvCxnSpPr>
            <a:cxnSpLocks/>
          </p:cNvCxnSpPr>
          <p:nvPr/>
        </p:nvCxnSpPr>
        <p:spPr>
          <a:xfrm>
            <a:off x="6993933" y="3491346"/>
            <a:ext cx="268461" cy="65116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8" name="Straight Arrow Connector 47">
            <a:extLst>
              <a:ext uri="{FF2B5EF4-FFF2-40B4-BE49-F238E27FC236}">
                <a16:creationId xmlns:a16="http://schemas.microsoft.com/office/drawing/2014/main" id="{8CAE71BC-7B2A-CFA0-50D4-EBFC179F6AA8}"/>
              </a:ext>
            </a:extLst>
          </p:cNvPr>
          <p:cNvCxnSpPr>
            <a:cxnSpLocks/>
            <a:stCxn id="10" idx="6"/>
            <a:endCxn id="11" idx="2"/>
          </p:cNvCxnSpPr>
          <p:nvPr/>
        </p:nvCxnSpPr>
        <p:spPr>
          <a:xfrm flipV="1">
            <a:off x="6553200" y="4405744"/>
            <a:ext cx="484908"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60" name="Oval 59">
            <a:extLst>
              <a:ext uri="{FF2B5EF4-FFF2-40B4-BE49-F238E27FC236}">
                <a16:creationId xmlns:a16="http://schemas.microsoft.com/office/drawing/2014/main" id="{152546DE-FAA4-64A9-E92C-7879CE6B0135}"/>
              </a:ext>
            </a:extLst>
          </p:cNvPr>
          <p:cNvSpPr/>
          <p:nvPr/>
        </p:nvSpPr>
        <p:spPr>
          <a:xfrm>
            <a:off x="2008910" y="5486400"/>
            <a:ext cx="727364" cy="526473"/>
          </a:xfrm>
          <a:prstGeom prst="ellipse">
            <a:avLst/>
          </a:prstGeom>
          <a:solidFill>
            <a:schemeClr val="bg1"/>
          </a:solid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altLang="zh-CN" sz="2800" dirty="0">
                <a:solidFill>
                  <a:schemeClr val="tx1"/>
                </a:solidFill>
              </a:rPr>
              <a:t>1</a:t>
            </a:r>
            <a:endParaRPr lang="zh-CN" altLang="en-US" dirty="0">
              <a:solidFill>
                <a:schemeClr val="tx1"/>
              </a:solidFill>
            </a:endParaRPr>
          </a:p>
        </p:txBody>
      </p:sp>
    </p:spTree>
    <p:extLst>
      <p:ext uri="{BB962C8B-B14F-4D97-AF65-F5344CB8AC3E}">
        <p14:creationId xmlns:p14="http://schemas.microsoft.com/office/powerpoint/2010/main" val="253414480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8C2A00-D10C-0A64-96DE-BABE1B9F7E59}"/>
              </a:ext>
            </a:extLst>
          </p:cNvPr>
          <p:cNvSpPr>
            <a:spLocks noGrp="1"/>
          </p:cNvSpPr>
          <p:nvPr>
            <p:ph type="title"/>
          </p:nvPr>
        </p:nvSpPr>
        <p:spPr/>
        <p:txBody>
          <a:bodyPr/>
          <a:lstStyle/>
          <a:p>
            <a:r>
              <a:rPr lang="zh-CN" altLang="en-US" dirty="0"/>
              <a:t>深度优先搜索</a:t>
            </a:r>
          </a:p>
        </p:txBody>
      </p:sp>
      <p:sp>
        <p:nvSpPr>
          <p:cNvPr id="4" name="Oval 3">
            <a:extLst>
              <a:ext uri="{FF2B5EF4-FFF2-40B4-BE49-F238E27FC236}">
                <a16:creationId xmlns:a16="http://schemas.microsoft.com/office/drawing/2014/main" id="{B0101025-B846-998A-C8FE-22252A27898B}"/>
              </a:ext>
            </a:extLst>
          </p:cNvPr>
          <p:cNvSpPr/>
          <p:nvPr/>
        </p:nvSpPr>
        <p:spPr>
          <a:xfrm>
            <a:off x="5271655" y="1981200"/>
            <a:ext cx="727364" cy="526473"/>
          </a:xfrm>
          <a:prstGeom prst="ellipse">
            <a:avLst/>
          </a:prstGeom>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altLang="zh-CN" sz="2800" dirty="0">
                <a:solidFill>
                  <a:schemeClr val="tx1"/>
                </a:solidFill>
              </a:rPr>
              <a:t>1</a:t>
            </a:r>
            <a:endParaRPr lang="zh-CN" altLang="en-US" dirty="0">
              <a:solidFill>
                <a:schemeClr val="tx1"/>
              </a:solidFill>
            </a:endParaRPr>
          </a:p>
        </p:txBody>
      </p:sp>
      <p:sp>
        <p:nvSpPr>
          <p:cNvPr id="5" name="Oval 4">
            <a:extLst>
              <a:ext uri="{FF2B5EF4-FFF2-40B4-BE49-F238E27FC236}">
                <a16:creationId xmlns:a16="http://schemas.microsoft.com/office/drawing/2014/main" id="{BFD95485-22EE-BD26-3F34-877274C546DE}"/>
              </a:ext>
            </a:extLst>
          </p:cNvPr>
          <p:cNvSpPr/>
          <p:nvPr/>
        </p:nvSpPr>
        <p:spPr>
          <a:xfrm>
            <a:off x="4052455" y="2964873"/>
            <a:ext cx="727364" cy="526473"/>
          </a:xfrm>
          <a:prstGeom prst="ellipse">
            <a:avLst/>
          </a:prstGeom>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altLang="zh-CN" sz="2800" dirty="0">
                <a:solidFill>
                  <a:schemeClr val="tx1"/>
                </a:solidFill>
              </a:rPr>
              <a:t>2</a:t>
            </a:r>
            <a:endParaRPr lang="zh-CN" altLang="en-US" dirty="0">
              <a:solidFill>
                <a:schemeClr val="tx1"/>
              </a:solidFill>
            </a:endParaRPr>
          </a:p>
        </p:txBody>
      </p:sp>
      <p:sp>
        <p:nvSpPr>
          <p:cNvPr id="6" name="Oval 5">
            <a:extLst>
              <a:ext uri="{FF2B5EF4-FFF2-40B4-BE49-F238E27FC236}">
                <a16:creationId xmlns:a16="http://schemas.microsoft.com/office/drawing/2014/main" id="{99F34DEF-BBC7-E8BD-3C7D-00EA39209DD3}"/>
              </a:ext>
            </a:extLst>
          </p:cNvPr>
          <p:cNvSpPr/>
          <p:nvPr/>
        </p:nvSpPr>
        <p:spPr>
          <a:xfrm>
            <a:off x="5271655" y="2964873"/>
            <a:ext cx="727364" cy="526473"/>
          </a:xfrm>
          <a:prstGeom prst="ellipse">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2800" dirty="0">
                <a:solidFill>
                  <a:schemeClr val="tx1"/>
                </a:solidFill>
              </a:rPr>
              <a:t>3</a:t>
            </a:r>
            <a:endParaRPr lang="zh-CN" altLang="en-US" dirty="0">
              <a:solidFill>
                <a:schemeClr val="tx1"/>
              </a:solidFill>
            </a:endParaRPr>
          </a:p>
        </p:txBody>
      </p:sp>
      <p:sp>
        <p:nvSpPr>
          <p:cNvPr id="7" name="Oval 6">
            <a:extLst>
              <a:ext uri="{FF2B5EF4-FFF2-40B4-BE49-F238E27FC236}">
                <a16:creationId xmlns:a16="http://schemas.microsoft.com/office/drawing/2014/main" id="{6CFC8C20-4EDD-2FFF-835D-4FBCA74140C9}"/>
              </a:ext>
            </a:extLst>
          </p:cNvPr>
          <p:cNvSpPr/>
          <p:nvPr/>
        </p:nvSpPr>
        <p:spPr>
          <a:xfrm>
            <a:off x="6490855" y="2964873"/>
            <a:ext cx="727364" cy="526473"/>
          </a:xfrm>
          <a:prstGeom prst="ellipse">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2800" dirty="0">
                <a:solidFill>
                  <a:schemeClr val="tx1"/>
                </a:solidFill>
              </a:rPr>
              <a:t>4</a:t>
            </a:r>
            <a:endParaRPr lang="zh-CN" altLang="en-US" dirty="0">
              <a:solidFill>
                <a:schemeClr val="tx1"/>
              </a:solidFill>
            </a:endParaRPr>
          </a:p>
        </p:txBody>
      </p:sp>
      <p:sp>
        <p:nvSpPr>
          <p:cNvPr id="8" name="Oval 7">
            <a:extLst>
              <a:ext uri="{FF2B5EF4-FFF2-40B4-BE49-F238E27FC236}">
                <a16:creationId xmlns:a16="http://schemas.microsoft.com/office/drawing/2014/main" id="{56E66DC5-7D78-FC18-0225-EB3019A29E74}"/>
              </a:ext>
            </a:extLst>
          </p:cNvPr>
          <p:cNvSpPr/>
          <p:nvPr/>
        </p:nvSpPr>
        <p:spPr>
          <a:xfrm>
            <a:off x="3401292" y="4142509"/>
            <a:ext cx="727364" cy="526473"/>
          </a:xfrm>
          <a:prstGeom prst="ellipse">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2800" dirty="0">
                <a:solidFill>
                  <a:schemeClr val="tx1"/>
                </a:solidFill>
              </a:rPr>
              <a:t>5</a:t>
            </a:r>
            <a:endParaRPr lang="zh-CN" altLang="en-US" dirty="0">
              <a:solidFill>
                <a:schemeClr val="tx1"/>
              </a:solidFill>
            </a:endParaRPr>
          </a:p>
        </p:txBody>
      </p:sp>
      <p:sp>
        <p:nvSpPr>
          <p:cNvPr id="9" name="Oval 8">
            <a:extLst>
              <a:ext uri="{FF2B5EF4-FFF2-40B4-BE49-F238E27FC236}">
                <a16:creationId xmlns:a16="http://schemas.microsoft.com/office/drawing/2014/main" id="{C8169600-4041-ACF6-AA5F-27CA5B2EFDAD}"/>
              </a:ext>
            </a:extLst>
          </p:cNvPr>
          <p:cNvSpPr/>
          <p:nvPr/>
        </p:nvSpPr>
        <p:spPr>
          <a:xfrm>
            <a:off x="4613564" y="4142509"/>
            <a:ext cx="727364" cy="526473"/>
          </a:xfrm>
          <a:prstGeom prst="ellipse">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2800" dirty="0">
                <a:solidFill>
                  <a:schemeClr val="tx1"/>
                </a:solidFill>
              </a:rPr>
              <a:t>6</a:t>
            </a:r>
            <a:endParaRPr lang="zh-CN" altLang="en-US" dirty="0">
              <a:solidFill>
                <a:schemeClr val="tx1"/>
              </a:solidFill>
            </a:endParaRPr>
          </a:p>
        </p:txBody>
      </p:sp>
      <p:sp>
        <p:nvSpPr>
          <p:cNvPr id="10" name="Oval 9">
            <a:extLst>
              <a:ext uri="{FF2B5EF4-FFF2-40B4-BE49-F238E27FC236}">
                <a16:creationId xmlns:a16="http://schemas.microsoft.com/office/drawing/2014/main" id="{662CCB3E-C0B5-8B18-FD30-4125AB4C5DD0}"/>
              </a:ext>
            </a:extLst>
          </p:cNvPr>
          <p:cNvSpPr/>
          <p:nvPr/>
        </p:nvSpPr>
        <p:spPr>
          <a:xfrm>
            <a:off x="5825836" y="4142508"/>
            <a:ext cx="727364" cy="526473"/>
          </a:xfrm>
          <a:prstGeom prst="ellipse">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2800" dirty="0">
                <a:solidFill>
                  <a:schemeClr val="tx1"/>
                </a:solidFill>
              </a:rPr>
              <a:t>7</a:t>
            </a:r>
            <a:endParaRPr lang="zh-CN" altLang="en-US" dirty="0">
              <a:solidFill>
                <a:schemeClr val="tx1"/>
              </a:solidFill>
            </a:endParaRPr>
          </a:p>
        </p:txBody>
      </p:sp>
      <p:sp>
        <p:nvSpPr>
          <p:cNvPr id="11" name="Oval 10">
            <a:extLst>
              <a:ext uri="{FF2B5EF4-FFF2-40B4-BE49-F238E27FC236}">
                <a16:creationId xmlns:a16="http://schemas.microsoft.com/office/drawing/2014/main" id="{4E20907D-89CB-F88C-67AD-94AA07E18D43}"/>
              </a:ext>
            </a:extLst>
          </p:cNvPr>
          <p:cNvSpPr/>
          <p:nvPr/>
        </p:nvSpPr>
        <p:spPr>
          <a:xfrm>
            <a:off x="7038108" y="4142507"/>
            <a:ext cx="727364" cy="526473"/>
          </a:xfrm>
          <a:prstGeom prst="ellipse">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2800" dirty="0">
                <a:solidFill>
                  <a:schemeClr val="tx1"/>
                </a:solidFill>
              </a:rPr>
              <a:t>8</a:t>
            </a:r>
            <a:endParaRPr lang="zh-CN" altLang="en-US" dirty="0">
              <a:solidFill>
                <a:schemeClr val="tx1"/>
              </a:solidFill>
            </a:endParaRPr>
          </a:p>
        </p:txBody>
      </p:sp>
      <p:cxnSp>
        <p:nvCxnSpPr>
          <p:cNvPr id="13" name="Straight Arrow Connector 12">
            <a:extLst>
              <a:ext uri="{FF2B5EF4-FFF2-40B4-BE49-F238E27FC236}">
                <a16:creationId xmlns:a16="http://schemas.microsoft.com/office/drawing/2014/main" id="{AD5A5F45-C548-E081-2E57-0DEF55673224}"/>
              </a:ext>
            </a:extLst>
          </p:cNvPr>
          <p:cNvCxnSpPr>
            <a:cxnSpLocks/>
            <a:stCxn id="4" idx="3"/>
            <a:endCxn id="5" idx="7"/>
          </p:cNvCxnSpPr>
          <p:nvPr/>
        </p:nvCxnSpPr>
        <p:spPr>
          <a:xfrm flipH="1">
            <a:off x="4673299" y="2430573"/>
            <a:ext cx="704876" cy="61140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0" name="Straight Arrow Connector 19">
            <a:extLst>
              <a:ext uri="{FF2B5EF4-FFF2-40B4-BE49-F238E27FC236}">
                <a16:creationId xmlns:a16="http://schemas.microsoft.com/office/drawing/2014/main" id="{2986FC2E-F4A7-9CF1-650F-4C4E626A535C}"/>
              </a:ext>
            </a:extLst>
          </p:cNvPr>
          <p:cNvCxnSpPr>
            <a:cxnSpLocks/>
            <a:stCxn id="4" idx="4"/>
            <a:endCxn id="6" idx="0"/>
          </p:cNvCxnSpPr>
          <p:nvPr/>
        </p:nvCxnSpPr>
        <p:spPr>
          <a:xfrm>
            <a:off x="5635337" y="2507673"/>
            <a:ext cx="0" cy="45720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3" name="Straight Arrow Connector 22">
            <a:extLst>
              <a:ext uri="{FF2B5EF4-FFF2-40B4-BE49-F238E27FC236}">
                <a16:creationId xmlns:a16="http://schemas.microsoft.com/office/drawing/2014/main" id="{F3252148-B5EA-A309-1B9C-CB5D75845735}"/>
              </a:ext>
            </a:extLst>
          </p:cNvPr>
          <p:cNvCxnSpPr>
            <a:cxnSpLocks/>
            <a:stCxn id="4" idx="5"/>
            <a:endCxn id="7" idx="1"/>
          </p:cNvCxnSpPr>
          <p:nvPr/>
        </p:nvCxnSpPr>
        <p:spPr>
          <a:xfrm>
            <a:off x="5892499" y="2430573"/>
            <a:ext cx="704876" cy="61140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6" name="Straight Arrow Connector 25">
            <a:extLst>
              <a:ext uri="{FF2B5EF4-FFF2-40B4-BE49-F238E27FC236}">
                <a16:creationId xmlns:a16="http://schemas.microsoft.com/office/drawing/2014/main" id="{D9DF2E69-598A-5AFD-DCFE-A8DB76966D21}"/>
              </a:ext>
            </a:extLst>
          </p:cNvPr>
          <p:cNvCxnSpPr>
            <a:cxnSpLocks/>
            <a:stCxn id="5" idx="3"/>
            <a:endCxn id="8" idx="0"/>
          </p:cNvCxnSpPr>
          <p:nvPr/>
        </p:nvCxnSpPr>
        <p:spPr>
          <a:xfrm flipH="1">
            <a:off x="3764974" y="3414246"/>
            <a:ext cx="394001" cy="72826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9" name="Straight Arrow Connector 28">
            <a:extLst>
              <a:ext uri="{FF2B5EF4-FFF2-40B4-BE49-F238E27FC236}">
                <a16:creationId xmlns:a16="http://schemas.microsoft.com/office/drawing/2014/main" id="{FE013993-2303-659C-8A8B-5F8D0ABA6195}"/>
              </a:ext>
            </a:extLst>
          </p:cNvPr>
          <p:cNvCxnSpPr>
            <a:cxnSpLocks/>
            <a:stCxn id="5" idx="5"/>
            <a:endCxn id="9" idx="0"/>
          </p:cNvCxnSpPr>
          <p:nvPr/>
        </p:nvCxnSpPr>
        <p:spPr>
          <a:xfrm>
            <a:off x="4673299" y="3414246"/>
            <a:ext cx="303947" cy="72826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2" name="Straight Arrow Connector 31">
            <a:extLst>
              <a:ext uri="{FF2B5EF4-FFF2-40B4-BE49-F238E27FC236}">
                <a16:creationId xmlns:a16="http://schemas.microsoft.com/office/drawing/2014/main" id="{72FA4992-43DF-6332-ECFF-58D60D45E3CD}"/>
              </a:ext>
            </a:extLst>
          </p:cNvPr>
          <p:cNvCxnSpPr>
            <a:cxnSpLocks/>
            <a:stCxn id="6" idx="4"/>
            <a:endCxn id="10" idx="1"/>
          </p:cNvCxnSpPr>
          <p:nvPr/>
        </p:nvCxnSpPr>
        <p:spPr>
          <a:xfrm>
            <a:off x="5635337" y="3491346"/>
            <a:ext cx="297019" cy="72826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6" name="Straight Arrow Connector 35">
            <a:extLst>
              <a:ext uri="{FF2B5EF4-FFF2-40B4-BE49-F238E27FC236}">
                <a16:creationId xmlns:a16="http://schemas.microsoft.com/office/drawing/2014/main" id="{F5E8D88A-8711-3C4D-99A6-FAC3F2AAAC5B}"/>
              </a:ext>
            </a:extLst>
          </p:cNvPr>
          <p:cNvCxnSpPr>
            <a:cxnSpLocks/>
          </p:cNvCxnSpPr>
          <p:nvPr/>
        </p:nvCxnSpPr>
        <p:spPr>
          <a:xfrm flipH="1">
            <a:off x="6335842" y="3491346"/>
            <a:ext cx="338130" cy="65116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2" name="Straight Arrow Connector 41">
            <a:extLst>
              <a:ext uri="{FF2B5EF4-FFF2-40B4-BE49-F238E27FC236}">
                <a16:creationId xmlns:a16="http://schemas.microsoft.com/office/drawing/2014/main" id="{218B5DAA-B340-21CB-B898-908B8215A5E8}"/>
              </a:ext>
            </a:extLst>
          </p:cNvPr>
          <p:cNvCxnSpPr>
            <a:cxnSpLocks/>
          </p:cNvCxnSpPr>
          <p:nvPr/>
        </p:nvCxnSpPr>
        <p:spPr>
          <a:xfrm>
            <a:off x="6993933" y="3491346"/>
            <a:ext cx="268461" cy="65116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8" name="Straight Arrow Connector 47">
            <a:extLst>
              <a:ext uri="{FF2B5EF4-FFF2-40B4-BE49-F238E27FC236}">
                <a16:creationId xmlns:a16="http://schemas.microsoft.com/office/drawing/2014/main" id="{8CAE71BC-7B2A-CFA0-50D4-EBFC179F6AA8}"/>
              </a:ext>
            </a:extLst>
          </p:cNvPr>
          <p:cNvCxnSpPr>
            <a:cxnSpLocks/>
            <a:stCxn id="10" idx="6"/>
            <a:endCxn id="11" idx="2"/>
          </p:cNvCxnSpPr>
          <p:nvPr/>
        </p:nvCxnSpPr>
        <p:spPr>
          <a:xfrm flipV="1">
            <a:off x="6553200" y="4405744"/>
            <a:ext cx="484908"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60" name="Oval 59">
            <a:extLst>
              <a:ext uri="{FF2B5EF4-FFF2-40B4-BE49-F238E27FC236}">
                <a16:creationId xmlns:a16="http://schemas.microsoft.com/office/drawing/2014/main" id="{152546DE-FAA4-64A9-E92C-7879CE6B0135}"/>
              </a:ext>
            </a:extLst>
          </p:cNvPr>
          <p:cNvSpPr/>
          <p:nvPr/>
        </p:nvSpPr>
        <p:spPr>
          <a:xfrm>
            <a:off x="2008910" y="5486400"/>
            <a:ext cx="727364" cy="526473"/>
          </a:xfrm>
          <a:prstGeom prst="ellipse">
            <a:avLst/>
          </a:prstGeom>
          <a:solidFill>
            <a:schemeClr val="bg1"/>
          </a:solid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altLang="zh-CN" sz="2800" dirty="0">
                <a:solidFill>
                  <a:schemeClr val="tx1"/>
                </a:solidFill>
              </a:rPr>
              <a:t>1</a:t>
            </a:r>
            <a:endParaRPr lang="zh-CN" altLang="en-US" dirty="0">
              <a:solidFill>
                <a:schemeClr val="tx1"/>
              </a:solidFill>
            </a:endParaRPr>
          </a:p>
        </p:txBody>
      </p:sp>
      <p:sp>
        <p:nvSpPr>
          <p:cNvPr id="18" name="Oval 17">
            <a:extLst>
              <a:ext uri="{FF2B5EF4-FFF2-40B4-BE49-F238E27FC236}">
                <a16:creationId xmlns:a16="http://schemas.microsoft.com/office/drawing/2014/main" id="{1EB95270-B3E0-206C-9910-041806B01F67}"/>
              </a:ext>
            </a:extLst>
          </p:cNvPr>
          <p:cNvSpPr/>
          <p:nvPr/>
        </p:nvSpPr>
        <p:spPr>
          <a:xfrm>
            <a:off x="3037610" y="5486400"/>
            <a:ext cx="727364" cy="526473"/>
          </a:xfrm>
          <a:prstGeom prst="ellipse">
            <a:avLst/>
          </a:prstGeom>
          <a:solidFill>
            <a:schemeClr val="bg1"/>
          </a:solid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altLang="zh-CN" sz="2800" dirty="0">
                <a:solidFill>
                  <a:schemeClr val="tx1"/>
                </a:solidFill>
              </a:rPr>
              <a:t>2</a:t>
            </a:r>
            <a:endParaRPr lang="zh-CN" altLang="en-US" dirty="0">
              <a:solidFill>
                <a:schemeClr val="tx1"/>
              </a:solidFill>
            </a:endParaRPr>
          </a:p>
        </p:txBody>
      </p:sp>
    </p:spTree>
    <p:extLst>
      <p:ext uri="{BB962C8B-B14F-4D97-AF65-F5344CB8AC3E}">
        <p14:creationId xmlns:p14="http://schemas.microsoft.com/office/powerpoint/2010/main" val="251011736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8C2A00-D10C-0A64-96DE-BABE1B9F7E59}"/>
              </a:ext>
            </a:extLst>
          </p:cNvPr>
          <p:cNvSpPr>
            <a:spLocks noGrp="1"/>
          </p:cNvSpPr>
          <p:nvPr>
            <p:ph type="title"/>
          </p:nvPr>
        </p:nvSpPr>
        <p:spPr/>
        <p:txBody>
          <a:bodyPr/>
          <a:lstStyle/>
          <a:p>
            <a:r>
              <a:rPr lang="zh-CN" altLang="en-US" dirty="0"/>
              <a:t>深度优先搜索</a:t>
            </a:r>
          </a:p>
        </p:txBody>
      </p:sp>
      <p:sp>
        <p:nvSpPr>
          <p:cNvPr id="4" name="Oval 3">
            <a:extLst>
              <a:ext uri="{FF2B5EF4-FFF2-40B4-BE49-F238E27FC236}">
                <a16:creationId xmlns:a16="http://schemas.microsoft.com/office/drawing/2014/main" id="{B0101025-B846-998A-C8FE-22252A27898B}"/>
              </a:ext>
            </a:extLst>
          </p:cNvPr>
          <p:cNvSpPr/>
          <p:nvPr/>
        </p:nvSpPr>
        <p:spPr>
          <a:xfrm>
            <a:off x="5271655" y="1981200"/>
            <a:ext cx="727364" cy="526473"/>
          </a:xfrm>
          <a:prstGeom prst="ellipse">
            <a:avLst/>
          </a:prstGeom>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altLang="zh-CN" sz="2800" dirty="0">
                <a:solidFill>
                  <a:schemeClr val="tx1"/>
                </a:solidFill>
              </a:rPr>
              <a:t>1</a:t>
            </a:r>
            <a:endParaRPr lang="zh-CN" altLang="en-US" dirty="0">
              <a:solidFill>
                <a:schemeClr val="tx1"/>
              </a:solidFill>
            </a:endParaRPr>
          </a:p>
        </p:txBody>
      </p:sp>
      <p:sp>
        <p:nvSpPr>
          <p:cNvPr id="5" name="Oval 4">
            <a:extLst>
              <a:ext uri="{FF2B5EF4-FFF2-40B4-BE49-F238E27FC236}">
                <a16:creationId xmlns:a16="http://schemas.microsoft.com/office/drawing/2014/main" id="{BFD95485-22EE-BD26-3F34-877274C546DE}"/>
              </a:ext>
            </a:extLst>
          </p:cNvPr>
          <p:cNvSpPr/>
          <p:nvPr/>
        </p:nvSpPr>
        <p:spPr>
          <a:xfrm>
            <a:off x="4052455" y="2964873"/>
            <a:ext cx="727364" cy="526473"/>
          </a:xfrm>
          <a:prstGeom prst="ellipse">
            <a:avLst/>
          </a:prstGeom>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altLang="zh-CN" sz="2800" dirty="0">
                <a:solidFill>
                  <a:schemeClr val="tx1"/>
                </a:solidFill>
              </a:rPr>
              <a:t>2</a:t>
            </a:r>
            <a:endParaRPr lang="zh-CN" altLang="en-US" dirty="0">
              <a:solidFill>
                <a:schemeClr val="tx1"/>
              </a:solidFill>
            </a:endParaRPr>
          </a:p>
        </p:txBody>
      </p:sp>
      <p:sp>
        <p:nvSpPr>
          <p:cNvPr id="6" name="Oval 5">
            <a:extLst>
              <a:ext uri="{FF2B5EF4-FFF2-40B4-BE49-F238E27FC236}">
                <a16:creationId xmlns:a16="http://schemas.microsoft.com/office/drawing/2014/main" id="{99F34DEF-BBC7-E8BD-3C7D-00EA39209DD3}"/>
              </a:ext>
            </a:extLst>
          </p:cNvPr>
          <p:cNvSpPr/>
          <p:nvPr/>
        </p:nvSpPr>
        <p:spPr>
          <a:xfrm>
            <a:off x="5271655" y="2964873"/>
            <a:ext cx="727364" cy="526473"/>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800" dirty="0">
                <a:solidFill>
                  <a:schemeClr val="tx1"/>
                </a:solidFill>
              </a:rPr>
              <a:t>3</a:t>
            </a:r>
            <a:endParaRPr lang="zh-CN" altLang="en-US" dirty="0">
              <a:solidFill>
                <a:schemeClr val="tx1"/>
              </a:solidFill>
            </a:endParaRPr>
          </a:p>
        </p:txBody>
      </p:sp>
      <p:sp>
        <p:nvSpPr>
          <p:cNvPr id="7" name="Oval 6">
            <a:extLst>
              <a:ext uri="{FF2B5EF4-FFF2-40B4-BE49-F238E27FC236}">
                <a16:creationId xmlns:a16="http://schemas.microsoft.com/office/drawing/2014/main" id="{6CFC8C20-4EDD-2FFF-835D-4FBCA74140C9}"/>
              </a:ext>
            </a:extLst>
          </p:cNvPr>
          <p:cNvSpPr/>
          <p:nvPr/>
        </p:nvSpPr>
        <p:spPr>
          <a:xfrm>
            <a:off x="6490855" y="2964873"/>
            <a:ext cx="727364" cy="526473"/>
          </a:xfrm>
          <a:prstGeom prst="ellipse">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2800" dirty="0">
                <a:solidFill>
                  <a:schemeClr val="tx1"/>
                </a:solidFill>
              </a:rPr>
              <a:t>4</a:t>
            </a:r>
            <a:endParaRPr lang="zh-CN" altLang="en-US" dirty="0">
              <a:solidFill>
                <a:schemeClr val="tx1"/>
              </a:solidFill>
            </a:endParaRPr>
          </a:p>
        </p:txBody>
      </p:sp>
      <p:sp>
        <p:nvSpPr>
          <p:cNvPr id="8" name="Oval 7">
            <a:extLst>
              <a:ext uri="{FF2B5EF4-FFF2-40B4-BE49-F238E27FC236}">
                <a16:creationId xmlns:a16="http://schemas.microsoft.com/office/drawing/2014/main" id="{56E66DC5-7D78-FC18-0225-EB3019A29E74}"/>
              </a:ext>
            </a:extLst>
          </p:cNvPr>
          <p:cNvSpPr/>
          <p:nvPr/>
        </p:nvSpPr>
        <p:spPr>
          <a:xfrm>
            <a:off x="3401292" y="4142509"/>
            <a:ext cx="727364" cy="526473"/>
          </a:xfrm>
          <a:prstGeom prst="ellipse">
            <a:avLst/>
          </a:prstGeom>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altLang="zh-CN" sz="2800" dirty="0">
                <a:solidFill>
                  <a:schemeClr val="tx1"/>
                </a:solidFill>
              </a:rPr>
              <a:t>5</a:t>
            </a:r>
            <a:endParaRPr lang="zh-CN" altLang="en-US" dirty="0">
              <a:solidFill>
                <a:schemeClr val="tx1"/>
              </a:solidFill>
            </a:endParaRPr>
          </a:p>
        </p:txBody>
      </p:sp>
      <p:sp>
        <p:nvSpPr>
          <p:cNvPr id="9" name="Oval 8">
            <a:extLst>
              <a:ext uri="{FF2B5EF4-FFF2-40B4-BE49-F238E27FC236}">
                <a16:creationId xmlns:a16="http://schemas.microsoft.com/office/drawing/2014/main" id="{C8169600-4041-ACF6-AA5F-27CA5B2EFDAD}"/>
              </a:ext>
            </a:extLst>
          </p:cNvPr>
          <p:cNvSpPr/>
          <p:nvPr/>
        </p:nvSpPr>
        <p:spPr>
          <a:xfrm>
            <a:off x="4613564" y="4142509"/>
            <a:ext cx="727364" cy="526473"/>
          </a:xfrm>
          <a:prstGeom prst="ellipse">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2800" dirty="0">
                <a:solidFill>
                  <a:schemeClr val="tx1"/>
                </a:solidFill>
              </a:rPr>
              <a:t>6</a:t>
            </a:r>
            <a:endParaRPr lang="zh-CN" altLang="en-US" dirty="0">
              <a:solidFill>
                <a:schemeClr val="tx1"/>
              </a:solidFill>
            </a:endParaRPr>
          </a:p>
        </p:txBody>
      </p:sp>
      <p:sp>
        <p:nvSpPr>
          <p:cNvPr id="10" name="Oval 9">
            <a:extLst>
              <a:ext uri="{FF2B5EF4-FFF2-40B4-BE49-F238E27FC236}">
                <a16:creationId xmlns:a16="http://schemas.microsoft.com/office/drawing/2014/main" id="{662CCB3E-C0B5-8B18-FD30-4125AB4C5DD0}"/>
              </a:ext>
            </a:extLst>
          </p:cNvPr>
          <p:cNvSpPr/>
          <p:nvPr/>
        </p:nvSpPr>
        <p:spPr>
          <a:xfrm>
            <a:off x="5825836" y="4142508"/>
            <a:ext cx="727364" cy="526473"/>
          </a:xfrm>
          <a:prstGeom prst="ellipse">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2800" dirty="0">
                <a:solidFill>
                  <a:schemeClr val="tx1"/>
                </a:solidFill>
              </a:rPr>
              <a:t>7</a:t>
            </a:r>
            <a:endParaRPr lang="zh-CN" altLang="en-US" dirty="0">
              <a:solidFill>
                <a:schemeClr val="tx1"/>
              </a:solidFill>
            </a:endParaRPr>
          </a:p>
        </p:txBody>
      </p:sp>
      <p:sp>
        <p:nvSpPr>
          <p:cNvPr id="11" name="Oval 10">
            <a:extLst>
              <a:ext uri="{FF2B5EF4-FFF2-40B4-BE49-F238E27FC236}">
                <a16:creationId xmlns:a16="http://schemas.microsoft.com/office/drawing/2014/main" id="{4E20907D-89CB-F88C-67AD-94AA07E18D43}"/>
              </a:ext>
            </a:extLst>
          </p:cNvPr>
          <p:cNvSpPr/>
          <p:nvPr/>
        </p:nvSpPr>
        <p:spPr>
          <a:xfrm>
            <a:off x="7038108" y="4142507"/>
            <a:ext cx="727364" cy="526473"/>
          </a:xfrm>
          <a:prstGeom prst="ellipse">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2800" dirty="0">
                <a:solidFill>
                  <a:schemeClr val="tx1"/>
                </a:solidFill>
              </a:rPr>
              <a:t>8</a:t>
            </a:r>
            <a:endParaRPr lang="zh-CN" altLang="en-US" dirty="0">
              <a:solidFill>
                <a:schemeClr val="tx1"/>
              </a:solidFill>
            </a:endParaRPr>
          </a:p>
        </p:txBody>
      </p:sp>
      <p:cxnSp>
        <p:nvCxnSpPr>
          <p:cNvPr id="13" name="Straight Arrow Connector 12">
            <a:extLst>
              <a:ext uri="{FF2B5EF4-FFF2-40B4-BE49-F238E27FC236}">
                <a16:creationId xmlns:a16="http://schemas.microsoft.com/office/drawing/2014/main" id="{AD5A5F45-C548-E081-2E57-0DEF55673224}"/>
              </a:ext>
            </a:extLst>
          </p:cNvPr>
          <p:cNvCxnSpPr>
            <a:cxnSpLocks/>
            <a:stCxn id="4" idx="3"/>
            <a:endCxn id="5" idx="7"/>
          </p:cNvCxnSpPr>
          <p:nvPr/>
        </p:nvCxnSpPr>
        <p:spPr>
          <a:xfrm flipH="1">
            <a:off x="4673299" y="2430573"/>
            <a:ext cx="704876" cy="61140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0" name="Straight Arrow Connector 19">
            <a:extLst>
              <a:ext uri="{FF2B5EF4-FFF2-40B4-BE49-F238E27FC236}">
                <a16:creationId xmlns:a16="http://schemas.microsoft.com/office/drawing/2014/main" id="{2986FC2E-F4A7-9CF1-650F-4C4E626A535C}"/>
              </a:ext>
            </a:extLst>
          </p:cNvPr>
          <p:cNvCxnSpPr>
            <a:cxnSpLocks/>
            <a:stCxn id="4" idx="4"/>
            <a:endCxn id="6" idx="0"/>
          </p:cNvCxnSpPr>
          <p:nvPr/>
        </p:nvCxnSpPr>
        <p:spPr>
          <a:xfrm>
            <a:off x="5635337" y="2507673"/>
            <a:ext cx="0" cy="45720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3" name="Straight Arrow Connector 22">
            <a:extLst>
              <a:ext uri="{FF2B5EF4-FFF2-40B4-BE49-F238E27FC236}">
                <a16:creationId xmlns:a16="http://schemas.microsoft.com/office/drawing/2014/main" id="{F3252148-B5EA-A309-1B9C-CB5D75845735}"/>
              </a:ext>
            </a:extLst>
          </p:cNvPr>
          <p:cNvCxnSpPr>
            <a:cxnSpLocks/>
            <a:stCxn id="4" idx="5"/>
            <a:endCxn id="7" idx="1"/>
          </p:cNvCxnSpPr>
          <p:nvPr/>
        </p:nvCxnSpPr>
        <p:spPr>
          <a:xfrm>
            <a:off x="5892499" y="2430573"/>
            <a:ext cx="704876" cy="61140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6" name="Straight Arrow Connector 25">
            <a:extLst>
              <a:ext uri="{FF2B5EF4-FFF2-40B4-BE49-F238E27FC236}">
                <a16:creationId xmlns:a16="http://schemas.microsoft.com/office/drawing/2014/main" id="{D9DF2E69-598A-5AFD-DCFE-A8DB76966D21}"/>
              </a:ext>
            </a:extLst>
          </p:cNvPr>
          <p:cNvCxnSpPr>
            <a:cxnSpLocks/>
            <a:stCxn id="5" idx="3"/>
            <a:endCxn id="8" idx="0"/>
          </p:cNvCxnSpPr>
          <p:nvPr/>
        </p:nvCxnSpPr>
        <p:spPr>
          <a:xfrm flipH="1">
            <a:off x="3764974" y="3414246"/>
            <a:ext cx="394001" cy="72826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9" name="Straight Arrow Connector 28">
            <a:extLst>
              <a:ext uri="{FF2B5EF4-FFF2-40B4-BE49-F238E27FC236}">
                <a16:creationId xmlns:a16="http://schemas.microsoft.com/office/drawing/2014/main" id="{FE013993-2303-659C-8A8B-5F8D0ABA6195}"/>
              </a:ext>
            </a:extLst>
          </p:cNvPr>
          <p:cNvCxnSpPr>
            <a:cxnSpLocks/>
            <a:stCxn id="5" idx="5"/>
            <a:endCxn id="9" idx="0"/>
          </p:cNvCxnSpPr>
          <p:nvPr/>
        </p:nvCxnSpPr>
        <p:spPr>
          <a:xfrm>
            <a:off x="4673299" y="3414246"/>
            <a:ext cx="303947" cy="72826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2" name="Straight Arrow Connector 31">
            <a:extLst>
              <a:ext uri="{FF2B5EF4-FFF2-40B4-BE49-F238E27FC236}">
                <a16:creationId xmlns:a16="http://schemas.microsoft.com/office/drawing/2014/main" id="{72FA4992-43DF-6332-ECFF-58D60D45E3CD}"/>
              </a:ext>
            </a:extLst>
          </p:cNvPr>
          <p:cNvCxnSpPr>
            <a:cxnSpLocks/>
            <a:stCxn id="6" idx="4"/>
            <a:endCxn id="10" idx="1"/>
          </p:cNvCxnSpPr>
          <p:nvPr/>
        </p:nvCxnSpPr>
        <p:spPr>
          <a:xfrm>
            <a:off x="5635337" y="3491346"/>
            <a:ext cx="297019" cy="72826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6" name="Straight Arrow Connector 35">
            <a:extLst>
              <a:ext uri="{FF2B5EF4-FFF2-40B4-BE49-F238E27FC236}">
                <a16:creationId xmlns:a16="http://schemas.microsoft.com/office/drawing/2014/main" id="{F5E8D88A-8711-3C4D-99A6-FAC3F2AAAC5B}"/>
              </a:ext>
            </a:extLst>
          </p:cNvPr>
          <p:cNvCxnSpPr>
            <a:cxnSpLocks/>
          </p:cNvCxnSpPr>
          <p:nvPr/>
        </p:nvCxnSpPr>
        <p:spPr>
          <a:xfrm flipH="1">
            <a:off x="6335842" y="3491346"/>
            <a:ext cx="338130" cy="65116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2" name="Straight Arrow Connector 41">
            <a:extLst>
              <a:ext uri="{FF2B5EF4-FFF2-40B4-BE49-F238E27FC236}">
                <a16:creationId xmlns:a16="http://schemas.microsoft.com/office/drawing/2014/main" id="{218B5DAA-B340-21CB-B898-908B8215A5E8}"/>
              </a:ext>
            </a:extLst>
          </p:cNvPr>
          <p:cNvCxnSpPr>
            <a:cxnSpLocks/>
          </p:cNvCxnSpPr>
          <p:nvPr/>
        </p:nvCxnSpPr>
        <p:spPr>
          <a:xfrm>
            <a:off x="6993933" y="3491346"/>
            <a:ext cx="268461" cy="65116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8" name="Straight Arrow Connector 47">
            <a:extLst>
              <a:ext uri="{FF2B5EF4-FFF2-40B4-BE49-F238E27FC236}">
                <a16:creationId xmlns:a16="http://schemas.microsoft.com/office/drawing/2014/main" id="{8CAE71BC-7B2A-CFA0-50D4-EBFC179F6AA8}"/>
              </a:ext>
            </a:extLst>
          </p:cNvPr>
          <p:cNvCxnSpPr>
            <a:cxnSpLocks/>
            <a:stCxn id="10" idx="6"/>
            <a:endCxn id="11" idx="2"/>
          </p:cNvCxnSpPr>
          <p:nvPr/>
        </p:nvCxnSpPr>
        <p:spPr>
          <a:xfrm flipV="1">
            <a:off x="6553200" y="4405744"/>
            <a:ext cx="484908"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60" name="Oval 59">
            <a:extLst>
              <a:ext uri="{FF2B5EF4-FFF2-40B4-BE49-F238E27FC236}">
                <a16:creationId xmlns:a16="http://schemas.microsoft.com/office/drawing/2014/main" id="{152546DE-FAA4-64A9-E92C-7879CE6B0135}"/>
              </a:ext>
            </a:extLst>
          </p:cNvPr>
          <p:cNvSpPr/>
          <p:nvPr/>
        </p:nvSpPr>
        <p:spPr>
          <a:xfrm>
            <a:off x="2008910" y="5486400"/>
            <a:ext cx="727364" cy="526473"/>
          </a:xfrm>
          <a:prstGeom prst="ellipse">
            <a:avLst/>
          </a:prstGeom>
          <a:solidFill>
            <a:schemeClr val="bg1"/>
          </a:solid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altLang="zh-CN" sz="2800" dirty="0">
                <a:solidFill>
                  <a:schemeClr val="tx1"/>
                </a:solidFill>
              </a:rPr>
              <a:t>1</a:t>
            </a:r>
            <a:endParaRPr lang="zh-CN" altLang="en-US" dirty="0">
              <a:solidFill>
                <a:schemeClr val="tx1"/>
              </a:solidFill>
            </a:endParaRPr>
          </a:p>
        </p:txBody>
      </p:sp>
      <p:sp>
        <p:nvSpPr>
          <p:cNvPr id="18" name="Oval 17">
            <a:extLst>
              <a:ext uri="{FF2B5EF4-FFF2-40B4-BE49-F238E27FC236}">
                <a16:creationId xmlns:a16="http://schemas.microsoft.com/office/drawing/2014/main" id="{1EB95270-B3E0-206C-9910-041806B01F67}"/>
              </a:ext>
            </a:extLst>
          </p:cNvPr>
          <p:cNvSpPr/>
          <p:nvPr/>
        </p:nvSpPr>
        <p:spPr>
          <a:xfrm>
            <a:off x="3037610" y="5486400"/>
            <a:ext cx="727364" cy="526473"/>
          </a:xfrm>
          <a:prstGeom prst="ellipse">
            <a:avLst/>
          </a:prstGeom>
          <a:solidFill>
            <a:schemeClr val="bg1"/>
          </a:solid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altLang="zh-CN" sz="2800" dirty="0">
                <a:solidFill>
                  <a:schemeClr val="tx1"/>
                </a:solidFill>
              </a:rPr>
              <a:t>2</a:t>
            </a:r>
            <a:endParaRPr lang="zh-CN" altLang="en-US" dirty="0">
              <a:solidFill>
                <a:schemeClr val="tx1"/>
              </a:solidFill>
            </a:endParaRPr>
          </a:p>
        </p:txBody>
      </p:sp>
      <p:sp>
        <p:nvSpPr>
          <p:cNvPr id="17" name="Oval 16">
            <a:extLst>
              <a:ext uri="{FF2B5EF4-FFF2-40B4-BE49-F238E27FC236}">
                <a16:creationId xmlns:a16="http://schemas.microsoft.com/office/drawing/2014/main" id="{7FA13E20-2A6B-91CF-B687-754F53A74166}"/>
              </a:ext>
            </a:extLst>
          </p:cNvPr>
          <p:cNvSpPr/>
          <p:nvPr/>
        </p:nvSpPr>
        <p:spPr>
          <a:xfrm>
            <a:off x="4069774" y="5486399"/>
            <a:ext cx="727364" cy="526473"/>
          </a:xfrm>
          <a:prstGeom prst="ellipse">
            <a:avLst/>
          </a:prstGeom>
          <a:solidFill>
            <a:schemeClr val="bg1"/>
          </a:solid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altLang="zh-CN" sz="2800" dirty="0">
                <a:solidFill>
                  <a:schemeClr val="tx1"/>
                </a:solidFill>
              </a:rPr>
              <a:t>5</a:t>
            </a:r>
            <a:endParaRPr lang="zh-CN" altLang="en-US" dirty="0">
              <a:solidFill>
                <a:schemeClr val="tx1"/>
              </a:solidFill>
            </a:endParaRPr>
          </a:p>
        </p:txBody>
      </p:sp>
    </p:spTree>
    <p:extLst>
      <p:ext uri="{BB962C8B-B14F-4D97-AF65-F5344CB8AC3E}">
        <p14:creationId xmlns:p14="http://schemas.microsoft.com/office/powerpoint/2010/main" val="10461447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16B4FF6E-6B93-2C2C-C414-D1D170192FDC}"/>
              </a:ext>
            </a:extLst>
          </p:cNvPr>
          <p:cNvSpPr/>
          <p:nvPr/>
        </p:nvSpPr>
        <p:spPr>
          <a:xfrm>
            <a:off x="4468091" y="734291"/>
            <a:ext cx="727364" cy="526473"/>
          </a:xfrm>
          <a:prstGeom prst="ellipse">
            <a:avLst/>
          </a:prstGeom>
          <a:solidFill>
            <a:srgbClr val="FF0000"/>
          </a:solid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2800" dirty="0">
                <a:solidFill>
                  <a:schemeClr val="tx1"/>
                </a:solidFill>
              </a:rPr>
              <a:t>1</a:t>
            </a:r>
            <a:endParaRPr lang="zh-CN" altLang="en-US" dirty="0">
              <a:solidFill>
                <a:schemeClr val="tx1"/>
              </a:solidFill>
            </a:endParaRPr>
          </a:p>
        </p:txBody>
      </p:sp>
      <p:sp>
        <p:nvSpPr>
          <p:cNvPr id="5" name="Oval 4">
            <a:extLst>
              <a:ext uri="{FF2B5EF4-FFF2-40B4-BE49-F238E27FC236}">
                <a16:creationId xmlns:a16="http://schemas.microsoft.com/office/drawing/2014/main" id="{67B9074F-5A76-D330-A92F-F105C59D7C8E}"/>
              </a:ext>
            </a:extLst>
          </p:cNvPr>
          <p:cNvSpPr/>
          <p:nvPr/>
        </p:nvSpPr>
        <p:spPr>
          <a:xfrm>
            <a:off x="3380509" y="1835727"/>
            <a:ext cx="727364" cy="526473"/>
          </a:xfrm>
          <a:prstGeom prst="ellipse">
            <a:avLst/>
          </a:prstGeom>
          <a:solidFill>
            <a:srgbClr val="FF0000"/>
          </a:solid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2800" dirty="0">
                <a:solidFill>
                  <a:schemeClr val="tx1"/>
                </a:solidFill>
              </a:rPr>
              <a:t>2</a:t>
            </a:r>
            <a:endParaRPr lang="zh-CN" altLang="en-US" dirty="0">
              <a:solidFill>
                <a:schemeClr val="tx1"/>
              </a:solidFill>
            </a:endParaRPr>
          </a:p>
        </p:txBody>
      </p:sp>
      <p:sp>
        <p:nvSpPr>
          <p:cNvPr id="6" name="Oval 5">
            <a:extLst>
              <a:ext uri="{FF2B5EF4-FFF2-40B4-BE49-F238E27FC236}">
                <a16:creationId xmlns:a16="http://schemas.microsoft.com/office/drawing/2014/main" id="{C97C272E-A1A1-2ED6-CFA1-DC488961DDBA}"/>
              </a:ext>
            </a:extLst>
          </p:cNvPr>
          <p:cNvSpPr/>
          <p:nvPr/>
        </p:nvSpPr>
        <p:spPr>
          <a:xfrm>
            <a:off x="5663046" y="1835726"/>
            <a:ext cx="727364" cy="526473"/>
          </a:xfrm>
          <a:prstGeom prst="ellipse">
            <a:avLst/>
          </a:prstGeom>
          <a:solidFill>
            <a:srgbClr val="FF0000"/>
          </a:solid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2800" dirty="0">
                <a:solidFill>
                  <a:schemeClr val="tx1"/>
                </a:solidFill>
              </a:rPr>
              <a:t>3</a:t>
            </a:r>
            <a:endParaRPr lang="zh-CN" altLang="en-US" dirty="0">
              <a:solidFill>
                <a:schemeClr val="tx1"/>
              </a:solidFill>
            </a:endParaRPr>
          </a:p>
        </p:txBody>
      </p:sp>
      <p:sp>
        <p:nvSpPr>
          <p:cNvPr id="7" name="Oval 6">
            <a:extLst>
              <a:ext uri="{FF2B5EF4-FFF2-40B4-BE49-F238E27FC236}">
                <a16:creationId xmlns:a16="http://schemas.microsoft.com/office/drawing/2014/main" id="{8D26CF34-1B65-1763-2796-A997BFF4509F}"/>
              </a:ext>
            </a:extLst>
          </p:cNvPr>
          <p:cNvSpPr/>
          <p:nvPr/>
        </p:nvSpPr>
        <p:spPr>
          <a:xfrm>
            <a:off x="1950027" y="3165763"/>
            <a:ext cx="727364" cy="526473"/>
          </a:xfrm>
          <a:prstGeom prst="ellipse">
            <a:avLst/>
          </a:prstGeom>
          <a:solidFill>
            <a:srgbClr val="FF0000"/>
          </a:solid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2800" dirty="0">
                <a:solidFill>
                  <a:schemeClr val="tx1"/>
                </a:solidFill>
              </a:rPr>
              <a:t>4</a:t>
            </a:r>
            <a:endParaRPr lang="zh-CN" altLang="en-US" dirty="0">
              <a:solidFill>
                <a:schemeClr val="tx1"/>
              </a:solidFill>
            </a:endParaRPr>
          </a:p>
        </p:txBody>
      </p:sp>
      <p:sp>
        <p:nvSpPr>
          <p:cNvPr id="8" name="Oval 7">
            <a:extLst>
              <a:ext uri="{FF2B5EF4-FFF2-40B4-BE49-F238E27FC236}">
                <a16:creationId xmlns:a16="http://schemas.microsoft.com/office/drawing/2014/main" id="{3FAC435C-E35D-4116-8A94-D80BC3490857}"/>
              </a:ext>
            </a:extLst>
          </p:cNvPr>
          <p:cNvSpPr/>
          <p:nvPr/>
        </p:nvSpPr>
        <p:spPr>
          <a:xfrm>
            <a:off x="3293918" y="3165763"/>
            <a:ext cx="727364" cy="526473"/>
          </a:xfrm>
          <a:prstGeom prst="ellipse">
            <a:avLst/>
          </a:prstGeom>
          <a:solidFill>
            <a:srgbClr val="FF0000"/>
          </a:solid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2800" dirty="0">
                <a:solidFill>
                  <a:schemeClr val="tx1"/>
                </a:solidFill>
              </a:rPr>
              <a:t>5</a:t>
            </a:r>
            <a:endParaRPr lang="zh-CN" altLang="en-US" dirty="0">
              <a:solidFill>
                <a:schemeClr val="tx1"/>
              </a:solidFill>
            </a:endParaRPr>
          </a:p>
        </p:txBody>
      </p:sp>
      <p:sp>
        <p:nvSpPr>
          <p:cNvPr id="9" name="Oval 8">
            <a:extLst>
              <a:ext uri="{FF2B5EF4-FFF2-40B4-BE49-F238E27FC236}">
                <a16:creationId xmlns:a16="http://schemas.microsoft.com/office/drawing/2014/main" id="{2CCECB9F-EDDC-C334-F8B9-1678E679B2DF}"/>
              </a:ext>
            </a:extLst>
          </p:cNvPr>
          <p:cNvSpPr/>
          <p:nvPr/>
        </p:nvSpPr>
        <p:spPr>
          <a:xfrm>
            <a:off x="4637809" y="3165763"/>
            <a:ext cx="727364" cy="526473"/>
          </a:xfrm>
          <a:prstGeom prst="ellipse">
            <a:avLst/>
          </a:prstGeom>
          <a:solidFill>
            <a:srgbClr val="FF0000"/>
          </a:solid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2800" dirty="0">
                <a:solidFill>
                  <a:schemeClr val="tx1"/>
                </a:solidFill>
              </a:rPr>
              <a:t>6</a:t>
            </a:r>
            <a:endParaRPr lang="zh-CN" altLang="en-US" dirty="0">
              <a:solidFill>
                <a:schemeClr val="tx1"/>
              </a:solidFill>
            </a:endParaRPr>
          </a:p>
        </p:txBody>
      </p:sp>
      <p:sp>
        <p:nvSpPr>
          <p:cNvPr id="10" name="Oval 9">
            <a:extLst>
              <a:ext uri="{FF2B5EF4-FFF2-40B4-BE49-F238E27FC236}">
                <a16:creationId xmlns:a16="http://schemas.microsoft.com/office/drawing/2014/main" id="{C403FF86-20ED-410F-C541-6A8898C8E42F}"/>
              </a:ext>
            </a:extLst>
          </p:cNvPr>
          <p:cNvSpPr/>
          <p:nvPr/>
        </p:nvSpPr>
        <p:spPr>
          <a:xfrm>
            <a:off x="6213765" y="3165763"/>
            <a:ext cx="727364" cy="526473"/>
          </a:xfrm>
          <a:prstGeom prst="ellipse">
            <a:avLst/>
          </a:prstGeom>
          <a:solidFill>
            <a:srgbClr val="FF0000"/>
          </a:solid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2800" dirty="0">
                <a:solidFill>
                  <a:schemeClr val="tx1"/>
                </a:solidFill>
              </a:rPr>
              <a:t>7</a:t>
            </a:r>
            <a:endParaRPr lang="zh-CN" altLang="en-US" dirty="0">
              <a:solidFill>
                <a:schemeClr val="tx1"/>
              </a:solidFill>
            </a:endParaRPr>
          </a:p>
        </p:txBody>
      </p:sp>
      <p:sp>
        <p:nvSpPr>
          <p:cNvPr id="11" name="Oval 10">
            <a:extLst>
              <a:ext uri="{FF2B5EF4-FFF2-40B4-BE49-F238E27FC236}">
                <a16:creationId xmlns:a16="http://schemas.microsoft.com/office/drawing/2014/main" id="{F7216130-5F04-2939-4D54-C2C50698D739}"/>
              </a:ext>
            </a:extLst>
          </p:cNvPr>
          <p:cNvSpPr/>
          <p:nvPr/>
        </p:nvSpPr>
        <p:spPr>
          <a:xfrm>
            <a:off x="3657600" y="4550783"/>
            <a:ext cx="727364" cy="526473"/>
          </a:xfrm>
          <a:prstGeom prst="ellipse">
            <a:avLst/>
          </a:prstGeom>
          <a:solidFill>
            <a:srgbClr val="FF0000"/>
          </a:solid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2800" dirty="0">
                <a:solidFill>
                  <a:schemeClr val="tx1"/>
                </a:solidFill>
              </a:rPr>
              <a:t>8</a:t>
            </a:r>
            <a:endParaRPr lang="zh-CN" altLang="en-US" dirty="0">
              <a:solidFill>
                <a:schemeClr val="tx1"/>
              </a:solidFill>
            </a:endParaRPr>
          </a:p>
        </p:txBody>
      </p:sp>
      <p:sp>
        <p:nvSpPr>
          <p:cNvPr id="12" name="Oval 11">
            <a:extLst>
              <a:ext uri="{FF2B5EF4-FFF2-40B4-BE49-F238E27FC236}">
                <a16:creationId xmlns:a16="http://schemas.microsoft.com/office/drawing/2014/main" id="{56E819BB-6FC6-C56C-16D1-4D35CD4745E2}"/>
              </a:ext>
            </a:extLst>
          </p:cNvPr>
          <p:cNvSpPr/>
          <p:nvPr/>
        </p:nvSpPr>
        <p:spPr>
          <a:xfrm>
            <a:off x="4935682" y="4550783"/>
            <a:ext cx="727364" cy="526473"/>
          </a:xfrm>
          <a:prstGeom prst="ellipse">
            <a:avLst/>
          </a:prstGeom>
          <a:solidFill>
            <a:srgbClr val="FF0000"/>
          </a:solid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2800" dirty="0">
                <a:solidFill>
                  <a:schemeClr val="tx1"/>
                </a:solidFill>
              </a:rPr>
              <a:t>9</a:t>
            </a:r>
            <a:endParaRPr lang="zh-CN" altLang="en-US" dirty="0">
              <a:solidFill>
                <a:schemeClr val="tx1"/>
              </a:solidFill>
            </a:endParaRPr>
          </a:p>
        </p:txBody>
      </p:sp>
      <p:sp>
        <p:nvSpPr>
          <p:cNvPr id="13" name="Oval 12">
            <a:extLst>
              <a:ext uri="{FF2B5EF4-FFF2-40B4-BE49-F238E27FC236}">
                <a16:creationId xmlns:a16="http://schemas.microsoft.com/office/drawing/2014/main" id="{9B5866E9-AE22-7329-6043-AB9ECE91280A}"/>
              </a:ext>
            </a:extLst>
          </p:cNvPr>
          <p:cNvSpPr/>
          <p:nvPr/>
        </p:nvSpPr>
        <p:spPr>
          <a:xfrm>
            <a:off x="6213765" y="4550783"/>
            <a:ext cx="824344" cy="526473"/>
          </a:xfrm>
          <a:prstGeom prst="ellipse">
            <a:avLst/>
          </a:prstGeom>
          <a:solidFill>
            <a:srgbClr val="FF0000"/>
          </a:solid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2800" dirty="0">
                <a:solidFill>
                  <a:schemeClr val="tx1"/>
                </a:solidFill>
              </a:rPr>
              <a:t>10</a:t>
            </a:r>
            <a:endParaRPr lang="zh-CN" altLang="en-US" dirty="0">
              <a:solidFill>
                <a:schemeClr val="tx1"/>
              </a:solidFill>
            </a:endParaRPr>
          </a:p>
        </p:txBody>
      </p:sp>
      <p:cxnSp>
        <p:nvCxnSpPr>
          <p:cNvPr id="14" name="Straight Arrow Connector 13">
            <a:extLst>
              <a:ext uri="{FF2B5EF4-FFF2-40B4-BE49-F238E27FC236}">
                <a16:creationId xmlns:a16="http://schemas.microsoft.com/office/drawing/2014/main" id="{6DB8B25C-4B93-8579-B2E3-937A9398A94A}"/>
              </a:ext>
            </a:extLst>
          </p:cNvPr>
          <p:cNvCxnSpPr>
            <a:cxnSpLocks/>
            <a:stCxn id="4" idx="3"/>
          </p:cNvCxnSpPr>
          <p:nvPr/>
        </p:nvCxnSpPr>
        <p:spPr>
          <a:xfrm flipH="1">
            <a:off x="4001353" y="1183664"/>
            <a:ext cx="573258" cy="743018"/>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17" name="Straight Arrow Connector 16">
            <a:extLst>
              <a:ext uri="{FF2B5EF4-FFF2-40B4-BE49-F238E27FC236}">
                <a16:creationId xmlns:a16="http://schemas.microsoft.com/office/drawing/2014/main" id="{E08E241C-624E-266D-D6B4-294AD1630855}"/>
              </a:ext>
            </a:extLst>
          </p:cNvPr>
          <p:cNvCxnSpPr>
            <a:cxnSpLocks/>
            <a:endCxn id="6" idx="1"/>
          </p:cNvCxnSpPr>
          <p:nvPr/>
        </p:nvCxnSpPr>
        <p:spPr>
          <a:xfrm>
            <a:off x="5155649" y="1118522"/>
            <a:ext cx="613917" cy="794304"/>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20" name="Straight Arrow Connector 19">
            <a:extLst>
              <a:ext uri="{FF2B5EF4-FFF2-40B4-BE49-F238E27FC236}">
                <a16:creationId xmlns:a16="http://schemas.microsoft.com/office/drawing/2014/main" id="{831543AB-D93E-C887-C380-3A64E5805D96}"/>
              </a:ext>
            </a:extLst>
          </p:cNvPr>
          <p:cNvCxnSpPr>
            <a:cxnSpLocks/>
            <a:stCxn id="5" idx="3"/>
            <a:endCxn id="7" idx="7"/>
          </p:cNvCxnSpPr>
          <p:nvPr/>
        </p:nvCxnSpPr>
        <p:spPr>
          <a:xfrm flipH="1">
            <a:off x="2570871" y="2285100"/>
            <a:ext cx="916158" cy="957763"/>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23" name="Straight Arrow Connector 22">
            <a:extLst>
              <a:ext uri="{FF2B5EF4-FFF2-40B4-BE49-F238E27FC236}">
                <a16:creationId xmlns:a16="http://schemas.microsoft.com/office/drawing/2014/main" id="{088DC0A9-36AD-86FA-08D9-A56B028FF4F5}"/>
              </a:ext>
            </a:extLst>
          </p:cNvPr>
          <p:cNvCxnSpPr>
            <a:cxnSpLocks/>
            <a:stCxn id="5" idx="4"/>
            <a:endCxn id="8" idx="0"/>
          </p:cNvCxnSpPr>
          <p:nvPr/>
        </p:nvCxnSpPr>
        <p:spPr>
          <a:xfrm flipH="1">
            <a:off x="3657600" y="2362200"/>
            <a:ext cx="86591" cy="803563"/>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27" name="Straight Arrow Connector 26">
            <a:extLst>
              <a:ext uri="{FF2B5EF4-FFF2-40B4-BE49-F238E27FC236}">
                <a16:creationId xmlns:a16="http://schemas.microsoft.com/office/drawing/2014/main" id="{EEAC1DFC-55BE-7112-F8AA-14F558DA6A97}"/>
              </a:ext>
            </a:extLst>
          </p:cNvPr>
          <p:cNvCxnSpPr>
            <a:cxnSpLocks/>
            <a:stCxn id="5" idx="5"/>
            <a:endCxn id="9" idx="1"/>
          </p:cNvCxnSpPr>
          <p:nvPr/>
        </p:nvCxnSpPr>
        <p:spPr>
          <a:xfrm>
            <a:off x="4001353" y="2285100"/>
            <a:ext cx="742976" cy="957763"/>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30" name="Straight Arrow Connector 29">
            <a:extLst>
              <a:ext uri="{FF2B5EF4-FFF2-40B4-BE49-F238E27FC236}">
                <a16:creationId xmlns:a16="http://schemas.microsoft.com/office/drawing/2014/main" id="{EB74A915-09CE-DC50-33D6-170A8262B977}"/>
              </a:ext>
            </a:extLst>
          </p:cNvPr>
          <p:cNvCxnSpPr>
            <a:cxnSpLocks/>
            <a:stCxn id="6" idx="5"/>
            <a:endCxn id="10" idx="0"/>
          </p:cNvCxnSpPr>
          <p:nvPr/>
        </p:nvCxnSpPr>
        <p:spPr>
          <a:xfrm>
            <a:off x="6283890" y="2285099"/>
            <a:ext cx="293557" cy="880664"/>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33" name="Straight Arrow Connector 32">
            <a:extLst>
              <a:ext uri="{FF2B5EF4-FFF2-40B4-BE49-F238E27FC236}">
                <a16:creationId xmlns:a16="http://schemas.microsoft.com/office/drawing/2014/main" id="{A4CC832F-C442-0CD1-9648-15BFF3700308}"/>
              </a:ext>
            </a:extLst>
          </p:cNvPr>
          <p:cNvCxnSpPr>
            <a:cxnSpLocks/>
            <a:stCxn id="9" idx="3"/>
            <a:endCxn id="11" idx="0"/>
          </p:cNvCxnSpPr>
          <p:nvPr/>
        </p:nvCxnSpPr>
        <p:spPr>
          <a:xfrm flipH="1">
            <a:off x="4021282" y="3615136"/>
            <a:ext cx="723047" cy="935647"/>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39" name="Straight Arrow Connector 38">
            <a:extLst>
              <a:ext uri="{FF2B5EF4-FFF2-40B4-BE49-F238E27FC236}">
                <a16:creationId xmlns:a16="http://schemas.microsoft.com/office/drawing/2014/main" id="{BAA526B9-62ED-6510-BE49-810BAE8108F8}"/>
              </a:ext>
            </a:extLst>
          </p:cNvPr>
          <p:cNvCxnSpPr>
            <a:cxnSpLocks/>
            <a:stCxn id="9" idx="5"/>
            <a:endCxn id="12" idx="0"/>
          </p:cNvCxnSpPr>
          <p:nvPr/>
        </p:nvCxnSpPr>
        <p:spPr>
          <a:xfrm>
            <a:off x="5258653" y="3615136"/>
            <a:ext cx="40711" cy="935647"/>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42" name="Straight Arrow Connector 41">
            <a:extLst>
              <a:ext uri="{FF2B5EF4-FFF2-40B4-BE49-F238E27FC236}">
                <a16:creationId xmlns:a16="http://schemas.microsoft.com/office/drawing/2014/main" id="{E61EDC19-6F24-0796-A2AB-E0EDB6341630}"/>
              </a:ext>
            </a:extLst>
          </p:cNvPr>
          <p:cNvCxnSpPr>
            <a:cxnSpLocks/>
            <a:stCxn id="10" idx="4"/>
            <a:endCxn id="13" idx="0"/>
          </p:cNvCxnSpPr>
          <p:nvPr/>
        </p:nvCxnSpPr>
        <p:spPr>
          <a:xfrm>
            <a:off x="6577447" y="3692236"/>
            <a:ext cx="48490" cy="858547"/>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31" name="TextBox 30">
            <a:extLst>
              <a:ext uri="{FF2B5EF4-FFF2-40B4-BE49-F238E27FC236}">
                <a16:creationId xmlns:a16="http://schemas.microsoft.com/office/drawing/2014/main" id="{3AD8DF94-88B4-2A52-0FD4-5EC92B134D9F}"/>
              </a:ext>
            </a:extLst>
          </p:cNvPr>
          <p:cNvSpPr txBox="1"/>
          <p:nvPr/>
        </p:nvSpPr>
        <p:spPr>
          <a:xfrm>
            <a:off x="8146473" y="2209800"/>
            <a:ext cx="1925782" cy="523220"/>
          </a:xfrm>
          <a:prstGeom prst="rect">
            <a:avLst/>
          </a:prstGeom>
          <a:noFill/>
        </p:spPr>
        <p:txBody>
          <a:bodyPr wrap="square" rtlCol="0">
            <a:spAutoFit/>
          </a:bodyPr>
          <a:lstStyle/>
          <a:p>
            <a:r>
              <a:rPr lang="zh-CN" altLang="en-US" sz="2800" dirty="0">
                <a:solidFill>
                  <a:srgbClr val="FF0000"/>
                </a:solidFill>
              </a:rPr>
              <a:t>节点</a:t>
            </a:r>
          </a:p>
        </p:txBody>
      </p:sp>
      <p:sp>
        <p:nvSpPr>
          <p:cNvPr id="51" name="Oval 50">
            <a:extLst>
              <a:ext uri="{FF2B5EF4-FFF2-40B4-BE49-F238E27FC236}">
                <a16:creationId xmlns:a16="http://schemas.microsoft.com/office/drawing/2014/main" id="{A1BE9FD4-15EC-EF3C-AD03-1AF7B15F21F7}"/>
              </a:ext>
            </a:extLst>
          </p:cNvPr>
          <p:cNvSpPr/>
          <p:nvPr/>
        </p:nvSpPr>
        <p:spPr>
          <a:xfrm>
            <a:off x="4915326" y="5732116"/>
            <a:ext cx="854240" cy="526473"/>
          </a:xfrm>
          <a:prstGeom prst="ellipse">
            <a:avLst/>
          </a:prstGeom>
          <a:solidFill>
            <a:srgbClr val="FF0000"/>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2800" dirty="0">
                <a:solidFill>
                  <a:schemeClr val="tx1"/>
                </a:solidFill>
              </a:rPr>
              <a:t>11</a:t>
            </a:r>
            <a:endParaRPr lang="zh-CN" altLang="en-US" dirty="0">
              <a:solidFill>
                <a:schemeClr val="tx1"/>
              </a:solidFill>
            </a:endParaRPr>
          </a:p>
        </p:txBody>
      </p:sp>
      <p:cxnSp>
        <p:nvCxnSpPr>
          <p:cNvPr id="52" name="Straight Arrow Connector 51">
            <a:extLst>
              <a:ext uri="{FF2B5EF4-FFF2-40B4-BE49-F238E27FC236}">
                <a16:creationId xmlns:a16="http://schemas.microsoft.com/office/drawing/2014/main" id="{1B8E3267-8EA9-220D-FD11-0FEBDBF8B965}"/>
              </a:ext>
            </a:extLst>
          </p:cNvPr>
          <p:cNvCxnSpPr>
            <a:cxnSpLocks/>
            <a:endCxn id="51" idx="0"/>
          </p:cNvCxnSpPr>
          <p:nvPr/>
        </p:nvCxnSpPr>
        <p:spPr>
          <a:xfrm>
            <a:off x="5299364" y="5077256"/>
            <a:ext cx="43082" cy="654860"/>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88622583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8C2A00-D10C-0A64-96DE-BABE1B9F7E59}"/>
              </a:ext>
            </a:extLst>
          </p:cNvPr>
          <p:cNvSpPr>
            <a:spLocks noGrp="1"/>
          </p:cNvSpPr>
          <p:nvPr>
            <p:ph type="title"/>
          </p:nvPr>
        </p:nvSpPr>
        <p:spPr/>
        <p:txBody>
          <a:bodyPr/>
          <a:lstStyle/>
          <a:p>
            <a:r>
              <a:rPr lang="zh-CN" altLang="en-US" dirty="0"/>
              <a:t>深度优先搜索</a:t>
            </a:r>
          </a:p>
        </p:txBody>
      </p:sp>
      <p:sp>
        <p:nvSpPr>
          <p:cNvPr id="4" name="Oval 3">
            <a:extLst>
              <a:ext uri="{FF2B5EF4-FFF2-40B4-BE49-F238E27FC236}">
                <a16:creationId xmlns:a16="http://schemas.microsoft.com/office/drawing/2014/main" id="{B0101025-B846-998A-C8FE-22252A27898B}"/>
              </a:ext>
            </a:extLst>
          </p:cNvPr>
          <p:cNvSpPr/>
          <p:nvPr/>
        </p:nvSpPr>
        <p:spPr>
          <a:xfrm>
            <a:off x="5271655" y="1981200"/>
            <a:ext cx="727364" cy="526473"/>
          </a:xfrm>
          <a:prstGeom prst="ellipse">
            <a:avLst/>
          </a:prstGeom>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altLang="zh-CN" sz="2800" dirty="0">
                <a:solidFill>
                  <a:schemeClr val="tx1"/>
                </a:solidFill>
              </a:rPr>
              <a:t>1</a:t>
            </a:r>
            <a:endParaRPr lang="zh-CN" altLang="en-US" dirty="0">
              <a:solidFill>
                <a:schemeClr val="tx1"/>
              </a:solidFill>
            </a:endParaRPr>
          </a:p>
        </p:txBody>
      </p:sp>
      <p:sp>
        <p:nvSpPr>
          <p:cNvPr id="5" name="Oval 4">
            <a:extLst>
              <a:ext uri="{FF2B5EF4-FFF2-40B4-BE49-F238E27FC236}">
                <a16:creationId xmlns:a16="http://schemas.microsoft.com/office/drawing/2014/main" id="{BFD95485-22EE-BD26-3F34-877274C546DE}"/>
              </a:ext>
            </a:extLst>
          </p:cNvPr>
          <p:cNvSpPr/>
          <p:nvPr/>
        </p:nvSpPr>
        <p:spPr>
          <a:xfrm>
            <a:off x="4052455" y="2964873"/>
            <a:ext cx="727364" cy="526473"/>
          </a:xfrm>
          <a:prstGeom prst="ellipse">
            <a:avLst/>
          </a:prstGeom>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altLang="zh-CN" sz="2800" dirty="0">
                <a:solidFill>
                  <a:schemeClr val="tx1"/>
                </a:solidFill>
              </a:rPr>
              <a:t>2</a:t>
            </a:r>
            <a:endParaRPr lang="zh-CN" altLang="en-US" dirty="0">
              <a:solidFill>
                <a:schemeClr val="tx1"/>
              </a:solidFill>
            </a:endParaRPr>
          </a:p>
        </p:txBody>
      </p:sp>
      <p:sp>
        <p:nvSpPr>
          <p:cNvPr id="6" name="Oval 5">
            <a:extLst>
              <a:ext uri="{FF2B5EF4-FFF2-40B4-BE49-F238E27FC236}">
                <a16:creationId xmlns:a16="http://schemas.microsoft.com/office/drawing/2014/main" id="{99F34DEF-BBC7-E8BD-3C7D-00EA39209DD3}"/>
              </a:ext>
            </a:extLst>
          </p:cNvPr>
          <p:cNvSpPr/>
          <p:nvPr/>
        </p:nvSpPr>
        <p:spPr>
          <a:xfrm>
            <a:off x="5271655" y="2964873"/>
            <a:ext cx="727364" cy="526473"/>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800" dirty="0">
                <a:solidFill>
                  <a:schemeClr val="tx1"/>
                </a:solidFill>
              </a:rPr>
              <a:t>3</a:t>
            </a:r>
            <a:endParaRPr lang="zh-CN" altLang="en-US" dirty="0">
              <a:solidFill>
                <a:schemeClr val="tx1"/>
              </a:solidFill>
            </a:endParaRPr>
          </a:p>
        </p:txBody>
      </p:sp>
      <p:sp>
        <p:nvSpPr>
          <p:cNvPr id="7" name="Oval 6">
            <a:extLst>
              <a:ext uri="{FF2B5EF4-FFF2-40B4-BE49-F238E27FC236}">
                <a16:creationId xmlns:a16="http://schemas.microsoft.com/office/drawing/2014/main" id="{6CFC8C20-4EDD-2FFF-835D-4FBCA74140C9}"/>
              </a:ext>
            </a:extLst>
          </p:cNvPr>
          <p:cNvSpPr/>
          <p:nvPr/>
        </p:nvSpPr>
        <p:spPr>
          <a:xfrm>
            <a:off x="6490855" y="2964873"/>
            <a:ext cx="727364" cy="526473"/>
          </a:xfrm>
          <a:prstGeom prst="ellipse">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2800" dirty="0">
                <a:solidFill>
                  <a:schemeClr val="tx1"/>
                </a:solidFill>
              </a:rPr>
              <a:t>4</a:t>
            </a:r>
            <a:endParaRPr lang="zh-CN" altLang="en-US" dirty="0">
              <a:solidFill>
                <a:schemeClr val="tx1"/>
              </a:solidFill>
            </a:endParaRPr>
          </a:p>
        </p:txBody>
      </p:sp>
      <p:sp>
        <p:nvSpPr>
          <p:cNvPr id="8" name="Oval 7">
            <a:extLst>
              <a:ext uri="{FF2B5EF4-FFF2-40B4-BE49-F238E27FC236}">
                <a16:creationId xmlns:a16="http://schemas.microsoft.com/office/drawing/2014/main" id="{56E66DC5-7D78-FC18-0225-EB3019A29E74}"/>
              </a:ext>
            </a:extLst>
          </p:cNvPr>
          <p:cNvSpPr/>
          <p:nvPr/>
        </p:nvSpPr>
        <p:spPr>
          <a:xfrm>
            <a:off x="3401292" y="4142509"/>
            <a:ext cx="727364" cy="526473"/>
          </a:xfrm>
          <a:prstGeom prst="ellipse">
            <a:avLst/>
          </a:prstGeom>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altLang="zh-CN" sz="2800" dirty="0">
                <a:solidFill>
                  <a:schemeClr val="tx1"/>
                </a:solidFill>
              </a:rPr>
              <a:t>5</a:t>
            </a:r>
            <a:endParaRPr lang="zh-CN" altLang="en-US" dirty="0">
              <a:solidFill>
                <a:schemeClr val="tx1"/>
              </a:solidFill>
            </a:endParaRPr>
          </a:p>
        </p:txBody>
      </p:sp>
      <p:sp>
        <p:nvSpPr>
          <p:cNvPr id="9" name="Oval 8">
            <a:extLst>
              <a:ext uri="{FF2B5EF4-FFF2-40B4-BE49-F238E27FC236}">
                <a16:creationId xmlns:a16="http://schemas.microsoft.com/office/drawing/2014/main" id="{C8169600-4041-ACF6-AA5F-27CA5B2EFDAD}"/>
              </a:ext>
            </a:extLst>
          </p:cNvPr>
          <p:cNvSpPr/>
          <p:nvPr/>
        </p:nvSpPr>
        <p:spPr>
          <a:xfrm>
            <a:off x="4613564" y="4142509"/>
            <a:ext cx="727364" cy="526473"/>
          </a:xfrm>
          <a:prstGeom prst="ellipse">
            <a:avLst/>
          </a:prstGeom>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altLang="zh-CN" sz="2800" dirty="0">
                <a:solidFill>
                  <a:schemeClr val="tx1"/>
                </a:solidFill>
              </a:rPr>
              <a:t>6</a:t>
            </a:r>
            <a:endParaRPr lang="zh-CN" altLang="en-US" dirty="0">
              <a:solidFill>
                <a:schemeClr val="tx1"/>
              </a:solidFill>
            </a:endParaRPr>
          </a:p>
        </p:txBody>
      </p:sp>
      <p:sp>
        <p:nvSpPr>
          <p:cNvPr id="10" name="Oval 9">
            <a:extLst>
              <a:ext uri="{FF2B5EF4-FFF2-40B4-BE49-F238E27FC236}">
                <a16:creationId xmlns:a16="http://schemas.microsoft.com/office/drawing/2014/main" id="{662CCB3E-C0B5-8B18-FD30-4125AB4C5DD0}"/>
              </a:ext>
            </a:extLst>
          </p:cNvPr>
          <p:cNvSpPr/>
          <p:nvPr/>
        </p:nvSpPr>
        <p:spPr>
          <a:xfrm>
            <a:off x="5825836" y="4142508"/>
            <a:ext cx="727364" cy="526473"/>
          </a:xfrm>
          <a:prstGeom prst="ellipse">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2800" dirty="0">
                <a:solidFill>
                  <a:schemeClr val="tx1"/>
                </a:solidFill>
              </a:rPr>
              <a:t>7</a:t>
            </a:r>
            <a:endParaRPr lang="zh-CN" altLang="en-US" dirty="0">
              <a:solidFill>
                <a:schemeClr val="tx1"/>
              </a:solidFill>
            </a:endParaRPr>
          </a:p>
        </p:txBody>
      </p:sp>
      <p:sp>
        <p:nvSpPr>
          <p:cNvPr id="11" name="Oval 10">
            <a:extLst>
              <a:ext uri="{FF2B5EF4-FFF2-40B4-BE49-F238E27FC236}">
                <a16:creationId xmlns:a16="http://schemas.microsoft.com/office/drawing/2014/main" id="{4E20907D-89CB-F88C-67AD-94AA07E18D43}"/>
              </a:ext>
            </a:extLst>
          </p:cNvPr>
          <p:cNvSpPr/>
          <p:nvPr/>
        </p:nvSpPr>
        <p:spPr>
          <a:xfrm>
            <a:off x="7038108" y="4142507"/>
            <a:ext cx="727364" cy="526473"/>
          </a:xfrm>
          <a:prstGeom prst="ellipse">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2800" dirty="0">
                <a:solidFill>
                  <a:schemeClr val="tx1"/>
                </a:solidFill>
              </a:rPr>
              <a:t>8</a:t>
            </a:r>
            <a:endParaRPr lang="zh-CN" altLang="en-US" dirty="0">
              <a:solidFill>
                <a:schemeClr val="tx1"/>
              </a:solidFill>
            </a:endParaRPr>
          </a:p>
        </p:txBody>
      </p:sp>
      <p:cxnSp>
        <p:nvCxnSpPr>
          <p:cNvPr id="13" name="Straight Arrow Connector 12">
            <a:extLst>
              <a:ext uri="{FF2B5EF4-FFF2-40B4-BE49-F238E27FC236}">
                <a16:creationId xmlns:a16="http://schemas.microsoft.com/office/drawing/2014/main" id="{AD5A5F45-C548-E081-2E57-0DEF55673224}"/>
              </a:ext>
            </a:extLst>
          </p:cNvPr>
          <p:cNvCxnSpPr>
            <a:cxnSpLocks/>
            <a:stCxn id="4" idx="3"/>
            <a:endCxn id="5" idx="7"/>
          </p:cNvCxnSpPr>
          <p:nvPr/>
        </p:nvCxnSpPr>
        <p:spPr>
          <a:xfrm flipH="1">
            <a:off x="4673299" y="2430573"/>
            <a:ext cx="704876" cy="61140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0" name="Straight Arrow Connector 19">
            <a:extLst>
              <a:ext uri="{FF2B5EF4-FFF2-40B4-BE49-F238E27FC236}">
                <a16:creationId xmlns:a16="http://schemas.microsoft.com/office/drawing/2014/main" id="{2986FC2E-F4A7-9CF1-650F-4C4E626A535C}"/>
              </a:ext>
            </a:extLst>
          </p:cNvPr>
          <p:cNvCxnSpPr>
            <a:cxnSpLocks/>
            <a:stCxn id="4" idx="4"/>
            <a:endCxn id="6" idx="0"/>
          </p:cNvCxnSpPr>
          <p:nvPr/>
        </p:nvCxnSpPr>
        <p:spPr>
          <a:xfrm>
            <a:off x="5635337" y="2507673"/>
            <a:ext cx="0" cy="45720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3" name="Straight Arrow Connector 22">
            <a:extLst>
              <a:ext uri="{FF2B5EF4-FFF2-40B4-BE49-F238E27FC236}">
                <a16:creationId xmlns:a16="http://schemas.microsoft.com/office/drawing/2014/main" id="{F3252148-B5EA-A309-1B9C-CB5D75845735}"/>
              </a:ext>
            </a:extLst>
          </p:cNvPr>
          <p:cNvCxnSpPr>
            <a:cxnSpLocks/>
            <a:stCxn id="4" idx="5"/>
            <a:endCxn id="7" idx="1"/>
          </p:cNvCxnSpPr>
          <p:nvPr/>
        </p:nvCxnSpPr>
        <p:spPr>
          <a:xfrm>
            <a:off x="5892499" y="2430573"/>
            <a:ext cx="704876" cy="61140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6" name="Straight Arrow Connector 25">
            <a:extLst>
              <a:ext uri="{FF2B5EF4-FFF2-40B4-BE49-F238E27FC236}">
                <a16:creationId xmlns:a16="http://schemas.microsoft.com/office/drawing/2014/main" id="{D9DF2E69-598A-5AFD-DCFE-A8DB76966D21}"/>
              </a:ext>
            </a:extLst>
          </p:cNvPr>
          <p:cNvCxnSpPr>
            <a:cxnSpLocks/>
            <a:stCxn id="5" idx="3"/>
            <a:endCxn id="8" idx="0"/>
          </p:cNvCxnSpPr>
          <p:nvPr/>
        </p:nvCxnSpPr>
        <p:spPr>
          <a:xfrm flipH="1">
            <a:off x="3764974" y="3414246"/>
            <a:ext cx="394001" cy="72826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9" name="Straight Arrow Connector 28">
            <a:extLst>
              <a:ext uri="{FF2B5EF4-FFF2-40B4-BE49-F238E27FC236}">
                <a16:creationId xmlns:a16="http://schemas.microsoft.com/office/drawing/2014/main" id="{FE013993-2303-659C-8A8B-5F8D0ABA6195}"/>
              </a:ext>
            </a:extLst>
          </p:cNvPr>
          <p:cNvCxnSpPr>
            <a:cxnSpLocks/>
            <a:stCxn id="5" idx="5"/>
            <a:endCxn id="9" idx="0"/>
          </p:cNvCxnSpPr>
          <p:nvPr/>
        </p:nvCxnSpPr>
        <p:spPr>
          <a:xfrm>
            <a:off x="4673299" y="3414246"/>
            <a:ext cx="303947" cy="72826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2" name="Straight Arrow Connector 31">
            <a:extLst>
              <a:ext uri="{FF2B5EF4-FFF2-40B4-BE49-F238E27FC236}">
                <a16:creationId xmlns:a16="http://schemas.microsoft.com/office/drawing/2014/main" id="{72FA4992-43DF-6332-ECFF-58D60D45E3CD}"/>
              </a:ext>
            </a:extLst>
          </p:cNvPr>
          <p:cNvCxnSpPr>
            <a:cxnSpLocks/>
            <a:stCxn id="6" idx="4"/>
            <a:endCxn id="10" idx="1"/>
          </p:cNvCxnSpPr>
          <p:nvPr/>
        </p:nvCxnSpPr>
        <p:spPr>
          <a:xfrm>
            <a:off x="5635337" y="3491346"/>
            <a:ext cx="297019" cy="72826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6" name="Straight Arrow Connector 35">
            <a:extLst>
              <a:ext uri="{FF2B5EF4-FFF2-40B4-BE49-F238E27FC236}">
                <a16:creationId xmlns:a16="http://schemas.microsoft.com/office/drawing/2014/main" id="{F5E8D88A-8711-3C4D-99A6-FAC3F2AAAC5B}"/>
              </a:ext>
            </a:extLst>
          </p:cNvPr>
          <p:cNvCxnSpPr>
            <a:cxnSpLocks/>
          </p:cNvCxnSpPr>
          <p:nvPr/>
        </p:nvCxnSpPr>
        <p:spPr>
          <a:xfrm flipH="1">
            <a:off x="6335842" y="3491346"/>
            <a:ext cx="338130" cy="65116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2" name="Straight Arrow Connector 41">
            <a:extLst>
              <a:ext uri="{FF2B5EF4-FFF2-40B4-BE49-F238E27FC236}">
                <a16:creationId xmlns:a16="http://schemas.microsoft.com/office/drawing/2014/main" id="{218B5DAA-B340-21CB-B898-908B8215A5E8}"/>
              </a:ext>
            </a:extLst>
          </p:cNvPr>
          <p:cNvCxnSpPr>
            <a:cxnSpLocks/>
          </p:cNvCxnSpPr>
          <p:nvPr/>
        </p:nvCxnSpPr>
        <p:spPr>
          <a:xfrm>
            <a:off x="6993933" y="3491346"/>
            <a:ext cx="268461" cy="65116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8" name="Straight Arrow Connector 47">
            <a:extLst>
              <a:ext uri="{FF2B5EF4-FFF2-40B4-BE49-F238E27FC236}">
                <a16:creationId xmlns:a16="http://schemas.microsoft.com/office/drawing/2014/main" id="{8CAE71BC-7B2A-CFA0-50D4-EBFC179F6AA8}"/>
              </a:ext>
            </a:extLst>
          </p:cNvPr>
          <p:cNvCxnSpPr>
            <a:cxnSpLocks/>
            <a:stCxn id="10" idx="6"/>
            <a:endCxn id="11" idx="2"/>
          </p:cNvCxnSpPr>
          <p:nvPr/>
        </p:nvCxnSpPr>
        <p:spPr>
          <a:xfrm flipV="1">
            <a:off x="6553200" y="4405744"/>
            <a:ext cx="484908"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60" name="Oval 59">
            <a:extLst>
              <a:ext uri="{FF2B5EF4-FFF2-40B4-BE49-F238E27FC236}">
                <a16:creationId xmlns:a16="http://schemas.microsoft.com/office/drawing/2014/main" id="{152546DE-FAA4-64A9-E92C-7879CE6B0135}"/>
              </a:ext>
            </a:extLst>
          </p:cNvPr>
          <p:cNvSpPr/>
          <p:nvPr/>
        </p:nvSpPr>
        <p:spPr>
          <a:xfrm>
            <a:off x="2008910" y="5486400"/>
            <a:ext cx="727364" cy="526473"/>
          </a:xfrm>
          <a:prstGeom prst="ellipse">
            <a:avLst/>
          </a:prstGeom>
          <a:solidFill>
            <a:schemeClr val="bg1"/>
          </a:solid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altLang="zh-CN" sz="2800" dirty="0">
                <a:solidFill>
                  <a:schemeClr val="tx1"/>
                </a:solidFill>
              </a:rPr>
              <a:t>1</a:t>
            </a:r>
            <a:endParaRPr lang="zh-CN" altLang="en-US" dirty="0">
              <a:solidFill>
                <a:schemeClr val="tx1"/>
              </a:solidFill>
            </a:endParaRPr>
          </a:p>
        </p:txBody>
      </p:sp>
      <p:sp>
        <p:nvSpPr>
          <p:cNvPr id="18" name="Oval 17">
            <a:extLst>
              <a:ext uri="{FF2B5EF4-FFF2-40B4-BE49-F238E27FC236}">
                <a16:creationId xmlns:a16="http://schemas.microsoft.com/office/drawing/2014/main" id="{1EB95270-B3E0-206C-9910-041806B01F67}"/>
              </a:ext>
            </a:extLst>
          </p:cNvPr>
          <p:cNvSpPr/>
          <p:nvPr/>
        </p:nvSpPr>
        <p:spPr>
          <a:xfrm>
            <a:off x="3037610" y="5486400"/>
            <a:ext cx="727364" cy="526473"/>
          </a:xfrm>
          <a:prstGeom prst="ellipse">
            <a:avLst/>
          </a:prstGeom>
          <a:solidFill>
            <a:schemeClr val="bg1"/>
          </a:solid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altLang="zh-CN" sz="2800" dirty="0">
                <a:solidFill>
                  <a:schemeClr val="tx1"/>
                </a:solidFill>
              </a:rPr>
              <a:t>2</a:t>
            </a:r>
            <a:endParaRPr lang="zh-CN" altLang="en-US" dirty="0">
              <a:solidFill>
                <a:schemeClr val="tx1"/>
              </a:solidFill>
            </a:endParaRPr>
          </a:p>
        </p:txBody>
      </p:sp>
      <p:sp>
        <p:nvSpPr>
          <p:cNvPr id="17" name="Oval 16">
            <a:extLst>
              <a:ext uri="{FF2B5EF4-FFF2-40B4-BE49-F238E27FC236}">
                <a16:creationId xmlns:a16="http://schemas.microsoft.com/office/drawing/2014/main" id="{7FA13E20-2A6B-91CF-B687-754F53A74166}"/>
              </a:ext>
            </a:extLst>
          </p:cNvPr>
          <p:cNvSpPr/>
          <p:nvPr/>
        </p:nvSpPr>
        <p:spPr>
          <a:xfrm>
            <a:off x="4069774" y="5486399"/>
            <a:ext cx="727364" cy="526473"/>
          </a:xfrm>
          <a:prstGeom prst="ellipse">
            <a:avLst/>
          </a:prstGeom>
          <a:solidFill>
            <a:schemeClr val="bg1"/>
          </a:solid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altLang="zh-CN" sz="2800" dirty="0">
                <a:solidFill>
                  <a:schemeClr val="tx1"/>
                </a:solidFill>
              </a:rPr>
              <a:t>5</a:t>
            </a:r>
            <a:endParaRPr lang="zh-CN" altLang="en-US" dirty="0">
              <a:solidFill>
                <a:schemeClr val="tx1"/>
              </a:solidFill>
            </a:endParaRPr>
          </a:p>
        </p:txBody>
      </p:sp>
      <p:sp>
        <p:nvSpPr>
          <p:cNvPr id="15" name="Oval 14">
            <a:extLst>
              <a:ext uri="{FF2B5EF4-FFF2-40B4-BE49-F238E27FC236}">
                <a16:creationId xmlns:a16="http://schemas.microsoft.com/office/drawing/2014/main" id="{87F0872B-C032-EAAB-7560-D3A485B0BDCF}"/>
              </a:ext>
            </a:extLst>
          </p:cNvPr>
          <p:cNvSpPr/>
          <p:nvPr/>
        </p:nvSpPr>
        <p:spPr>
          <a:xfrm>
            <a:off x="5098472" y="5486399"/>
            <a:ext cx="727364" cy="526473"/>
          </a:xfrm>
          <a:prstGeom prst="ellipse">
            <a:avLst/>
          </a:prstGeom>
          <a:solidFill>
            <a:schemeClr val="bg1"/>
          </a:solid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altLang="zh-CN" sz="2800" dirty="0">
                <a:solidFill>
                  <a:schemeClr val="tx1"/>
                </a:solidFill>
              </a:rPr>
              <a:t>6</a:t>
            </a:r>
            <a:endParaRPr lang="zh-CN" altLang="en-US" dirty="0">
              <a:solidFill>
                <a:schemeClr val="tx1"/>
              </a:solidFill>
            </a:endParaRPr>
          </a:p>
        </p:txBody>
      </p:sp>
    </p:spTree>
    <p:extLst>
      <p:ext uri="{BB962C8B-B14F-4D97-AF65-F5344CB8AC3E}">
        <p14:creationId xmlns:p14="http://schemas.microsoft.com/office/powerpoint/2010/main" val="348848825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8C2A00-D10C-0A64-96DE-BABE1B9F7E59}"/>
              </a:ext>
            </a:extLst>
          </p:cNvPr>
          <p:cNvSpPr>
            <a:spLocks noGrp="1"/>
          </p:cNvSpPr>
          <p:nvPr>
            <p:ph type="title"/>
          </p:nvPr>
        </p:nvSpPr>
        <p:spPr/>
        <p:txBody>
          <a:bodyPr/>
          <a:lstStyle/>
          <a:p>
            <a:r>
              <a:rPr lang="zh-CN" altLang="en-US" dirty="0"/>
              <a:t>深度优先搜索</a:t>
            </a:r>
          </a:p>
        </p:txBody>
      </p:sp>
      <p:sp>
        <p:nvSpPr>
          <p:cNvPr id="4" name="Oval 3">
            <a:extLst>
              <a:ext uri="{FF2B5EF4-FFF2-40B4-BE49-F238E27FC236}">
                <a16:creationId xmlns:a16="http://schemas.microsoft.com/office/drawing/2014/main" id="{B0101025-B846-998A-C8FE-22252A27898B}"/>
              </a:ext>
            </a:extLst>
          </p:cNvPr>
          <p:cNvSpPr/>
          <p:nvPr/>
        </p:nvSpPr>
        <p:spPr>
          <a:xfrm>
            <a:off x="5271655" y="1981200"/>
            <a:ext cx="727364" cy="526473"/>
          </a:xfrm>
          <a:prstGeom prst="ellipse">
            <a:avLst/>
          </a:prstGeom>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altLang="zh-CN" sz="2800" dirty="0">
                <a:solidFill>
                  <a:schemeClr val="tx1"/>
                </a:solidFill>
              </a:rPr>
              <a:t>1</a:t>
            </a:r>
            <a:endParaRPr lang="zh-CN" altLang="en-US" dirty="0">
              <a:solidFill>
                <a:schemeClr val="tx1"/>
              </a:solidFill>
            </a:endParaRPr>
          </a:p>
        </p:txBody>
      </p:sp>
      <p:sp>
        <p:nvSpPr>
          <p:cNvPr id="5" name="Oval 4">
            <a:extLst>
              <a:ext uri="{FF2B5EF4-FFF2-40B4-BE49-F238E27FC236}">
                <a16:creationId xmlns:a16="http://schemas.microsoft.com/office/drawing/2014/main" id="{BFD95485-22EE-BD26-3F34-877274C546DE}"/>
              </a:ext>
            </a:extLst>
          </p:cNvPr>
          <p:cNvSpPr/>
          <p:nvPr/>
        </p:nvSpPr>
        <p:spPr>
          <a:xfrm>
            <a:off x="4052455" y="2964873"/>
            <a:ext cx="727364" cy="526473"/>
          </a:xfrm>
          <a:prstGeom prst="ellipse">
            <a:avLst/>
          </a:prstGeom>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altLang="zh-CN" sz="2800" dirty="0">
                <a:solidFill>
                  <a:schemeClr val="tx1"/>
                </a:solidFill>
              </a:rPr>
              <a:t>2</a:t>
            </a:r>
            <a:endParaRPr lang="zh-CN" altLang="en-US" dirty="0">
              <a:solidFill>
                <a:schemeClr val="tx1"/>
              </a:solidFill>
            </a:endParaRPr>
          </a:p>
        </p:txBody>
      </p:sp>
      <p:sp>
        <p:nvSpPr>
          <p:cNvPr id="6" name="Oval 5">
            <a:extLst>
              <a:ext uri="{FF2B5EF4-FFF2-40B4-BE49-F238E27FC236}">
                <a16:creationId xmlns:a16="http://schemas.microsoft.com/office/drawing/2014/main" id="{99F34DEF-BBC7-E8BD-3C7D-00EA39209DD3}"/>
              </a:ext>
            </a:extLst>
          </p:cNvPr>
          <p:cNvSpPr/>
          <p:nvPr/>
        </p:nvSpPr>
        <p:spPr>
          <a:xfrm>
            <a:off x="5271655" y="2964873"/>
            <a:ext cx="727364" cy="526473"/>
          </a:xfrm>
          <a:prstGeom prst="ellipse">
            <a:avLst/>
          </a:prstGeom>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altLang="zh-CN" sz="2800" dirty="0">
                <a:solidFill>
                  <a:schemeClr val="tx1"/>
                </a:solidFill>
              </a:rPr>
              <a:t>3</a:t>
            </a:r>
            <a:endParaRPr lang="zh-CN" altLang="en-US" dirty="0">
              <a:solidFill>
                <a:schemeClr val="tx1"/>
              </a:solidFill>
            </a:endParaRPr>
          </a:p>
        </p:txBody>
      </p:sp>
      <p:sp>
        <p:nvSpPr>
          <p:cNvPr id="7" name="Oval 6">
            <a:extLst>
              <a:ext uri="{FF2B5EF4-FFF2-40B4-BE49-F238E27FC236}">
                <a16:creationId xmlns:a16="http://schemas.microsoft.com/office/drawing/2014/main" id="{6CFC8C20-4EDD-2FFF-835D-4FBCA74140C9}"/>
              </a:ext>
            </a:extLst>
          </p:cNvPr>
          <p:cNvSpPr/>
          <p:nvPr/>
        </p:nvSpPr>
        <p:spPr>
          <a:xfrm>
            <a:off x="6490855" y="2964873"/>
            <a:ext cx="727364" cy="526473"/>
          </a:xfrm>
          <a:prstGeom prst="ellipse">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2800" dirty="0">
                <a:solidFill>
                  <a:schemeClr val="tx1"/>
                </a:solidFill>
              </a:rPr>
              <a:t>4</a:t>
            </a:r>
            <a:endParaRPr lang="zh-CN" altLang="en-US" dirty="0">
              <a:solidFill>
                <a:schemeClr val="tx1"/>
              </a:solidFill>
            </a:endParaRPr>
          </a:p>
        </p:txBody>
      </p:sp>
      <p:sp>
        <p:nvSpPr>
          <p:cNvPr id="8" name="Oval 7">
            <a:extLst>
              <a:ext uri="{FF2B5EF4-FFF2-40B4-BE49-F238E27FC236}">
                <a16:creationId xmlns:a16="http://schemas.microsoft.com/office/drawing/2014/main" id="{56E66DC5-7D78-FC18-0225-EB3019A29E74}"/>
              </a:ext>
            </a:extLst>
          </p:cNvPr>
          <p:cNvSpPr/>
          <p:nvPr/>
        </p:nvSpPr>
        <p:spPr>
          <a:xfrm>
            <a:off x="3401292" y="4142509"/>
            <a:ext cx="727364" cy="526473"/>
          </a:xfrm>
          <a:prstGeom prst="ellipse">
            <a:avLst/>
          </a:prstGeom>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altLang="zh-CN" sz="2800" dirty="0">
                <a:solidFill>
                  <a:schemeClr val="tx1"/>
                </a:solidFill>
              </a:rPr>
              <a:t>5</a:t>
            </a:r>
            <a:endParaRPr lang="zh-CN" altLang="en-US" dirty="0">
              <a:solidFill>
                <a:schemeClr val="tx1"/>
              </a:solidFill>
            </a:endParaRPr>
          </a:p>
        </p:txBody>
      </p:sp>
      <p:sp>
        <p:nvSpPr>
          <p:cNvPr id="9" name="Oval 8">
            <a:extLst>
              <a:ext uri="{FF2B5EF4-FFF2-40B4-BE49-F238E27FC236}">
                <a16:creationId xmlns:a16="http://schemas.microsoft.com/office/drawing/2014/main" id="{C8169600-4041-ACF6-AA5F-27CA5B2EFDAD}"/>
              </a:ext>
            </a:extLst>
          </p:cNvPr>
          <p:cNvSpPr/>
          <p:nvPr/>
        </p:nvSpPr>
        <p:spPr>
          <a:xfrm>
            <a:off x="4613564" y="4142509"/>
            <a:ext cx="727364" cy="526473"/>
          </a:xfrm>
          <a:prstGeom prst="ellipse">
            <a:avLst/>
          </a:prstGeom>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altLang="zh-CN" sz="2800" dirty="0">
                <a:solidFill>
                  <a:schemeClr val="tx1"/>
                </a:solidFill>
              </a:rPr>
              <a:t>6</a:t>
            </a:r>
            <a:endParaRPr lang="zh-CN" altLang="en-US" dirty="0">
              <a:solidFill>
                <a:schemeClr val="tx1"/>
              </a:solidFill>
            </a:endParaRPr>
          </a:p>
        </p:txBody>
      </p:sp>
      <p:sp>
        <p:nvSpPr>
          <p:cNvPr id="10" name="Oval 9">
            <a:extLst>
              <a:ext uri="{FF2B5EF4-FFF2-40B4-BE49-F238E27FC236}">
                <a16:creationId xmlns:a16="http://schemas.microsoft.com/office/drawing/2014/main" id="{662CCB3E-C0B5-8B18-FD30-4125AB4C5DD0}"/>
              </a:ext>
            </a:extLst>
          </p:cNvPr>
          <p:cNvSpPr/>
          <p:nvPr/>
        </p:nvSpPr>
        <p:spPr>
          <a:xfrm>
            <a:off x="5825836" y="4142508"/>
            <a:ext cx="727364" cy="526473"/>
          </a:xfrm>
          <a:prstGeom prst="ellipse">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2800" dirty="0">
                <a:solidFill>
                  <a:schemeClr val="tx1"/>
                </a:solidFill>
              </a:rPr>
              <a:t>7</a:t>
            </a:r>
            <a:endParaRPr lang="zh-CN" altLang="en-US" dirty="0">
              <a:solidFill>
                <a:schemeClr val="tx1"/>
              </a:solidFill>
            </a:endParaRPr>
          </a:p>
        </p:txBody>
      </p:sp>
      <p:sp>
        <p:nvSpPr>
          <p:cNvPr id="11" name="Oval 10">
            <a:extLst>
              <a:ext uri="{FF2B5EF4-FFF2-40B4-BE49-F238E27FC236}">
                <a16:creationId xmlns:a16="http://schemas.microsoft.com/office/drawing/2014/main" id="{4E20907D-89CB-F88C-67AD-94AA07E18D43}"/>
              </a:ext>
            </a:extLst>
          </p:cNvPr>
          <p:cNvSpPr/>
          <p:nvPr/>
        </p:nvSpPr>
        <p:spPr>
          <a:xfrm>
            <a:off x="7038108" y="4142507"/>
            <a:ext cx="727364" cy="526473"/>
          </a:xfrm>
          <a:prstGeom prst="ellipse">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2800" dirty="0">
                <a:solidFill>
                  <a:schemeClr val="tx1"/>
                </a:solidFill>
              </a:rPr>
              <a:t>8</a:t>
            </a:r>
            <a:endParaRPr lang="zh-CN" altLang="en-US" dirty="0">
              <a:solidFill>
                <a:schemeClr val="tx1"/>
              </a:solidFill>
            </a:endParaRPr>
          </a:p>
        </p:txBody>
      </p:sp>
      <p:cxnSp>
        <p:nvCxnSpPr>
          <p:cNvPr id="13" name="Straight Arrow Connector 12">
            <a:extLst>
              <a:ext uri="{FF2B5EF4-FFF2-40B4-BE49-F238E27FC236}">
                <a16:creationId xmlns:a16="http://schemas.microsoft.com/office/drawing/2014/main" id="{AD5A5F45-C548-E081-2E57-0DEF55673224}"/>
              </a:ext>
            </a:extLst>
          </p:cNvPr>
          <p:cNvCxnSpPr>
            <a:cxnSpLocks/>
            <a:stCxn id="4" idx="3"/>
            <a:endCxn id="5" idx="7"/>
          </p:cNvCxnSpPr>
          <p:nvPr/>
        </p:nvCxnSpPr>
        <p:spPr>
          <a:xfrm flipH="1">
            <a:off x="4673299" y="2430573"/>
            <a:ext cx="704876" cy="61140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0" name="Straight Arrow Connector 19">
            <a:extLst>
              <a:ext uri="{FF2B5EF4-FFF2-40B4-BE49-F238E27FC236}">
                <a16:creationId xmlns:a16="http://schemas.microsoft.com/office/drawing/2014/main" id="{2986FC2E-F4A7-9CF1-650F-4C4E626A535C}"/>
              </a:ext>
            </a:extLst>
          </p:cNvPr>
          <p:cNvCxnSpPr>
            <a:cxnSpLocks/>
            <a:stCxn id="4" idx="4"/>
            <a:endCxn id="6" idx="0"/>
          </p:cNvCxnSpPr>
          <p:nvPr/>
        </p:nvCxnSpPr>
        <p:spPr>
          <a:xfrm>
            <a:off x="5635337" y="2507673"/>
            <a:ext cx="0" cy="45720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3" name="Straight Arrow Connector 22">
            <a:extLst>
              <a:ext uri="{FF2B5EF4-FFF2-40B4-BE49-F238E27FC236}">
                <a16:creationId xmlns:a16="http://schemas.microsoft.com/office/drawing/2014/main" id="{F3252148-B5EA-A309-1B9C-CB5D75845735}"/>
              </a:ext>
            </a:extLst>
          </p:cNvPr>
          <p:cNvCxnSpPr>
            <a:cxnSpLocks/>
            <a:stCxn id="4" idx="5"/>
            <a:endCxn id="7" idx="1"/>
          </p:cNvCxnSpPr>
          <p:nvPr/>
        </p:nvCxnSpPr>
        <p:spPr>
          <a:xfrm>
            <a:off x="5892499" y="2430573"/>
            <a:ext cx="704876" cy="61140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6" name="Straight Arrow Connector 25">
            <a:extLst>
              <a:ext uri="{FF2B5EF4-FFF2-40B4-BE49-F238E27FC236}">
                <a16:creationId xmlns:a16="http://schemas.microsoft.com/office/drawing/2014/main" id="{D9DF2E69-598A-5AFD-DCFE-A8DB76966D21}"/>
              </a:ext>
            </a:extLst>
          </p:cNvPr>
          <p:cNvCxnSpPr>
            <a:cxnSpLocks/>
            <a:stCxn id="5" idx="3"/>
            <a:endCxn id="8" idx="0"/>
          </p:cNvCxnSpPr>
          <p:nvPr/>
        </p:nvCxnSpPr>
        <p:spPr>
          <a:xfrm flipH="1">
            <a:off x="3764974" y="3414246"/>
            <a:ext cx="394001" cy="72826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9" name="Straight Arrow Connector 28">
            <a:extLst>
              <a:ext uri="{FF2B5EF4-FFF2-40B4-BE49-F238E27FC236}">
                <a16:creationId xmlns:a16="http://schemas.microsoft.com/office/drawing/2014/main" id="{FE013993-2303-659C-8A8B-5F8D0ABA6195}"/>
              </a:ext>
            </a:extLst>
          </p:cNvPr>
          <p:cNvCxnSpPr>
            <a:cxnSpLocks/>
            <a:stCxn id="5" idx="5"/>
            <a:endCxn id="9" idx="0"/>
          </p:cNvCxnSpPr>
          <p:nvPr/>
        </p:nvCxnSpPr>
        <p:spPr>
          <a:xfrm>
            <a:off x="4673299" y="3414246"/>
            <a:ext cx="303947" cy="72826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2" name="Straight Arrow Connector 31">
            <a:extLst>
              <a:ext uri="{FF2B5EF4-FFF2-40B4-BE49-F238E27FC236}">
                <a16:creationId xmlns:a16="http://schemas.microsoft.com/office/drawing/2014/main" id="{72FA4992-43DF-6332-ECFF-58D60D45E3CD}"/>
              </a:ext>
            </a:extLst>
          </p:cNvPr>
          <p:cNvCxnSpPr>
            <a:cxnSpLocks/>
            <a:stCxn id="6" idx="4"/>
            <a:endCxn id="10" idx="1"/>
          </p:cNvCxnSpPr>
          <p:nvPr/>
        </p:nvCxnSpPr>
        <p:spPr>
          <a:xfrm>
            <a:off x="5635337" y="3491346"/>
            <a:ext cx="297019" cy="72826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6" name="Straight Arrow Connector 35">
            <a:extLst>
              <a:ext uri="{FF2B5EF4-FFF2-40B4-BE49-F238E27FC236}">
                <a16:creationId xmlns:a16="http://schemas.microsoft.com/office/drawing/2014/main" id="{F5E8D88A-8711-3C4D-99A6-FAC3F2AAAC5B}"/>
              </a:ext>
            </a:extLst>
          </p:cNvPr>
          <p:cNvCxnSpPr>
            <a:cxnSpLocks/>
          </p:cNvCxnSpPr>
          <p:nvPr/>
        </p:nvCxnSpPr>
        <p:spPr>
          <a:xfrm flipH="1">
            <a:off x="6335842" y="3491346"/>
            <a:ext cx="338130" cy="65116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2" name="Straight Arrow Connector 41">
            <a:extLst>
              <a:ext uri="{FF2B5EF4-FFF2-40B4-BE49-F238E27FC236}">
                <a16:creationId xmlns:a16="http://schemas.microsoft.com/office/drawing/2014/main" id="{218B5DAA-B340-21CB-B898-908B8215A5E8}"/>
              </a:ext>
            </a:extLst>
          </p:cNvPr>
          <p:cNvCxnSpPr>
            <a:cxnSpLocks/>
          </p:cNvCxnSpPr>
          <p:nvPr/>
        </p:nvCxnSpPr>
        <p:spPr>
          <a:xfrm>
            <a:off x="6993933" y="3491346"/>
            <a:ext cx="268461" cy="65116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8" name="Straight Arrow Connector 47">
            <a:extLst>
              <a:ext uri="{FF2B5EF4-FFF2-40B4-BE49-F238E27FC236}">
                <a16:creationId xmlns:a16="http://schemas.microsoft.com/office/drawing/2014/main" id="{8CAE71BC-7B2A-CFA0-50D4-EBFC179F6AA8}"/>
              </a:ext>
            </a:extLst>
          </p:cNvPr>
          <p:cNvCxnSpPr>
            <a:cxnSpLocks/>
            <a:stCxn id="10" idx="6"/>
            <a:endCxn id="11" idx="2"/>
          </p:cNvCxnSpPr>
          <p:nvPr/>
        </p:nvCxnSpPr>
        <p:spPr>
          <a:xfrm flipV="1">
            <a:off x="6553200" y="4405744"/>
            <a:ext cx="484908"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60" name="Oval 59">
            <a:extLst>
              <a:ext uri="{FF2B5EF4-FFF2-40B4-BE49-F238E27FC236}">
                <a16:creationId xmlns:a16="http://schemas.microsoft.com/office/drawing/2014/main" id="{152546DE-FAA4-64A9-E92C-7879CE6B0135}"/>
              </a:ext>
            </a:extLst>
          </p:cNvPr>
          <p:cNvSpPr/>
          <p:nvPr/>
        </p:nvSpPr>
        <p:spPr>
          <a:xfrm>
            <a:off x="2008910" y="5486400"/>
            <a:ext cx="727364" cy="526473"/>
          </a:xfrm>
          <a:prstGeom prst="ellipse">
            <a:avLst/>
          </a:prstGeom>
          <a:solidFill>
            <a:schemeClr val="bg1"/>
          </a:solid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altLang="zh-CN" sz="2800" dirty="0">
                <a:solidFill>
                  <a:schemeClr val="tx1"/>
                </a:solidFill>
              </a:rPr>
              <a:t>1</a:t>
            </a:r>
            <a:endParaRPr lang="zh-CN" altLang="en-US" dirty="0">
              <a:solidFill>
                <a:schemeClr val="tx1"/>
              </a:solidFill>
            </a:endParaRPr>
          </a:p>
        </p:txBody>
      </p:sp>
      <p:sp>
        <p:nvSpPr>
          <p:cNvPr id="18" name="Oval 17">
            <a:extLst>
              <a:ext uri="{FF2B5EF4-FFF2-40B4-BE49-F238E27FC236}">
                <a16:creationId xmlns:a16="http://schemas.microsoft.com/office/drawing/2014/main" id="{1EB95270-B3E0-206C-9910-041806B01F67}"/>
              </a:ext>
            </a:extLst>
          </p:cNvPr>
          <p:cNvSpPr/>
          <p:nvPr/>
        </p:nvSpPr>
        <p:spPr>
          <a:xfrm>
            <a:off x="3037610" y="5486400"/>
            <a:ext cx="727364" cy="526473"/>
          </a:xfrm>
          <a:prstGeom prst="ellipse">
            <a:avLst/>
          </a:prstGeom>
          <a:solidFill>
            <a:schemeClr val="bg1"/>
          </a:solid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altLang="zh-CN" sz="2800" dirty="0">
                <a:solidFill>
                  <a:schemeClr val="tx1"/>
                </a:solidFill>
              </a:rPr>
              <a:t>2</a:t>
            </a:r>
            <a:endParaRPr lang="zh-CN" altLang="en-US" dirty="0">
              <a:solidFill>
                <a:schemeClr val="tx1"/>
              </a:solidFill>
            </a:endParaRPr>
          </a:p>
        </p:txBody>
      </p:sp>
      <p:sp>
        <p:nvSpPr>
          <p:cNvPr id="17" name="Oval 16">
            <a:extLst>
              <a:ext uri="{FF2B5EF4-FFF2-40B4-BE49-F238E27FC236}">
                <a16:creationId xmlns:a16="http://schemas.microsoft.com/office/drawing/2014/main" id="{7FA13E20-2A6B-91CF-B687-754F53A74166}"/>
              </a:ext>
            </a:extLst>
          </p:cNvPr>
          <p:cNvSpPr/>
          <p:nvPr/>
        </p:nvSpPr>
        <p:spPr>
          <a:xfrm>
            <a:off x="4069774" y="5486399"/>
            <a:ext cx="727364" cy="526473"/>
          </a:xfrm>
          <a:prstGeom prst="ellipse">
            <a:avLst/>
          </a:prstGeom>
          <a:solidFill>
            <a:schemeClr val="bg1"/>
          </a:solid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altLang="zh-CN" sz="2800" dirty="0">
                <a:solidFill>
                  <a:schemeClr val="tx1"/>
                </a:solidFill>
              </a:rPr>
              <a:t>5</a:t>
            </a:r>
            <a:endParaRPr lang="zh-CN" altLang="en-US" dirty="0">
              <a:solidFill>
                <a:schemeClr val="tx1"/>
              </a:solidFill>
            </a:endParaRPr>
          </a:p>
        </p:txBody>
      </p:sp>
      <p:sp>
        <p:nvSpPr>
          <p:cNvPr id="15" name="Oval 14">
            <a:extLst>
              <a:ext uri="{FF2B5EF4-FFF2-40B4-BE49-F238E27FC236}">
                <a16:creationId xmlns:a16="http://schemas.microsoft.com/office/drawing/2014/main" id="{87F0872B-C032-EAAB-7560-D3A485B0BDCF}"/>
              </a:ext>
            </a:extLst>
          </p:cNvPr>
          <p:cNvSpPr/>
          <p:nvPr/>
        </p:nvSpPr>
        <p:spPr>
          <a:xfrm>
            <a:off x="5098472" y="5486399"/>
            <a:ext cx="727364" cy="526473"/>
          </a:xfrm>
          <a:prstGeom prst="ellipse">
            <a:avLst/>
          </a:prstGeom>
          <a:solidFill>
            <a:schemeClr val="bg1"/>
          </a:solid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altLang="zh-CN" sz="2800" dirty="0">
                <a:solidFill>
                  <a:schemeClr val="tx1"/>
                </a:solidFill>
              </a:rPr>
              <a:t>6</a:t>
            </a:r>
            <a:endParaRPr lang="zh-CN" altLang="en-US" dirty="0">
              <a:solidFill>
                <a:schemeClr val="tx1"/>
              </a:solidFill>
            </a:endParaRPr>
          </a:p>
        </p:txBody>
      </p:sp>
      <p:sp>
        <p:nvSpPr>
          <p:cNvPr id="12" name="Oval 11">
            <a:extLst>
              <a:ext uri="{FF2B5EF4-FFF2-40B4-BE49-F238E27FC236}">
                <a16:creationId xmlns:a16="http://schemas.microsoft.com/office/drawing/2014/main" id="{CFB44F0A-397B-A0BB-19E4-5E97A6533406}"/>
              </a:ext>
            </a:extLst>
          </p:cNvPr>
          <p:cNvSpPr/>
          <p:nvPr/>
        </p:nvSpPr>
        <p:spPr>
          <a:xfrm>
            <a:off x="6141225" y="5486398"/>
            <a:ext cx="727364" cy="526473"/>
          </a:xfrm>
          <a:prstGeom prst="ellipse">
            <a:avLst/>
          </a:prstGeom>
          <a:solidFill>
            <a:schemeClr val="bg1"/>
          </a:solid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altLang="zh-CN" sz="2800" dirty="0">
                <a:solidFill>
                  <a:schemeClr val="tx1"/>
                </a:solidFill>
              </a:rPr>
              <a:t>3</a:t>
            </a:r>
            <a:endParaRPr lang="zh-CN" altLang="en-US" dirty="0">
              <a:solidFill>
                <a:schemeClr val="tx1"/>
              </a:solidFill>
            </a:endParaRPr>
          </a:p>
        </p:txBody>
      </p:sp>
    </p:spTree>
    <p:extLst>
      <p:ext uri="{BB962C8B-B14F-4D97-AF65-F5344CB8AC3E}">
        <p14:creationId xmlns:p14="http://schemas.microsoft.com/office/powerpoint/2010/main" val="416104402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8C2A00-D10C-0A64-96DE-BABE1B9F7E59}"/>
              </a:ext>
            </a:extLst>
          </p:cNvPr>
          <p:cNvSpPr>
            <a:spLocks noGrp="1"/>
          </p:cNvSpPr>
          <p:nvPr>
            <p:ph type="title"/>
          </p:nvPr>
        </p:nvSpPr>
        <p:spPr/>
        <p:txBody>
          <a:bodyPr/>
          <a:lstStyle/>
          <a:p>
            <a:r>
              <a:rPr lang="zh-CN" altLang="en-US" dirty="0"/>
              <a:t>深度优先搜索</a:t>
            </a:r>
          </a:p>
        </p:txBody>
      </p:sp>
      <p:sp>
        <p:nvSpPr>
          <p:cNvPr id="4" name="Oval 3">
            <a:extLst>
              <a:ext uri="{FF2B5EF4-FFF2-40B4-BE49-F238E27FC236}">
                <a16:creationId xmlns:a16="http://schemas.microsoft.com/office/drawing/2014/main" id="{B0101025-B846-998A-C8FE-22252A27898B}"/>
              </a:ext>
            </a:extLst>
          </p:cNvPr>
          <p:cNvSpPr/>
          <p:nvPr/>
        </p:nvSpPr>
        <p:spPr>
          <a:xfrm>
            <a:off x="5271655" y="1981200"/>
            <a:ext cx="727364" cy="526473"/>
          </a:xfrm>
          <a:prstGeom prst="ellipse">
            <a:avLst/>
          </a:prstGeom>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altLang="zh-CN" sz="2800" dirty="0">
                <a:solidFill>
                  <a:schemeClr val="tx1"/>
                </a:solidFill>
              </a:rPr>
              <a:t>1</a:t>
            </a:r>
            <a:endParaRPr lang="zh-CN" altLang="en-US" dirty="0">
              <a:solidFill>
                <a:schemeClr val="tx1"/>
              </a:solidFill>
            </a:endParaRPr>
          </a:p>
        </p:txBody>
      </p:sp>
      <p:sp>
        <p:nvSpPr>
          <p:cNvPr id="5" name="Oval 4">
            <a:extLst>
              <a:ext uri="{FF2B5EF4-FFF2-40B4-BE49-F238E27FC236}">
                <a16:creationId xmlns:a16="http://schemas.microsoft.com/office/drawing/2014/main" id="{BFD95485-22EE-BD26-3F34-877274C546DE}"/>
              </a:ext>
            </a:extLst>
          </p:cNvPr>
          <p:cNvSpPr/>
          <p:nvPr/>
        </p:nvSpPr>
        <p:spPr>
          <a:xfrm>
            <a:off x="4052455" y="2964873"/>
            <a:ext cx="727364" cy="526473"/>
          </a:xfrm>
          <a:prstGeom prst="ellipse">
            <a:avLst/>
          </a:prstGeom>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altLang="zh-CN" sz="2800" dirty="0">
                <a:solidFill>
                  <a:schemeClr val="tx1"/>
                </a:solidFill>
              </a:rPr>
              <a:t>2</a:t>
            </a:r>
            <a:endParaRPr lang="zh-CN" altLang="en-US" dirty="0">
              <a:solidFill>
                <a:schemeClr val="tx1"/>
              </a:solidFill>
            </a:endParaRPr>
          </a:p>
        </p:txBody>
      </p:sp>
      <p:sp>
        <p:nvSpPr>
          <p:cNvPr id="6" name="Oval 5">
            <a:extLst>
              <a:ext uri="{FF2B5EF4-FFF2-40B4-BE49-F238E27FC236}">
                <a16:creationId xmlns:a16="http://schemas.microsoft.com/office/drawing/2014/main" id="{99F34DEF-BBC7-E8BD-3C7D-00EA39209DD3}"/>
              </a:ext>
            </a:extLst>
          </p:cNvPr>
          <p:cNvSpPr/>
          <p:nvPr/>
        </p:nvSpPr>
        <p:spPr>
          <a:xfrm>
            <a:off x="5271655" y="2964873"/>
            <a:ext cx="727364" cy="526473"/>
          </a:xfrm>
          <a:prstGeom prst="ellipse">
            <a:avLst/>
          </a:prstGeom>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altLang="zh-CN" sz="2800" dirty="0">
                <a:solidFill>
                  <a:schemeClr val="tx1"/>
                </a:solidFill>
              </a:rPr>
              <a:t>3</a:t>
            </a:r>
            <a:endParaRPr lang="zh-CN" altLang="en-US" dirty="0">
              <a:solidFill>
                <a:schemeClr val="tx1"/>
              </a:solidFill>
            </a:endParaRPr>
          </a:p>
        </p:txBody>
      </p:sp>
      <p:sp>
        <p:nvSpPr>
          <p:cNvPr id="7" name="Oval 6">
            <a:extLst>
              <a:ext uri="{FF2B5EF4-FFF2-40B4-BE49-F238E27FC236}">
                <a16:creationId xmlns:a16="http://schemas.microsoft.com/office/drawing/2014/main" id="{6CFC8C20-4EDD-2FFF-835D-4FBCA74140C9}"/>
              </a:ext>
            </a:extLst>
          </p:cNvPr>
          <p:cNvSpPr/>
          <p:nvPr/>
        </p:nvSpPr>
        <p:spPr>
          <a:xfrm>
            <a:off x="6490855" y="2964873"/>
            <a:ext cx="727364" cy="526473"/>
          </a:xfrm>
          <a:prstGeom prst="ellipse">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2800" dirty="0">
                <a:solidFill>
                  <a:schemeClr val="tx1"/>
                </a:solidFill>
              </a:rPr>
              <a:t>4</a:t>
            </a:r>
            <a:endParaRPr lang="zh-CN" altLang="en-US" dirty="0">
              <a:solidFill>
                <a:schemeClr val="tx1"/>
              </a:solidFill>
            </a:endParaRPr>
          </a:p>
        </p:txBody>
      </p:sp>
      <p:sp>
        <p:nvSpPr>
          <p:cNvPr id="8" name="Oval 7">
            <a:extLst>
              <a:ext uri="{FF2B5EF4-FFF2-40B4-BE49-F238E27FC236}">
                <a16:creationId xmlns:a16="http://schemas.microsoft.com/office/drawing/2014/main" id="{56E66DC5-7D78-FC18-0225-EB3019A29E74}"/>
              </a:ext>
            </a:extLst>
          </p:cNvPr>
          <p:cNvSpPr/>
          <p:nvPr/>
        </p:nvSpPr>
        <p:spPr>
          <a:xfrm>
            <a:off x="3401292" y="4142509"/>
            <a:ext cx="727364" cy="526473"/>
          </a:xfrm>
          <a:prstGeom prst="ellipse">
            <a:avLst/>
          </a:prstGeom>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altLang="zh-CN" sz="2800" dirty="0">
                <a:solidFill>
                  <a:schemeClr val="tx1"/>
                </a:solidFill>
              </a:rPr>
              <a:t>5</a:t>
            </a:r>
            <a:endParaRPr lang="zh-CN" altLang="en-US" dirty="0">
              <a:solidFill>
                <a:schemeClr val="tx1"/>
              </a:solidFill>
            </a:endParaRPr>
          </a:p>
        </p:txBody>
      </p:sp>
      <p:sp>
        <p:nvSpPr>
          <p:cNvPr id="9" name="Oval 8">
            <a:extLst>
              <a:ext uri="{FF2B5EF4-FFF2-40B4-BE49-F238E27FC236}">
                <a16:creationId xmlns:a16="http://schemas.microsoft.com/office/drawing/2014/main" id="{C8169600-4041-ACF6-AA5F-27CA5B2EFDAD}"/>
              </a:ext>
            </a:extLst>
          </p:cNvPr>
          <p:cNvSpPr/>
          <p:nvPr/>
        </p:nvSpPr>
        <p:spPr>
          <a:xfrm>
            <a:off x="4613564" y="4142509"/>
            <a:ext cx="727364" cy="526473"/>
          </a:xfrm>
          <a:prstGeom prst="ellipse">
            <a:avLst/>
          </a:prstGeom>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altLang="zh-CN" sz="2800" dirty="0">
                <a:solidFill>
                  <a:schemeClr val="tx1"/>
                </a:solidFill>
              </a:rPr>
              <a:t>6</a:t>
            </a:r>
            <a:endParaRPr lang="zh-CN" altLang="en-US" dirty="0">
              <a:solidFill>
                <a:schemeClr val="tx1"/>
              </a:solidFill>
            </a:endParaRPr>
          </a:p>
        </p:txBody>
      </p:sp>
      <p:sp>
        <p:nvSpPr>
          <p:cNvPr id="10" name="Oval 9">
            <a:extLst>
              <a:ext uri="{FF2B5EF4-FFF2-40B4-BE49-F238E27FC236}">
                <a16:creationId xmlns:a16="http://schemas.microsoft.com/office/drawing/2014/main" id="{662CCB3E-C0B5-8B18-FD30-4125AB4C5DD0}"/>
              </a:ext>
            </a:extLst>
          </p:cNvPr>
          <p:cNvSpPr/>
          <p:nvPr/>
        </p:nvSpPr>
        <p:spPr>
          <a:xfrm>
            <a:off x="5825836" y="4142508"/>
            <a:ext cx="727364" cy="526473"/>
          </a:xfrm>
          <a:prstGeom prst="ellipse">
            <a:avLst/>
          </a:prstGeom>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altLang="zh-CN" sz="2800" dirty="0">
                <a:solidFill>
                  <a:schemeClr val="tx1"/>
                </a:solidFill>
              </a:rPr>
              <a:t>7</a:t>
            </a:r>
            <a:endParaRPr lang="zh-CN" altLang="en-US" dirty="0">
              <a:solidFill>
                <a:schemeClr val="tx1"/>
              </a:solidFill>
            </a:endParaRPr>
          </a:p>
        </p:txBody>
      </p:sp>
      <p:sp>
        <p:nvSpPr>
          <p:cNvPr id="11" name="Oval 10">
            <a:extLst>
              <a:ext uri="{FF2B5EF4-FFF2-40B4-BE49-F238E27FC236}">
                <a16:creationId xmlns:a16="http://schemas.microsoft.com/office/drawing/2014/main" id="{4E20907D-89CB-F88C-67AD-94AA07E18D43}"/>
              </a:ext>
            </a:extLst>
          </p:cNvPr>
          <p:cNvSpPr/>
          <p:nvPr/>
        </p:nvSpPr>
        <p:spPr>
          <a:xfrm>
            <a:off x="7038108" y="4142507"/>
            <a:ext cx="727364" cy="526473"/>
          </a:xfrm>
          <a:prstGeom prst="ellipse">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2800" dirty="0">
                <a:solidFill>
                  <a:schemeClr val="tx1"/>
                </a:solidFill>
              </a:rPr>
              <a:t>8</a:t>
            </a:r>
            <a:endParaRPr lang="zh-CN" altLang="en-US" dirty="0">
              <a:solidFill>
                <a:schemeClr val="tx1"/>
              </a:solidFill>
            </a:endParaRPr>
          </a:p>
        </p:txBody>
      </p:sp>
      <p:cxnSp>
        <p:nvCxnSpPr>
          <p:cNvPr id="13" name="Straight Arrow Connector 12">
            <a:extLst>
              <a:ext uri="{FF2B5EF4-FFF2-40B4-BE49-F238E27FC236}">
                <a16:creationId xmlns:a16="http://schemas.microsoft.com/office/drawing/2014/main" id="{AD5A5F45-C548-E081-2E57-0DEF55673224}"/>
              </a:ext>
            </a:extLst>
          </p:cNvPr>
          <p:cNvCxnSpPr>
            <a:cxnSpLocks/>
            <a:stCxn id="4" idx="3"/>
            <a:endCxn id="5" idx="7"/>
          </p:cNvCxnSpPr>
          <p:nvPr/>
        </p:nvCxnSpPr>
        <p:spPr>
          <a:xfrm flipH="1">
            <a:off x="4673299" y="2430573"/>
            <a:ext cx="704876" cy="61140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0" name="Straight Arrow Connector 19">
            <a:extLst>
              <a:ext uri="{FF2B5EF4-FFF2-40B4-BE49-F238E27FC236}">
                <a16:creationId xmlns:a16="http://schemas.microsoft.com/office/drawing/2014/main" id="{2986FC2E-F4A7-9CF1-650F-4C4E626A535C}"/>
              </a:ext>
            </a:extLst>
          </p:cNvPr>
          <p:cNvCxnSpPr>
            <a:cxnSpLocks/>
            <a:stCxn id="4" idx="4"/>
            <a:endCxn id="6" idx="0"/>
          </p:cNvCxnSpPr>
          <p:nvPr/>
        </p:nvCxnSpPr>
        <p:spPr>
          <a:xfrm>
            <a:off x="5635337" y="2507673"/>
            <a:ext cx="0" cy="45720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3" name="Straight Arrow Connector 22">
            <a:extLst>
              <a:ext uri="{FF2B5EF4-FFF2-40B4-BE49-F238E27FC236}">
                <a16:creationId xmlns:a16="http://schemas.microsoft.com/office/drawing/2014/main" id="{F3252148-B5EA-A309-1B9C-CB5D75845735}"/>
              </a:ext>
            </a:extLst>
          </p:cNvPr>
          <p:cNvCxnSpPr>
            <a:cxnSpLocks/>
            <a:stCxn id="4" idx="5"/>
            <a:endCxn id="7" idx="1"/>
          </p:cNvCxnSpPr>
          <p:nvPr/>
        </p:nvCxnSpPr>
        <p:spPr>
          <a:xfrm>
            <a:off x="5892499" y="2430573"/>
            <a:ext cx="704876" cy="61140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6" name="Straight Arrow Connector 25">
            <a:extLst>
              <a:ext uri="{FF2B5EF4-FFF2-40B4-BE49-F238E27FC236}">
                <a16:creationId xmlns:a16="http://schemas.microsoft.com/office/drawing/2014/main" id="{D9DF2E69-598A-5AFD-DCFE-A8DB76966D21}"/>
              </a:ext>
            </a:extLst>
          </p:cNvPr>
          <p:cNvCxnSpPr>
            <a:cxnSpLocks/>
            <a:stCxn id="5" idx="3"/>
            <a:endCxn id="8" idx="0"/>
          </p:cNvCxnSpPr>
          <p:nvPr/>
        </p:nvCxnSpPr>
        <p:spPr>
          <a:xfrm flipH="1">
            <a:off x="3764974" y="3414246"/>
            <a:ext cx="394001" cy="72826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9" name="Straight Arrow Connector 28">
            <a:extLst>
              <a:ext uri="{FF2B5EF4-FFF2-40B4-BE49-F238E27FC236}">
                <a16:creationId xmlns:a16="http://schemas.microsoft.com/office/drawing/2014/main" id="{FE013993-2303-659C-8A8B-5F8D0ABA6195}"/>
              </a:ext>
            </a:extLst>
          </p:cNvPr>
          <p:cNvCxnSpPr>
            <a:cxnSpLocks/>
            <a:stCxn id="5" idx="5"/>
            <a:endCxn id="9" idx="0"/>
          </p:cNvCxnSpPr>
          <p:nvPr/>
        </p:nvCxnSpPr>
        <p:spPr>
          <a:xfrm>
            <a:off x="4673299" y="3414246"/>
            <a:ext cx="303947" cy="72826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2" name="Straight Arrow Connector 31">
            <a:extLst>
              <a:ext uri="{FF2B5EF4-FFF2-40B4-BE49-F238E27FC236}">
                <a16:creationId xmlns:a16="http://schemas.microsoft.com/office/drawing/2014/main" id="{72FA4992-43DF-6332-ECFF-58D60D45E3CD}"/>
              </a:ext>
            </a:extLst>
          </p:cNvPr>
          <p:cNvCxnSpPr>
            <a:cxnSpLocks/>
            <a:stCxn id="6" idx="4"/>
            <a:endCxn id="10" idx="1"/>
          </p:cNvCxnSpPr>
          <p:nvPr/>
        </p:nvCxnSpPr>
        <p:spPr>
          <a:xfrm>
            <a:off x="5635337" y="3491346"/>
            <a:ext cx="297019" cy="72826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6" name="Straight Arrow Connector 35">
            <a:extLst>
              <a:ext uri="{FF2B5EF4-FFF2-40B4-BE49-F238E27FC236}">
                <a16:creationId xmlns:a16="http://schemas.microsoft.com/office/drawing/2014/main" id="{F5E8D88A-8711-3C4D-99A6-FAC3F2AAAC5B}"/>
              </a:ext>
            </a:extLst>
          </p:cNvPr>
          <p:cNvCxnSpPr>
            <a:cxnSpLocks/>
          </p:cNvCxnSpPr>
          <p:nvPr/>
        </p:nvCxnSpPr>
        <p:spPr>
          <a:xfrm flipH="1">
            <a:off x="6335842" y="3491346"/>
            <a:ext cx="338130" cy="65116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2" name="Straight Arrow Connector 41">
            <a:extLst>
              <a:ext uri="{FF2B5EF4-FFF2-40B4-BE49-F238E27FC236}">
                <a16:creationId xmlns:a16="http://schemas.microsoft.com/office/drawing/2014/main" id="{218B5DAA-B340-21CB-B898-908B8215A5E8}"/>
              </a:ext>
            </a:extLst>
          </p:cNvPr>
          <p:cNvCxnSpPr>
            <a:cxnSpLocks/>
          </p:cNvCxnSpPr>
          <p:nvPr/>
        </p:nvCxnSpPr>
        <p:spPr>
          <a:xfrm>
            <a:off x="6993933" y="3491346"/>
            <a:ext cx="268461" cy="65116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8" name="Straight Arrow Connector 47">
            <a:extLst>
              <a:ext uri="{FF2B5EF4-FFF2-40B4-BE49-F238E27FC236}">
                <a16:creationId xmlns:a16="http://schemas.microsoft.com/office/drawing/2014/main" id="{8CAE71BC-7B2A-CFA0-50D4-EBFC179F6AA8}"/>
              </a:ext>
            </a:extLst>
          </p:cNvPr>
          <p:cNvCxnSpPr>
            <a:cxnSpLocks/>
            <a:stCxn id="10" idx="6"/>
            <a:endCxn id="11" idx="2"/>
          </p:cNvCxnSpPr>
          <p:nvPr/>
        </p:nvCxnSpPr>
        <p:spPr>
          <a:xfrm flipV="1">
            <a:off x="6553200" y="4405744"/>
            <a:ext cx="484908"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60" name="Oval 59">
            <a:extLst>
              <a:ext uri="{FF2B5EF4-FFF2-40B4-BE49-F238E27FC236}">
                <a16:creationId xmlns:a16="http://schemas.microsoft.com/office/drawing/2014/main" id="{152546DE-FAA4-64A9-E92C-7879CE6B0135}"/>
              </a:ext>
            </a:extLst>
          </p:cNvPr>
          <p:cNvSpPr/>
          <p:nvPr/>
        </p:nvSpPr>
        <p:spPr>
          <a:xfrm>
            <a:off x="2008910" y="5486400"/>
            <a:ext cx="727364" cy="526473"/>
          </a:xfrm>
          <a:prstGeom prst="ellipse">
            <a:avLst/>
          </a:prstGeom>
          <a:solidFill>
            <a:schemeClr val="bg1"/>
          </a:solid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altLang="zh-CN" sz="2800" dirty="0">
                <a:solidFill>
                  <a:schemeClr val="tx1"/>
                </a:solidFill>
              </a:rPr>
              <a:t>1</a:t>
            </a:r>
            <a:endParaRPr lang="zh-CN" altLang="en-US" dirty="0">
              <a:solidFill>
                <a:schemeClr val="tx1"/>
              </a:solidFill>
            </a:endParaRPr>
          </a:p>
        </p:txBody>
      </p:sp>
      <p:sp>
        <p:nvSpPr>
          <p:cNvPr id="18" name="Oval 17">
            <a:extLst>
              <a:ext uri="{FF2B5EF4-FFF2-40B4-BE49-F238E27FC236}">
                <a16:creationId xmlns:a16="http://schemas.microsoft.com/office/drawing/2014/main" id="{1EB95270-B3E0-206C-9910-041806B01F67}"/>
              </a:ext>
            </a:extLst>
          </p:cNvPr>
          <p:cNvSpPr/>
          <p:nvPr/>
        </p:nvSpPr>
        <p:spPr>
          <a:xfrm>
            <a:off x="3037610" y="5486400"/>
            <a:ext cx="727364" cy="526473"/>
          </a:xfrm>
          <a:prstGeom prst="ellipse">
            <a:avLst/>
          </a:prstGeom>
          <a:solidFill>
            <a:schemeClr val="bg1"/>
          </a:solid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altLang="zh-CN" sz="2800" dirty="0">
                <a:solidFill>
                  <a:schemeClr val="tx1"/>
                </a:solidFill>
              </a:rPr>
              <a:t>2</a:t>
            </a:r>
            <a:endParaRPr lang="zh-CN" altLang="en-US" dirty="0">
              <a:solidFill>
                <a:schemeClr val="tx1"/>
              </a:solidFill>
            </a:endParaRPr>
          </a:p>
        </p:txBody>
      </p:sp>
      <p:sp>
        <p:nvSpPr>
          <p:cNvPr id="17" name="Oval 16">
            <a:extLst>
              <a:ext uri="{FF2B5EF4-FFF2-40B4-BE49-F238E27FC236}">
                <a16:creationId xmlns:a16="http://schemas.microsoft.com/office/drawing/2014/main" id="{7FA13E20-2A6B-91CF-B687-754F53A74166}"/>
              </a:ext>
            </a:extLst>
          </p:cNvPr>
          <p:cNvSpPr/>
          <p:nvPr/>
        </p:nvSpPr>
        <p:spPr>
          <a:xfrm>
            <a:off x="4069774" y="5486399"/>
            <a:ext cx="727364" cy="526473"/>
          </a:xfrm>
          <a:prstGeom prst="ellipse">
            <a:avLst/>
          </a:prstGeom>
          <a:solidFill>
            <a:schemeClr val="bg1"/>
          </a:solid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altLang="zh-CN" sz="2800" dirty="0">
                <a:solidFill>
                  <a:schemeClr val="tx1"/>
                </a:solidFill>
              </a:rPr>
              <a:t>5</a:t>
            </a:r>
            <a:endParaRPr lang="zh-CN" altLang="en-US" dirty="0">
              <a:solidFill>
                <a:schemeClr val="tx1"/>
              </a:solidFill>
            </a:endParaRPr>
          </a:p>
        </p:txBody>
      </p:sp>
      <p:sp>
        <p:nvSpPr>
          <p:cNvPr id="15" name="Oval 14">
            <a:extLst>
              <a:ext uri="{FF2B5EF4-FFF2-40B4-BE49-F238E27FC236}">
                <a16:creationId xmlns:a16="http://schemas.microsoft.com/office/drawing/2014/main" id="{87F0872B-C032-EAAB-7560-D3A485B0BDCF}"/>
              </a:ext>
            </a:extLst>
          </p:cNvPr>
          <p:cNvSpPr/>
          <p:nvPr/>
        </p:nvSpPr>
        <p:spPr>
          <a:xfrm>
            <a:off x="5098472" y="5486399"/>
            <a:ext cx="727364" cy="526473"/>
          </a:xfrm>
          <a:prstGeom prst="ellipse">
            <a:avLst/>
          </a:prstGeom>
          <a:solidFill>
            <a:schemeClr val="bg1"/>
          </a:solid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altLang="zh-CN" sz="2800" dirty="0">
                <a:solidFill>
                  <a:schemeClr val="tx1"/>
                </a:solidFill>
              </a:rPr>
              <a:t>6</a:t>
            </a:r>
            <a:endParaRPr lang="zh-CN" altLang="en-US" dirty="0">
              <a:solidFill>
                <a:schemeClr val="tx1"/>
              </a:solidFill>
            </a:endParaRPr>
          </a:p>
        </p:txBody>
      </p:sp>
      <p:sp>
        <p:nvSpPr>
          <p:cNvPr id="12" name="Oval 11">
            <a:extLst>
              <a:ext uri="{FF2B5EF4-FFF2-40B4-BE49-F238E27FC236}">
                <a16:creationId xmlns:a16="http://schemas.microsoft.com/office/drawing/2014/main" id="{CFB44F0A-397B-A0BB-19E4-5E97A6533406}"/>
              </a:ext>
            </a:extLst>
          </p:cNvPr>
          <p:cNvSpPr/>
          <p:nvPr/>
        </p:nvSpPr>
        <p:spPr>
          <a:xfrm>
            <a:off x="6141225" y="5486398"/>
            <a:ext cx="727364" cy="526473"/>
          </a:xfrm>
          <a:prstGeom prst="ellipse">
            <a:avLst/>
          </a:prstGeom>
          <a:solidFill>
            <a:schemeClr val="bg1"/>
          </a:solid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altLang="zh-CN" sz="2800" dirty="0">
                <a:solidFill>
                  <a:schemeClr val="tx1"/>
                </a:solidFill>
              </a:rPr>
              <a:t>3</a:t>
            </a:r>
            <a:endParaRPr lang="zh-CN" altLang="en-US" dirty="0">
              <a:solidFill>
                <a:schemeClr val="tx1"/>
              </a:solidFill>
            </a:endParaRPr>
          </a:p>
        </p:txBody>
      </p:sp>
      <p:sp>
        <p:nvSpPr>
          <p:cNvPr id="24" name="Oval 23">
            <a:extLst>
              <a:ext uri="{FF2B5EF4-FFF2-40B4-BE49-F238E27FC236}">
                <a16:creationId xmlns:a16="http://schemas.microsoft.com/office/drawing/2014/main" id="{3FAB0A5B-00E9-0282-17F5-3FE6F521A05B}"/>
              </a:ext>
            </a:extLst>
          </p:cNvPr>
          <p:cNvSpPr/>
          <p:nvPr/>
        </p:nvSpPr>
        <p:spPr>
          <a:xfrm>
            <a:off x="7183978" y="5486398"/>
            <a:ext cx="727364" cy="526473"/>
          </a:xfrm>
          <a:prstGeom prst="ellipse">
            <a:avLst/>
          </a:prstGeom>
          <a:solidFill>
            <a:schemeClr val="bg1"/>
          </a:solid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altLang="zh-CN" sz="2800" dirty="0">
                <a:solidFill>
                  <a:schemeClr val="tx1"/>
                </a:solidFill>
              </a:rPr>
              <a:t>7</a:t>
            </a:r>
            <a:endParaRPr lang="zh-CN" altLang="en-US" dirty="0">
              <a:solidFill>
                <a:schemeClr val="tx1"/>
              </a:solidFill>
            </a:endParaRPr>
          </a:p>
        </p:txBody>
      </p:sp>
    </p:spTree>
    <p:extLst>
      <p:ext uri="{BB962C8B-B14F-4D97-AF65-F5344CB8AC3E}">
        <p14:creationId xmlns:p14="http://schemas.microsoft.com/office/powerpoint/2010/main" val="242466992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8C2A00-D10C-0A64-96DE-BABE1B9F7E59}"/>
              </a:ext>
            </a:extLst>
          </p:cNvPr>
          <p:cNvSpPr>
            <a:spLocks noGrp="1"/>
          </p:cNvSpPr>
          <p:nvPr>
            <p:ph type="title"/>
          </p:nvPr>
        </p:nvSpPr>
        <p:spPr/>
        <p:txBody>
          <a:bodyPr/>
          <a:lstStyle/>
          <a:p>
            <a:r>
              <a:rPr lang="zh-CN" altLang="en-US" dirty="0"/>
              <a:t>深度优先搜索</a:t>
            </a:r>
          </a:p>
        </p:txBody>
      </p:sp>
      <p:sp>
        <p:nvSpPr>
          <p:cNvPr id="4" name="Oval 3">
            <a:extLst>
              <a:ext uri="{FF2B5EF4-FFF2-40B4-BE49-F238E27FC236}">
                <a16:creationId xmlns:a16="http://schemas.microsoft.com/office/drawing/2014/main" id="{B0101025-B846-998A-C8FE-22252A27898B}"/>
              </a:ext>
            </a:extLst>
          </p:cNvPr>
          <p:cNvSpPr/>
          <p:nvPr/>
        </p:nvSpPr>
        <p:spPr>
          <a:xfrm>
            <a:off x="5271655" y="1981200"/>
            <a:ext cx="727364" cy="526473"/>
          </a:xfrm>
          <a:prstGeom prst="ellipse">
            <a:avLst/>
          </a:prstGeom>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altLang="zh-CN" sz="2800" dirty="0">
                <a:solidFill>
                  <a:schemeClr val="tx1"/>
                </a:solidFill>
              </a:rPr>
              <a:t>1</a:t>
            </a:r>
            <a:endParaRPr lang="zh-CN" altLang="en-US" dirty="0">
              <a:solidFill>
                <a:schemeClr val="tx1"/>
              </a:solidFill>
            </a:endParaRPr>
          </a:p>
        </p:txBody>
      </p:sp>
      <p:sp>
        <p:nvSpPr>
          <p:cNvPr id="5" name="Oval 4">
            <a:extLst>
              <a:ext uri="{FF2B5EF4-FFF2-40B4-BE49-F238E27FC236}">
                <a16:creationId xmlns:a16="http://schemas.microsoft.com/office/drawing/2014/main" id="{BFD95485-22EE-BD26-3F34-877274C546DE}"/>
              </a:ext>
            </a:extLst>
          </p:cNvPr>
          <p:cNvSpPr/>
          <p:nvPr/>
        </p:nvSpPr>
        <p:spPr>
          <a:xfrm>
            <a:off x="4052455" y="2964873"/>
            <a:ext cx="727364" cy="526473"/>
          </a:xfrm>
          <a:prstGeom prst="ellipse">
            <a:avLst/>
          </a:prstGeom>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altLang="zh-CN" sz="2800" dirty="0">
                <a:solidFill>
                  <a:schemeClr val="tx1"/>
                </a:solidFill>
              </a:rPr>
              <a:t>2</a:t>
            </a:r>
            <a:endParaRPr lang="zh-CN" altLang="en-US" dirty="0">
              <a:solidFill>
                <a:schemeClr val="tx1"/>
              </a:solidFill>
            </a:endParaRPr>
          </a:p>
        </p:txBody>
      </p:sp>
      <p:sp>
        <p:nvSpPr>
          <p:cNvPr id="6" name="Oval 5">
            <a:extLst>
              <a:ext uri="{FF2B5EF4-FFF2-40B4-BE49-F238E27FC236}">
                <a16:creationId xmlns:a16="http://schemas.microsoft.com/office/drawing/2014/main" id="{99F34DEF-BBC7-E8BD-3C7D-00EA39209DD3}"/>
              </a:ext>
            </a:extLst>
          </p:cNvPr>
          <p:cNvSpPr/>
          <p:nvPr/>
        </p:nvSpPr>
        <p:spPr>
          <a:xfrm>
            <a:off x="5271655" y="2964873"/>
            <a:ext cx="727364" cy="526473"/>
          </a:xfrm>
          <a:prstGeom prst="ellipse">
            <a:avLst/>
          </a:prstGeom>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altLang="zh-CN" sz="2800" dirty="0">
                <a:solidFill>
                  <a:schemeClr val="tx1"/>
                </a:solidFill>
              </a:rPr>
              <a:t>3</a:t>
            </a:r>
            <a:endParaRPr lang="zh-CN" altLang="en-US" dirty="0">
              <a:solidFill>
                <a:schemeClr val="tx1"/>
              </a:solidFill>
            </a:endParaRPr>
          </a:p>
        </p:txBody>
      </p:sp>
      <p:sp>
        <p:nvSpPr>
          <p:cNvPr id="7" name="Oval 6">
            <a:extLst>
              <a:ext uri="{FF2B5EF4-FFF2-40B4-BE49-F238E27FC236}">
                <a16:creationId xmlns:a16="http://schemas.microsoft.com/office/drawing/2014/main" id="{6CFC8C20-4EDD-2FFF-835D-4FBCA74140C9}"/>
              </a:ext>
            </a:extLst>
          </p:cNvPr>
          <p:cNvSpPr/>
          <p:nvPr/>
        </p:nvSpPr>
        <p:spPr>
          <a:xfrm>
            <a:off x="6490855" y="2964873"/>
            <a:ext cx="727364" cy="526473"/>
          </a:xfrm>
          <a:prstGeom prst="ellipse">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2800" dirty="0">
                <a:solidFill>
                  <a:schemeClr val="tx1"/>
                </a:solidFill>
              </a:rPr>
              <a:t>4</a:t>
            </a:r>
            <a:endParaRPr lang="zh-CN" altLang="en-US" dirty="0">
              <a:solidFill>
                <a:schemeClr val="tx1"/>
              </a:solidFill>
            </a:endParaRPr>
          </a:p>
        </p:txBody>
      </p:sp>
      <p:sp>
        <p:nvSpPr>
          <p:cNvPr id="8" name="Oval 7">
            <a:extLst>
              <a:ext uri="{FF2B5EF4-FFF2-40B4-BE49-F238E27FC236}">
                <a16:creationId xmlns:a16="http://schemas.microsoft.com/office/drawing/2014/main" id="{56E66DC5-7D78-FC18-0225-EB3019A29E74}"/>
              </a:ext>
            </a:extLst>
          </p:cNvPr>
          <p:cNvSpPr/>
          <p:nvPr/>
        </p:nvSpPr>
        <p:spPr>
          <a:xfrm>
            <a:off x="3401292" y="4142509"/>
            <a:ext cx="727364" cy="526473"/>
          </a:xfrm>
          <a:prstGeom prst="ellipse">
            <a:avLst/>
          </a:prstGeom>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altLang="zh-CN" sz="2800" dirty="0">
                <a:solidFill>
                  <a:schemeClr val="tx1"/>
                </a:solidFill>
              </a:rPr>
              <a:t>5</a:t>
            </a:r>
            <a:endParaRPr lang="zh-CN" altLang="en-US" dirty="0">
              <a:solidFill>
                <a:schemeClr val="tx1"/>
              </a:solidFill>
            </a:endParaRPr>
          </a:p>
        </p:txBody>
      </p:sp>
      <p:sp>
        <p:nvSpPr>
          <p:cNvPr id="9" name="Oval 8">
            <a:extLst>
              <a:ext uri="{FF2B5EF4-FFF2-40B4-BE49-F238E27FC236}">
                <a16:creationId xmlns:a16="http://schemas.microsoft.com/office/drawing/2014/main" id="{C8169600-4041-ACF6-AA5F-27CA5B2EFDAD}"/>
              </a:ext>
            </a:extLst>
          </p:cNvPr>
          <p:cNvSpPr/>
          <p:nvPr/>
        </p:nvSpPr>
        <p:spPr>
          <a:xfrm>
            <a:off x="4613564" y="4142509"/>
            <a:ext cx="727364" cy="526473"/>
          </a:xfrm>
          <a:prstGeom prst="ellipse">
            <a:avLst/>
          </a:prstGeom>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altLang="zh-CN" sz="2800" dirty="0">
                <a:solidFill>
                  <a:schemeClr val="tx1"/>
                </a:solidFill>
              </a:rPr>
              <a:t>6</a:t>
            </a:r>
            <a:endParaRPr lang="zh-CN" altLang="en-US" dirty="0">
              <a:solidFill>
                <a:schemeClr val="tx1"/>
              </a:solidFill>
            </a:endParaRPr>
          </a:p>
        </p:txBody>
      </p:sp>
      <p:sp>
        <p:nvSpPr>
          <p:cNvPr id="10" name="Oval 9">
            <a:extLst>
              <a:ext uri="{FF2B5EF4-FFF2-40B4-BE49-F238E27FC236}">
                <a16:creationId xmlns:a16="http://schemas.microsoft.com/office/drawing/2014/main" id="{662CCB3E-C0B5-8B18-FD30-4125AB4C5DD0}"/>
              </a:ext>
            </a:extLst>
          </p:cNvPr>
          <p:cNvSpPr/>
          <p:nvPr/>
        </p:nvSpPr>
        <p:spPr>
          <a:xfrm>
            <a:off x="5825836" y="4142508"/>
            <a:ext cx="727364" cy="526473"/>
          </a:xfrm>
          <a:prstGeom prst="ellipse">
            <a:avLst/>
          </a:prstGeom>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altLang="zh-CN" sz="2800" dirty="0">
                <a:solidFill>
                  <a:schemeClr val="tx1"/>
                </a:solidFill>
              </a:rPr>
              <a:t>7</a:t>
            </a:r>
            <a:endParaRPr lang="zh-CN" altLang="en-US" dirty="0">
              <a:solidFill>
                <a:schemeClr val="tx1"/>
              </a:solidFill>
            </a:endParaRPr>
          </a:p>
        </p:txBody>
      </p:sp>
      <p:sp>
        <p:nvSpPr>
          <p:cNvPr id="11" name="Oval 10">
            <a:extLst>
              <a:ext uri="{FF2B5EF4-FFF2-40B4-BE49-F238E27FC236}">
                <a16:creationId xmlns:a16="http://schemas.microsoft.com/office/drawing/2014/main" id="{4E20907D-89CB-F88C-67AD-94AA07E18D43}"/>
              </a:ext>
            </a:extLst>
          </p:cNvPr>
          <p:cNvSpPr/>
          <p:nvPr/>
        </p:nvSpPr>
        <p:spPr>
          <a:xfrm>
            <a:off x="7038108" y="4142507"/>
            <a:ext cx="727364" cy="526473"/>
          </a:xfrm>
          <a:prstGeom prst="ellipse">
            <a:avLst/>
          </a:prstGeom>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altLang="zh-CN" sz="2800" dirty="0">
                <a:solidFill>
                  <a:schemeClr val="tx1"/>
                </a:solidFill>
              </a:rPr>
              <a:t>8</a:t>
            </a:r>
            <a:endParaRPr lang="zh-CN" altLang="en-US" dirty="0">
              <a:solidFill>
                <a:schemeClr val="tx1"/>
              </a:solidFill>
            </a:endParaRPr>
          </a:p>
        </p:txBody>
      </p:sp>
      <p:cxnSp>
        <p:nvCxnSpPr>
          <p:cNvPr id="13" name="Straight Arrow Connector 12">
            <a:extLst>
              <a:ext uri="{FF2B5EF4-FFF2-40B4-BE49-F238E27FC236}">
                <a16:creationId xmlns:a16="http://schemas.microsoft.com/office/drawing/2014/main" id="{AD5A5F45-C548-E081-2E57-0DEF55673224}"/>
              </a:ext>
            </a:extLst>
          </p:cNvPr>
          <p:cNvCxnSpPr>
            <a:cxnSpLocks/>
            <a:stCxn id="4" idx="3"/>
            <a:endCxn id="5" idx="7"/>
          </p:cNvCxnSpPr>
          <p:nvPr/>
        </p:nvCxnSpPr>
        <p:spPr>
          <a:xfrm flipH="1">
            <a:off x="4673299" y="2430573"/>
            <a:ext cx="704876" cy="61140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0" name="Straight Arrow Connector 19">
            <a:extLst>
              <a:ext uri="{FF2B5EF4-FFF2-40B4-BE49-F238E27FC236}">
                <a16:creationId xmlns:a16="http://schemas.microsoft.com/office/drawing/2014/main" id="{2986FC2E-F4A7-9CF1-650F-4C4E626A535C}"/>
              </a:ext>
            </a:extLst>
          </p:cNvPr>
          <p:cNvCxnSpPr>
            <a:cxnSpLocks/>
            <a:stCxn id="4" idx="4"/>
            <a:endCxn id="6" idx="0"/>
          </p:cNvCxnSpPr>
          <p:nvPr/>
        </p:nvCxnSpPr>
        <p:spPr>
          <a:xfrm>
            <a:off x="5635337" y="2507673"/>
            <a:ext cx="0" cy="45720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3" name="Straight Arrow Connector 22">
            <a:extLst>
              <a:ext uri="{FF2B5EF4-FFF2-40B4-BE49-F238E27FC236}">
                <a16:creationId xmlns:a16="http://schemas.microsoft.com/office/drawing/2014/main" id="{F3252148-B5EA-A309-1B9C-CB5D75845735}"/>
              </a:ext>
            </a:extLst>
          </p:cNvPr>
          <p:cNvCxnSpPr>
            <a:cxnSpLocks/>
            <a:stCxn id="4" idx="5"/>
            <a:endCxn id="7" idx="1"/>
          </p:cNvCxnSpPr>
          <p:nvPr/>
        </p:nvCxnSpPr>
        <p:spPr>
          <a:xfrm>
            <a:off x="5892499" y="2430573"/>
            <a:ext cx="704876" cy="61140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6" name="Straight Arrow Connector 25">
            <a:extLst>
              <a:ext uri="{FF2B5EF4-FFF2-40B4-BE49-F238E27FC236}">
                <a16:creationId xmlns:a16="http://schemas.microsoft.com/office/drawing/2014/main" id="{D9DF2E69-598A-5AFD-DCFE-A8DB76966D21}"/>
              </a:ext>
            </a:extLst>
          </p:cNvPr>
          <p:cNvCxnSpPr>
            <a:cxnSpLocks/>
            <a:stCxn id="5" idx="3"/>
            <a:endCxn id="8" idx="0"/>
          </p:cNvCxnSpPr>
          <p:nvPr/>
        </p:nvCxnSpPr>
        <p:spPr>
          <a:xfrm flipH="1">
            <a:off x="3764974" y="3414246"/>
            <a:ext cx="394001" cy="72826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9" name="Straight Arrow Connector 28">
            <a:extLst>
              <a:ext uri="{FF2B5EF4-FFF2-40B4-BE49-F238E27FC236}">
                <a16:creationId xmlns:a16="http://schemas.microsoft.com/office/drawing/2014/main" id="{FE013993-2303-659C-8A8B-5F8D0ABA6195}"/>
              </a:ext>
            </a:extLst>
          </p:cNvPr>
          <p:cNvCxnSpPr>
            <a:cxnSpLocks/>
            <a:stCxn id="5" idx="5"/>
            <a:endCxn id="9" idx="0"/>
          </p:cNvCxnSpPr>
          <p:nvPr/>
        </p:nvCxnSpPr>
        <p:spPr>
          <a:xfrm>
            <a:off x="4673299" y="3414246"/>
            <a:ext cx="303947" cy="72826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2" name="Straight Arrow Connector 31">
            <a:extLst>
              <a:ext uri="{FF2B5EF4-FFF2-40B4-BE49-F238E27FC236}">
                <a16:creationId xmlns:a16="http://schemas.microsoft.com/office/drawing/2014/main" id="{72FA4992-43DF-6332-ECFF-58D60D45E3CD}"/>
              </a:ext>
            </a:extLst>
          </p:cNvPr>
          <p:cNvCxnSpPr>
            <a:cxnSpLocks/>
            <a:stCxn id="6" idx="4"/>
            <a:endCxn id="10" idx="1"/>
          </p:cNvCxnSpPr>
          <p:nvPr/>
        </p:nvCxnSpPr>
        <p:spPr>
          <a:xfrm>
            <a:off x="5635337" y="3491346"/>
            <a:ext cx="297019" cy="72826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6" name="Straight Arrow Connector 35">
            <a:extLst>
              <a:ext uri="{FF2B5EF4-FFF2-40B4-BE49-F238E27FC236}">
                <a16:creationId xmlns:a16="http://schemas.microsoft.com/office/drawing/2014/main" id="{F5E8D88A-8711-3C4D-99A6-FAC3F2AAAC5B}"/>
              </a:ext>
            </a:extLst>
          </p:cNvPr>
          <p:cNvCxnSpPr>
            <a:cxnSpLocks/>
          </p:cNvCxnSpPr>
          <p:nvPr/>
        </p:nvCxnSpPr>
        <p:spPr>
          <a:xfrm flipH="1">
            <a:off x="6335842" y="3491346"/>
            <a:ext cx="338130" cy="65116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2" name="Straight Arrow Connector 41">
            <a:extLst>
              <a:ext uri="{FF2B5EF4-FFF2-40B4-BE49-F238E27FC236}">
                <a16:creationId xmlns:a16="http://schemas.microsoft.com/office/drawing/2014/main" id="{218B5DAA-B340-21CB-B898-908B8215A5E8}"/>
              </a:ext>
            </a:extLst>
          </p:cNvPr>
          <p:cNvCxnSpPr>
            <a:cxnSpLocks/>
          </p:cNvCxnSpPr>
          <p:nvPr/>
        </p:nvCxnSpPr>
        <p:spPr>
          <a:xfrm>
            <a:off x="6993933" y="3491346"/>
            <a:ext cx="268461" cy="65116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8" name="Straight Arrow Connector 47">
            <a:extLst>
              <a:ext uri="{FF2B5EF4-FFF2-40B4-BE49-F238E27FC236}">
                <a16:creationId xmlns:a16="http://schemas.microsoft.com/office/drawing/2014/main" id="{8CAE71BC-7B2A-CFA0-50D4-EBFC179F6AA8}"/>
              </a:ext>
            </a:extLst>
          </p:cNvPr>
          <p:cNvCxnSpPr>
            <a:cxnSpLocks/>
            <a:stCxn id="10" idx="6"/>
            <a:endCxn id="11" idx="2"/>
          </p:cNvCxnSpPr>
          <p:nvPr/>
        </p:nvCxnSpPr>
        <p:spPr>
          <a:xfrm flipV="1">
            <a:off x="6553200" y="4405744"/>
            <a:ext cx="484908"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60" name="Oval 59">
            <a:extLst>
              <a:ext uri="{FF2B5EF4-FFF2-40B4-BE49-F238E27FC236}">
                <a16:creationId xmlns:a16="http://schemas.microsoft.com/office/drawing/2014/main" id="{152546DE-FAA4-64A9-E92C-7879CE6B0135}"/>
              </a:ext>
            </a:extLst>
          </p:cNvPr>
          <p:cNvSpPr/>
          <p:nvPr/>
        </p:nvSpPr>
        <p:spPr>
          <a:xfrm>
            <a:off x="2008910" y="5486400"/>
            <a:ext cx="727364" cy="526473"/>
          </a:xfrm>
          <a:prstGeom prst="ellipse">
            <a:avLst/>
          </a:prstGeom>
          <a:solidFill>
            <a:schemeClr val="bg1"/>
          </a:solid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altLang="zh-CN" sz="2800" dirty="0">
                <a:solidFill>
                  <a:schemeClr val="tx1"/>
                </a:solidFill>
              </a:rPr>
              <a:t>1</a:t>
            </a:r>
            <a:endParaRPr lang="zh-CN" altLang="en-US" dirty="0">
              <a:solidFill>
                <a:schemeClr val="tx1"/>
              </a:solidFill>
            </a:endParaRPr>
          </a:p>
        </p:txBody>
      </p:sp>
      <p:sp>
        <p:nvSpPr>
          <p:cNvPr id="18" name="Oval 17">
            <a:extLst>
              <a:ext uri="{FF2B5EF4-FFF2-40B4-BE49-F238E27FC236}">
                <a16:creationId xmlns:a16="http://schemas.microsoft.com/office/drawing/2014/main" id="{1EB95270-B3E0-206C-9910-041806B01F67}"/>
              </a:ext>
            </a:extLst>
          </p:cNvPr>
          <p:cNvSpPr/>
          <p:nvPr/>
        </p:nvSpPr>
        <p:spPr>
          <a:xfrm>
            <a:off x="3037610" y="5486400"/>
            <a:ext cx="727364" cy="526473"/>
          </a:xfrm>
          <a:prstGeom prst="ellipse">
            <a:avLst/>
          </a:prstGeom>
          <a:solidFill>
            <a:schemeClr val="bg1"/>
          </a:solid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altLang="zh-CN" sz="2800" dirty="0">
                <a:solidFill>
                  <a:schemeClr val="tx1"/>
                </a:solidFill>
              </a:rPr>
              <a:t>2</a:t>
            </a:r>
            <a:endParaRPr lang="zh-CN" altLang="en-US" dirty="0">
              <a:solidFill>
                <a:schemeClr val="tx1"/>
              </a:solidFill>
            </a:endParaRPr>
          </a:p>
        </p:txBody>
      </p:sp>
      <p:sp>
        <p:nvSpPr>
          <p:cNvPr id="17" name="Oval 16">
            <a:extLst>
              <a:ext uri="{FF2B5EF4-FFF2-40B4-BE49-F238E27FC236}">
                <a16:creationId xmlns:a16="http://schemas.microsoft.com/office/drawing/2014/main" id="{7FA13E20-2A6B-91CF-B687-754F53A74166}"/>
              </a:ext>
            </a:extLst>
          </p:cNvPr>
          <p:cNvSpPr/>
          <p:nvPr/>
        </p:nvSpPr>
        <p:spPr>
          <a:xfrm>
            <a:off x="4069774" y="5486399"/>
            <a:ext cx="727364" cy="526473"/>
          </a:xfrm>
          <a:prstGeom prst="ellipse">
            <a:avLst/>
          </a:prstGeom>
          <a:solidFill>
            <a:schemeClr val="bg1"/>
          </a:solid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altLang="zh-CN" sz="2800" dirty="0">
                <a:solidFill>
                  <a:schemeClr val="tx1"/>
                </a:solidFill>
              </a:rPr>
              <a:t>5</a:t>
            </a:r>
            <a:endParaRPr lang="zh-CN" altLang="en-US" dirty="0">
              <a:solidFill>
                <a:schemeClr val="tx1"/>
              </a:solidFill>
            </a:endParaRPr>
          </a:p>
        </p:txBody>
      </p:sp>
      <p:sp>
        <p:nvSpPr>
          <p:cNvPr id="15" name="Oval 14">
            <a:extLst>
              <a:ext uri="{FF2B5EF4-FFF2-40B4-BE49-F238E27FC236}">
                <a16:creationId xmlns:a16="http://schemas.microsoft.com/office/drawing/2014/main" id="{87F0872B-C032-EAAB-7560-D3A485B0BDCF}"/>
              </a:ext>
            </a:extLst>
          </p:cNvPr>
          <p:cNvSpPr/>
          <p:nvPr/>
        </p:nvSpPr>
        <p:spPr>
          <a:xfrm>
            <a:off x="5098472" y="5486399"/>
            <a:ext cx="727364" cy="526473"/>
          </a:xfrm>
          <a:prstGeom prst="ellipse">
            <a:avLst/>
          </a:prstGeom>
          <a:solidFill>
            <a:schemeClr val="bg1"/>
          </a:solid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altLang="zh-CN" sz="2800" dirty="0">
                <a:solidFill>
                  <a:schemeClr val="tx1"/>
                </a:solidFill>
              </a:rPr>
              <a:t>6</a:t>
            </a:r>
            <a:endParaRPr lang="zh-CN" altLang="en-US" dirty="0">
              <a:solidFill>
                <a:schemeClr val="tx1"/>
              </a:solidFill>
            </a:endParaRPr>
          </a:p>
        </p:txBody>
      </p:sp>
      <p:sp>
        <p:nvSpPr>
          <p:cNvPr id="12" name="Oval 11">
            <a:extLst>
              <a:ext uri="{FF2B5EF4-FFF2-40B4-BE49-F238E27FC236}">
                <a16:creationId xmlns:a16="http://schemas.microsoft.com/office/drawing/2014/main" id="{CFB44F0A-397B-A0BB-19E4-5E97A6533406}"/>
              </a:ext>
            </a:extLst>
          </p:cNvPr>
          <p:cNvSpPr/>
          <p:nvPr/>
        </p:nvSpPr>
        <p:spPr>
          <a:xfrm>
            <a:off x="6141225" y="5486398"/>
            <a:ext cx="727364" cy="526473"/>
          </a:xfrm>
          <a:prstGeom prst="ellipse">
            <a:avLst/>
          </a:prstGeom>
          <a:solidFill>
            <a:schemeClr val="bg1"/>
          </a:solid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altLang="zh-CN" sz="2800" dirty="0">
                <a:solidFill>
                  <a:schemeClr val="tx1"/>
                </a:solidFill>
              </a:rPr>
              <a:t>3</a:t>
            </a:r>
            <a:endParaRPr lang="zh-CN" altLang="en-US" dirty="0">
              <a:solidFill>
                <a:schemeClr val="tx1"/>
              </a:solidFill>
            </a:endParaRPr>
          </a:p>
        </p:txBody>
      </p:sp>
      <p:sp>
        <p:nvSpPr>
          <p:cNvPr id="24" name="Oval 23">
            <a:extLst>
              <a:ext uri="{FF2B5EF4-FFF2-40B4-BE49-F238E27FC236}">
                <a16:creationId xmlns:a16="http://schemas.microsoft.com/office/drawing/2014/main" id="{3FAB0A5B-00E9-0282-17F5-3FE6F521A05B}"/>
              </a:ext>
            </a:extLst>
          </p:cNvPr>
          <p:cNvSpPr/>
          <p:nvPr/>
        </p:nvSpPr>
        <p:spPr>
          <a:xfrm>
            <a:off x="7183978" y="5486398"/>
            <a:ext cx="727364" cy="526473"/>
          </a:xfrm>
          <a:prstGeom prst="ellipse">
            <a:avLst/>
          </a:prstGeom>
          <a:solidFill>
            <a:schemeClr val="bg1"/>
          </a:solid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altLang="zh-CN" sz="2800" dirty="0">
                <a:solidFill>
                  <a:schemeClr val="tx1"/>
                </a:solidFill>
              </a:rPr>
              <a:t>7</a:t>
            </a:r>
            <a:endParaRPr lang="zh-CN" altLang="en-US" dirty="0">
              <a:solidFill>
                <a:schemeClr val="tx1"/>
              </a:solidFill>
            </a:endParaRPr>
          </a:p>
        </p:txBody>
      </p:sp>
      <p:sp>
        <p:nvSpPr>
          <p:cNvPr id="16" name="Oval 15">
            <a:extLst>
              <a:ext uri="{FF2B5EF4-FFF2-40B4-BE49-F238E27FC236}">
                <a16:creationId xmlns:a16="http://schemas.microsoft.com/office/drawing/2014/main" id="{E2316231-9471-8766-1C1F-A69935233FA6}"/>
              </a:ext>
            </a:extLst>
          </p:cNvPr>
          <p:cNvSpPr/>
          <p:nvPr/>
        </p:nvSpPr>
        <p:spPr>
          <a:xfrm>
            <a:off x="8209411" y="5486398"/>
            <a:ext cx="727364" cy="526473"/>
          </a:xfrm>
          <a:prstGeom prst="ellipse">
            <a:avLst/>
          </a:prstGeom>
          <a:solidFill>
            <a:schemeClr val="bg1"/>
          </a:solid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altLang="zh-CN" sz="2800" dirty="0">
                <a:solidFill>
                  <a:schemeClr val="tx1"/>
                </a:solidFill>
              </a:rPr>
              <a:t>8</a:t>
            </a:r>
            <a:endParaRPr lang="zh-CN" altLang="en-US" dirty="0">
              <a:solidFill>
                <a:schemeClr val="tx1"/>
              </a:solidFill>
            </a:endParaRPr>
          </a:p>
        </p:txBody>
      </p:sp>
    </p:spTree>
    <p:extLst>
      <p:ext uri="{BB962C8B-B14F-4D97-AF65-F5344CB8AC3E}">
        <p14:creationId xmlns:p14="http://schemas.microsoft.com/office/powerpoint/2010/main" val="374080134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8C2A00-D10C-0A64-96DE-BABE1B9F7E59}"/>
              </a:ext>
            </a:extLst>
          </p:cNvPr>
          <p:cNvSpPr>
            <a:spLocks noGrp="1"/>
          </p:cNvSpPr>
          <p:nvPr>
            <p:ph type="title"/>
          </p:nvPr>
        </p:nvSpPr>
        <p:spPr/>
        <p:txBody>
          <a:bodyPr/>
          <a:lstStyle/>
          <a:p>
            <a:r>
              <a:rPr lang="zh-CN" altLang="en-US" dirty="0"/>
              <a:t>深度优先搜索</a:t>
            </a:r>
          </a:p>
        </p:txBody>
      </p:sp>
      <p:sp>
        <p:nvSpPr>
          <p:cNvPr id="4" name="Oval 3">
            <a:extLst>
              <a:ext uri="{FF2B5EF4-FFF2-40B4-BE49-F238E27FC236}">
                <a16:creationId xmlns:a16="http://schemas.microsoft.com/office/drawing/2014/main" id="{B0101025-B846-998A-C8FE-22252A27898B}"/>
              </a:ext>
            </a:extLst>
          </p:cNvPr>
          <p:cNvSpPr/>
          <p:nvPr/>
        </p:nvSpPr>
        <p:spPr>
          <a:xfrm>
            <a:off x="5271655" y="1981200"/>
            <a:ext cx="727364" cy="526473"/>
          </a:xfrm>
          <a:prstGeom prst="ellipse">
            <a:avLst/>
          </a:prstGeom>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altLang="zh-CN" sz="2800" dirty="0">
                <a:solidFill>
                  <a:schemeClr val="tx1"/>
                </a:solidFill>
              </a:rPr>
              <a:t>1</a:t>
            </a:r>
            <a:endParaRPr lang="zh-CN" altLang="en-US" dirty="0">
              <a:solidFill>
                <a:schemeClr val="tx1"/>
              </a:solidFill>
            </a:endParaRPr>
          </a:p>
        </p:txBody>
      </p:sp>
      <p:sp>
        <p:nvSpPr>
          <p:cNvPr id="5" name="Oval 4">
            <a:extLst>
              <a:ext uri="{FF2B5EF4-FFF2-40B4-BE49-F238E27FC236}">
                <a16:creationId xmlns:a16="http://schemas.microsoft.com/office/drawing/2014/main" id="{BFD95485-22EE-BD26-3F34-877274C546DE}"/>
              </a:ext>
            </a:extLst>
          </p:cNvPr>
          <p:cNvSpPr/>
          <p:nvPr/>
        </p:nvSpPr>
        <p:spPr>
          <a:xfrm>
            <a:off x="4052455" y="2964873"/>
            <a:ext cx="727364" cy="526473"/>
          </a:xfrm>
          <a:prstGeom prst="ellipse">
            <a:avLst/>
          </a:prstGeom>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altLang="zh-CN" sz="2800" dirty="0">
                <a:solidFill>
                  <a:schemeClr val="tx1"/>
                </a:solidFill>
              </a:rPr>
              <a:t>2</a:t>
            </a:r>
            <a:endParaRPr lang="zh-CN" altLang="en-US" dirty="0">
              <a:solidFill>
                <a:schemeClr val="tx1"/>
              </a:solidFill>
            </a:endParaRPr>
          </a:p>
        </p:txBody>
      </p:sp>
      <p:sp>
        <p:nvSpPr>
          <p:cNvPr id="6" name="Oval 5">
            <a:extLst>
              <a:ext uri="{FF2B5EF4-FFF2-40B4-BE49-F238E27FC236}">
                <a16:creationId xmlns:a16="http://schemas.microsoft.com/office/drawing/2014/main" id="{99F34DEF-BBC7-E8BD-3C7D-00EA39209DD3}"/>
              </a:ext>
            </a:extLst>
          </p:cNvPr>
          <p:cNvSpPr/>
          <p:nvPr/>
        </p:nvSpPr>
        <p:spPr>
          <a:xfrm>
            <a:off x="5271655" y="2964873"/>
            <a:ext cx="727364" cy="526473"/>
          </a:xfrm>
          <a:prstGeom prst="ellipse">
            <a:avLst/>
          </a:prstGeom>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altLang="zh-CN" sz="2800" dirty="0">
                <a:solidFill>
                  <a:schemeClr val="tx1"/>
                </a:solidFill>
              </a:rPr>
              <a:t>3</a:t>
            </a:r>
            <a:endParaRPr lang="zh-CN" altLang="en-US" dirty="0">
              <a:solidFill>
                <a:schemeClr val="tx1"/>
              </a:solidFill>
            </a:endParaRPr>
          </a:p>
        </p:txBody>
      </p:sp>
      <p:sp>
        <p:nvSpPr>
          <p:cNvPr id="7" name="Oval 6">
            <a:extLst>
              <a:ext uri="{FF2B5EF4-FFF2-40B4-BE49-F238E27FC236}">
                <a16:creationId xmlns:a16="http://schemas.microsoft.com/office/drawing/2014/main" id="{6CFC8C20-4EDD-2FFF-835D-4FBCA74140C9}"/>
              </a:ext>
            </a:extLst>
          </p:cNvPr>
          <p:cNvSpPr/>
          <p:nvPr/>
        </p:nvSpPr>
        <p:spPr>
          <a:xfrm>
            <a:off x="6490855" y="2964873"/>
            <a:ext cx="727364" cy="526473"/>
          </a:xfrm>
          <a:prstGeom prst="ellipse">
            <a:avLst/>
          </a:prstGeom>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altLang="zh-CN" sz="2800" dirty="0">
                <a:solidFill>
                  <a:schemeClr val="tx1"/>
                </a:solidFill>
              </a:rPr>
              <a:t>4</a:t>
            </a:r>
            <a:endParaRPr lang="zh-CN" altLang="en-US" dirty="0">
              <a:solidFill>
                <a:schemeClr val="tx1"/>
              </a:solidFill>
            </a:endParaRPr>
          </a:p>
        </p:txBody>
      </p:sp>
      <p:sp>
        <p:nvSpPr>
          <p:cNvPr id="8" name="Oval 7">
            <a:extLst>
              <a:ext uri="{FF2B5EF4-FFF2-40B4-BE49-F238E27FC236}">
                <a16:creationId xmlns:a16="http://schemas.microsoft.com/office/drawing/2014/main" id="{56E66DC5-7D78-FC18-0225-EB3019A29E74}"/>
              </a:ext>
            </a:extLst>
          </p:cNvPr>
          <p:cNvSpPr/>
          <p:nvPr/>
        </p:nvSpPr>
        <p:spPr>
          <a:xfrm>
            <a:off x="3401292" y="4142509"/>
            <a:ext cx="727364" cy="526473"/>
          </a:xfrm>
          <a:prstGeom prst="ellipse">
            <a:avLst/>
          </a:prstGeom>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altLang="zh-CN" sz="2800" dirty="0">
                <a:solidFill>
                  <a:schemeClr val="tx1"/>
                </a:solidFill>
              </a:rPr>
              <a:t>5</a:t>
            </a:r>
            <a:endParaRPr lang="zh-CN" altLang="en-US" dirty="0">
              <a:solidFill>
                <a:schemeClr val="tx1"/>
              </a:solidFill>
            </a:endParaRPr>
          </a:p>
        </p:txBody>
      </p:sp>
      <p:sp>
        <p:nvSpPr>
          <p:cNvPr id="9" name="Oval 8">
            <a:extLst>
              <a:ext uri="{FF2B5EF4-FFF2-40B4-BE49-F238E27FC236}">
                <a16:creationId xmlns:a16="http://schemas.microsoft.com/office/drawing/2014/main" id="{C8169600-4041-ACF6-AA5F-27CA5B2EFDAD}"/>
              </a:ext>
            </a:extLst>
          </p:cNvPr>
          <p:cNvSpPr/>
          <p:nvPr/>
        </p:nvSpPr>
        <p:spPr>
          <a:xfrm>
            <a:off x="4613564" y="4142509"/>
            <a:ext cx="727364" cy="526473"/>
          </a:xfrm>
          <a:prstGeom prst="ellipse">
            <a:avLst/>
          </a:prstGeom>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altLang="zh-CN" sz="2800" dirty="0">
                <a:solidFill>
                  <a:schemeClr val="tx1"/>
                </a:solidFill>
              </a:rPr>
              <a:t>6</a:t>
            </a:r>
            <a:endParaRPr lang="zh-CN" altLang="en-US" dirty="0">
              <a:solidFill>
                <a:schemeClr val="tx1"/>
              </a:solidFill>
            </a:endParaRPr>
          </a:p>
        </p:txBody>
      </p:sp>
      <p:sp>
        <p:nvSpPr>
          <p:cNvPr id="10" name="Oval 9">
            <a:extLst>
              <a:ext uri="{FF2B5EF4-FFF2-40B4-BE49-F238E27FC236}">
                <a16:creationId xmlns:a16="http://schemas.microsoft.com/office/drawing/2014/main" id="{662CCB3E-C0B5-8B18-FD30-4125AB4C5DD0}"/>
              </a:ext>
            </a:extLst>
          </p:cNvPr>
          <p:cNvSpPr/>
          <p:nvPr/>
        </p:nvSpPr>
        <p:spPr>
          <a:xfrm>
            <a:off x="5825836" y="4142508"/>
            <a:ext cx="727364" cy="526473"/>
          </a:xfrm>
          <a:prstGeom prst="ellipse">
            <a:avLst/>
          </a:prstGeom>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altLang="zh-CN" sz="2800" dirty="0">
                <a:solidFill>
                  <a:schemeClr val="tx1"/>
                </a:solidFill>
              </a:rPr>
              <a:t>7</a:t>
            </a:r>
            <a:endParaRPr lang="zh-CN" altLang="en-US" dirty="0">
              <a:solidFill>
                <a:schemeClr val="tx1"/>
              </a:solidFill>
            </a:endParaRPr>
          </a:p>
        </p:txBody>
      </p:sp>
      <p:sp>
        <p:nvSpPr>
          <p:cNvPr id="11" name="Oval 10">
            <a:extLst>
              <a:ext uri="{FF2B5EF4-FFF2-40B4-BE49-F238E27FC236}">
                <a16:creationId xmlns:a16="http://schemas.microsoft.com/office/drawing/2014/main" id="{4E20907D-89CB-F88C-67AD-94AA07E18D43}"/>
              </a:ext>
            </a:extLst>
          </p:cNvPr>
          <p:cNvSpPr/>
          <p:nvPr/>
        </p:nvSpPr>
        <p:spPr>
          <a:xfrm>
            <a:off x="7038108" y="4142507"/>
            <a:ext cx="727364" cy="526473"/>
          </a:xfrm>
          <a:prstGeom prst="ellipse">
            <a:avLst/>
          </a:prstGeom>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altLang="zh-CN" sz="2800" dirty="0">
                <a:solidFill>
                  <a:schemeClr val="tx1"/>
                </a:solidFill>
              </a:rPr>
              <a:t>8</a:t>
            </a:r>
            <a:endParaRPr lang="zh-CN" altLang="en-US" dirty="0">
              <a:solidFill>
                <a:schemeClr val="tx1"/>
              </a:solidFill>
            </a:endParaRPr>
          </a:p>
        </p:txBody>
      </p:sp>
      <p:cxnSp>
        <p:nvCxnSpPr>
          <p:cNvPr id="13" name="Straight Arrow Connector 12">
            <a:extLst>
              <a:ext uri="{FF2B5EF4-FFF2-40B4-BE49-F238E27FC236}">
                <a16:creationId xmlns:a16="http://schemas.microsoft.com/office/drawing/2014/main" id="{AD5A5F45-C548-E081-2E57-0DEF55673224}"/>
              </a:ext>
            </a:extLst>
          </p:cNvPr>
          <p:cNvCxnSpPr>
            <a:cxnSpLocks/>
            <a:stCxn id="4" idx="3"/>
            <a:endCxn id="5" idx="7"/>
          </p:cNvCxnSpPr>
          <p:nvPr/>
        </p:nvCxnSpPr>
        <p:spPr>
          <a:xfrm flipH="1">
            <a:off x="4673299" y="2430573"/>
            <a:ext cx="704876" cy="61140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0" name="Straight Arrow Connector 19">
            <a:extLst>
              <a:ext uri="{FF2B5EF4-FFF2-40B4-BE49-F238E27FC236}">
                <a16:creationId xmlns:a16="http://schemas.microsoft.com/office/drawing/2014/main" id="{2986FC2E-F4A7-9CF1-650F-4C4E626A535C}"/>
              </a:ext>
            </a:extLst>
          </p:cNvPr>
          <p:cNvCxnSpPr>
            <a:cxnSpLocks/>
            <a:stCxn id="4" idx="4"/>
            <a:endCxn id="6" idx="0"/>
          </p:cNvCxnSpPr>
          <p:nvPr/>
        </p:nvCxnSpPr>
        <p:spPr>
          <a:xfrm>
            <a:off x="5635337" y="2507673"/>
            <a:ext cx="0" cy="45720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3" name="Straight Arrow Connector 22">
            <a:extLst>
              <a:ext uri="{FF2B5EF4-FFF2-40B4-BE49-F238E27FC236}">
                <a16:creationId xmlns:a16="http://schemas.microsoft.com/office/drawing/2014/main" id="{F3252148-B5EA-A309-1B9C-CB5D75845735}"/>
              </a:ext>
            </a:extLst>
          </p:cNvPr>
          <p:cNvCxnSpPr>
            <a:cxnSpLocks/>
            <a:stCxn id="4" idx="5"/>
            <a:endCxn id="7" idx="1"/>
          </p:cNvCxnSpPr>
          <p:nvPr/>
        </p:nvCxnSpPr>
        <p:spPr>
          <a:xfrm>
            <a:off x="5892499" y="2430573"/>
            <a:ext cx="704876" cy="61140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6" name="Straight Arrow Connector 25">
            <a:extLst>
              <a:ext uri="{FF2B5EF4-FFF2-40B4-BE49-F238E27FC236}">
                <a16:creationId xmlns:a16="http://schemas.microsoft.com/office/drawing/2014/main" id="{D9DF2E69-598A-5AFD-DCFE-A8DB76966D21}"/>
              </a:ext>
            </a:extLst>
          </p:cNvPr>
          <p:cNvCxnSpPr>
            <a:cxnSpLocks/>
            <a:stCxn id="5" idx="3"/>
            <a:endCxn id="8" idx="0"/>
          </p:cNvCxnSpPr>
          <p:nvPr/>
        </p:nvCxnSpPr>
        <p:spPr>
          <a:xfrm flipH="1">
            <a:off x="3764974" y="3414246"/>
            <a:ext cx="394001" cy="72826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9" name="Straight Arrow Connector 28">
            <a:extLst>
              <a:ext uri="{FF2B5EF4-FFF2-40B4-BE49-F238E27FC236}">
                <a16:creationId xmlns:a16="http://schemas.microsoft.com/office/drawing/2014/main" id="{FE013993-2303-659C-8A8B-5F8D0ABA6195}"/>
              </a:ext>
            </a:extLst>
          </p:cNvPr>
          <p:cNvCxnSpPr>
            <a:cxnSpLocks/>
            <a:stCxn id="5" idx="5"/>
            <a:endCxn id="9" idx="0"/>
          </p:cNvCxnSpPr>
          <p:nvPr/>
        </p:nvCxnSpPr>
        <p:spPr>
          <a:xfrm>
            <a:off x="4673299" y="3414246"/>
            <a:ext cx="303947" cy="72826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2" name="Straight Arrow Connector 31">
            <a:extLst>
              <a:ext uri="{FF2B5EF4-FFF2-40B4-BE49-F238E27FC236}">
                <a16:creationId xmlns:a16="http://schemas.microsoft.com/office/drawing/2014/main" id="{72FA4992-43DF-6332-ECFF-58D60D45E3CD}"/>
              </a:ext>
            </a:extLst>
          </p:cNvPr>
          <p:cNvCxnSpPr>
            <a:cxnSpLocks/>
            <a:stCxn id="6" idx="4"/>
            <a:endCxn id="10" idx="1"/>
          </p:cNvCxnSpPr>
          <p:nvPr/>
        </p:nvCxnSpPr>
        <p:spPr>
          <a:xfrm>
            <a:off x="5635337" y="3491346"/>
            <a:ext cx="297019" cy="72826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6" name="Straight Arrow Connector 35">
            <a:extLst>
              <a:ext uri="{FF2B5EF4-FFF2-40B4-BE49-F238E27FC236}">
                <a16:creationId xmlns:a16="http://schemas.microsoft.com/office/drawing/2014/main" id="{F5E8D88A-8711-3C4D-99A6-FAC3F2AAAC5B}"/>
              </a:ext>
            </a:extLst>
          </p:cNvPr>
          <p:cNvCxnSpPr>
            <a:cxnSpLocks/>
          </p:cNvCxnSpPr>
          <p:nvPr/>
        </p:nvCxnSpPr>
        <p:spPr>
          <a:xfrm flipH="1">
            <a:off x="6335842" y="3491346"/>
            <a:ext cx="338130" cy="65116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2" name="Straight Arrow Connector 41">
            <a:extLst>
              <a:ext uri="{FF2B5EF4-FFF2-40B4-BE49-F238E27FC236}">
                <a16:creationId xmlns:a16="http://schemas.microsoft.com/office/drawing/2014/main" id="{218B5DAA-B340-21CB-B898-908B8215A5E8}"/>
              </a:ext>
            </a:extLst>
          </p:cNvPr>
          <p:cNvCxnSpPr>
            <a:cxnSpLocks/>
          </p:cNvCxnSpPr>
          <p:nvPr/>
        </p:nvCxnSpPr>
        <p:spPr>
          <a:xfrm>
            <a:off x="6993933" y="3491346"/>
            <a:ext cx="268461" cy="65116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8" name="Straight Arrow Connector 47">
            <a:extLst>
              <a:ext uri="{FF2B5EF4-FFF2-40B4-BE49-F238E27FC236}">
                <a16:creationId xmlns:a16="http://schemas.microsoft.com/office/drawing/2014/main" id="{8CAE71BC-7B2A-CFA0-50D4-EBFC179F6AA8}"/>
              </a:ext>
            </a:extLst>
          </p:cNvPr>
          <p:cNvCxnSpPr>
            <a:cxnSpLocks/>
            <a:stCxn id="10" idx="6"/>
            <a:endCxn id="11" idx="2"/>
          </p:cNvCxnSpPr>
          <p:nvPr/>
        </p:nvCxnSpPr>
        <p:spPr>
          <a:xfrm flipV="1">
            <a:off x="6553200" y="4405744"/>
            <a:ext cx="484908"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60" name="Oval 59">
            <a:extLst>
              <a:ext uri="{FF2B5EF4-FFF2-40B4-BE49-F238E27FC236}">
                <a16:creationId xmlns:a16="http://schemas.microsoft.com/office/drawing/2014/main" id="{152546DE-FAA4-64A9-E92C-7879CE6B0135}"/>
              </a:ext>
            </a:extLst>
          </p:cNvPr>
          <p:cNvSpPr/>
          <p:nvPr/>
        </p:nvSpPr>
        <p:spPr>
          <a:xfrm>
            <a:off x="2008910" y="5486400"/>
            <a:ext cx="727364" cy="526473"/>
          </a:xfrm>
          <a:prstGeom prst="ellipse">
            <a:avLst/>
          </a:prstGeom>
          <a:solidFill>
            <a:schemeClr val="bg1"/>
          </a:solid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altLang="zh-CN" sz="2800" dirty="0">
                <a:solidFill>
                  <a:schemeClr val="tx1"/>
                </a:solidFill>
              </a:rPr>
              <a:t>1</a:t>
            </a:r>
            <a:endParaRPr lang="zh-CN" altLang="en-US" dirty="0">
              <a:solidFill>
                <a:schemeClr val="tx1"/>
              </a:solidFill>
            </a:endParaRPr>
          </a:p>
        </p:txBody>
      </p:sp>
      <p:sp>
        <p:nvSpPr>
          <p:cNvPr id="18" name="Oval 17">
            <a:extLst>
              <a:ext uri="{FF2B5EF4-FFF2-40B4-BE49-F238E27FC236}">
                <a16:creationId xmlns:a16="http://schemas.microsoft.com/office/drawing/2014/main" id="{1EB95270-B3E0-206C-9910-041806B01F67}"/>
              </a:ext>
            </a:extLst>
          </p:cNvPr>
          <p:cNvSpPr/>
          <p:nvPr/>
        </p:nvSpPr>
        <p:spPr>
          <a:xfrm>
            <a:off x="3037610" y="5486400"/>
            <a:ext cx="727364" cy="526473"/>
          </a:xfrm>
          <a:prstGeom prst="ellipse">
            <a:avLst/>
          </a:prstGeom>
          <a:solidFill>
            <a:schemeClr val="bg1"/>
          </a:solid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altLang="zh-CN" sz="2800" dirty="0">
                <a:solidFill>
                  <a:schemeClr val="tx1"/>
                </a:solidFill>
              </a:rPr>
              <a:t>2</a:t>
            </a:r>
            <a:endParaRPr lang="zh-CN" altLang="en-US" dirty="0">
              <a:solidFill>
                <a:schemeClr val="tx1"/>
              </a:solidFill>
            </a:endParaRPr>
          </a:p>
        </p:txBody>
      </p:sp>
      <p:sp>
        <p:nvSpPr>
          <p:cNvPr id="17" name="Oval 16">
            <a:extLst>
              <a:ext uri="{FF2B5EF4-FFF2-40B4-BE49-F238E27FC236}">
                <a16:creationId xmlns:a16="http://schemas.microsoft.com/office/drawing/2014/main" id="{7FA13E20-2A6B-91CF-B687-754F53A74166}"/>
              </a:ext>
            </a:extLst>
          </p:cNvPr>
          <p:cNvSpPr/>
          <p:nvPr/>
        </p:nvSpPr>
        <p:spPr>
          <a:xfrm>
            <a:off x="4069774" y="5486399"/>
            <a:ext cx="727364" cy="526473"/>
          </a:xfrm>
          <a:prstGeom prst="ellipse">
            <a:avLst/>
          </a:prstGeom>
          <a:solidFill>
            <a:schemeClr val="bg1"/>
          </a:solid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altLang="zh-CN" sz="2800" dirty="0">
                <a:solidFill>
                  <a:schemeClr val="tx1"/>
                </a:solidFill>
              </a:rPr>
              <a:t>5</a:t>
            </a:r>
            <a:endParaRPr lang="zh-CN" altLang="en-US" dirty="0">
              <a:solidFill>
                <a:schemeClr val="tx1"/>
              </a:solidFill>
            </a:endParaRPr>
          </a:p>
        </p:txBody>
      </p:sp>
      <p:sp>
        <p:nvSpPr>
          <p:cNvPr id="15" name="Oval 14">
            <a:extLst>
              <a:ext uri="{FF2B5EF4-FFF2-40B4-BE49-F238E27FC236}">
                <a16:creationId xmlns:a16="http://schemas.microsoft.com/office/drawing/2014/main" id="{87F0872B-C032-EAAB-7560-D3A485B0BDCF}"/>
              </a:ext>
            </a:extLst>
          </p:cNvPr>
          <p:cNvSpPr/>
          <p:nvPr/>
        </p:nvSpPr>
        <p:spPr>
          <a:xfrm>
            <a:off x="5098472" y="5486399"/>
            <a:ext cx="727364" cy="526473"/>
          </a:xfrm>
          <a:prstGeom prst="ellipse">
            <a:avLst/>
          </a:prstGeom>
          <a:solidFill>
            <a:schemeClr val="bg1"/>
          </a:solid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altLang="zh-CN" sz="2800" dirty="0">
                <a:solidFill>
                  <a:schemeClr val="tx1"/>
                </a:solidFill>
              </a:rPr>
              <a:t>6</a:t>
            </a:r>
            <a:endParaRPr lang="zh-CN" altLang="en-US" dirty="0">
              <a:solidFill>
                <a:schemeClr val="tx1"/>
              </a:solidFill>
            </a:endParaRPr>
          </a:p>
        </p:txBody>
      </p:sp>
      <p:sp>
        <p:nvSpPr>
          <p:cNvPr id="12" name="Oval 11">
            <a:extLst>
              <a:ext uri="{FF2B5EF4-FFF2-40B4-BE49-F238E27FC236}">
                <a16:creationId xmlns:a16="http://schemas.microsoft.com/office/drawing/2014/main" id="{CFB44F0A-397B-A0BB-19E4-5E97A6533406}"/>
              </a:ext>
            </a:extLst>
          </p:cNvPr>
          <p:cNvSpPr/>
          <p:nvPr/>
        </p:nvSpPr>
        <p:spPr>
          <a:xfrm>
            <a:off x="6141225" y="5486398"/>
            <a:ext cx="727364" cy="526473"/>
          </a:xfrm>
          <a:prstGeom prst="ellipse">
            <a:avLst/>
          </a:prstGeom>
          <a:solidFill>
            <a:schemeClr val="bg1"/>
          </a:solid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altLang="zh-CN" sz="2800" dirty="0">
                <a:solidFill>
                  <a:schemeClr val="tx1"/>
                </a:solidFill>
              </a:rPr>
              <a:t>3</a:t>
            </a:r>
            <a:endParaRPr lang="zh-CN" altLang="en-US" dirty="0">
              <a:solidFill>
                <a:schemeClr val="tx1"/>
              </a:solidFill>
            </a:endParaRPr>
          </a:p>
        </p:txBody>
      </p:sp>
      <p:sp>
        <p:nvSpPr>
          <p:cNvPr id="24" name="Oval 23">
            <a:extLst>
              <a:ext uri="{FF2B5EF4-FFF2-40B4-BE49-F238E27FC236}">
                <a16:creationId xmlns:a16="http://schemas.microsoft.com/office/drawing/2014/main" id="{3FAB0A5B-00E9-0282-17F5-3FE6F521A05B}"/>
              </a:ext>
            </a:extLst>
          </p:cNvPr>
          <p:cNvSpPr/>
          <p:nvPr/>
        </p:nvSpPr>
        <p:spPr>
          <a:xfrm>
            <a:off x="7183978" y="5486398"/>
            <a:ext cx="727364" cy="526473"/>
          </a:xfrm>
          <a:prstGeom prst="ellipse">
            <a:avLst/>
          </a:prstGeom>
          <a:solidFill>
            <a:schemeClr val="bg1"/>
          </a:solid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altLang="zh-CN" sz="2800" dirty="0">
                <a:solidFill>
                  <a:schemeClr val="tx1"/>
                </a:solidFill>
              </a:rPr>
              <a:t>7</a:t>
            </a:r>
            <a:endParaRPr lang="zh-CN" altLang="en-US" dirty="0">
              <a:solidFill>
                <a:schemeClr val="tx1"/>
              </a:solidFill>
            </a:endParaRPr>
          </a:p>
        </p:txBody>
      </p:sp>
      <p:sp>
        <p:nvSpPr>
          <p:cNvPr id="16" name="Oval 15">
            <a:extLst>
              <a:ext uri="{FF2B5EF4-FFF2-40B4-BE49-F238E27FC236}">
                <a16:creationId xmlns:a16="http://schemas.microsoft.com/office/drawing/2014/main" id="{E2316231-9471-8766-1C1F-A69935233FA6}"/>
              </a:ext>
            </a:extLst>
          </p:cNvPr>
          <p:cNvSpPr/>
          <p:nvPr/>
        </p:nvSpPr>
        <p:spPr>
          <a:xfrm>
            <a:off x="8209411" y="5486398"/>
            <a:ext cx="727364" cy="526473"/>
          </a:xfrm>
          <a:prstGeom prst="ellipse">
            <a:avLst/>
          </a:prstGeom>
          <a:solidFill>
            <a:schemeClr val="bg1"/>
          </a:solid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altLang="zh-CN" sz="2800" dirty="0">
                <a:solidFill>
                  <a:schemeClr val="tx1"/>
                </a:solidFill>
              </a:rPr>
              <a:t>8</a:t>
            </a:r>
            <a:endParaRPr lang="zh-CN" altLang="en-US" dirty="0">
              <a:solidFill>
                <a:schemeClr val="tx1"/>
              </a:solidFill>
            </a:endParaRPr>
          </a:p>
        </p:txBody>
      </p:sp>
      <p:sp>
        <p:nvSpPr>
          <p:cNvPr id="19" name="Oval 18">
            <a:extLst>
              <a:ext uri="{FF2B5EF4-FFF2-40B4-BE49-F238E27FC236}">
                <a16:creationId xmlns:a16="http://schemas.microsoft.com/office/drawing/2014/main" id="{9868133C-05E5-9C11-D759-CF53B28166C2}"/>
              </a:ext>
            </a:extLst>
          </p:cNvPr>
          <p:cNvSpPr/>
          <p:nvPr/>
        </p:nvSpPr>
        <p:spPr>
          <a:xfrm>
            <a:off x="9238506" y="5486396"/>
            <a:ext cx="727364" cy="526473"/>
          </a:xfrm>
          <a:prstGeom prst="ellipse">
            <a:avLst/>
          </a:prstGeom>
          <a:solidFill>
            <a:schemeClr val="bg1"/>
          </a:solid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altLang="zh-CN" sz="2800" dirty="0">
                <a:solidFill>
                  <a:schemeClr val="tx1"/>
                </a:solidFill>
              </a:rPr>
              <a:t>4</a:t>
            </a:r>
            <a:endParaRPr lang="zh-CN" altLang="en-US" dirty="0">
              <a:solidFill>
                <a:schemeClr val="tx1"/>
              </a:solidFill>
            </a:endParaRPr>
          </a:p>
        </p:txBody>
      </p:sp>
    </p:spTree>
    <p:extLst>
      <p:ext uri="{BB962C8B-B14F-4D97-AF65-F5344CB8AC3E}">
        <p14:creationId xmlns:p14="http://schemas.microsoft.com/office/powerpoint/2010/main" val="330168412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5D91ED-3C2C-E464-F5B1-9BD3887BF75D}"/>
              </a:ext>
            </a:extLst>
          </p:cNvPr>
          <p:cNvSpPr>
            <a:spLocks noGrp="1"/>
          </p:cNvSpPr>
          <p:nvPr>
            <p:ph type="title"/>
          </p:nvPr>
        </p:nvSpPr>
        <p:spPr/>
        <p:txBody>
          <a:bodyPr/>
          <a:lstStyle/>
          <a:p>
            <a:r>
              <a:rPr lang="zh-CN" altLang="en-US" dirty="0"/>
              <a:t>深度优先搜索</a:t>
            </a:r>
          </a:p>
        </p:txBody>
      </p:sp>
      <p:pic>
        <p:nvPicPr>
          <p:cNvPr id="5" name="Picture 4">
            <a:extLst>
              <a:ext uri="{FF2B5EF4-FFF2-40B4-BE49-F238E27FC236}">
                <a16:creationId xmlns:a16="http://schemas.microsoft.com/office/drawing/2014/main" id="{DFC12501-D699-C407-3907-F4B649E626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66859" y="2025578"/>
            <a:ext cx="6458282" cy="2806844"/>
          </a:xfrm>
          <a:prstGeom prst="rect">
            <a:avLst/>
          </a:prstGeom>
        </p:spPr>
      </p:pic>
    </p:spTree>
    <p:extLst>
      <p:ext uri="{BB962C8B-B14F-4D97-AF65-F5344CB8AC3E}">
        <p14:creationId xmlns:p14="http://schemas.microsoft.com/office/powerpoint/2010/main" val="1606161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8C2A00-D10C-0A64-96DE-BABE1B9F7E59}"/>
              </a:ext>
            </a:extLst>
          </p:cNvPr>
          <p:cNvSpPr>
            <a:spLocks noGrp="1"/>
          </p:cNvSpPr>
          <p:nvPr>
            <p:ph type="title"/>
          </p:nvPr>
        </p:nvSpPr>
        <p:spPr/>
        <p:txBody>
          <a:bodyPr/>
          <a:lstStyle/>
          <a:p>
            <a:r>
              <a:rPr lang="zh-CN" altLang="en-US" dirty="0"/>
              <a:t>广度优先搜索</a:t>
            </a:r>
          </a:p>
        </p:txBody>
      </p:sp>
      <p:sp>
        <p:nvSpPr>
          <p:cNvPr id="4" name="Oval 3">
            <a:extLst>
              <a:ext uri="{FF2B5EF4-FFF2-40B4-BE49-F238E27FC236}">
                <a16:creationId xmlns:a16="http://schemas.microsoft.com/office/drawing/2014/main" id="{B0101025-B846-998A-C8FE-22252A27898B}"/>
              </a:ext>
            </a:extLst>
          </p:cNvPr>
          <p:cNvSpPr/>
          <p:nvPr/>
        </p:nvSpPr>
        <p:spPr>
          <a:xfrm>
            <a:off x="5271655" y="1981200"/>
            <a:ext cx="727364" cy="526473"/>
          </a:xfrm>
          <a:prstGeom prst="ellipse">
            <a:avLst/>
          </a:prstGeom>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altLang="zh-CN" sz="2800" dirty="0">
                <a:solidFill>
                  <a:schemeClr val="tx1"/>
                </a:solidFill>
              </a:rPr>
              <a:t>1</a:t>
            </a:r>
            <a:endParaRPr lang="zh-CN" altLang="en-US" dirty="0">
              <a:solidFill>
                <a:schemeClr val="tx1"/>
              </a:solidFill>
            </a:endParaRPr>
          </a:p>
        </p:txBody>
      </p:sp>
      <p:sp>
        <p:nvSpPr>
          <p:cNvPr id="5" name="Oval 4">
            <a:extLst>
              <a:ext uri="{FF2B5EF4-FFF2-40B4-BE49-F238E27FC236}">
                <a16:creationId xmlns:a16="http://schemas.microsoft.com/office/drawing/2014/main" id="{BFD95485-22EE-BD26-3F34-877274C546DE}"/>
              </a:ext>
            </a:extLst>
          </p:cNvPr>
          <p:cNvSpPr/>
          <p:nvPr/>
        </p:nvSpPr>
        <p:spPr>
          <a:xfrm>
            <a:off x="4052455" y="2964873"/>
            <a:ext cx="727364" cy="526473"/>
          </a:xfrm>
          <a:prstGeom prst="ellipse">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2800" dirty="0">
                <a:solidFill>
                  <a:schemeClr val="tx1"/>
                </a:solidFill>
              </a:rPr>
              <a:t>2</a:t>
            </a:r>
            <a:endParaRPr lang="zh-CN" altLang="en-US" dirty="0">
              <a:solidFill>
                <a:schemeClr val="tx1"/>
              </a:solidFill>
            </a:endParaRPr>
          </a:p>
        </p:txBody>
      </p:sp>
      <p:sp>
        <p:nvSpPr>
          <p:cNvPr id="6" name="Oval 5">
            <a:extLst>
              <a:ext uri="{FF2B5EF4-FFF2-40B4-BE49-F238E27FC236}">
                <a16:creationId xmlns:a16="http://schemas.microsoft.com/office/drawing/2014/main" id="{99F34DEF-BBC7-E8BD-3C7D-00EA39209DD3}"/>
              </a:ext>
            </a:extLst>
          </p:cNvPr>
          <p:cNvSpPr/>
          <p:nvPr/>
        </p:nvSpPr>
        <p:spPr>
          <a:xfrm>
            <a:off x="5271655" y="2964873"/>
            <a:ext cx="727364" cy="526473"/>
          </a:xfrm>
          <a:prstGeom prst="ellipse">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2800" dirty="0">
                <a:solidFill>
                  <a:schemeClr val="tx1"/>
                </a:solidFill>
              </a:rPr>
              <a:t>3</a:t>
            </a:r>
            <a:endParaRPr lang="zh-CN" altLang="en-US" dirty="0">
              <a:solidFill>
                <a:schemeClr val="tx1"/>
              </a:solidFill>
            </a:endParaRPr>
          </a:p>
        </p:txBody>
      </p:sp>
      <p:sp>
        <p:nvSpPr>
          <p:cNvPr id="7" name="Oval 6">
            <a:extLst>
              <a:ext uri="{FF2B5EF4-FFF2-40B4-BE49-F238E27FC236}">
                <a16:creationId xmlns:a16="http://schemas.microsoft.com/office/drawing/2014/main" id="{6CFC8C20-4EDD-2FFF-835D-4FBCA74140C9}"/>
              </a:ext>
            </a:extLst>
          </p:cNvPr>
          <p:cNvSpPr/>
          <p:nvPr/>
        </p:nvSpPr>
        <p:spPr>
          <a:xfrm>
            <a:off x="6490855" y="2964873"/>
            <a:ext cx="727364" cy="526473"/>
          </a:xfrm>
          <a:prstGeom prst="ellipse">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2800" dirty="0">
                <a:solidFill>
                  <a:schemeClr val="tx1"/>
                </a:solidFill>
              </a:rPr>
              <a:t>4</a:t>
            </a:r>
            <a:endParaRPr lang="zh-CN" altLang="en-US" dirty="0">
              <a:solidFill>
                <a:schemeClr val="tx1"/>
              </a:solidFill>
            </a:endParaRPr>
          </a:p>
        </p:txBody>
      </p:sp>
      <p:sp>
        <p:nvSpPr>
          <p:cNvPr id="8" name="Oval 7">
            <a:extLst>
              <a:ext uri="{FF2B5EF4-FFF2-40B4-BE49-F238E27FC236}">
                <a16:creationId xmlns:a16="http://schemas.microsoft.com/office/drawing/2014/main" id="{56E66DC5-7D78-FC18-0225-EB3019A29E74}"/>
              </a:ext>
            </a:extLst>
          </p:cNvPr>
          <p:cNvSpPr/>
          <p:nvPr/>
        </p:nvSpPr>
        <p:spPr>
          <a:xfrm>
            <a:off x="3401292" y="4142509"/>
            <a:ext cx="727364" cy="526473"/>
          </a:xfrm>
          <a:prstGeom prst="ellipse">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2800" dirty="0">
                <a:solidFill>
                  <a:schemeClr val="tx1"/>
                </a:solidFill>
              </a:rPr>
              <a:t>5</a:t>
            </a:r>
            <a:endParaRPr lang="zh-CN" altLang="en-US" dirty="0">
              <a:solidFill>
                <a:schemeClr val="tx1"/>
              </a:solidFill>
            </a:endParaRPr>
          </a:p>
        </p:txBody>
      </p:sp>
      <p:sp>
        <p:nvSpPr>
          <p:cNvPr id="9" name="Oval 8">
            <a:extLst>
              <a:ext uri="{FF2B5EF4-FFF2-40B4-BE49-F238E27FC236}">
                <a16:creationId xmlns:a16="http://schemas.microsoft.com/office/drawing/2014/main" id="{C8169600-4041-ACF6-AA5F-27CA5B2EFDAD}"/>
              </a:ext>
            </a:extLst>
          </p:cNvPr>
          <p:cNvSpPr/>
          <p:nvPr/>
        </p:nvSpPr>
        <p:spPr>
          <a:xfrm>
            <a:off x="4613564" y="4142509"/>
            <a:ext cx="727364" cy="526473"/>
          </a:xfrm>
          <a:prstGeom prst="ellipse">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2800" dirty="0">
                <a:solidFill>
                  <a:schemeClr val="tx1"/>
                </a:solidFill>
              </a:rPr>
              <a:t>6</a:t>
            </a:r>
            <a:endParaRPr lang="zh-CN" altLang="en-US" dirty="0">
              <a:solidFill>
                <a:schemeClr val="tx1"/>
              </a:solidFill>
            </a:endParaRPr>
          </a:p>
        </p:txBody>
      </p:sp>
      <p:sp>
        <p:nvSpPr>
          <p:cNvPr id="10" name="Oval 9">
            <a:extLst>
              <a:ext uri="{FF2B5EF4-FFF2-40B4-BE49-F238E27FC236}">
                <a16:creationId xmlns:a16="http://schemas.microsoft.com/office/drawing/2014/main" id="{662CCB3E-C0B5-8B18-FD30-4125AB4C5DD0}"/>
              </a:ext>
            </a:extLst>
          </p:cNvPr>
          <p:cNvSpPr/>
          <p:nvPr/>
        </p:nvSpPr>
        <p:spPr>
          <a:xfrm>
            <a:off x="5825836" y="4142508"/>
            <a:ext cx="727364" cy="526473"/>
          </a:xfrm>
          <a:prstGeom prst="ellipse">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2800" dirty="0">
                <a:solidFill>
                  <a:schemeClr val="tx1"/>
                </a:solidFill>
              </a:rPr>
              <a:t>7</a:t>
            </a:r>
            <a:endParaRPr lang="zh-CN" altLang="en-US" dirty="0">
              <a:solidFill>
                <a:schemeClr val="tx1"/>
              </a:solidFill>
            </a:endParaRPr>
          </a:p>
        </p:txBody>
      </p:sp>
      <p:sp>
        <p:nvSpPr>
          <p:cNvPr id="11" name="Oval 10">
            <a:extLst>
              <a:ext uri="{FF2B5EF4-FFF2-40B4-BE49-F238E27FC236}">
                <a16:creationId xmlns:a16="http://schemas.microsoft.com/office/drawing/2014/main" id="{4E20907D-89CB-F88C-67AD-94AA07E18D43}"/>
              </a:ext>
            </a:extLst>
          </p:cNvPr>
          <p:cNvSpPr/>
          <p:nvPr/>
        </p:nvSpPr>
        <p:spPr>
          <a:xfrm>
            <a:off x="7038108" y="4142507"/>
            <a:ext cx="727364" cy="526473"/>
          </a:xfrm>
          <a:prstGeom prst="ellipse">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2800" dirty="0">
                <a:solidFill>
                  <a:schemeClr val="tx1"/>
                </a:solidFill>
              </a:rPr>
              <a:t>8</a:t>
            </a:r>
            <a:endParaRPr lang="zh-CN" altLang="en-US" dirty="0">
              <a:solidFill>
                <a:schemeClr val="tx1"/>
              </a:solidFill>
            </a:endParaRPr>
          </a:p>
        </p:txBody>
      </p:sp>
      <p:cxnSp>
        <p:nvCxnSpPr>
          <p:cNvPr id="13" name="Straight Arrow Connector 12">
            <a:extLst>
              <a:ext uri="{FF2B5EF4-FFF2-40B4-BE49-F238E27FC236}">
                <a16:creationId xmlns:a16="http://schemas.microsoft.com/office/drawing/2014/main" id="{AD5A5F45-C548-E081-2E57-0DEF55673224}"/>
              </a:ext>
            </a:extLst>
          </p:cNvPr>
          <p:cNvCxnSpPr>
            <a:cxnSpLocks/>
            <a:stCxn id="4" idx="3"/>
            <a:endCxn id="5" idx="7"/>
          </p:cNvCxnSpPr>
          <p:nvPr/>
        </p:nvCxnSpPr>
        <p:spPr>
          <a:xfrm flipH="1">
            <a:off x="4673299" y="2430573"/>
            <a:ext cx="704876" cy="61140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0" name="Straight Arrow Connector 19">
            <a:extLst>
              <a:ext uri="{FF2B5EF4-FFF2-40B4-BE49-F238E27FC236}">
                <a16:creationId xmlns:a16="http://schemas.microsoft.com/office/drawing/2014/main" id="{2986FC2E-F4A7-9CF1-650F-4C4E626A535C}"/>
              </a:ext>
            </a:extLst>
          </p:cNvPr>
          <p:cNvCxnSpPr>
            <a:cxnSpLocks/>
            <a:stCxn id="4" idx="4"/>
            <a:endCxn id="6" idx="0"/>
          </p:cNvCxnSpPr>
          <p:nvPr/>
        </p:nvCxnSpPr>
        <p:spPr>
          <a:xfrm>
            <a:off x="5635337" y="2507673"/>
            <a:ext cx="0" cy="45720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3" name="Straight Arrow Connector 22">
            <a:extLst>
              <a:ext uri="{FF2B5EF4-FFF2-40B4-BE49-F238E27FC236}">
                <a16:creationId xmlns:a16="http://schemas.microsoft.com/office/drawing/2014/main" id="{F3252148-B5EA-A309-1B9C-CB5D75845735}"/>
              </a:ext>
            </a:extLst>
          </p:cNvPr>
          <p:cNvCxnSpPr>
            <a:cxnSpLocks/>
            <a:stCxn id="4" idx="5"/>
            <a:endCxn id="7" idx="1"/>
          </p:cNvCxnSpPr>
          <p:nvPr/>
        </p:nvCxnSpPr>
        <p:spPr>
          <a:xfrm>
            <a:off x="5892499" y="2430573"/>
            <a:ext cx="704876" cy="61140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6" name="Straight Arrow Connector 25">
            <a:extLst>
              <a:ext uri="{FF2B5EF4-FFF2-40B4-BE49-F238E27FC236}">
                <a16:creationId xmlns:a16="http://schemas.microsoft.com/office/drawing/2014/main" id="{D9DF2E69-598A-5AFD-DCFE-A8DB76966D21}"/>
              </a:ext>
            </a:extLst>
          </p:cNvPr>
          <p:cNvCxnSpPr>
            <a:cxnSpLocks/>
            <a:stCxn id="5" idx="3"/>
            <a:endCxn id="8" idx="0"/>
          </p:cNvCxnSpPr>
          <p:nvPr/>
        </p:nvCxnSpPr>
        <p:spPr>
          <a:xfrm flipH="1">
            <a:off x="3764974" y="3414246"/>
            <a:ext cx="394001" cy="72826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9" name="Straight Arrow Connector 28">
            <a:extLst>
              <a:ext uri="{FF2B5EF4-FFF2-40B4-BE49-F238E27FC236}">
                <a16:creationId xmlns:a16="http://schemas.microsoft.com/office/drawing/2014/main" id="{FE013993-2303-659C-8A8B-5F8D0ABA6195}"/>
              </a:ext>
            </a:extLst>
          </p:cNvPr>
          <p:cNvCxnSpPr>
            <a:cxnSpLocks/>
            <a:stCxn id="5" idx="5"/>
            <a:endCxn id="9" idx="0"/>
          </p:cNvCxnSpPr>
          <p:nvPr/>
        </p:nvCxnSpPr>
        <p:spPr>
          <a:xfrm>
            <a:off x="4673299" y="3414246"/>
            <a:ext cx="303947" cy="72826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2" name="Straight Arrow Connector 31">
            <a:extLst>
              <a:ext uri="{FF2B5EF4-FFF2-40B4-BE49-F238E27FC236}">
                <a16:creationId xmlns:a16="http://schemas.microsoft.com/office/drawing/2014/main" id="{72FA4992-43DF-6332-ECFF-58D60D45E3CD}"/>
              </a:ext>
            </a:extLst>
          </p:cNvPr>
          <p:cNvCxnSpPr>
            <a:cxnSpLocks/>
            <a:stCxn id="6" idx="4"/>
            <a:endCxn id="10" idx="1"/>
          </p:cNvCxnSpPr>
          <p:nvPr/>
        </p:nvCxnSpPr>
        <p:spPr>
          <a:xfrm>
            <a:off x="5635337" y="3491346"/>
            <a:ext cx="297019" cy="72826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6" name="Straight Arrow Connector 35">
            <a:extLst>
              <a:ext uri="{FF2B5EF4-FFF2-40B4-BE49-F238E27FC236}">
                <a16:creationId xmlns:a16="http://schemas.microsoft.com/office/drawing/2014/main" id="{F5E8D88A-8711-3C4D-99A6-FAC3F2AAAC5B}"/>
              </a:ext>
            </a:extLst>
          </p:cNvPr>
          <p:cNvCxnSpPr>
            <a:cxnSpLocks/>
          </p:cNvCxnSpPr>
          <p:nvPr/>
        </p:nvCxnSpPr>
        <p:spPr>
          <a:xfrm flipH="1">
            <a:off x="6335842" y="3491346"/>
            <a:ext cx="338130" cy="65116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2" name="Straight Arrow Connector 41">
            <a:extLst>
              <a:ext uri="{FF2B5EF4-FFF2-40B4-BE49-F238E27FC236}">
                <a16:creationId xmlns:a16="http://schemas.microsoft.com/office/drawing/2014/main" id="{218B5DAA-B340-21CB-B898-908B8215A5E8}"/>
              </a:ext>
            </a:extLst>
          </p:cNvPr>
          <p:cNvCxnSpPr>
            <a:cxnSpLocks/>
          </p:cNvCxnSpPr>
          <p:nvPr/>
        </p:nvCxnSpPr>
        <p:spPr>
          <a:xfrm>
            <a:off x="6993933" y="3491346"/>
            <a:ext cx="268461" cy="65116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8" name="Straight Arrow Connector 47">
            <a:extLst>
              <a:ext uri="{FF2B5EF4-FFF2-40B4-BE49-F238E27FC236}">
                <a16:creationId xmlns:a16="http://schemas.microsoft.com/office/drawing/2014/main" id="{8CAE71BC-7B2A-CFA0-50D4-EBFC179F6AA8}"/>
              </a:ext>
            </a:extLst>
          </p:cNvPr>
          <p:cNvCxnSpPr>
            <a:cxnSpLocks/>
            <a:stCxn id="10" idx="6"/>
            <a:endCxn id="11" idx="2"/>
          </p:cNvCxnSpPr>
          <p:nvPr/>
        </p:nvCxnSpPr>
        <p:spPr>
          <a:xfrm flipV="1">
            <a:off x="6553200" y="4405744"/>
            <a:ext cx="484908"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60" name="Oval 59">
            <a:extLst>
              <a:ext uri="{FF2B5EF4-FFF2-40B4-BE49-F238E27FC236}">
                <a16:creationId xmlns:a16="http://schemas.microsoft.com/office/drawing/2014/main" id="{152546DE-FAA4-64A9-E92C-7879CE6B0135}"/>
              </a:ext>
            </a:extLst>
          </p:cNvPr>
          <p:cNvSpPr/>
          <p:nvPr/>
        </p:nvSpPr>
        <p:spPr>
          <a:xfrm>
            <a:off x="2008910" y="5486400"/>
            <a:ext cx="727364" cy="526473"/>
          </a:xfrm>
          <a:prstGeom prst="ellipse">
            <a:avLst/>
          </a:prstGeom>
          <a:solidFill>
            <a:schemeClr val="bg1"/>
          </a:solid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altLang="zh-CN" sz="2800" dirty="0">
                <a:solidFill>
                  <a:schemeClr val="tx1"/>
                </a:solidFill>
              </a:rPr>
              <a:t>1</a:t>
            </a:r>
            <a:endParaRPr lang="zh-CN" altLang="en-US" dirty="0">
              <a:solidFill>
                <a:schemeClr val="tx1"/>
              </a:solidFill>
            </a:endParaRPr>
          </a:p>
        </p:txBody>
      </p:sp>
    </p:spTree>
    <p:extLst>
      <p:ext uri="{BB962C8B-B14F-4D97-AF65-F5344CB8AC3E}">
        <p14:creationId xmlns:p14="http://schemas.microsoft.com/office/powerpoint/2010/main" val="265442975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8C2A00-D10C-0A64-96DE-BABE1B9F7E59}"/>
              </a:ext>
            </a:extLst>
          </p:cNvPr>
          <p:cNvSpPr>
            <a:spLocks noGrp="1"/>
          </p:cNvSpPr>
          <p:nvPr>
            <p:ph type="title"/>
          </p:nvPr>
        </p:nvSpPr>
        <p:spPr/>
        <p:txBody>
          <a:bodyPr/>
          <a:lstStyle/>
          <a:p>
            <a:r>
              <a:rPr lang="zh-CN" altLang="en-US" dirty="0"/>
              <a:t>广度优先搜索</a:t>
            </a:r>
          </a:p>
        </p:txBody>
      </p:sp>
      <p:sp>
        <p:nvSpPr>
          <p:cNvPr id="4" name="Oval 3">
            <a:extLst>
              <a:ext uri="{FF2B5EF4-FFF2-40B4-BE49-F238E27FC236}">
                <a16:creationId xmlns:a16="http://schemas.microsoft.com/office/drawing/2014/main" id="{B0101025-B846-998A-C8FE-22252A27898B}"/>
              </a:ext>
            </a:extLst>
          </p:cNvPr>
          <p:cNvSpPr/>
          <p:nvPr/>
        </p:nvSpPr>
        <p:spPr>
          <a:xfrm>
            <a:off x="5271655" y="1981200"/>
            <a:ext cx="727364" cy="526473"/>
          </a:xfrm>
          <a:prstGeom prst="ellipse">
            <a:avLst/>
          </a:prstGeom>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altLang="zh-CN" sz="2800" dirty="0">
                <a:solidFill>
                  <a:schemeClr val="tx1"/>
                </a:solidFill>
              </a:rPr>
              <a:t>1</a:t>
            </a:r>
            <a:endParaRPr lang="zh-CN" altLang="en-US" dirty="0">
              <a:solidFill>
                <a:schemeClr val="tx1"/>
              </a:solidFill>
            </a:endParaRPr>
          </a:p>
        </p:txBody>
      </p:sp>
      <p:sp>
        <p:nvSpPr>
          <p:cNvPr id="5" name="Oval 4">
            <a:extLst>
              <a:ext uri="{FF2B5EF4-FFF2-40B4-BE49-F238E27FC236}">
                <a16:creationId xmlns:a16="http://schemas.microsoft.com/office/drawing/2014/main" id="{BFD95485-22EE-BD26-3F34-877274C546DE}"/>
              </a:ext>
            </a:extLst>
          </p:cNvPr>
          <p:cNvSpPr/>
          <p:nvPr/>
        </p:nvSpPr>
        <p:spPr>
          <a:xfrm>
            <a:off x="4052455" y="2964873"/>
            <a:ext cx="727364" cy="526473"/>
          </a:xfrm>
          <a:prstGeom prst="ellipse">
            <a:avLst/>
          </a:prstGeom>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altLang="zh-CN" sz="2800" dirty="0">
                <a:solidFill>
                  <a:schemeClr val="tx1"/>
                </a:solidFill>
              </a:rPr>
              <a:t>2</a:t>
            </a:r>
            <a:endParaRPr lang="zh-CN" altLang="en-US" dirty="0">
              <a:solidFill>
                <a:schemeClr val="tx1"/>
              </a:solidFill>
            </a:endParaRPr>
          </a:p>
        </p:txBody>
      </p:sp>
      <p:sp>
        <p:nvSpPr>
          <p:cNvPr id="6" name="Oval 5">
            <a:extLst>
              <a:ext uri="{FF2B5EF4-FFF2-40B4-BE49-F238E27FC236}">
                <a16:creationId xmlns:a16="http://schemas.microsoft.com/office/drawing/2014/main" id="{99F34DEF-BBC7-E8BD-3C7D-00EA39209DD3}"/>
              </a:ext>
            </a:extLst>
          </p:cNvPr>
          <p:cNvSpPr/>
          <p:nvPr/>
        </p:nvSpPr>
        <p:spPr>
          <a:xfrm>
            <a:off x="5271655" y="2964873"/>
            <a:ext cx="727364" cy="526473"/>
          </a:xfrm>
          <a:prstGeom prst="ellipse">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2800" dirty="0">
                <a:solidFill>
                  <a:schemeClr val="tx1"/>
                </a:solidFill>
              </a:rPr>
              <a:t>3</a:t>
            </a:r>
            <a:endParaRPr lang="zh-CN" altLang="en-US" dirty="0">
              <a:solidFill>
                <a:schemeClr val="tx1"/>
              </a:solidFill>
            </a:endParaRPr>
          </a:p>
        </p:txBody>
      </p:sp>
      <p:sp>
        <p:nvSpPr>
          <p:cNvPr id="7" name="Oval 6">
            <a:extLst>
              <a:ext uri="{FF2B5EF4-FFF2-40B4-BE49-F238E27FC236}">
                <a16:creationId xmlns:a16="http://schemas.microsoft.com/office/drawing/2014/main" id="{6CFC8C20-4EDD-2FFF-835D-4FBCA74140C9}"/>
              </a:ext>
            </a:extLst>
          </p:cNvPr>
          <p:cNvSpPr/>
          <p:nvPr/>
        </p:nvSpPr>
        <p:spPr>
          <a:xfrm>
            <a:off x="6490855" y="2964873"/>
            <a:ext cx="727364" cy="526473"/>
          </a:xfrm>
          <a:prstGeom prst="ellipse">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2800" dirty="0">
                <a:solidFill>
                  <a:schemeClr val="tx1"/>
                </a:solidFill>
              </a:rPr>
              <a:t>4</a:t>
            </a:r>
            <a:endParaRPr lang="zh-CN" altLang="en-US" dirty="0">
              <a:solidFill>
                <a:schemeClr val="tx1"/>
              </a:solidFill>
            </a:endParaRPr>
          </a:p>
        </p:txBody>
      </p:sp>
      <p:sp>
        <p:nvSpPr>
          <p:cNvPr id="8" name="Oval 7">
            <a:extLst>
              <a:ext uri="{FF2B5EF4-FFF2-40B4-BE49-F238E27FC236}">
                <a16:creationId xmlns:a16="http://schemas.microsoft.com/office/drawing/2014/main" id="{56E66DC5-7D78-FC18-0225-EB3019A29E74}"/>
              </a:ext>
            </a:extLst>
          </p:cNvPr>
          <p:cNvSpPr/>
          <p:nvPr/>
        </p:nvSpPr>
        <p:spPr>
          <a:xfrm>
            <a:off x="3401292" y="4142509"/>
            <a:ext cx="727364" cy="526473"/>
          </a:xfrm>
          <a:prstGeom prst="ellipse">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2800" dirty="0">
                <a:solidFill>
                  <a:schemeClr val="tx1"/>
                </a:solidFill>
              </a:rPr>
              <a:t>5</a:t>
            </a:r>
            <a:endParaRPr lang="zh-CN" altLang="en-US" dirty="0">
              <a:solidFill>
                <a:schemeClr val="tx1"/>
              </a:solidFill>
            </a:endParaRPr>
          </a:p>
        </p:txBody>
      </p:sp>
      <p:sp>
        <p:nvSpPr>
          <p:cNvPr id="9" name="Oval 8">
            <a:extLst>
              <a:ext uri="{FF2B5EF4-FFF2-40B4-BE49-F238E27FC236}">
                <a16:creationId xmlns:a16="http://schemas.microsoft.com/office/drawing/2014/main" id="{C8169600-4041-ACF6-AA5F-27CA5B2EFDAD}"/>
              </a:ext>
            </a:extLst>
          </p:cNvPr>
          <p:cNvSpPr/>
          <p:nvPr/>
        </p:nvSpPr>
        <p:spPr>
          <a:xfrm>
            <a:off x="4613564" y="4142509"/>
            <a:ext cx="727364" cy="526473"/>
          </a:xfrm>
          <a:prstGeom prst="ellipse">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2800" dirty="0">
                <a:solidFill>
                  <a:schemeClr val="tx1"/>
                </a:solidFill>
              </a:rPr>
              <a:t>6</a:t>
            </a:r>
            <a:endParaRPr lang="zh-CN" altLang="en-US" dirty="0">
              <a:solidFill>
                <a:schemeClr val="tx1"/>
              </a:solidFill>
            </a:endParaRPr>
          </a:p>
        </p:txBody>
      </p:sp>
      <p:sp>
        <p:nvSpPr>
          <p:cNvPr id="10" name="Oval 9">
            <a:extLst>
              <a:ext uri="{FF2B5EF4-FFF2-40B4-BE49-F238E27FC236}">
                <a16:creationId xmlns:a16="http://schemas.microsoft.com/office/drawing/2014/main" id="{662CCB3E-C0B5-8B18-FD30-4125AB4C5DD0}"/>
              </a:ext>
            </a:extLst>
          </p:cNvPr>
          <p:cNvSpPr/>
          <p:nvPr/>
        </p:nvSpPr>
        <p:spPr>
          <a:xfrm>
            <a:off x="5825836" y="4142508"/>
            <a:ext cx="727364" cy="526473"/>
          </a:xfrm>
          <a:prstGeom prst="ellipse">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2800" dirty="0">
                <a:solidFill>
                  <a:schemeClr val="tx1"/>
                </a:solidFill>
              </a:rPr>
              <a:t>7</a:t>
            </a:r>
            <a:endParaRPr lang="zh-CN" altLang="en-US" dirty="0">
              <a:solidFill>
                <a:schemeClr val="tx1"/>
              </a:solidFill>
            </a:endParaRPr>
          </a:p>
        </p:txBody>
      </p:sp>
      <p:sp>
        <p:nvSpPr>
          <p:cNvPr id="11" name="Oval 10">
            <a:extLst>
              <a:ext uri="{FF2B5EF4-FFF2-40B4-BE49-F238E27FC236}">
                <a16:creationId xmlns:a16="http://schemas.microsoft.com/office/drawing/2014/main" id="{4E20907D-89CB-F88C-67AD-94AA07E18D43}"/>
              </a:ext>
            </a:extLst>
          </p:cNvPr>
          <p:cNvSpPr/>
          <p:nvPr/>
        </p:nvSpPr>
        <p:spPr>
          <a:xfrm>
            <a:off x="7038108" y="4142507"/>
            <a:ext cx="727364" cy="526473"/>
          </a:xfrm>
          <a:prstGeom prst="ellipse">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2800" dirty="0">
                <a:solidFill>
                  <a:schemeClr val="tx1"/>
                </a:solidFill>
              </a:rPr>
              <a:t>8</a:t>
            </a:r>
            <a:endParaRPr lang="zh-CN" altLang="en-US" dirty="0">
              <a:solidFill>
                <a:schemeClr val="tx1"/>
              </a:solidFill>
            </a:endParaRPr>
          </a:p>
        </p:txBody>
      </p:sp>
      <p:cxnSp>
        <p:nvCxnSpPr>
          <p:cNvPr id="13" name="Straight Arrow Connector 12">
            <a:extLst>
              <a:ext uri="{FF2B5EF4-FFF2-40B4-BE49-F238E27FC236}">
                <a16:creationId xmlns:a16="http://schemas.microsoft.com/office/drawing/2014/main" id="{AD5A5F45-C548-E081-2E57-0DEF55673224}"/>
              </a:ext>
            </a:extLst>
          </p:cNvPr>
          <p:cNvCxnSpPr>
            <a:cxnSpLocks/>
            <a:stCxn id="4" idx="3"/>
            <a:endCxn id="5" idx="7"/>
          </p:cNvCxnSpPr>
          <p:nvPr/>
        </p:nvCxnSpPr>
        <p:spPr>
          <a:xfrm flipH="1">
            <a:off x="4673299" y="2430573"/>
            <a:ext cx="704876" cy="61140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0" name="Straight Arrow Connector 19">
            <a:extLst>
              <a:ext uri="{FF2B5EF4-FFF2-40B4-BE49-F238E27FC236}">
                <a16:creationId xmlns:a16="http://schemas.microsoft.com/office/drawing/2014/main" id="{2986FC2E-F4A7-9CF1-650F-4C4E626A535C}"/>
              </a:ext>
            </a:extLst>
          </p:cNvPr>
          <p:cNvCxnSpPr>
            <a:cxnSpLocks/>
            <a:stCxn id="4" idx="4"/>
            <a:endCxn id="6" idx="0"/>
          </p:cNvCxnSpPr>
          <p:nvPr/>
        </p:nvCxnSpPr>
        <p:spPr>
          <a:xfrm>
            <a:off x="5635337" y="2507673"/>
            <a:ext cx="0" cy="45720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3" name="Straight Arrow Connector 22">
            <a:extLst>
              <a:ext uri="{FF2B5EF4-FFF2-40B4-BE49-F238E27FC236}">
                <a16:creationId xmlns:a16="http://schemas.microsoft.com/office/drawing/2014/main" id="{F3252148-B5EA-A309-1B9C-CB5D75845735}"/>
              </a:ext>
            </a:extLst>
          </p:cNvPr>
          <p:cNvCxnSpPr>
            <a:cxnSpLocks/>
            <a:stCxn id="4" idx="5"/>
            <a:endCxn id="7" idx="1"/>
          </p:cNvCxnSpPr>
          <p:nvPr/>
        </p:nvCxnSpPr>
        <p:spPr>
          <a:xfrm>
            <a:off x="5892499" y="2430573"/>
            <a:ext cx="704876" cy="61140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6" name="Straight Arrow Connector 25">
            <a:extLst>
              <a:ext uri="{FF2B5EF4-FFF2-40B4-BE49-F238E27FC236}">
                <a16:creationId xmlns:a16="http://schemas.microsoft.com/office/drawing/2014/main" id="{D9DF2E69-598A-5AFD-DCFE-A8DB76966D21}"/>
              </a:ext>
            </a:extLst>
          </p:cNvPr>
          <p:cNvCxnSpPr>
            <a:cxnSpLocks/>
            <a:stCxn id="5" idx="3"/>
            <a:endCxn id="8" idx="0"/>
          </p:cNvCxnSpPr>
          <p:nvPr/>
        </p:nvCxnSpPr>
        <p:spPr>
          <a:xfrm flipH="1">
            <a:off x="3764974" y="3414246"/>
            <a:ext cx="394001" cy="72826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9" name="Straight Arrow Connector 28">
            <a:extLst>
              <a:ext uri="{FF2B5EF4-FFF2-40B4-BE49-F238E27FC236}">
                <a16:creationId xmlns:a16="http://schemas.microsoft.com/office/drawing/2014/main" id="{FE013993-2303-659C-8A8B-5F8D0ABA6195}"/>
              </a:ext>
            </a:extLst>
          </p:cNvPr>
          <p:cNvCxnSpPr>
            <a:cxnSpLocks/>
            <a:stCxn id="5" idx="5"/>
            <a:endCxn id="9" idx="0"/>
          </p:cNvCxnSpPr>
          <p:nvPr/>
        </p:nvCxnSpPr>
        <p:spPr>
          <a:xfrm>
            <a:off x="4673299" y="3414246"/>
            <a:ext cx="303947" cy="72826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2" name="Straight Arrow Connector 31">
            <a:extLst>
              <a:ext uri="{FF2B5EF4-FFF2-40B4-BE49-F238E27FC236}">
                <a16:creationId xmlns:a16="http://schemas.microsoft.com/office/drawing/2014/main" id="{72FA4992-43DF-6332-ECFF-58D60D45E3CD}"/>
              </a:ext>
            </a:extLst>
          </p:cNvPr>
          <p:cNvCxnSpPr>
            <a:cxnSpLocks/>
            <a:stCxn id="6" idx="4"/>
            <a:endCxn id="10" idx="1"/>
          </p:cNvCxnSpPr>
          <p:nvPr/>
        </p:nvCxnSpPr>
        <p:spPr>
          <a:xfrm>
            <a:off x="5635337" y="3491346"/>
            <a:ext cx="297019" cy="72826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6" name="Straight Arrow Connector 35">
            <a:extLst>
              <a:ext uri="{FF2B5EF4-FFF2-40B4-BE49-F238E27FC236}">
                <a16:creationId xmlns:a16="http://schemas.microsoft.com/office/drawing/2014/main" id="{F5E8D88A-8711-3C4D-99A6-FAC3F2AAAC5B}"/>
              </a:ext>
            </a:extLst>
          </p:cNvPr>
          <p:cNvCxnSpPr>
            <a:cxnSpLocks/>
          </p:cNvCxnSpPr>
          <p:nvPr/>
        </p:nvCxnSpPr>
        <p:spPr>
          <a:xfrm flipH="1">
            <a:off x="6335842" y="3491346"/>
            <a:ext cx="338130" cy="65116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2" name="Straight Arrow Connector 41">
            <a:extLst>
              <a:ext uri="{FF2B5EF4-FFF2-40B4-BE49-F238E27FC236}">
                <a16:creationId xmlns:a16="http://schemas.microsoft.com/office/drawing/2014/main" id="{218B5DAA-B340-21CB-B898-908B8215A5E8}"/>
              </a:ext>
            </a:extLst>
          </p:cNvPr>
          <p:cNvCxnSpPr>
            <a:cxnSpLocks/>
          </p:cNvCxnSpPr>
          <p:nvPr/>
        </p:nvCxnSpPr>
        <p:spPr>
          <a:xfrm>
            <a:off x="6993933" y="3491346"/>
            <a:ext cx="268461" cy="65116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8" name="Straight Arrow Connector 47">
            <a:extLst>
              <a:ext uri="{FF2B5EF4-FFF2-40B4-BE49-F238E27FC236}">
                <a16:creationId xmlns:a16="http://schemas.microsoft.com/office/drawing/2014/main" id="{8CAE71BC-7B2A-CFA0-50D4-EBFC179F6AA8}"/>
              </a:ext>
            </a:extLst>
          </p:cNvPr>
          <p:cNvCxnSpPr>
            <a:cxnSpLocks/>
            <a:stCxn id="10" idx="6"/>
            <a:endCxn id="11" idx="2"/>
          </p:cNvCxnSpPr>
          <p:nvPr/>
        </p:nvCxnSpPr>
        <p:spPr>
          <a:xfrm flipV="1">
            <a:off x="6553200" y="4405744"/>
            <a:ext cx="484908"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60" name="Oval 59">
            <a:extLst>
              <a:ext uri="{FF2B5EF4-FFF2-40B4-BE49-F238E27FC236}">
                <a16:creationId xmlns:a16="http://schemas.microsoft.com/office/drawing/2014/main" id="{152546DE-FAA4-64A9-E92C-7879CE6B0135}"/>
              </a:ext>
            </a:extLst>
          </p:cNvPr>
          <p:cNvSpPr/>
          <p:nvPr/>
        </p:nvSpPr>
        <p:spPr>
          <a:xfrm>
            <a:off x="2008910" y="5486400"/>
            <a:ext cx="727364" cy="526473"/>
          </a:xfrm>
          <a:prstGeom prst="ellipse">
            <a:avLst/>
          </a:prstGeom>
          <a:solidFill>
            <a:schemeClr val="bg1"/>
          </a:solid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altLang="zh-CN" sz="2800" dirty="0">
                <a:solidFill>
                  <a:schemeClr val="tx1"/>
                </a:solidFill>
              </a:rPr>
              <a:t>1</a:t>
            </a:r>
            <a:endParaRPr lang="zh-CN" altLang="en-US" dirty="0">
              <a:solidFill>
                <a:schemeClr val="tx1"/>
              </a:solidFill>
            </a:endParaRPr>
          </a:p>
        </p:txBody>
      </p:sp>
      <p:sp>
        <p:nvSpPr>
          <p:cNvPr id="15" name="Oval 14">
            <a:extLst>
              <a:ext uri="{FF2B5EF4-FFF2-40B4-BE49-F238E27FC236}">
                <a16:creationId xmlns:a16="http://schemas.microsoft.com/office/drawing/2014/main" id="{E3CA6179-B533-AC14-C796-B2CAEE484018}"/>
              </a:ext>
            </a:extLst>
          </p:cNvPr>
          <p:cNvSpPr/>
          <p:nvPr/>
        </p:nvSpPr>
        <p:spPr>
          <a:xfrm>
            <a:off x="3089564" y="5486400"/>
            <a:ext cx="727364" cy="526473"/>
          </a:xfrm>
          <a:prstGeom prst="ellipse">
            <a:avLst/>
          </a:prstGeom>
          <a:solidFill>
            <a:schemeClr val="bg1"/>
          </a:solid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altLang="zh-CN" sz="2800" dirty="0">
                <a:solidFill>
                  <a:schemeClr val="tx1"/>
                </a:solidFill>
              </a:rPr>
              <a:t>2</a:t>
            </a:r>
            <a:endParaRPr lang="zh-CN" altLang="en-US" dirty="0">
              <a:solidFill>
                <a:schemeClr val="tx1"/>
              </a:solidFill>
            </a:endParaRPr>
          </a:p>
        </p:txBody>
      </p:sp>
    </p:spTree>
    <p:extLst>
      <p:ext uri="{BB962C8B-B14F-4D97-AF65-F5344CB8AC3E}">
        <p14:creationId xmlns:p14="http://schemas.microsoft.com/office/powerpoint/2010/main" val="360905575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8C2A00-D10C-0A64-96DE-BABE1B9F7E59}"/>
              </a:ext>
            </a:extLst>
          </p:cNvPr>
          <p:cNvSpPr>
            <a:spLocks noGrp="1"/>
          </p:cNvSpPr>
          <p:nvPr>
            <p:ph type="title"/>
          </p:nvPr>
        </p:nvSpPr>
        <p:spPr/>
        <p:txBody>
          <a:bodyPr/>
          <a:lstStyle/>
          <a:p>
            <a:r>
              <a:rPr lang="zh-CN" altLang="en-US" dirty="0"/>
              <a:t>广度优先搜索</a:t>
            </a:r>
          </a:p>
        </p:txBody>
      </p:sp>
      <p:sp>
        <p:nvSpPr>
          <p:cNvPr id="4" name="Oval 3">
            <a:extLst>
              <a:ext uri="{FF2B5EF4-FFF2-40B4-BE49-F238E27FC236}">
                <a16:creationId xmlns:a16="http://schemas.microsoft.com/office/drawing/2014/main" id="{B0101025-B846-998A-C8FE-22252A27898B}"/>
              </a:ext>
            </a:extLst>
          </p:cNvPr>
          <p:cNvSpPr/>
          <p:nvPr/>
        </p:nvSpPr>
        <p:spPr>
          <a:xfrm>
            <a:off x="5271655" y="1981200"/>
            <a:ext cx="727364" cy="526473"/>
          </a:xfrm>
          <a:prstGeom prst="ellipse">
            <a:avLst/>
          </a:prstGeom>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altLang="zh-CN" sz="2800" dirty="0">
                <a:solidFill>
                  <a:schemeClr val="tx1"/>
                </a:solidFill>
              </a:rPr>
              <a:t>1</a:t>
            </a:r>
            <a:endParaRPr lang="zh-CN" altLang="en-US" dirty="0">
              <a:solidFill>
                <a:schemeClr val="tx1"/>
              </a:solidFill>
            </a:endParaRPr>
          </a:p>
        </p:txBody>
      </p:sp>
      <p:sp>
        <p:nvSpPr>
          <p:cNvPr id="5" name="Oval 4">
            <a:extLst>
              <a:ext uri="{FF2B5EF4-FFF2-40B4-BE49-F238E27FC236}">
                <a16:creationId xmlns:a16="http://schemas.microsoft.com/office/drawing/2014/main" id="{BFD95485-22EE-BD26-3F34-877274C546DE}"/>
              </a:ext>
            </a:extLst>
          </p:cNvPr>
          <p:cNvSpPr/>
          <p:nvPr/>
        </p:nvSpPr>
        <p:spPr>
          <a:xfrm>
            <a:off x="4052455" y="2964873"/>
            <a:ext cx="727364" cy="526473"/>
          </a:xfrm>
          <a:prstGeom prst="ellipse">
            <a:avLst/>
          </a:prstGeom>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altLang="zh-CN" sz="2800" dirty="0">
                <a:solidFill>
                  <a:schemeClr val="tx1"/>
                </a:solidFill>
              </a:rPr>
              <a:t>2</a:t>
            </a:r>
            <a:endParaRPr lang="zh-CN" altLang="en-US" dirty="0">
              <a:solidFill>
                <a:schemeClr val="tx1"/>
              </a:solidFill>
            </a:endParaRPr>
          </a:p>
        </p:txBody>
      </p:sp>
      <p:sp>
        <p:nvSpPr>
          <p:cNvPr id="6" name="Oval 5">
            <a:extLst>
              <a:ext uri="{FF2B5EF4-FFF2-40B4-BE49-F238E27FC236}">
                <a16:creationId xmlns:a16="http://schemas.microsoft.com/office/drawing/2014/main" id="{99F34DEF-BBC7-E8BD-3C7D-00EA39209DD3}"/>
              </a:ext>
            </a:extLst>
          </p:cNvPr>
          <p:cNvSpPr/>
          <p:nvPr/>
        </p:nvSpPr>
        <p:spPr>
          <a:xfrm>
            <a:off x="5271655" y="2964873"/>
            <a:ext cx="727364" cy="526473"/>
          </a:xfrm>
          <a:prstGeom prst="ellipse">
            <a:avLst/>
          </a:prstGeom>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altLang="zh-CN" sz="2800" dirty="0">
                <a:solidFill>
                  <a:schemeClr val="tx1"/>
                </a:solidFill>
              </a:rPr>
              <a:t>3</a:t>
            </a:r>
            <a:endParaRPr lang="zh-CN" altLang="en-US" dirty="0">
              <a:solidFill>
                <a:schemeClr val="tx1"/>
              </a:solidFill>
            </a:endParaRPr>
          </a:p>
        </p:txBody>
      </p:sp>
      <p:sp>
        <p:nvSpPr>
          <p:cNvPr id="7" name="Oval 6">
            <a:extLst>
              <a:ext uri="{FF2B5EF4-FFF2-40B4-BE49-F238E27FC236}">
                <a16:creationId xmlns:a16="http://schemas.microsoft.com/office/drawing/2014/main" id="{6CFC8C20-4EDD-2FFF-835D-4FBCA74140C9}"/>
              </a:ext>
            </a:extLst>
          </p:cNvPr>
          <p:cNvSpPr/>
          <p:nvPr/>
        </p:nvSpPr>
        <p:spPr>
          <a:xfrm>
            <a:off x="6490855" y="2964873"/>
            <a:ext cx="727364" cy="526473"/>
          </a:xfrm>
          <a:prstGeom prst="ellipse">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2800" dirty="0">
                <a:solidFill>
                  <a:schemeClr val="tx1"/>
                </a:solidFill>
              </a:rPr>
              <a:t>4</a:t>
            </a:r>
            <a:endParaRPr lang="zh-CN" altLang="en-US" dirty="0">
              <a:solidFill>
                <a:schemeClr val="tx1"/>
              </a:solidFill>
            </a:endParaRPr>
          </a:p>
        </p:txBody>
      </p:sp>
      <p:sp>
        <p:nvSpPr>
          <p:cNvPr id="8" name="Oval 7">
            <a:extLst>
              <a:ext uri="{FF2B5EF4-FFF2-40B4-BE49-F238E27FC236}">
                <a16:creationId xmlns:a16="http://schemas.microsoft.com/office/drawing/2014/main" id="{56E66DC5-7D78-FC18-0225-EB3019A29E74}"/>
              </a:ext>
            </a:extLst>
          </p:cNvPr>
          <p:cNvSpPr/>
          <p:nvPr/>
        </p:nvSpPr>
        <p:spPr>
          <a:xfrm>
            <a:off x="3401292" y="4142509"/>
            <a:ext cx="727364" cy="526473"/>
          </a:xfrm>
          <a:prstGeom prst="ellipse">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2800" dirty="0">
                <a:solidFill>
                  <a:schemeClr val="tx1"/>
                </a:solidFill>
              </a:rPr>
              <a:t>5</a:t>
            </a:r>
            <a:endParaRPr lang="zh-CN" altLang="en-US" dirty="0">
              <a:solidFill>
                <a:schemeClr val="tx1"/>
              </a:solidFill>
            </a:endParaRPr>
          </a:p>
        </p:txBody>
      </p:sp>
      <p:sp>
        <p:nvSpPr>
          <p:cNvPr id="9" name="Oval 8">
            <a:extLst>
              <a:ext uri="{FF2B5EF4-FFF2-40B4-BE49-F238E27FC236}">
                <a16:creationId xmlns:a16="http://schemas.microsoft.com/office/drawing/2014/main" id="{C8169600-4041-ACF6-AA5F-27CA5B2EFDAD}"/>
              </a:ext>
            </a:extLst>
          </p:cNvPr>
          <p:cNvSpPr/>
          <p:nvPr/>
        </p:nvSpPr>
        <p:spPr>
          <a:xfrm>
            <a:off x="4613564" y="4142509"/>
            <a:ext cx="727364" cy="526473"/>
          </a:xfrm>
          <a:prstGeom prst="ellipse">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2800" dirty="0">
                <a:solidFill>
                  <a:schemeClr val="tx1"/>
                </a:solidFill>
              </a:rPr>
              <a:t>6</a:t>
            </a:r>
            <a:endParaRPr lang="zh-CN" altLang="en-US" dirty="0">
              <a:solidFill>
                <a:schemeClr val="tx1"/>
              </a:solidFill>
            </a:endParaRPr>
          </a:p>
        </p:txBody>
      </p:sp>
      <p:sp>
        <p:nvSpPr>
          <p:cNvPr id="10" name="Oval 9">
            <a:extLst>
              <a:ext uri="{FF2B5EF4-FFF2-40B4-BE49-F238E27FC236}">
                <a16:creationId xmlns:a16="http://schemas.microsoft.com/office/drawing/2014/main" id="{662CCB3E-C0B5-8B18-FD30-4125AB4C5DD0}"/>
              </a:ext>
            </a:extLst>
          </p:cNvPr>
          <p:cNvSpPr/>
          <p:nvPr/>
        </p:nvSpPr>
        <p:spPr>
          <a:xfrm>
            <a:off x="5825836" y="4142508"/>
            <a:ext cx="727364" cy="526473"/>
          </a:xfrm>
          <a:prstGeom prst="ellipse">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2800" dirty="0">
                <a:solidFill>
                  <a:schemeClr val="tx1"/>
                </a:solidFill>
              </a:rPr>
              <a:t>7</a:t>
            </a:r>
            <a:endParaRPr lang="zh-CN" altLang="en-US" dirty="0">
              <a:solidFill>
                <a:schemeClr val="tx1"/>
              </a:solidFill>
            </a:endParaRPr>
          </a:p>
        </p:txBody>
      </p:sp>
      <p:sp>
        <p:nvSpPr>
          <p:cNvPr id="11" name="Oval 10">
            <a:extLst>
              <a:ext uri="{FF2B5EF4-FFF2-40B4-BE49-F238E27FC236}">
                <a16:creationId xmlns:a16="http://schemas.microsoft.com/office/drawing/2014/main" id="{4E20907D-89CB-F88C-67AD-94AA07E18D43}"/>
              </a:ext>
            </a:extLst>
          </p:cNvPr>
          <p:cNvSpPr/>
          <p:nvPr/>
        </p:nvSpPr>
        <p:spPr>
          <a:xfrm>
            <a:off x="7038108" y="4142507"/>
            <a:ext cx="727364" cy="526473"/>
          </a:xfrm>
          <a:prstGeom prst="ellipse">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2800" dirty="0">
                <a:solidFill>
                  <a:schemeClr val="tx1"/>
                </a:solidFill>
              </a:rPr>
              <a:t>8</a:t>
            </a:r>
            <a:endParaRPr lang="zh-CN" altLang="en-US" dirty="0">
              <a:solidFill>
                <a:schemeClr val="tx1"/>
              </a:solidFill>
            </a:endParaRPr>
          </a:p>
        </p:txBody>
      </p:sp>
      <p:cxnSp>
        <p:nvCxnSpPr>
          <p:cNvPr id="13" name="Straight Arrow Connector 12">
            <a:extLst>
              <a:ext uri="{FF2B5EF4-FFF2-40B4-BE49-F238E27FC236}">
                <a16:creationId xmlns:a16="http://schemas.microsoft.com/office/drawing/2014/main" id="{AD5A5F45-C548-E081-2E57-0DEF55673224}"/>
              </a:ext>
            </a:extLst>
          </p:cNvPr>
          <p:cNvCxnSpPr>
            <a:cxnSpLocks/>
            <a:stCxn id="4" idx="3"/>
            <a:endCxn id="5" idx="7"/>
          </p:cNvCxnSpPr>
          <p:nvPr/>
        </p:nvCxnSpPr>
        <p:spPr>
          <a:xfrm flipH="1">
            <a:off x="4673299" y="2430573"/>
            <a:ext cx="704876" cy="61140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0" name="Straight Arrow Connector 19">
            <a:extLst>
              <a:ext uri="{FF2B5EF4-FFF2-40B4-BE49-F238E27FC236}">
                <a16:creationId xmlns:a16="http://schemas.microsoft.com/office/drawing/2014/main" id="{2986FC2E-F4A7-9CF1-650F-4C4E626A535C}"/>
              </a:ext>
            </a:extLst>
          </p:cNvPr>
          <p:cNvCxnSpPr>
            <a:cxnSpLocks/>
            <a:stCxn id="4" idx="4"/>
            <a:endCxn id="6" idx="0"/>
          </p:cNvCxnSpPr>
          <p:nvPr/>
        </p:nvCxnSpPr>
        <p:spPr>
          <a:xfrm>
            <a:off x="5635337" y="2507673"/>
            <a:ext cx="0" cy="45720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3" name="Straight Arrow Connector 22">
            <a:extLst>
              <a:ext uri="{FF2B5EF4-FFF2-40B4-BE49-F238E27FC236}">
                <a16:creationId xmlns:a16="http://schemas.microsoft.com/office/drawing/2014/main" id="{F3252148-B5EA-A309-1B9C-CB5D75845735}"/>
              </a:ext>
            </a:extLst>
          </p:cNvPr>
          <p:cNvCxnSpPr>
            <a:cxnSpLocks/>
            <a:stCxn id="4" idx="5"/>
            <a:endCxn id="7" idx="1"/>
          </p:cNvCxnSpPr>
          <p:nvPr/>
        </p:nvCxnSpPr>
        <p:spPr>
          <a:xfrm>
            <a:off x="5892499" y="2430573"/>
            <a:ext cx="704876" cy="61140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6" name="Straight Arrow Connector 25">
            <a:extLst>
              <a:ext uri="{FF2B5EF4-FFF2-40B4-BE49-F238E27FC236}">
                <a16:creationId xmlns:a16="http://schemas.microsoft.com/office/drawing/2014/main" id="{D9DF2E69-598A-5AFD-DCFE-A8DB76966D21}"/>
              </a:ext>
            </a:extLst>
          </p:cNvPr>
          <p:cNvCxnSpPr>
            <a:cxnSpLocks/>
            <a:stCxn id="5" idx="3"/>
            <a:endCxn id="8" idx="0"/>
          </p:cNvCxnSpPr>
          <p:nvPr/>
        </p:nvCxnSpPr>
        <p:spPr>
          <a:xfrm flipH="1">
            <a:off x="3764974" y="3414246"/>
            <a:ext cx="394001" cy="72826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9" name="Straight Arrow Connector 28">
            <a:extLst>
              <a:ext uri="{FF2B5EF4-FFF2-40B4-BE49-F238E27FC236}">
                <a16:creationId xmlns:a16="http://schemas.microsoft.com/office/drawing/2014/main" id="{FE013993-2303-659C-8A8B-5F8D0ABA6195}"/>
              </a:ext>
            </a:extLst>
          </p:cNvPr>
          <p:cNvCxnSpPr>
            <a:cxnSpLocks/>
            <a:stCxn id="5" idx="5"/>
            <a:endCxn id="9" idx="0"/>
          </p:cNvCxnSpPr>
          <p:nvPr/>
        </p:nvCxnSpPr>
        <p:spPr>
          <a:xfrm>
            <a:off x="4673299" y="3414246"/>
            <a:ext cx="303947" cy="72826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2" name="Straight Arrow Connector 31">
            <a:extLst>
              <a:ext uri="{FF2B5EF4-FFF2-40B4-BE49-F238E27FC236}">
                <a16:creationId xmlns:a16="http://schemas.microsoft.com/office/drawing/2014/main" id="{72FA4992-43DF-6332-ECFF-58D60D45E3CD}"/>
              </a:ext>
            </a:extLst>
          </p:cNvPr>
          <p:cNvCxnSpPr>
            <a:cxnSpLocks/>
            <a:stCxn id="6" idx="4"/>
            <a:endCxn id="10" idx="1"/>
          </p:cNvCxnSpPr>
          <p:nvPr/>
        </p:nvCxnSpPr>
        <p:spPr>
          <a:xfrm>
            <a:off x="5635337" y="3491346"/>
            <a:ext cx="297019" cy="72826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6" name="Straight Arrow Connector 35">
            <a:extLst>
              <a:ext uri="{FF2B5EF4-FFF2-40B4-BE49-F238E27FC236}">
                <a16:creationId xmlns:a16="http://schemas.microsoft.com/office/drawing/2014/main" id="{F5E8D88A-8711-3C4D-99A6-FAC3F2AAAC5B}"/>
              </a:ext>
            </a:extLst>
          </p:cNvPr>
          <p:cNvCxnSpPr>
            <a:cxnSpLocks/>
          </p:cNvCxnSpPr>
          <p:nvPr/>
        </p:nvCxnSpPr>
        <p:spPr>
          <a:xfrm flipH="1">
            <a:off x="6335842" y="3491346"/>
            <a:ext cx="338130" cy="65116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2" name="Straight Arrow Connector 41">
            <a:extLst>
              <a:ext uri="{FF2B5EF4-FFF2-40B4-BE49-F238E27FC236}">
                <a16:creationId xmlns:a16="http://schemas.microsoft.com/office/drawing/2014/main" id="{218B5DAA-B340-21CB-B898-908B8215A5E8}"/>
              </a:ext>
            </a:extLst>
          </p:cNvPr>
          <p:cNvCxnSpPr>
            <a:cxnSpLocks/>
          </p:cNvCxnSpPr>
          <p:nvPr/>
        </p:nvCxnSpPr>
        <p:spPr>
          <a:xfrm>
            <a:off x="6993933" y="3491346"/>
            <a:ext cx="268461" cy="65116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8" name="Straight Arrow Connector 47">
            <a:extLst>
              <a:ext uri="{FF2B5EF4-FFF2-40B4-BE49-F238E27FC236}">
                <a16:creationId xmlns:a16="http://schemas.microsoft.com/office/drawing/2014/main" id="{8CAE71BC-7B2A-CFA0-50D4-EBFC179F6AA8}"/>
              </a:ext>
            </a:extLst>
          </p:cNvPr>
          <p:cNvCxnSpPr>
            <a:cxnSpLocks/>
            <a:stCxn id="10" idx="6"/>
            <a:endCxn id="11" idx="2"/>
          </p:cNvCxnSpPr>
          <p:nvPr/>
        </p:nvCxnSpPr>
        <p:spPr>
          <a:xfrm flipV="1">
            <a:off x="6553200" y="4405744"/>
            <a:ext cx="484908"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60" name="Oval 59">
            <a:extLst>
              <a:ext uri="{FF2B5EF4-FFF2-40B4-BE49-F238E27FC236}">
                <a16:creationId xmlns:a16="http://schemas.microsoft.com/office/drawing/2014/main" id="{152546DE-FAA4-64A9-E92C-7879CE6B0135}"/>
              </a:ext>
            </a:extLst>
          </p:cNvPr>
          <p:cNvSpPr/>
          <p:nvPr/>
        </p:nvSpPr>
        <p:spPr>
          <a:xfrm>
            <a:off x="2008910" y="5486400"/>
            <a:ext cx="727364" cy="526473"/>
          </a:xfrm>
          <a:prstGeom prst="ellipse">
            <a:avLst/>
          </a:prstGeom>
          <a:solidFill>
            <a:schemeClr val="bg1"/>
          </a:solid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altLang="zh-CN" sz="2800" dirty="0">
                <a:solidFill>
                  <a:schemeClr val="tx1"/>
                </a:solidFill>
              </a:rPr>
              <a:t>1</a:t>
            </a:r>
            <a:endParaRPr lang="zh-CN" altLang="en-US" dirty="0">
              <a:solidFill>
                <a:schemeClr val="tx1"/>
              </a:solidFill>
            </a:endParaRPr>
          </a:p>
        </p:txBody>
      </p:sp>
      <p:sp>
        <p:nvSpPr>
          <p:cNvPr id="15" name="Oval 14">
            <a:extLst>
              <a:ext uri="{FF2B5EF4-FFF2-40B4-BE49-F238E27FC236}">
                <a16:creationId xmlns:a16="http://schemas.microsoft.com/office/drawing/2014/main" id="{E3CA6179-B533-AC14-C796-B2CAEE484018}"/>
              </a:ext>
            </a:extLst>
          </p:cNvPr>
          <p:cNvSpPr/>
          <p:nvPr/>
        </p:nvSpPr>
        <p:spPr>
          <a:xfrm>
            <a:off x="3089564" y="5486400"/>
            <a:ext cx="727364" cy="526473"/>
          </a:xfrm>
          <a:prstGeom prst="ellipse">
            <a:avLst/>
          </a:prstGeom>
          <a:solidFill>
            <a:schemeClr val="bg1"/>
          </a:solid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altLang="zh-CN" sz="2800" dirty="0">
                <a:solidFill>
                  <a:schemeClr val="tx1"/>
                </a:solidFill>
              </a:rPr>
              <a:t>2</a:t>
            </a:r>
            <a:endParaRPr lang="zh-CN" altLang="en-US" dirty="0">
              <a:solidFill>
                <a:schemeClr val="tx1"/>
              </a:solidFill>
            </a:endParaRPr>
          </a:p>
        </p:txBody>
      </p:sp>
      <p:sp>
        <p:nvSpPr>
          <p:cNvPr id="14" name="Oval 13">
            <a:extLst>
              <a:ext uri="{FF2B5EF4-FFF2-40B4-BE49-F238E27FC236}">
                <a16:creationId xmlns:a16="http://schemas.microsoft.com/office/drawing/2014/main" id="{8D0CFD97-48CD-6E3E-7D08-0E8B496412F5}"/>
              </a:ext>
            </a:extLst>
          </p:cNvPr>
          <p:cNvSpPr/>
          <p:nvPr/>
        </p:nvSpPr>
        <p:spPr>
          <a:xfrm>
            <a:off x="4165903" y="5486400"/>
            <a:ext cx="727364" cy="526473"/>
          </a:xfrm>
          <a:prstGeom prst="ellipse">
            <a:avLst/>
          </a:prstGeom>
          <a:solidFill>
            <a:schemeClr val="bg1"/>
          </a:solid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altLang="zh-CN" sz="2800" dirty="0">
                <a:solidFill>
                  <a:schemeClr val="tx1"/>
                </a:solidFill>
              </a:rPr>
              <a:t>3</a:t>
            </a:r>
            <a:endParaRPr lang="zh-CN" altLang="en-US" dirty="0">
              <a:solidFill>
                <a:schemeClr val="tx1"/>
              </a:solidFill>
            </a:endParaRPr>
          </a:p>
        </p:txBody>
      </p:sp>
    </p:spTree>
    <p:extLst>
      <p:ext uri="{BB962C8B-B14F-4D97-AF65-F5344CB8AC3E}">
        <p14:creationId xmlns:p14="http://schemas.microsoft.com/office/powerpoint/2010/main" val="26761137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8C2A00-D10C-0A64-96DE-BABE1B9F7E59}"/>
              </a:ext>
            </a:extLst>
          </p:cNvPr>
          <p:cNvSpPr>
            <a:spLocks noGrp="1"/>
          </p:cNvSpPr>
          <p:nvPr>
            <p:ph type="title"/>
          </p:nvPr>
        </p:nvSpPr>
        <p:spPr/>
        <p:txBody>
          <a:bodyPr/>
          <a:lstStyle/>
          <a:p>
            <a:r>
              <a:rPr lang="zh-CN" altLang="en-US" dirty="0"/>
              <a:t>广度优先搜索</a:t>
            </a:r>
          </a:p>
        </p:txBody>
      </p:sp>
      <p:sp>
        <p:nvSpPr>
          <p:cNvPr id="4" name="Oval 3">
            <a:extLst>
              <a:ext uri="{FF2B5EF4-FFF2-40B4-BE49-F238E27FC236}">
                <a16:creationId xmlns:a16="http://schemas.microsoft.com/office/drawing/2014/main" id="{B0101025-B846-998A-C8FE-22252A27898B}"/>
              </a:ext>
            </a:extLst>
          </p:cNvPr>
          <p:cNvSpPr/>
          <p:nvPr/>
        </p:nvSpPr>
        <p:spPr>
          <a:xfrm>
            <a:off x="5271655" y="1981200"/>
            <a:ext cx="727364" cy="526473"/>
          </a:xfrm>
          <a:prstGeom prst="ellipse">
            <a:avLst/>
          </a:prstGeom>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altLang="zh-CN" sz="2800" dirty="0">
                <a:solidFill>
                  <a:schemeClr val="tx1"/>
                </a:solidFill>
              </a:rPr>
              <a:t>1</a:t>
            </a:r>
            <a:endParaRPr lang="zh-CN" altLang="en-US" dirty="0">
              <a:solidFill>
                <a:schemeClr val="tx1"/>
              </a:solidFill>
            </a:endParaRPr>
          </a:p>
        </p:txBody>
      </p:sp>
      <p:sp>
        <p:nvSpPr>
          <p:cNvPr id="5" name="Oval 4">
            <a:extLst>
              <a:ext uri="{FF2B5EF4-FFF2-40B4-BE49-F238E27FC236}">
                <a16:creationId xmlns:a16="http://schemas.microsoft.com/office/drawing/2014/main" id="{BFD95485-22EE-BD26-3F34-877274C546DE}"/>
              </a:ext>
            </a:extLst>
          </p:cNvPr>
          <p:cNvSpPr/>
          <p:nvPr/>
        </p:nvSpPr>
        <p:spPr>
          <a:xfrm>
            <a:off x="4052455" y="2964873"/>
            <a:ext cx="727364" cy="526473"/>
          </a:xfrm>
          <a:prstGeom prst="ellipse">
            <a:avLst/>
          </a:prstGeom>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altLang="zh-CN" sz="2800" dirty="0">
                <a:solidFill>
                  <a:schemeClr val="tx1"/>
                </a:solidFill>
              </a:rPr>
              <a:t>2</a:t>
            </a:r>
            <a:endParaRPr lang="zh-CN" altLang="en-US" dirty="0">
              <a:solidFill>
                <a:schemeClr val="tx1"/>
              </a:solidFill>
            </a:endParaRPr>
          </a:p>
        </p:txBody>
      </p:sp>
      <p:sp>
        <p:nvSpPr>
          <p:cNvPr id="6" name="Oval 5">
            <a:extLst>
              <a:ext uri="{FF2B5EF4-FFF2-40B4-BE49-F238E27FC236}">
                <a16:creationId xmlns:a16="http://schemas.microsoft.com/office/drawing/2014/main" id="{99F34DEF-BBC7-E8BD-3C7D-00EA39209DD3}"/>
              </a:ext>
            </a:extLst>
          </p:cNvPr>
          <p:cNvSpPr/>
          <p:nvPr/>
        </p:nvSpPr>
        <p:spPr>
          <a:xfrm>
            <a:off x="5271655" y="2964873"/>
            <a:ext cx="727364" cy="526473"/>
          </a:xfrm>
          <a:prstGeom prst="ellipse">
            <a:avLst/>
          </a:prstGeom>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altLang="zh-CN" sz="2800" dirty="0">
                <a:solidFill>
                  <a:schemeClr val="tx1"/>
                </a:solidFill>
              </a:rPr>
              <a:t>3</a:t>
            </a:r>
            <a:endParaRPr lang="zh-CN" altLang="en-US" dirty="0">
              <a:solidFill>
                <a:schemeClr val="tx1"/>
              </a:solidFill>
            </a:endParaRPr>
          </a:p>
        </p:txBody>
      </p:sp>
      <p:sp>
        <p:nvSpPr>
          <p:cNvPr id="7" name="Oval 6">
            <a:extLst>
              <a:ext uri="{FF2B5EF4-FFF2-40B4-BE49-F238E27FC236}">
                <a16:creationId xmlns:a16="http://schemas.microsoft.com/office/drawing/2014/main" id="{6CFC8C20-4EDD-2FFF-835D-4FBCA74140C9}"/>
              </a:ext>
            </a:extLst>
          </p:cNvPr>
          <p:cNvSpPr/>
          <p:nvPr/>
        </p:nvSpPr>
        <p:spPr>
          <a:xfrm>
            <a:off x="6490855" y="2964873"/>
            <a:ext cx="727364" cy="526473"/>
          </a:xfrm>
          <a:prstGeom prst="ellipse">
            <a:avLst/>
          </a:prstGeom>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altLang="zh-CN" sz="2800" dirty="0">
                <a:solidFill>
                  <a:schemeClr val="tx1"/>
                </a:solidFill>
              </a:rPr>
              <a:t>4</a:t>
            </a:r>
            <a:endParaRPr lang="zh-CN" altLang="en-US" dirty="0">
              <a:solidFill>
                <a:schemeClr val="tx1"/>
              </a:solidFill>
            </a:endParaRPr>
          </a:p>
        </p:txBody>
      </p:sp>
      <p:sp>
        <p:nvSpPr>
          <p:cNvPr id="8" name="Oval 7">
            <a:extLst>
              <a:ext uri="{FF2B5EF4-FFF2-40B4-BE49-F238E27FC236}">
                <a16:creationId xmlns:a16="http://schemas.microsoft.com/office/drawing/2014/main" id="{56E66DC5-7D78-FC18-0225-EB3019A29E74}"/>
              </a:ext>
            </a:extLst>
          </p:cNvPr>
          <p:cNvSpPr/>
          <p:nvPr/>
        </p:nvSpPr>
        <p:spPr>
          <a:xfrm>
            <a:off x="3401292" y="4142509"/>
            <a:ext cx="727364" cy="526473"/>
          </a:xfrm>
          <a:prstGeom prst="ellipse">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2800" dirty="0">
                <a:solidFill>
                  <a:schemeClr val="tx1"/>
                </a:solidFill>
              </a:rPr>
              <a:t>5</a:t>
            </a:r>
            <a:endParaRPr lang="zh-CN" altLang="en-US" dirty="0">
              <a:solidFill>
                <a:schemeClr val="tx1"/>
              </a:solidFill>
            </a:endParaRPr>
          </a:p>
        </p:txBody>
      </p:sp>
      <p:sp>
        <p:nvSpPr>
          <p:cNvPr id="9" name="Oval 8">
            <a:extLst>
              <a:ext uri="{FF2B5EF4-FFF2-40B4-BE49-F238E27FC236}">
                <a16:creationId xmlns:a16="http://schemas.microsoft.com/office/drawing/2014/main" id="{C8169600-4041-ACF6-AA5F-27CA5B2EFDAD}"/>
              </a:ext>
            </a:extLst>
          </p:cNvPr>
          <p:cNvSpPr/>
          <p:nvPr/>
        </p:nvSpPr>
        <p:spPr>
          <a:xfrm>
            <a:off x="4613564" y="4142509"/>
            <a:ext cx="727364" cy="526473"/>
          </a:xfrm>
          <a:prstGeom prst="ellipse">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2800" dirty="0">
                <a:solidFill>
                  <a:schemeClr val="tx1"/>
                </a:solidFill>
              </a:rPr>
              <a:t>6</a:t>
            </a:r>
            <a:endParaRPr lang="zh-CN" altLang="en-US" dirty="0">
              <a:solidFill>
                <a:schemeClr val="tx1"/>
              </a:solidFill>
            </a:endParaRPr>
          </a:p>
        </p:txBody>
      </p:sp>
      <p:sp>
        <p:nvSpPr>
          <p:cNvPr id="10" name="Oval 9">
            <a:extLst>
              <a:ext uri="{FF2B5EF4-FFF2-40B4-BE49-F238E27FC236}">
                <a16:creationId xmlns:a16="http://schemas.microsoft.com/office/drawing/2014/main" id="{662CCB3E-C0B5-8B18-FD30-4125AB4C5DD0}"/>
              </a:ext>
            </a:extLst>
          </p:cNvPr>
          <p:cNvSpPr/>
          <p:nvPr/>
        </p:nvSpPr>
        <p:spPr>
          <a:xfrm>
            <a:off x="5825836" y="4142508"/>
            <a:ext cx="727364" cy="526473"/>
          </a:xfrm>
          <a:prstGeom prst="ellipse">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2800" dirty="0">
                <a:solidFill>
                  <a:schemeClr val="tx1"/>
                </a:solidFill>
              </a:rPr>
              <a:t>7</a:t>
            </a:r>
            <a:endParaRPr lang="zh-CN" altLang="en-US" dirty="0">
              <a:solidFill>
                <a:schemeClr val="tx1"/>
              </a:solidFill>
            </a:endParaRPr>
          </a:p>
        </p:txBody>
      </p:sp>
      <p:sp>
        <p:nvSpPr>
          <p:cNvPr id="11" name="Oval 10">
            <a:extLst>
              <a:ext uri="{FF2B5EF4-FFF2-40B4-BE49-F238E27FC236}">
                <a16:creationId xmlns:a16="http://schemas.microsoft.com/office/drawing/2014/main" id="{4E20907D-89CB-F88C-67AD-94AA07E18D43}"/>
              </a:ext>
            </a:extLst>
          </p:cNvPr>
          <p:cNvSpPr/>
          <p:nvPr/>
        </p:nvSpPr>
        <p:spPr>
          <a:xfrm>
            <a:off x="7038108" y="4142507"/>
            <a:ext cx="727364" cy="526473"/>
          </a:xfrm>
          <a:prstGeom prst="ellipse">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2800" dirty="0">
                <a:solidFill>
                  <a:schemeClr val="tx1"/>
                </a:solidFill>
              </a:rPr>
              <a:t>8</a:t>
            </a:r>
            <a:endParaRPr lang="zh-CN" altLang="en-US" dirty="0">
              <a:solidFill>
                <a:schemeClr val="tx1"/>
              </a:solidFill>
            </a:endParaRPr>
          </a:p>
        </p:txBody>
      </p:sp>
      <p:cxnSp>
        <p:nvCxnSpPr>
          <p:cNvPr id="13" name="Straight Arrow Connector 12">
            <a:extLst>
              <a:ext uri="{FF2B5EF4-FFF2-40B4-BE49-F238E27FC236}">
                <a16:creationId xmlns:a16="http://schemas.microsoft.com/office/drawing/2014/main" id="{AD5A5F45-C548-E081-2E57-0DEF55673224}"/>
              </a:ext>
            </a:extLst>
          </p:cNvPr>
          <p:cNvCxnSpPr>
            <a:cxnSpLocks/>
            <a:stCxn id="4" idx="3"/>
            <a:endCxn id="5" idx="7"/>
          </p:cNvCxnSpPr>
          <p:nvPr/>
        </p:nvCxnSpPr>
        <p:spPr>
          <a:xfrm flipH="1">
            <a:off x="4673299" y="2430573"/>
            <a:ext cx="704876" cy="61140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0" name="Straight Arrow Connector 19">
            <a:extLst>
              <a:ext uri="{FF2B5EF4-FFF2-40B4-BE49-F238E27FC236}">
                <a16:creationId xmlns:a16="http://schemas.microsoft.com/office/drawing/2014/main" id="{2986FC2E-F4A7-9CF1-650F-4C4E626A535C}"/>
              </a:ext>
            </a:extLst>
          </p:cNvPr>
          <p:cNvCxnSpPr>
            <a:cxnSpLocks/>
            <a:stCxn id="4" idx="4"/>
            <a:endCxn id="6" idx="0"/>
          </p:cNvCxnSpPr>
          <p:nvPr/>
        </p:nvCxnSpPr>
        <p:spPr>
          <a:xfrm>
            <a:off x="5635337" y="2507673"/>
            <a:ext cx="0" cy="45720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3" name="Straight Arrow Connector 22">
            <a:extLst>
              <a:ext uri="{FF2B5EF4-FFF2-40B4-BE49-F238E27FC236}">
                <a16:creationId xmlns:a16="http://schemas.microsoft.com/office/drawing/2014/main" id="{F3252148-B5EA-A309-1B9C-CB5D75845735}"/>
              </a:ext>
            </a:extLst>
          </p:cNvPr>
          <p:cNvCxnSpPr>
            <a:cxnSpLocks/>
            <a:stCxn id="4" idx="5"/>
            <a:endCxn id="7" idx="1"/>
          </p:cNvCxnSpPr>
          <p:nvPr/>
        </p:nvCxnSpPr>
        <p:spPr>
          <a:xfrm>
            <a:off x="5892499" y="2430573"/>
            <a:ext cx="704876" cy="61140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6" name="Straight Arrow Connector 25">
            <a:extLst>
              <a:ext uri="{FF2B5EF4-FFF2-40B4-BE49-F238E27FC236}">
                <a16:creationId xmlns:a16="http://schemas.microsoft.com/office/drawing/2014/main" id="{D9DF2E69-598A-5AFD-DCFE-A8DB76966D21}"/>
              </a:ext>
            </a:extLst>
          </p:cNvPr>
          <p:cNvCxnSpPr>
            <a:cxnSpLocks/>
            <a:stCxn id="5" idx="3"/>
            <a:endCxn id="8" idx="0"/>
          </p:cNvCxnSpPr>
          <p:nvPr/>
        </p:nvCxnSpPr>
        <p:spPr>
          <a:xfrm flipH="1">
            <a:off x="3764974" y="3414246"/>
            <a:ext cx="394001" cy="72826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9" name="Straight Arrow Connector 28">
            <a:extLst>
              <a:ext uri="{FF2B5EF4-FFF2-40B4-BE49-F238E27FC236}">
                <a16:creationId xmlns:a16="http://schemas.microsoft.com/office/drawing/2014/main" id="{FE013993-2303-659C-8A8B-5F8D0ABA6195}"/>
              </a:ext>
            </a:extLst>
          </p:cNvPr>
          <p:cNvCxnSpPr>
            <a:cxnSpLocks/>
            <a:stCxn id="5" idx="5"/>
            <a:endCxn id="9" idx="0"/>
          </p:cNvCxnSpPr>
          <p:nvPr/>
        </p:nvCxnSpPr>
        <p:spPr>
          <a:xfrm>
            <a:off x="4673299" y="3414246"/>
            <a:ext cx="303947" cy="72826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2" name="Straight Arrow Connector 31">
            <a:extLst>
              <a:ext uri="{FF2B5EF4-FFF2-40B4-BE49-F238E27FC236}">
                <a16:creationId xmlns:a16="http://schemas.microsoft.com/office/drawing/2014/main" id="{72FA4992-43DF-6332-ECFF-58D60D45E3CD}"/>
              </a:ext>
            </a:extLst>
          </p:cNvPr>
          <p:cNvCxnSpPr>
            <a:cxnSpLocks/>
            <a:stCxn id="6" idx="4"/>
            <a:endCxn id="10" idx="1"/>
          </p:cNvCxnSpPr>
          <p:nvPr/>
        </p:nvCxnSpPr>
        <p:spPr>
          <a:xfrm>
            <a:off x="5635337" y="3491346"/>
            <a:ext cx="297019" cy="72826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6" name="Straight Arrow Connector 35">
            <a:extLst>
              <a:ext uri="{FF2B5EF4-FFF2-40B4-BE49-F238E27FC236}">
                <a16:creationId xmlns:a16="http://schemas.microsoft.com/office/drawing/2014/main" id="{F5E8D88A-8711-3C4D-99A6-FAC3F2AAAC5B}"/>
              </a:ext>
            </a:extLst>
          </p:cNvPr>
          <p:cNvCxnSpPr>
            <a:cxnSpLocks/>
          </p:cNvCxnSpPr>
          <p:nvPr/>
        </p:nvCxnSpPr>
        <p:spPr>
          <a:xfrm flipH="1">
            <a:off x="6335842" y="3491346"/>
            <a:ext cx="338130" cy="65116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2" name="Straight Arrow Connector 41">
            <a:extLst>
              <a:ext uri="{FF2B5EF4-FFF2-40B4-BE49-F238E27FC236}">
                <a16:creationId xmlns:a16="http://schemas.microsoft.com/office/drawing/2014/main" id="{218B5DAA-B340-21CB-B898-908B8215A5E8}"/>
              </a:ext>
            </a:extLst>
          </p:cNvPr>
          <p:cNvCxnSpPr>
            <a:cxnSpLocks/>
          </p:cNvCxnSpPr>
          <p:nvPr/>
        </p:nvCxnSpPr>
        <p:spPr>
          <a:xfrm>
            <a:off x="6993933" y="3491346"/>
            <a:ext cx="268461" cy="65116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8" name="Straight Arrow Connector 47">
            <a:extLst>
              <a:ext uri="{FF2B5EF4-FFF2-40B4-BE49-F238E27FC236}">
                <a16:creationId xmlns:a16="http://schemas.microsoft.com/office/drawing/2014/main" id="{8CAE71BC-7B2A-CFA0-50D4-EBFC179F6AA8}"/>
              </a:ext>
            </a:extLst>
          </p:cNvPr>
          <p:cNvCxnSpPr>
            <a:cxnSpLocks/>
            <a:stCxn id="10" idx="6"/>
            <a:endCxn id="11" idx="2"/>
          </p:cNvCxnSpPr>
          <p:nvPr/>
        </p:nvCxnSpPr>
        <p:spPr>
          <a:xfrm flipV="1">
            <a:off x="6553200" y="4405744"/>
            <a:ext cx="484908"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60" name="Oval 59">
            <a:extLst>
              <a:ext uri="{FF2B5EF4-FFF2-40B4-BE49-F238E27FC236}">
                <a16:creationId xmlns:a16="http://schemas.microsoft.com/office/drawing/2014/main" id="{152546DE-FAA4-64A9-E92C-7879CE6B0135}"/>
              </a:ext>
            </a:extLst>
          </p:cNvPr>
          <p:cNvSpPr/>
          <p:nvPr/>
        </p:nvSpPr>
        <p:spPr>
          <a:xfrm>
            <a:off x="2008910" y="5486400"/>
            <a:ext cx="727364" cy="526473"/>
          </a:xfrm>
          <a:prstGeom prst="ellipse">
            <a:avLst/>
          </a:prstGeom>
          <a:solidFill>
            <a:schemeClr val="bg1"/>
          </a:solid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altLang="zh-CN" sz="2800" dirty="0">
                <a:solidFill>
                  <a:schemeClr val="tx1"/>
                </a:solidFill>
              </a:rPr>
              <a:t>1</a:t>
            </a:r>
            <a:endParaRPr lang="zh-CN" altLang="en-US" dirty="0">
              <a:solidFill>
                <a:schemeClr val="tx1"/>
              </a:solidFill>
            </a:endParaRPr>
          </a:p>
        </p:txBody>
      </p:sp>
      <p:sp>
        <p:nvSpPr>
          <p:cNvPr id="15" name="Oval 14">
            <a:extLst>
              <a:ext uri="{FF2B5EF4-FFF2-40B4-BE49-F238E27FC236}">
                <a16:creationId xmlns:a16="http://schemas.microsoft.com/office/drawing/2014/main" id="{E3CA6179-B533-AC14-C796-B2CAEE484018}"/>
              </a:ext>
            </a:extLst>
          </p:cNvPr>
          <p:cNvSpPr/>
          <p:nvPr/>
        </p:nvSpPr>
        <p:spPr>
          <a:xfrm>
            <a:off x="3089564" y="5486400"/>
            <a:ext cx="727364" cy="526473"/>
          </a:xfrm>
          <a:prstGeom prst="ellipse">
            <a:avLst/>
          </a:prstGeom>
          <a:solidFill>
            <a:schemeClr val="bg1"/>
          </a:solid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altLang="zh-CN" sz="2800" dirty="0">
                <a:solidFill>
                  <a:schemeClr val="tx1"/>
                </a:solidFill>
              </a:rPr>
              <a:t>2</a:t>
            </a:r>
            <a:endParaRPr lang="zh-CN" altLang="en-US" dirty="0">
              <a:solidFill>
                <a:schemeClr val="tx1"/>
              </a:solidFill>
            </a:endParaRPr>
          </a:p>
        </p:txBody>
      </p:sp>
      <p:sp>
        <p:nvSpPr>
          <p:cNvPr id="14" name="Oval 13">
            <a:extLst>
              <a:ext uri="{FF2B5EF4-FFF2-40B4-BE49-F238E27FC236}">
                <a16:creationId xmlns:a16="http://schemas.microsoft.com/office/drawing/2014/main" id="{8D0CFD97-48CD-6E3E-7D08-0E8B496412F5}"/>
              </a:ext>
            </a:extLst>
          </p:cNvPr>
          <p:cNvSpPr/>
          <p:nvPr/>
        </p:nvSpPr>
        <p:spPr>
          <a:xfrm>
            <a:off x="4165903" y="5486400"/>
            <a:ext cx="727364" cy="526473"/>
          </a:xfrm>
          <a:prstGeom prst="ellipse">
            <a:avLst/>
          </a:prstGeom>
          <a:solidFill>
            <a:schemeClr val="bg1"/>
          </a:solid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altLang="zh-CN" sz="2800" dirty="0">
                <a:solidFill>
                  <a:schemeClr val="tx1"/>
                </a:solidFill>
              </a:rPr>
              <a:t>3</a:t>
            </a:r>
            <a:endParaRPr lang="zh-CN" altLang="en-US" dirty="0">
              <a:solidFill>
                <a:schemeClr val="tx1"/>
              </a:solidFill>
            </a:endParaRPr>
          </a:p>
        </p:txBody>
      </p:sp>
      <p:sp>
        <p:nvSpPr>
          <p:cNvPr id="17" name="Oval 16">
            <a:extLst>
              <a:ext uri="{FF2B5EF4-FFF2-40B4-BE49-F238E27FC236}">
                <a16:creationId xmlns:a16="http://schemas.microsoft.com/office/drawing/2014/main" id="{D59FFFE8-5E67-5C5F-38C5-6E2A74ABA0EE}"/>
              </a:ext>
            </a:extLst>
          </p:cNvPr>
          <p:cNvSpPr/>
          <p:nvPr/>
        </p:nvSpPr>
        <p:spPr>
          <a:xfrm>
            <a:off x="5242242" y="5486399"/>
            <a:ext cx="727364" cy="526473"/>
          </a:xfrm>
          <a:prstGeom prst="ellipse">
            <a:avLst/>
          </a:prstGeom>
          <a:solidFill>
            <a:schemeClr val="bg1"/>
          </a:solid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altLang="zh-CN" sz="2800" dirty="0">
                <a:solidFill>
                  <a:schemeClr val="tx1"/>
                </a:solidFill>
              </a:rPr>
              <a:t>4</a:t>
            </a:r>
            <a:endParaRPr lang="zh-CN" altLang="en-US" dirty="0">
              <a:solidFill>
                <a:schemeClr val="tx1"/>
              </a:solidFill>
            </a:endParaRPr>
          </a:p>
        </p:txBody>
      </p:sp>
    </p:spTree>
    <p:extLst>
      <p:ext uri="{BB962C8B-B14F-4D97-AF65-F5344CB8AC3E}">
        <p14:creationId xmlns:p14="http://schemas.microsoft.com/office/powerpoint/2010/main" val="17068116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16B4FF6E-6B93-2C2C-C414-D1D170192FDC}"/>
              </a:ext>
            </a:extLst>
          </p:cNvPr>
          <p:cNvSpPr/>
          <p:nvPr/>
        </p:nvSpPr>
        <p:spPr>
          <a:xfrm>
            <a:off x="4468091" y="734291"/>
            <a:ext cx="727364" cy="526473"/>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2800" dirty="0">
                <a:solidFill>
                  <a:schemeClr val="tx1"/>
                </a:solidFill>
              </a:rPr>
              <a:t>1</a:t>
            </a:r>
            <a:endParaRPr lang="zh-CN" altLang="en-US" dirty="0">
              <a:solidFill>
                <a:schemeClr val="tx1"/>
              </a:solidFill>
            </a:endParaRPr>
          </a:p>
        </p:txBody>
      </p:sp>
      <p:sp>
        <p:nvSpPr>
          <p:cNvPr id="5" name="Oval 4">
            <a:extLst>
              <a:ext uri="{FF2B5EF4-FFF2-40B4-BE49-F238E27FC236}">
                <a16:creationId xmlns:a16="http://schemas.microsoft.com/office/drawing/2014/main" id="{67B9074F-5A76-D330-A92F-F105C59D7C8E}"/>
              </a:ext>
            </a:extLst>
          </p:cNvPr>
          <p:cNvSpPr/>
          <p:nvPr/>
        </p:nvSpPr>
        <p:spPr>
          <a:xfrm>
            <a:off x="3380509" y="1835727"/>
            <a:ext cx="727364" cy="526473"/>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2800" dirty="0">
                <a:solidFill>
                  <a:schemeClr val="tx1"/>
                </a:solidFill>
              </a:rPr>
              <a:t>2</a:t>
            </a:r>
            <a:endParaRPr lang="zh-CN" altLang="en-US" dirty="0">
              <a:solidFill>
                <a:schemeClr val="tx1"/>
              </a:solidFill>
            </a:endParaRPr>
          </a:p>
        </p:txBody>
      </p:sp>
      <p:sp>
        <p:nvSpPr>
          <p:cNvPr id="6" name="Oval 5">
            <a:extLst>
              <a:ext uri="{FF2B5EF4-FFF2-40B4-BE49-F238E27FC236}">
                <a16:creationId xmlns:a16="http://schemas.microsoft.com/office/drawing/2014/main" id="{C97C272E-A1A1-2ED6-CFA1-DC488961DDBA}"/>
              </a:ext>
            </a:extLst>
          </p:cNvPr>
          <p:cNvSpPr/>
          <p:nvPr/>
        </p:nvSpPr>
        <p:spPr>
          <a:xfrm>
            <a:off x="5663046" y="1835726"/>
            <a:ext cx="727364" cy="526473"/>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2800" dirty="0">
                <a:solidFill>
                  <a:schemeClr val="tx1"/>
                </a:solidFill>
              </a:rPr>
              <a:t>3</a:t>
            </a:r>
            <a:endParaRPr lang="zh-CN" altLang="en-US" dirty="0">
              <a:solidFill>
                <a:schemeClr val="tx1"/>
              </a:solidFill>
            </a:endParaRPr>
          </a:p>
        </p:txBody>
      </p:sp>
      <p:sp>
        <p:nvSpPr>
          <p:cNvPr id="7" name="Oval 6">
            <a:extLst>
              <a:ext uri="{FF2B5EF4-FFF2-40B4-BE49-F238E27FC236}">
                <a16:creationId xmlns:a16="http://schemas.microsoft.com/office/drawing/2014/main" id="{8D26CF34-1B65-1763-2796-A997BFF4509F}"/>
              </a:ext>
            </a:extLst>
          </p:cNvPr>
          <p:cNvSpPr/>
          <p:nvPr/>
        </p:nvSpPr>
        <p:spPr>
          <a:xfrm>
            <a:off x="1950027" y="3165763"/>
            <a:ext cx="727364" cy="526473"/>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2800" dirty="0">
                <a:solidFill>
                  <a:schemeClr val="tx1"/>
                </a:solidFill>
              </a:rPr>
              <a:t>4</a:t>
            </a:r>
            <a:endParaRPr lang="zh-CN" altLang="en-US" dirty="0">
              <a:solidFill>
                <a:schemeClr val="tx1"/>
              </a:solidFill>
            </a:endParaRPr>
          </a:p>
        </p:txBody>
      </p:sp>
      <p:sp>
        <p:nvSpPr>
          <p:cNvPr id="8" name="Oval 7">
            <a:extLst>
              <a:ext uri="{FF2B5EF4-FFF2-40B4-BE49-F238E27FC236}">
                <a16:creationId xmlns:a16="http://schemas.microsoft.com/office/drawing/2014/main" id="{3FAC435C-E35D-4116-8A94-D80BC3490857}"/>
              </a:ext>
            </a:extLst>
          </p:cNvPr>
          <p:cNvSpPr/>
          <p:nvPr/>
        </p:nvSpPr>
        <p:spPr>
          <a:xfrm>
            <a:off x="3293918" y="3165763"/>
            <a:ext cx="727364" cy="526473"/>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2800" dirty="0">
                <a:solidFill>
                  <a:schemeClr val="tx1"/>
                </a:solidFill>
              </a:rPr>
              <a:t>5</a:t>
            </a:r>
            <a:endParaRPr lang="zh-CN" altLang="en-US" dirty="0">
              <a:solidFill>
                <a:schemeClr val="tx1"/>
              </a:solidFill>
            </a:endParaRPr>
          </a:p>
        </p:txBody>
      </p:sp>
      <p:sp>
        <p:nvSpPr>
          <p:cNvPr id="9" name="Oval 8">
            <a:extLst>
              <a:ext uri="{FF2B5EF4-FFF2-40B4-BE49-F238E27FC236}">
                <a16:creationId xmlns:a16="http://schemas.microsoft.com/office/drawing/2014/main" id="{2CCECB9F-EDDC-C334-F8B9-1678E679B2DF}"/>
              </a:ext>
            </a:extLst>
          </p:cNvPr>
          <p:cNvSpPr/>
          <p:nvPr/>
        </p:nvSpPr>
        <p:spPr>
          <a:xfrm>
            <a:off x="4637809" y="3165763"/>
            <a:ext cx="727364" cy="526473"/>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2800" dirty="0">
                <a:solidFill>
                  <a:schemeClr val="tx1"/>
                </a:solidFill>
              </a:rPr>
              <a:t>6</a:t>
            </a:r>
            <a:endParaRPr lang="zh-CN" altLang="en-US" dirty="0">
              <a:solidFill>
                <a:schemeClr val="tx1"/>
              </a:solidFill>
            </a:endParaRPr>
          </a:p>
        </p:txBody>
      </p:sp>
      <p:sp>
        <p:nvSpPr>
          <p:cNvPr id="10" name="Oval 9">
            <a:extLst>
              <a:ext uri="{FF2B5EF4-FFF2-40B4-BE49-F238E27FC236}">
                <a16:creationId xmlns:a16="http://schemas.microsoft.com/office/drawing/2014/main" id="{C403FF86-20ED-410F-C541-6A8898C8E42F}"/>
              </a:ext>
            </a:extLst>
          </p:cNvPr>
          <p:cNvSpPr/>
          <p:nvPr/>
        </p:nvSpPr>
        <p:spPr>
          <a:xfrm>
            <a:off x="6213765" y="3165763"/>
            <a:ext cx="727364" cy="526473"/>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2800" dirty="0">
                <a:solidFill>
                  <a:schemeClr val="tx1"/>
                </a:solidFill>
              </a:rPr>
              <a:t>7</a:t>
            </a:r>
            <a:endParaRPr lang="zh-CN" altLang="en-US" dirty="0">
              <a:solidFill>
                <a:schemeClr val="tx1"/>
              </a:solidFill>
            </a:endParaRPr>
          </a:p>
        </p:txBody>
      </p:sp>
      <p:sp>
        <p:nvSpPr>
          <p:cNvPr id="11" name="Oval 10">
            <a:extLst>
              <a:ext uri="{FF2B5EF4-FFF2-40B4-BE49-F238E27FC236}">
                <a16:creationId xmlns:a16="http://schemas.microsoft.com/office/drawing/2014/main" id="{F7216130-5F04-2939-4D54-C2C50698D739}"/>
              </a:ext>
            </a:extLst>
          </p:cNvPr>
          <p:cNvSpPr/>
          <p:nvPr/>
        </p:nvSpPr>
        <p:spPr>
          <a:xfrm>
            <a:off x="3657600" y="4550783"/>
            <a:ext cx="727364" cy="526473"/>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2800" dirty="0">
                <a:solidFill>
                  <a:schemeClr val="tx1"/>
                </a:solidFill>
              </a:rPr>
              <a:t>8</a:t>
            </a:r>
            <a:endParaRPr lang="zh-CN" altLang="en-US" dirty="0">
              <a:solidFill>
                <a:schemeClr val="tx1"/>
              </a:solidFill>
            </a:endParaRPr>
          </a:p>
        </p:txBody>
      </p:sp>
      <p:sp>
        <p:nvSpPr>
          <p:cNvPr id="12" name="Oval 11">
            <a:extLst>
              <a:ext uri="{FF2B5EF4-FFF2-40B4-BE49-F238E27FC236}">
                <a16:creationId xmlns:a16="http://schemas.microsoft.com/office/drawing/2014/main" id="{56E819BB-6FC6-C56C-16D1-4D35CD4745E2}"/>
              </a:ext>
            </a:extLst>
          </p:cNvPr>
          <p:cNvSpPr/>
          <p:nvPr/>
        </p:nvSpPr>
        <p:spPr>
          <a:xfrm>
            <a:off x="4935682" y="4550783"/>
            <a:ext cx="727364" cy="526473"/>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2800" dirty="0">
                <a:solidFill>
                  <a:schemeClr val="tx1"/>
                </a:solidFill>
              </a:rPr>
              <a:t>9</a:t>
            </a:r>
            <a:endParaRPr lang="zh-CN" altLang="en-US" dirty="0">
              <a:solidFill>
                <a:schemeClr val="tx1"/>
              </a:solidFill>
            </a:endParaRPr>
          </a:p>
        </p:txBody>
      </p:sp>
      <p:sp>
        <p:nvSpPr>
          <p:cNvPr id="13" name="Oval 12">
            <a:extLst>
              <a:ext uri="{FF2B5EF4-FFF2-40B4-BE49-F238E27FC236}">
                <a16:creationId xmlns:a16="http://schemas.microsoft.com/office/drawing/2014/main" id="{9B5866E9-AE22-7329-6043-AB9ECE91280A}"/>
              </a:ext>
            </a:extLst>
          </p:cNvPr>
          <p:cNvSpPr/>
          <p:nvPr/>
        </p:nvSpPr>
        <p:spPr>
          <a:xfrm>
            <a:off x="6213765" y="4550783"/>
            <a:ext cx="824344" cy="526473"/>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2800" dirty="0">
                <a:solidFill>
                  <a:schemeClr val="tx1"/>
                </a:solidFill>
              </a:rPr>
              <a:t>10</a:t>
            </a:r>
            <a:endParaRPr lang="zh-CN" altLang="en-US" dirty="0">
              <a:solidFill>
                <a:schemeClr val="tx1"/>
              </a:solidFill>
            </a:endParaRPr>
          </a:p>
        </p:txBody>
      </p:sp>
      <p:cxnSp>
        <p:nvCxnSpPr>
          <p:cNvPr id="14" name="Straight Arrow Connector 13">
            <a:extLst>
              <a:ext uri="{FF2B5EF4-FFF2-40B4-BE49-F238E27FC236}">
                <a16:creationId xmlns:a16="http://schemas.microsoft.com/office/drawing/2014/main" id="{6DB8B25C-4B93-8579-B2E3-937A9398A94A}"/>
              </a:ext>
            </a:extLst>
          </p:cNvPr>
          <p:cNvCxnSpPr>
            <a:cxnSpLocks/>
            <a:stCxn id="4" idx="3"/>
          </p:cNvCxnSpPr>
          <p:nvPr/>
        </p:nvCxnSpPr>
        <p:spPr>
          <a:xfrm flipH="1">
            <a:off x="4001353" y="1183664"/>
            <a:ext cx="573258" cy="743018"/>
          </a:xfrm>
          <a:prstGeom prst="straightConnector1">
            <a:avLst/>
          </a:prstGeom>
          <a:ln>
            <a:solidFill>
              <a:srgbClr val="FF0000"/>
            </a:solidFill>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17" name="Straight Arrow Connector 16">
            <a:extLst>
              <a:ext uri="{FF2B5EF4-FFF2-40B4-BE49-F238E27FC236}">
                <a16:creationId xmlns:a16="http://schemas.microsoft.com/office/drawing/2014/main" id="{E08E241C-624E-266D-D6B4-294AD1630855}"/>
              </a:ext>
            </a:extLst>
          </p:cNvPr>
          <p:cNvCxnSpPr>
            <a:cxnSpLocks/>
            <a:endCxn id="6" idx="1"/>
          </p:cNvCxnSpPr>
          <p:nvPr/>
        </p:nvCxnSpPr>
        <p:spPr>
          <a:xfrm>
            <a:off x="5155649" y="1118522"/>
            <a:ext cx="613917" cy="794304"/>
          </a:xfrm>
          <a:prstGeom prst="straightConnector1">
            <a:avLst/>
          </a:prstGeom>
          <a:ln>
            <a:solidFill>
              <a:srgbClr val="FF0000"/>
            </a:solidFill>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20" name="Straight Arrow Connector 19">
            <a:extLst>
              <a:ext uri="{FF2B5EF4-FFF2-40B4-BE49-F238E27FC236}">
                <a16:creationId xmlns:a16="http://schemas.microsoft.com/office/drawing/2014/main" id="{831543AB-D93E-C887-C380-3A64E5805D96}"/>
              </a:ext>
            </a:extLst>
          </p:cNvPr>
          <p:cNvCxnSpPr>
            <a:cxnSpLocks/>
            <a:stCxn id="5" idx="3"/>
            <a:endCxn id="7" idx="7"/>
          </p:cNvCxnSpPr>
          <p:nvPr/>
        </p:nvCxnSpPr>
        <p:spPr>
          <a:xfrm flipH="1">
            <a:off x="2570871" y="2285100"/>
            <a:ext cx="916158" cy="957763"/>
          </a:xfrm>
          <a:prstGeom prst="straightConnector1">
            <a:avLst/>
          </a:prstGeom>
          <a:ln>
            <a:solidFill>
              <a:srgbClr val="FF0000"/>
            </a:solidFill>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23" name="Straight Arrow Connector 22">
            <a:extLst>
              <a:ext uri="{FF2B5EF4-FFF2-40B4-BE49-F238E27FC236}">
                <a16:creationId xmlns:a16="http://schemas.microsoft.com/office/drawing/2014/main" id="{088DC0A9-36AD-86FA-08D9-A56B028FF4F5}"/>
              </a:ext>
            </a:extLst>
          </p:cNvPr>
          <p:cNvCxnSpPr>
            <a:cxnSpLocks/>
            <a:stCxn id="5" idx="4"/>
            <a:endCxn id="8" idx="0"/>
          </p:cNvCxnSpPr>
          <p:nvPr/>
        </p:nvCxnSpPr>
        <p:spPr>
          <a:xfrm flipH="1">
            <a:off x="3657600" y="2362200"/>
            <a:ext cx="86591" cy="803563"/>
          </a:xfrm>
          <a:prstGeom prst="straightConnector1">
            <a:avLst/>
          </a:prstGeom>
          <a:ln>
            <a:solidFill>
              <a:srgbClr val="FF0000"/>
            </a:solidFill>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27" name="Straight Arrow Connector 26">
            <a:extLst>
              <a:ext uri="{FF2B5EF4-FFF2-40B4-BE49-F238E27FC236}">
                <a16:creationId xmlns:a16="http://schemas.microsoft.com/office/drawing/2014/main" id="{EEAC1DFC-55BE-7112-F8AA-14F558DA6A97}"/>
              </a:ext>
            </a:extLst>
          </p:cNvPr>
          <p:cNvCxnSpPr>
            <a:cxnSpLocks/>
            <a:stCxn id="5" idx="5"/>
            <a:endCxn id="9" idx="1"/>
          </p:cNvCxnSpPr>
          <p:nvPr/>
        </p:nvCxnSpPr>
        <p:spPr>
          <a:xfrm>
            <a:off x="4001353" y="2285100"/>
            <a:ext cx="742976" cy="957763"/>
          </a:xfrm>
          <a:prstGeom prst="straightConnector1">
            <a:avLst/>
          </a:prstGeom>
          <a:ln>
            <a:solidFill>
              <a:srgbClr val="FF0000"/>
            </a:solidFill>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30" name="Straight Arrow Connector 29">
            <a:extLst>
              <a:ext uri="{FF2B5EF4-FFF2-40B4-BE49-F238E27FC236}">
                <a16:creationId xmlns:a16="http://schemas.microsoft.com/office/drawing/2014/main" id="{EB74A915-09CE-DC50-33D6-170A8262B977}"/>
              </a:ext>
            </a:extLst>
          </p:cNvPr>
          <p:cNvCxnSpPr>
            <a:cxnSpLocks/>
            <a:stCxn id="6" idx="5"/>
            <a:endCxn id="10" idx="0"/>
          </p:cNvCxnSpPr>
          <p:nvPr/>
        </p:nvCxnSpPr>
        <p:spPr>
          <a:xfrm>
            <a:off x="6283890" y="2285099"/>
            <a:ext cx="293557" cy="880664"/>
          </a:xfrm>
          <a:prstGeom prst="straightConnector1">
            <a:avLst/>
          </a:prstGeom>
          <a:ln>
            <a:solidFill>
              <a:srgbClr val="FF0000"/>
            </a:solidFill>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33" name="Straight Arrow Connector 32">
            <a:extLst>
              <a:ext uri="{FF2B5EF4-FFF2-40B4-BE49-F238E27FC236}">
                <a16:creationId xmlns:a16="http://schemas.microsoft.com/office/drawing/2014/main" id="{A4CC832F-C442-0CD1-9648-15BFF3700308}"/>
              </a:ext>
            </a:extLst>
          </p:cNvPr>
          <p:cNvCxnSpPr>
            <a:cxnSpLocks/>
            <a:stCxn id="9" idx="3"/>
            <a:endCxn id="11" idx="0"/>
          </p:cNvCxnSpPr>
          <p:nvPr/>
        </p:nvCxnSpPr>
        <p:spPr>
          <a:xfrm flipH="1">
            <a:off x="4021282" y="3615136"/>
            <a:ext cx="723047" cy="935647"/>
          </a:xfrm>
          <a:prstGeom prst="straightConnector1">
            <a:avLst/>
          </a:prstGeom>
          <a:ln>
            <a:solidFill>
              <a:srgbClr val="FF0000"/>
            </a:solidFill>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39" name="Straight Arrow Connector 38">
            <a:extLst>
              <a:ext uri="{FF2B5EF4-FFF2-40B4-BE49-F238E27FC236}">
                <a16:creationId xmlns:a16="http://schemas.microsoft.com/office/drawing/2014/main" id="{BAA526B9-62ED-6510-BE49-810BAE8108F8}"/>
              </a:ext>
            </a:extLst>
          </p:cNvPr>
          <p:cNvCxnSpPr>
            <a:cxnSpLocks/>
            <a:stCxn id="9" idx="5"/>
            <a:endCxn id="12" idx="0"/>
          </p:cNvCxnSpPr>
          <p:nvPr/>
        </p:nvCxnSpPr>
        <p:spPr>
          <a:xfrm>
            <a:off x="5258653" y="3615136"/>
            <a:ext cx="40711" cy="935647"/>
          </a:xfrm>
          <a:prstGeom prst="straightConnector1">
            <a:avLst/>
          </a:prstGeom>
          <a:ln>
            <a:solidFill>
              <a:srgbClr val="FF0000"/>
            </a:solidFill>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42" name="Straight Arrow Connector 41">
            <a:extLst>
              <a:ext uri="{FF2B5EF4-FFF2-40B4-BE49-F238E27FC236}">
                <a16:creationId xmlns:a16="http://schemas.microsoft.com/office/drawing/2014/main" id="{E61EDC19-6F24-0796-A2AB-E0EDB6341630}"/>
              </a:ext>
            </a:extLst>
          </p:cNvPr>
          <p:cNvCxnSpPr>
            <a:cxnSpLocks/>
            <a:stCxn id="10" idx="4"/>
            <a:endCxn id="13" idx="0"/>
          </p:cNvCxnSpPr>
          <p:nvPr/>
        </p:nvCxnSpPr>
        <p:spPr>
          <a:xfrm>
            <a:off x="6577447" y="3692236"/>
            <a:ext cx="48490" cy="858547"/>
          </a:xfrm>
          <a:prstGeom prst="straightConnector1">
            <a:avLst/>
          </a:prstGeom>
          <a:ln>
            <a:solidFill>
              <a:srgbClr val="FF0000"/>
            </a:solidFill>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3" name="TextBox 2">
            <a:extLst>
              <a:ext uri="{FF2B5EF4-FFF2-40B4-BE49-F238E27FC236}">
                <a16:creationId xmlns:a16="http://schemas.microsoft.com/office/drawing/2014/main" id="{602AA878-4A84-CAF6-E2FC-0A8A2BB3B859}"/>
              </a:ext>
            </a:extLst>
          </p:cNvPr>
          <p:cNvSpPr txBox="1"/>
          <p:nvPr/>
        </p:nvSpPr>
        <p:spPr>
          <a:xfrm>
            <a:off x="8146473" y="2209800"/>
            <a:ext cx="1925782" cy="523220"/>
          </a:xfrm>
          <a:prstGeom prst="rect">
            <a:avLst/>
          </a:prstGeom>
          <a:noFill/>
        </p:spPr>
        <p:txBody>
          <a:bodyPr wrap="square" rtlCol="0">
            <a:spAutoFit/>
          </a:bodyPr>
          <a:lstStyle/>
          <a:p>
            <a:r>
              <a:rPr lang="zh-CN" altLang="en-US" sz="2800" dirty="0">
                <a:solidFill>
                  <a:srgbClr val="FF0000"/>
                </a:solidFill>
              </a:rPr>
              <a:t>边</a:t>
            </a:r>
          </a:p>
        </p:txBody>
      </p:sp>
      <p:sp>
        <p:nvSpPr>
          <p:cNvPr id="15" name="Oval 14">
            <a:extLst>
              <a:ext uri="{FF2B5EF4-FFF2-40B4-BE49-F238E27FC236}">
                <a16:creationId xmlns:a16="http://schemas.microsoft.com/office/drawing/2014/main" id="{4580A193-632A-556A-D0E2-04A04A15F809}"/>
              </a:ext>
            </a:extLst>
          </p:cNvPr>
          <p:cNvSpPr/>
          <p:nvPr/>
        </p:nvSpPr>
        <p:spPr>
          <a:xfrm>
            <a:off x="4915326" y="5732116"/>
            <a:ext cx="854240" cy="526473"/>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2800" dirty="0">
                <a:solidFill>
                  <a:schemeClr val="tx1"/>
                </a:solidFill>
              </a:rPr>
              <a:t>11</a:t>
            </a:r>
            <a:endParaRPr lang="zh-CN" altLang="en-US" dirty="0">
              <a:solidFill>
                <a:schemeClr val="tx1"/>
              </a:solidFill>
            </a:endParaRPr>
          </a:p>
        </p:txBody>
      </p:sp>
      <p:cxnSp>
        <p:nvCxnSpPr>
          <p:cNvPr id="16" name="Straight Arrow Connector 15">
            <a:extLst>
              <a:ext uri="{FF2B5EF4-FFF2-40B4-BE49-F238E27FC236}">
                <a16:creationId xmlns:a16="http://schemas.microsoft.com/office/drawing/2014/main" id="{8F635156-3D75-D3E2-A3B4-7C44B21AEC4C}"/>
              </a:ext>
            </a:extLst>
          </p:cNvPr>
          <p:cNvCxnSpPr>
            <a:cxnSpLocks/>
            <a:endCxn id="15" idx="0"/>
          </p:cNvCxnSpPr>
          <p:nvPr/>
        </p:nvCxnSpPr>
        <p:spPr>
          <a:xfrm>
            <a:off x="5299364" y="5077256"/>
            <a:ext cx="43082" cy="654860"/>
          </a:xfrm>
          <a:prstGeom prst="straightConnector1">
            <a:avLst/>
          </a:prstGeom>
          <a:ln>
            <a:solidFill>
              <a:srgbClr val="FF0000"/>
            </a:solidFill>
            <a:headEnd type="none" w="med" len="med"/>
            <a:tailEnd type="arrow" w="med" len="med"/>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46300978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8C2A00-D10C-0A64-96DE-BABE1B9F7E59}"/>
              </a:ext>
            </a:extLst>
          </p:cNvPr>
          <p:cNvSpPr>
            <a:spLocks noGrp="1"/>
          </p:cNvSpPr>
          <p:nvPr>
            <p:ph type="title"/>
          </p:nvPr>
        </p:nvSpPr>
        <p:spPr/>
        <p:txBody>
          <a:bodyPr/>
          <a:lstStyle/>
          <a:p>
            <a:r>
              <a:rPr lang="zh-CN" altLang="en-US" dirty="0"/>
              <a:t>广度优先搜索</a:t>
            </a:r>
          </a:p>
        </p:txBody>
      </p:sp>
      <p:sp>
        <p:nvSpPr>
          <p:cNvPr id="4" name="Oval 3">
            <a:extLst>
              <a:ext uri="{FF2B5EF4-FFF2-40B4-BE49-F238E27FC236}">
                <a16:creationId xmlns:a16="http://schemas.microsoft.com/office/drawing/2014/main" id="{B0101025-B846-998A-C8FE-22252A27898B}"/>
              </a:ext>
            </a:extLst>
          </p:cNvPr>
          <p:cNvSpPr/>
          <p:nvPr/>
        </p:nvSpPr>
        <p:spPr>
          <a:xfrm>
            <a:off x="5271655" y="1981200"/>
            <a:ext cx="727364" cy="526473"/>
          </a:xfrm>
          <a:prstGeom prst="ellipse">
            <a:avLst/>
          </a:prstGeom>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altLang="zh-CN" sz="2800" dirty="0">
                <a:solidFill>
                  <a:schemeClr val="tx1"/>
                </a:solidFill>
              </a:rPr>
              <a:t>1</a:t>
            </a:r>
            <a:endParaRPr lang="zh-CN" altLang="en-US" dirty="0">
              <a:solidFill>
                <a:schemeClr val="tx1"/>
              </a:solidFill>
            </a:endParaRPr>
          </a:p>
        </p:txBody>
      </p:sp>
      <p:sp>
        <p:nvSpPr>
          <p:cNvPr id="5" name="Oval 4">
            <a:extLst>
              <a:ext uri="{FF2B5EF4-FFF2-40B4-BE49-F238E27FC236}">
                <a16:creationId xmlns:a16="http://schemas.microsoft.com/office/drawing/2014/main" id="{BFD95485-22EE-BD26-3F34-877274C546DE}"/>
              </a:ext>
            </a:extLst>
          </p:cNvPr>
          <p:cNvSpPr/>
          <p:nvPr/>
        </p:nvSpPr>
        <p:spPr>
          <a:xfrm>
            <a:off x="4052455" y="2964873"/>
            <a:ext cx="727364" cy="526473"/>
          </a:xfrm>
          <a:prstGeom prst="ellipse">
            <a:avLst/>
          </a:prstGeom>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altLang="zh-CN" sz="2800" dirty="0">
                <a:solidFill>
                  <a:schemeClr val="tx1"/>
                </a:solidFill>
              </a:rPr>
              <a:t>2</a:t>
            </a:r>
            <a:endParaRPr lang="zh-CN" altLang="en-US" dirty="0">
              <a:solidFill>
                <a:schemeClr val="tx1"/>
              </a:solidFill>
            </a:endParaRPr>
          </a:p>
        </p:txBody>
      </p:sp>
      <p:sp>
        <p:nvSpPr>
          <p:cNvPr id="6" name="Oval 5">
            <a:extLst>
              <a:ext uri="{FF2B5EF4-FFF2-40B4-BE49-F238E27FC236}">
                <a16:creationId xmlns:a16="http://schemas.microsoft.com/office/drawing/2014/main" id="{99F34DEF-BBC7-E8BD-3C7D-00EA39209DD3}"/>
              </a:ext>
            </a:extLst>
          </p:cNvPr>
          <p:cNvSpPr/>
          <p:nvPr/>
        </p:nvSpPr>
        <p:spPr>
          <a:xfrm>
            <a:off x="5271655" y="2964873"/>
            <a:ext cx="727364" cy="526473"/>
          </a:xfrm>
          <a:prstGeom prst="ellipse">
            <a:avLst/>
          </a:prstGeom>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altLang="zh-CN" sz="2800" dirty="0">
                <a:solidFill>
                  <a:schemeClr val="tx1"/>
                </a:solidFill>
              </a:rPr>
              <a:t>3</a:t>
            </a:r>
            <a:endParaRPr lang="zh-CN" altLang="en-US" dirty="0">
              <a:solidFill>
                <a:schemeClr val="tx1"/>
              </a:solidFill>
            </a:endParaRPr>
          </a:p>
        </p:txBody>
      </p:sp>
      <p:sp>
        <p:nvSpPr>
          <p:cNvPr id="7" name="Oval 6">
            <a:extLst>
              <a:ext uri="{FF2B5EF4-FFF2-40B4-BE49-F238E27FC236}">
                <a16:creationId xmlns:a16="http://schemas.microsoft.com/office/drawing/2014/main" id="{6CFC8C20-4EDD-2FFF-835D-4FBCA74140C9}"/>
              </a:ext>
            </a:extLst>
          </p:cNvPr>
          <p:cNvSpPr/>
          <p:nvPr/>
        </p:nvSpPr>
        <p:spPr>
          <a:xfrm>
            <a:off x="6490855" y="2964873"/>
            <a:ext cx="727364" cy="526473"/>
          </a:xfrm>
          <a:prstGeom prst="ellipse">
            <a:avLst/>
          </a:prstGeom>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altLang="zh-CN" sz="2800" dirty="0">
                <a:solidFill>
                  <a:schemeClr val="tx1"/>
                </a:solidFill>
              </a:rPr>
              <a:t>4</a:t>
            </a:r>
            <a:endParaRPr lang="zh-CN" altLang="en-US" dirty="0">
              <a:solidFill>
                <a:schemeClr val="tx1"/>
              </a:solidFill>
            </a:endParaRPr>
          </a:p>
        </p:txBody>
      </p:sp>
      <p:sp>
        <p:nvSpPr>
          <p:cNvPr id="8" name="Oval 7">
            <a:extLst>
              <a:ext uri="{FF2B5EF4-FFF2-40B4-BE49-F238E27FC236}">
                <a16:creationId xmlns:a16="http://schemas.microsoft.com/office/drawing/2014/main" id="{56E66DC5-7D78-FC18-0225-EB3019A29E74}"/>
              </a:ext>
            </a:extLst>
          </p:cNvPr>
          <p:cNvSpPr/>
          <p:nvPr/>
        </p:nvSpPr>
        <p:spPr>
          <a:xfrm>
            <a:off x="3401292" y="4142509"/>
            <a:ext cx="727364" cy="526473"/>
          </a:xfrm>
          <a:prstGeom prst="ellipse">
            <a:avLst/>
          </a:prstGeom>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altLang="zh-CN" sz="2800" dirty="0">
                <a:solidFill>
                  <a:schemeClr val="tx1"/>
                </a:solidFill>
              </a:rPr>
              <a:t>5</a:t>
            </a:r>
            <a:endParaRPr lang="zh-CN" altLang="en-US" dirty="0">
              <a:solidFill>
                <a:schemeClr val="tx1"/>
              </a:solidFill>
            </a:endParaRPr>
          </a:p>
        </p:txBody>
      </p:sp>
      <p:sp>
        <p:nvSpPr>
          <p:cNvPr id="9" name="Oval 8">
            <a:extLst>
              <a:ext uri="{FF2B5EF4-FFF2-40B4-BE49-F238E27FC236}">
                <a16:creationId xmlns:a16="http://schemas.microsoft.com/office/drawing/2014/main" id="{C8169600-4041-ACF6-AA5F-27CA5B2EFDAD}"/>
              </a:ext>
            </a:extLst>
          </p:cNvPr>
          <p:cNvSpPr/>
          <p:nvPr/>
        </p:nvSpPr>
        <p:spPr>
          <a:xfrm>
            <a:off x="4613564" y="4142509"/>
            <a:ext cx="727364" cy="526473"/>
          </a:xfrm>
          <a:prstGeom prst="ellipse">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2800" dirty="0">
                <a:solidFill>
                  <a:schemeClr val="tx1"/>
                </a:solidFill>
              </a:rPr>
              <a:t>6</a:t>
            </a:r>
            <a:endParaRPr lang="zh-CN" altLang="en-US" dirty="0">
              <a:solidFill>
                <a:schemeClr val="tx1"/>
              </a:solidFill>
            </a:endParaRPr>
          </a:p>
        </p:txBody>
      </p:sp>
      <p:sp>
        <p:nvSpPr>
          <p:cNvPr id="10" name="Oval 9">
            <a:extLst>
              <a:ext uri="{FF2B5EF4-FFF2-40B4-BE49-F238E27FC236}">
                <a16:creationId xmlns:a16="http://schemas.microsoft.com/office/drawing/2014/main" id="{662CCB3E-C0B5-8B18-FD30-4125AB4C5DD0}"/>
              </a:ext>
            </a:extLst>
          </p:cNvPr>
          <p:cNvSpPr/>
          <p:nvPr/>
        </p:nvSpPr>
        <p:spPr>
          <a:xfrm>
            <a:off x="5825836" y="4142508"/>
            <a:ext cx="727364" cy="526473"/>
          </a:xfrm>
          <a:prstGeom prst="ellipse">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2800" dirty="0">
                <a:solidFill>
                  <a:schemeClr val="tx1"/>
                </a:solidFill>
              </a:rPr>
              <a:t>7</a:t>
            </a:r>
            <a:endParaRPr lang="zh-CN" altLang="en-US" dirty="0">
              <a:solidFill>
                <a:schemeClr val="tx1"/>
              </a:solidFill>
            </a:endParaRPr>
          </a:p>
        </p:txBody>
      </p:sp>
      <p:sp>
        <p:nvSpPr>
          <p:cNvPr id="11" name="Oval 10">
            <a:extLst>
              <a:ext uri="{FF2B5EF4-FFF2-40B4-BE49-F238E27FC236}">
                <a16:creationId xmlns:a16="http://schemas.microsoft.com/office/drawing/2014/main" id="{4E20907D-89CB-F88C-67AD-94AA07E18D43}"/>
              </a:ext>
            </a:extLst>
          </p:cNvPr>
          <p:cNvSpPr/>
          <p:nvPr/>
        </p:nvSpPr>
        <p:spPr>
          <a:xfrm>
            <a:off x="7038108" y="4142507"/>
            <a:ext cx="727364" cy="526473"/>
          </a:xfrm>
          <a:prstGeom prst="ellipse">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2800" dirty="0">
                <a:solidFill>
                  <a:schemeClr val="tx1"/>
                </a:solidFill>
              </a:rPr>
              <a:t>8</a:t>
            </a:r>
            <a:endParaRPr lang="zh-CN" altLang="en-US" dirty="0">
              <a:solidFill>
                <a:schemeClr val="tx1"/>
              </a:solidFill>
            </a:endParaRPr>
          </a:p>
        </p:txBody>
      </p:sp>
      <p:cxnSp>
        <p:nvCxnSpPr>
          <p:cNvPr id="13" name="Straight Arrow Connector 12">
            <a:extLst>
              <a:ext uri="{FF2B5EF4-FFF2-40B4-BE49-F238E27FC236}">
                <a16:creationId xmlns:a16="http://schemas.microsoft.com/office/drawing/2014/main" id="{AD5A5F45-C548-E081-2E57-0DEF55673224}"/>
              </a:ext>
            </a:extLst>
          </p:cNvPr>
          <p:cNvCxnSpPr>
            <a:cxnSpLocks/>
            <a:stCxn id="4" idx="3"/>
            <a:endCxn id="5" idx="7"/>
          </p:cNvCxnSpPr>
          <p:nvPr/>
        </p:nvCxnSpPr>
        <p:spPr>
          <a:xfrm flipH="1">
            <a:off x="4673299" y="2430573"/>
            <a:ext cx="704876" cy="61140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0" name="Straight Arrow Connector 19">
            <a:extLst>
              <a:ext uri="{FF2B5EF4-FFF2-40B4-BE49-F238E27FC236}">
                <a16:creationId xmlns:a16="http://schemas.microsoft.com/office/drawing/2014/main" id="{2986FC2E-F4A7-9CF1-650F-4C4E626A535C}"/>
              </a:ext>
            </a:extLst>
          </p:cNvPr>
          <p:cNvCxnSpPr>
            <a:cxnSpLocks/>
            <a:stCxn id="4" idx="4"/>
            <a:endCxn id="6" idx="0"/>
          </p:cNvCxnSpPr>
          <p:nvPr/>
        </p:nvCxnSpPr>
        <p:spPr>
          <a:xfrm>
            <a:off x="5635337" y="2507673"/>
            <a:ext cx="0" cy="45720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3" name="Straight Arrow Connector 22">
            <a:extLst>
              <a:ext uri="{FF2B5EF4-FFF2-40B4-BE49-F238E27FC236}">
                <a16:creationId xmlns:a16="http://schemas.microsoft.com/office/drawing/2014/main" id="{F3252148-B5EA-A309-1B9C-CB5D75845735}"/>
              </a:ext>
            </a:extLst>
          </p:cNvPr>
          <p:cNvCxnSpPr>
            <a:cxnSpLocks/>
            <a:stCxn id="4" idx="5"/>
            <a:endCxn id="7" idx="1"/>
          </p:cNvCxnSpPr>
          <p:nvPr/>
        </p:nvCxnSpPr>
        <p:spPr>
          <a:xfrm>
            <a:off x="5892499" y="2430573"/>
            <a:ext cx="704876" cy="61140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6" name="Straight Arrow Connector 25">
            <a:extLst>
              <a:ext uri="{FF2B5EF4-FFF2-40B4-BE49-F238E27FC236}">
                <a16:creationId xmlns:a16="http://schemas.microsoft.com/office/drawing/2014/main" id="{D9DF2E69-598A-5AFD-DCFE-A8DB76966D21}"/>
              </a:ext>
            </a:extLst>
          </p:cNvPr>
          <p:cNvCxnSpPr>
            <a:cxnSpLocks/>
            <a:stCxn id="5" idx="3"/>
            <a:endCxn id="8" idx="0"/>
          </p:cNvCxnSpPr>
          <p:nvPr/>
        </p:nvCxnSpPr>
        <p:spPr>
          <a:xfrm flipH="1">
            <a:off x="3764974" y="3414246"/>
            <a:ext cx="394001" cy="72826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9" name="Straight Arrow Connector 28">
            <a:extLst>
              <a:ext uri="{FF2B5EF4-FFF2-40B4-BE49-F238E27FC236}">
                <a16:creationId xmlns:a16="http://schemas.microsoft.com/office/drawing/2014/main" id="{FE013993-2303-659C-8A8B-5F8D0ABA6195}"/>
              </a:ext>
            </a:extLst>
          </p:cNvPr>
          <p:cNvCxnSpPr>
            <a:cxnSpLocks/>
            <a:stCxn id="5" idx="5"/>
            <a:endCxn id="9" idx="0"/>
          </p:cNvCxnSpPr>
          <p:nvPr/>
        </p:nvCxnSpPr>
        <p:spPr>
          <a:xfrm>
            <a:off x="4673299" y="3414246"/>
            <a:ext cx="303947" cy="72826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2" name="Straight Arrow Connector 31">
            <a:extLst>
              <a:ext uri="{FF2B5EF4-FFF2-40B4-BE49-F238E27FC236}">
                <a16:creationId xmlns:a16="http://schemas.microsoft.com/office/drawing/2014/main" id="{72FA4992-43DF-6332-ECFF-58D60D45E3CD}"/>
              </a:ext>
            </a:extLst>
          </p:cNvPr>
          <p:cNvCxnSpPr>
            <a:cxnSpLocks/>
            <a:stCxn id="6" idx="4"/>
            <a:endCxn id="10" idx="1"/>
          </p:cNvCxnSpPr>
          <p:nvPr/>
        </p:nvCxnSpPr>
        <p:spPr>
          <a:xfrm>
            <a:off x="5635337" y="3491346"/>
            <a:ext cx="297019" cy="72826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6" name="Straight Arrow Connector 35">
            <a:extLst>
              <a:ext uri="{FF2B5EF4-FFF2-40B4-BE49-F238E27FC236}">
                <a16:creationId xmlns:a16="http://schemas.microsoft.com/office/drawing/2014/main" id="{F5E8D88A-8711-3C4D-99A6-FAC3F2AAAC5B}"/>
              </a:ext>
            </a:extLst>
          </p:cNvPr>
          <p:cNvCxnSpPr>
            <a:cxnSpLocks/>
          </p:cNvCxnSpPr>
          <p:nvPr/>
        </p:nvCxnSpPr>
        <p:spPr>
          <a:xfrm flipH="1">
            <a:off x="6335842" y="3491346"/>
            <a:ext cx="338130" cy="65116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2" name="Straight Arrow Connector 41">
            <a:extLst>
              <a:ext uri="{FF2B5EF4-FFF2-40B4-BE49-F238E27FC236}">
                <a16:creationId xmlns:a16="http://schemas.microsoft.com/office/drawing/2014/main" id="{218B5DAA-B340-21CB-B898-908B8215A5E8}"/>
              </a:ext>
            </a:extLst>
          </p:cNvPr>
          <p:cNvCxnSpPr>
            <a:cxnSpLocks/>
          </p:cNvCxnSpPr>
          <p:nvPr/>
        </p:nvCxnSpPr>
        <p:spPr>
          <a:xfrm>
            <a:off x="6993933" y="3491346"/>
            <a:ext cx="268461" cy="65116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8" name="Straight Arrow Connector 47">
            <a:extLst>
              <a:ext uri="{FF2B5EF4-FFF2-40B4-BE49-F238E27FC236}">
                <a16:creationId xmlns:a16="http://schemas.microsoft.com/office/drawing/2014/main" id="{8CAE71BC-7B2A-CFA0-50D4-EBFC179F6AA8}"/>
              </a:ext>
            </a:extLst>
          </p:cNvPr>
          <p:cNvCxnSpPr>
            <a:cxnSpLocks/>
            <a:stCxn id="10" idx="6"/>
            <a:endCxn id="11" idx="2"/>
          </p:cNvCxnSpPr>
          <p:nvPr/>
        </p:nvCxnSpPr>
        <p:spPr>
          <a:xfrm flipV="1">
            <a:off x="6553200" y="4405744"/>
            <a:ext cx="484908"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60" name="Oval 59">
            <a:extLst>
              <a:ext uri="{FF2B5EF4-FFF2-40B4-BE49-F238E27FC236}">
                <a16:creationId xmlns:a16="http://schemas.microsoft.com/office/drawing/2014/main" id="{152546DE-FAA4-64A9-E92C-7879CE6B0135}"/>
              </a:ext>
            </a:extLst>
          </p:cNvPr>
          <p:cNvSpPr/>
          <p:nvPr/>
        </p:nvSpPr>
        <p:spPr>
          <a:xfrm>
            <a:off x="2008910" y="5486400"/>
            <a:ext cx="727364" cy="526473"/>
          </a:xfrm>
          <a:prstGeom prst="ellipse">
            <a:avLst/>
          </a:prstGeom>
          <a:solidFill>
            <a:schemeClr val="bg1"/>
          </a:solid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altLang="zh-CN" sz="2800" dirty="0">
                <a:solidFill>
                  <a:schemeClr val="tx1"/>
                </a:solidFill>
              </a:rPr>
              <a:t>1</a:t>
            </a:r>
            <a:endParaRPr lang="zh-CN" altLang="en-US" dirty="0">
              <a:solidFill>
                <a:schemeClr val="tx1"/>
              </a:solidFill>
            </a:endParaRPr>
          </a:p>
        </p:txBody>
      </p:sp>
      <p:sp>
        <p:nvSpPr>
          <p:cNvPr id="15" name="Oval 14">
            <a:extLst>
              <a:ext uri="{FF2B5EF4-FFF2-40B4-BE49-F238E27FC236}">
                <a16:creationId xmlns:a16="http://schemas.microsoft.com/office/drawing/2014/main" id="{E3CA6179-B533-AC14-C796-B2CAEE484018}"/>
              </a:ext>
            </a:extLst>
          </p:cNvPr>
          <p:cNvSpPr/>
          <p:nvPr/>
        </p:nvSpPr>
        <p:spPr>
          <a:xfrm>
            <a:off x="3089564" y="5486400"/>
            <a:ext cx="727364" cy="526473"/>
          </a:xfrm>
          <a:prstGeom prst="ellipse">
            <a:avLst/>
          </a:prstGeom>
          <a:solidFill>
            <a:schemeClr val="bg1"/>
          </a:solid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altLang="zh-CN" sz="2800" dirty="0">
                <a:solidFill>
                  <a:schemeClr val="tx1"/>
                </a:solidFill>
              </a:rPr>
              <a:t>2</a:t>
            </a:r>
            <a:endParaRPr lang="zh-CN" altLang="en-US" dirty="0">
              <a:solidFill>
                <a:schemeClr val="tx1"/>
              </a:solidFill>
            </a:endParaRPr>
          </a:p>
        </p:txBody>
      </p:sp>
      <p:sp>
        <p:nvSpPr>
          <p:cNvPr id="14" name="Oval 13">
            <a:extLst>
              <a:ext uri="{FF2B5EF4-FFF2-40B4-BE49-F238E27FC236}">
                <a16:creationId xmlns:a16="http://schemas.microsoft.com/office/drawing/2014/main" id="{8D0CFD97-48CD-6E3E-7D08-0E8B496412F5}"/>
              </a:ext>
            </a:extLst>
          </p:cNvPr>
          <p:cNvSpPr/>
          <p:nvPr/>
        </p:nvSpPr>
        <p:spPr>
          <a:xfrm>
            <a:off x="4165903" y="5486400"/>
            <a:ext cx="727364" cy="526473"/>
          </a:xfrm>
          <a:prstGeom prst="ellipse">
            <a:avLst/>
          </a:prstGeom>
          <a:solidFill>
            <a:schemeClr val="bg1"/>
          </a:solid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altLang="zh-CN" sz="2800" dirty="0">
                <a:solidFill>
                  <a:schemeClr val="tx1"/>
                </a:solidFill>
              </a:rPr>
              <a:t>3</a:t>
            </a:r>
            <a:endParaRPr lang="zh-CN" altLang="en-US" dirty="0">
              <a:solidFill>
                <a:schemeClr val="tx1"/>
              </a:solidFill>
            </a:endParaRPr>
          </a:p>
        </p:txBody>
      </p:sp>
      <p:sp>
        <p:nvSpPr>
          <p:cNvPr id="17" name="Oval 16">
            <a:extLst>
              <a:ext uri="{FF2B5EF4-FFF2-40B4-BE49-F238E27FC236}">
                <a16:creationId xmlns:a16="http://schemas.microsoft.com/office/drawing/2014/main" id="{D59FFFE8-5E67-5C5F-38C5-6E2A74ABA0EE}"/>
              </a:ext>
            </a:extLst>
          </p:cNvPr>
          <p:cNvSpPr/>
          <p:nvPr/>
        </p:nvSpPr>
        <p:spPr>
          <a:xfrm>
            <a:off x="5242242" y="5486399"/>
            <a:ext cx="727364" cy="526473"/>
          </a:xfrm>
          <a:prstGeom prst="ellipse">
            <a:avLst/>
          </a:prstGeom>
          <a:solidFill>
            <a:schemeClr val="bg1"/>
          </a:solid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altLang="zh-CN" sz="2800" dirty="0">
                <a:solidFill>
                  <a:schemeClr val="tx1"/>
                </a:solidFill>
              </a:rPr>
              <a:t>4</a:t>
            </a:r>
            <a:endParaRPr lang="zh-CN" altLang="en-US" dirty="0">
              <a:solidFill>
                <a:schemeClr val="tx1"/>
              </a:solidFill>
            </a:endParaRPr>
          </a:p>
        </p:txBody>
      </p:sp>
      <p:sp>
        <p:nvSpPr>
          <p:cNvPr id="16" name="Oval 15">
            <a:extLst>
              <a:ext uri="{FF2B5EF4-FFF2-40B4-BE49-F238E27FC236}">
                <a16:creationId xmlns:a16="http://schemas.microsoft.com/office/drawing/2014/main" id="{EE3060E1-AD7A-55AC-22B4-D9E22181599B}"/>
              </a:ext>
            </a:extLst>
          </p:cNvPr>
          <p:cNvSpPr/>
          <p:nvPr/>
        </p:nvSpPr>
        <p:spPr>
          <a:xfrm>
            <a:off x="6318581" y="5486399"/>
            <a:ext cx="727364" cy="526473"/>
          </a:xfrm>
          <a:prstGeom prst="ellipse">
            <a:avLst/>
          </a:prstGeom>
          <a:solidFill>
            <a:schemeClr val="bg1"/>
          </a:solid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altLang="zh-CN" sz="2800" dirty="0">
                <a:solidFill>
                  <a:schemeClr val="tx1"/>
                </a:solidFill>
              </a:rPr>
              <a:t>5</a:t>
            </a:r>
            <a:endParaRPr lang="zh-CN" altLang="en-US" dirty="0">
              <a:solidFill>
                <a:schemeClr val="tx1"/>
              </a:solidFill>
            </a:endParaRPr>
          </a:p>
        </p:txBody>
      </p:sp>
    </p:spTree>
    <p:extLst>
      <p:ext uri="{BB962C8B-B14F-4D97-AF65-F5344CB8AC3E}">
        <p14:creationId xmlns:p14="http://schemas.microsoft.com/office/powerpoint/2010/main" val="403176047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8C2A00-D10C-0A64-96DE-BABE1B9F7E59}"/>
              </a:ext>
            </a:extLst>
          </p:cNvPr>
          <p:cNvSpPr>
            <a:spLocks noGrp="1"/>
          </p:cNvSpPr>
          <p:nvPr>
            <p:ph type="title"/>
          </p:nvPr>
        </p:nvSpPr>
        <p:spPr/>
        <p:txBody>
          <a:bodyPr/>
          <a:lstStyle/>
          <a:p>
            <a:r>
              <a:rPr lang="zh-CN" altLang="en-US" dirty="0"/>
              <a:t>广度优先搜索</a:t>
            </a:r>
          </a:p>
        </p:txBody>
      </p:sp>
      <p:sp>
        <p:nvSpPr>
          <p:cNvPr id="4" name="Oval 3">
            <a:extLst>
              <a:ext uri="{FF2B5EF4-FFF2-40B4-BE49-F238E27FC236}">
                <a16:creationId xmlns:a16="http://schemas.microsoft.com/office/drawing/2014/main" id="{B0101025-B846-998A-C8FE-22252A27898B}"/>
              </a:ext>
            </a:extLst>
          </p:cNvPr>
          <p:cNvSpPr/>
          <p:nvPr/>
        </p:nvSpPr>
        <p:spPr>
          <a:xfrm>
            <a:off x="5271655" y="1981200"/>
            <a:ext cx="727364" cy="526473"/>
          </a:xfrm>
          <a:prstGeom prst="ellipse">
            <a:avLst/>
          </a:prstGeom>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altLang="zh-CN" sz="2800" dirty="0">
                <a:solidFill>
                  <a:schemeClr val="tx1"/>
                </a:solidFill>
              </a:rPr>
              <a:t>1</a:t>
            </a:r>
            <a:endParaRPr lang="zh-CN" altLang="en-US" dirty="0">
              <a:solidFill>
                <a:schemeClr val="tx1"/>
              </a:solidFill>
            </a:endParaRPr>
          </a:p>
        </p:txBody>
      </p:sp>
      <p:sp>
        <p:nvSpPr>
          <p:cNvPr id="5" name="Oval 4">
            <a:extLst>
              <a:ext uri="{FF2B5EF4-FFF2-40B4-BE49-F238E27FC236}">
                <a16:creationId xmlns:a16="http://schemas.microsoft.com/office/drawing/2014/main" id="{BFD95485-22EE-BD26-3F34-877274C546DE}"/>
              </a:ext>
            </a:extLst>
          </p:cNvPr>
          <p:cNvSpPr/>
          <p:nvPr/>
        </p:nvSpPr>
        <p:spPr>
          <a:xfrm>
            <a:off x="4052455" y="2964873"/>
            <a:ext cx="727364" cy="526473"/>
          </a:xfrm>
          <a:prstGeom prst="ellipse">
            <a:avLst/>
          </a:prstGeom>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altLang="zh-CN" sz="2800" dirty="0">
                <a:solidFill>
                  <a:schemeClr val="tx1"/>
                </a:solidFill>
              </a:rPr>
              <a:t>2</a:t>
            </a:r>
            <a:endParaRPr lang="zh-CN" altLang="en-US" dirty="0">
              <a:solidFill>
                <a:schemeClr val="tx1"/>
              </a:solidFill>
            </a:endParaRPr>
          </a:p>
        </p:txBody>
      </p:sp>
      <p:sp>
        <p:nvSpPr>
          <p:cNvPr id="6" name="Oval 5">
            <a:extLst>
              <a:ext uri="{FF2B5EF4-FFF2-40B4-BE49-F238E27FC236}">
                <a16:creationId xmlns:a16="http://schemas.microsoft.com/office/drawing/2014/main" id="{99F34DEF-BBC7-E8BD-3C7D-00EA39209DD3}"/>
              </a:ext>
            </a:extLst>
          </p:cNvPr>
          <p:cNvSpPr/>
          <p:nvPr/>
        </p:nvSpPr>
        <p:spPr>
          <a:xfrm>
            <a:off x="5271655" y="2964873"/>
            <a:ext cx="727364" cy="526473"/>
          </a:xfrm>
          <a:prstGeom prst="ellipse">
            <a:avLst/>
          </a:prstGeom>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altLang="zh-CN" sz="2800" dirty="0">
                <a:solidFill>
                  <a:schemeClr val="tx1"/>
                </a:solidFill>
              </a:rPr>
              <a:t>3</a:t>
            </a:r>
            <a:endParaRPr lang="zh-CN" altLang="en-US" dirty="0">
              <a:solidFill>
                <a:schemeClr val="tx1"/>
              </a:solidFill>
            </a:endParaRPr>
          </a:p>
        </p:txBody>
      </p:sp>
      <p:sp>
        <p:nvSpPr>
          <p:cNvPr id="7" name="Oval 6">
            <a:extLst>
              <a:ext uri="{FF2B5EF4-FFF2-40B4-BE49-F238E27FC236}">
                <a16:creationId xmlns:a16="http://schemas.microsoft.com/office/drawing/2014/main" id="{6CFC8C20-4EDD-2FFF-835D-4FBCA74140C9}"/>
              </a:ext>
            </a:extLst>
          </p:cNvPr>
          <p:cNvSpPr/>
          <p:nvPr/>
        </p:nvSpPr>
        <p:spPr>
          <a:xfrm>
            <a:off x="6490855" y="2964873"/>
            <a:ext cx="727364" cy="526473"/>
          </a:xfrm>
          <a:prstGeom prst="ellipse">
            <a:avLst/>
          </a:prstGeom>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altLang="zh-CN" sz="2800" dirty="0">
                <a:solidFill>
                  <a:schemeClr val="tx1"/>
                </a:solidFill>
              </a:rPr>
              <a:t>4</a:t>
            </a:r>
            <a:endParaRPr lang="zh-CN" altLang="en-US" dirty="0">
              <a:solidFill>
                <a:schemeClr val="tx1"/>
              </a:solidFill>
            </a:endParaRPr>
          </a:p>
        </p:txBody>
      </p:sp>
      <p:sp>
        <p:nvSpPr>
          <p:cNvPr id="8" name="Oval 7">
            <a:extLst>
              <a:ext uri="{FF2B5EF4-FFF2-40B4-BE49-F238E27FC236}">
                <a16:creationId xmlns:a16="http://schemas.microsoft.com/office/drawing/2014/main" id="{56E66DC5-7D78-FC18-0225-EB3019A29E74}"/>
              </a:ext>
            </a:extLst>
          </p:cNvPr>
          <p:cNvSpPr/>
          <p:nvPr/>
        </p:nvSpPr>
        <p:spPr>
          <a:xfrm>
            <a:off x="3401292" y="4142509"/>
            <a:ext cx="727364" cy="526473"/>
          </a:xfrm>
          <a:prstGeom prst="ellipse">
            <a:avLst/>
          </a:prstGeom>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altLang="zh-CN" sz="2800" dirty="0">
                <a:solidFill>
                  <a:schemeClr val="tx1"/>
                </a:solidFill>
              </a:rPr>
              <a:t>5</a:t>
            </a:r>
            <a:endParaRPr lang="zh-CN" altLang="en-US" dirty="0">
              <a:solidFill>
                <a:schemeClr val="tx1"/>
              </a:solidFill>
            </a:endParaRPr>
          </a:p>
        </p:txBody>
      </p:sp>
      <p:sp>
        <p:nvSpPr>
          <p:cNvPr id="9" name="Oval 8">
            <a:extLst>
              <a:ext uri="{FF2B5EF4-FFF2-40B4-BE49-F238E27FC236}">
                <a16:creationId xmlns:a16="http://schemas.microsoft.com/office/drawing/2014/main" id="{C8169600-4041-ACF6-AA5F-27CA5B2EFDAD}"/>
              </a:ext>
            </a:extLst>
          </p:cNvPr>
          <p:cNvSpPr/>
          <p:nvPr/>
        </p:nvSpPr>
        <p:spPr>
          <a:xfrm>
            <a:off x="4613564" y="4142509"/>
            <a:ext cx="727364" cy="526473"/>
          </a:xfrm>
          <a:prstGeom prst="ellipse">
            <a:avLst/>
          </a:prstGeom>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altLang="zh-CN" sz="2800" dirty="0">
                <a:solidFill>
                  <a:schemeClr val="tx1"/>
                </a:solidFill>
              </a:rPr>
              <a:t>6</a:t>
            </a:r>
            <a:endParaRPr lang="zh-CN" altLang="en-US" dirty="0">
              <a:solidFill>
                <a:schemeClr val="tx1"/>
              </a:solidFill>
            </a:endParaRPr>
          </a:p>
        </p:txBody>
      </p:sp>
      <p:sp>
        <p:nvSpPr>
          <p:cNvPr id="10" name="Oval 9">
            <a:extLst>
              <a:ext uri="{FF2B5EF4-FFF2-40B4-BE49-F238E27FC236}">
                <a16:creationId xmlns:a16="http://schemas.microsoft.com/office/drawing/2014/main" id="{662CCB3E-C0B5-8B18-FD30-4125AB4C5DD0}"/>
              </a:ext>
            </a:extLst>
          </p:cNvPr>
          <p:cNvSpPr/>
          <p:nvPr/>
        </p:nvSpPr>
        <p:spPr>
          <a:xfrm>
            <a:off x="5825836" y="4142508"/>
            <a:ext cx="727364" cy="526473"/>
          </a:xfrm>
          <a:prstGeom prst="ellipse">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2800" dirty="0">
                <a:solidFill>
                  <a:schemeClr val="tx1"/>
                </a:solidFill>
              </a:rPr>
              <a:t>7</a:t>
            </a:r>
            <a:endParaRPr lang="zh-CN" altLang="en-US" dirty="0">
              <a:solidFill>
                <a:schemeClr val="tx1"/>
              </a:solidFill>
            </a:endParaRPr>
          </a:p>
        </p:txBody>
      </p:sp>
      <p:sp>
        <p:nvSpPr>
          <p:cNvPr id="11" name="Oval 10">
            <a:extLst>
              <a:ext uri="{FF2B5EF4-FFF2-40B4-BE49-F238E27FC236}">
                <a16:creationId xmlns:a16="http://schemas.microsoft.com/office/drawing/2014/main" id="{4E20907D-89CB-F88C-67AD-94AA07E18D43}"/>
              </a:ext>
            </a:extLst>
          </p:cNvPr>
          <p:cNvSpPr/>
          <p:nvPr/>
        </p:nvSpPr>
        <p:spPr>
          <a:xfrm>
            <a:off x="7038108" y="4142507"/>
            <a:ext cx="727364" cy="526473"/>
          </a:xfrm>
          <a:prstGeom prst="ellipse">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2800" dirty="0">
                <a:solidFill>
                  <a:schemeClr val="tx1"/>
                </a:solidFill>
              </a:rPr>
              <a:t>8</a:t>
            </a:r>
            <a:endParaRPr lang="zh-CN" altLang="en-US" dirty="0">
              <a:solidFill>
                <a:schemeClr val="tx1"/>
              </a:solidFill>
            </a:endParaRPr>
          </a:p>
        </p:txBody>
      </p:sp>
      <p:cxnSp>
        <p:nvCxnSpPr>
          <p:cNvPr id="13" name="Straight Arrow Connector 12">
            <a:extLst>
              <a:ext uri="{FF2B5EF4-FFF2-40B4-BE49-F238E27FC236}">
                <a16:creationId xmlns:a16="http://schemas.microsoft.com/office/drawing/2014/main" id="{AD5A5F45-C548-E081-2E57-0DEF55673224}"/>
              </a:ext>
            </a:extLst>
          </p:cNvPr>
          <p:cNvCxnSpPr>
            <a:cxnSpLocks/>
            <a:stCxn id="4" idx="3"/>
            <a:endCxn id="5" idx="7"/>
          </p:cNvCxnSpPr>
          <p:nvPr/>
        </p:nvCxnSpPr>
        <p:spPr>
          <a:xfrm flipH="1">
            <a:off x="4673299" y="2430573"/>
            <a:ext cx="704876" cy="61140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0" name="Straight Arrow Connector 19">
            <a:extLst>
              <a:ext uri="{FF2B5EF4-FFF2-40B4-BE49-F238E27FC236}">
                <a16:creationId xmlns:a16="http://schemas.microsoft.com/office/drawing/2014/main" id="{2986FC2E-F4A7-9CF1-650F-4C4E626A535C}"/>
              </a:ext>
            </a:extLst>
          </p:cNvPr>
          <p:cNvCxnSpPr>
            <a:cxnSpLocks/>
            <a:stCxn id="4" idx="4"/>
            <a:endCxn id="6" idx="0"/>
          </p:cNvCxnSpPr>
          <p:nvPr/>
        </p:nvCxnSpPr>
        <p:spPr>
          <a:xfrm>
            <a:off x="5635337" y="2507673"/>
            <a:ext cx="0" cy="45720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3" name="Straight Arrow Connector 22">
            <a:extLst>
              <a:ext uri="{FF2B5EF4-FFF2-40B4-BE49-F238E27FC236}">
                <a16:creationId xmlns:a16="http://schemas.microsoft.com/office/drawing/2014/main" id="{F3252148-B5EA-A309-1B9C-CB5D75845735}"/>
              </a:ext>
            </a:extLst>
          </p:cNvPr>
          <p:cNvCxnSpPr>
            <a:cxnSpLocks/>
            <a:stCxn id="4" idx="5"/>
            <a:endCxn id="7" idx="1"/>
          </p:cNvCxnSpPr>
          <p:nvPr/>
        </p:nvCxnSpPr>
        <p:spPr>
          <a:xfrm>
            <a:off x="5892499" y="2430573"/>
            <a:ext cx="704876" cy="61140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6" name="Straight Arrow Connector 25">
            <a:extLst>
              <a:ext uri="{FF2B5EF4-FFF2-40B4-BE49-F238E27FC236}">
                <a16:creationId xmlns:a16="http://schemas.microsoft.com/office/drawing/2014/main" id="{D9DF2E69-598A-5AFD-DCFE-A8DB76966D21}"/>
              </a:ext>
            </a:extLst>
          </p:cNvPr>
          <p:cNvCxnSpPr>
            <a:cxnSpLocks/>
            <a:stCxn id="5" idx="3"/>
            <a:endCxn id="8" idx="0"/>
          </p:cNvCxnSpPr>
          <p:nvPr/>
        </p:nvCxnSpPr>
        <p:spPr>
          <a:xfrm flipH="1">
            <a:off x="3764974" y="3414246"/>
            <a:ext cx="394001" cy="72826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9" name="Straight Arrow Connector 28">
            <a:extLst>
              <a:ext uri="{FF2B5EF4-FFF2-40B4-BE49-F238E27FC236}">
                <a16:creationId xmlns:a16="http://schemas.microsoft.com/office/drawing/2014/main" id="{FE013993-2303-659C-8A8B-5F8D0ABA6195}"/>
              </a:ext>
            </a:extLst>
          </p:cNvPr>
          <p:cNvCxnSpPr>
            <a:cxnSpLocks/>
            <a:stCxn id="5" idx="5"/>
            <a:endCxn id="9" idx="0"/>
          </p:cNvCxnSpPr>
          <p:nvPr/>
        </p:nvCxnSpPr>
        <p:spPr>
          <a:xfrm>
            <a:off x="4673299" y="3414246"/>
            <a:ext cx="303947" cy="72826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2" name="Straight Arrow Connector 31">
            <a:extLst>
              <a:ext uri="{FF2B5EF4-FFF2-40B4-BE49-F238E27FC236}">
                <a16:creationId xmlns:a16="http://schemas.microsoft.com/office/drawing/2014/main" id="{72FA4992-43DF-6332-ECFF-58D60D45E3CD}"/>
              </a:ext>
            </a:extLst>
          </p:cNvPr>
          <p:cNvCxnSpPr>
            <a:cxnSpLocks/>
            <a:stCxn id="6" idx="4"/>
            <a:endCxn id="10" idx="1"/>
          </p:cNvCxnSpPr>
          <p:nvPr/>
        </p:nvCxnSpPr>
        <p:spPr>
          <a:xfrm>
            <a:off x="5635337" y="3491346"/>
            <a:ext cx="297019" cy="72826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6" name="Straight Arrow Connector 35">
            <a:extLst>
              <a:ext uri="{FF2B5EF4-FFF2-40B4-BE49-F238E27FC236}">
                <a16:creationId xmlns:a16="http://schemas.microsoft.com/office/drawing/2014/main" id="{F5E8D88A-8711-3C4D-99A6-FAC3F2AAAC5B}"/>
              </a:ext>
            </a:extLst>
          </p:cNvPr>
          <p:cNvCxnSpPr>
            <a:cxnSpLocks/>
          </p:cNvCxnSpPr>
          <p:nvPr/>
        </p:nvCxnSpPr>
        <p:spPr>
          <a:xfrm flipH="1">
            <a:off x="6335842" y="3491346"/>
            <a:ext cx="338130" cy="65116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2" name="Straight Arrow Connector 41">
            <a:extLst>
              <a:ext uri="{FF2B5EF4-FFF2-40B4-BE49-F238E27FC236}">
                <a16:creationId xmlns:a16="http://schemas.microsoft.com/office/drawing/2014/main" id="{218B5DAA-B340-21CB-B898-908B8215A5E8}"/>
              </a:ext>
            </a:extLst>
          </p:cNvPr>
          <p:cNvCxnSpPr>
            <a:cxnSpLocks/>
          </p:cNvCxnSpPr>
          <p:nvPr/>
        </p:nvCxnSpPr>
        <p:spPr>
          <a:xfrm>
            <a:off x="6993933" y="3491346"/>
            <a:ext cx="268461" cy="65116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8" name="Straight Arrow Connector 47">
            <a:extLst>
              <a:ext uri="{FF2B5EF4-FFF2-40B4-BE49-F238E27FC236}">
                <a16:creationId xmlns:a16="http://schemas.microsoft.com/office/drawing/2014/main" id="{8CAE71BC-7B2A-CFA0-50D4-EBFC179F6AA8}"/>
              </a:ext>
            </a:extLst>
          </p:cNvPr>
          <p:cNvCxnSpPr>
            <a:cxnSpLocks/>
            <a:stCxn id="10" idx="6"/>
            <a:endCxn id="11" idx="2"/>
          </p:cNvCxnSpPr>
          <p:nvPr/>
        </p:nvCxnSpPr>
        <p:spPr>
          <a:xfrm flipV="1">
            <a:off x="6553200" y="4405744"/>
            <a:ext cx="484908"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60" name="Oval 59">
            <a:extLst>
              <a:ext uri="{FF2B5EF4-FFF2-40B4-BE49-F238E27FC236}">
                <a16:creationId xmlns:a16="http://schemas.microsoft.com/office/drawing/2014/main" id="{152546DE-FAA4-64A9-E92C-7879CE6B0135}"/>
              </a:ext>
            </a:extLst>
          </p:cNvPr>
          <p:cNvSpPr/>
          <p:nvPr/>
        </p:nvSpPr>
        <p:spPr>
          <a:xfrm>
            <a:off x="2008910" y="5486400"/>
            <a:ext cx="727364" cy="526473"/>
          </a:xfrm>
          <a:prstGeom prst="ellipse">
            <a:avLst/>
          </a:prstGeom>
          <a:solidFill>
            <a:schemeClr val="bg1"/>
          </a:solid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altLang="zh-CN" sz="2800" dirty="0">
                <a:solidFill>
                  <a:schemeClr val="tx1"/>
                </a:solidFill>
              </a:rPr>
              <a:t>1</a:t>
            </a:r>
            <a:endParaRPr lang="zh-CN" altLang="en-US" dirty="0">
              <a:solidFill>
                <a:schemeClr val="tx1"/>
              </a:solidFill>
            </a:endParaRPr>
          </a:p>
        </p:txBody>
      </p:sp>
      <p:sp>
        <p:nvSpPr>
          <p:cNvPr id="15" name="Oval 14">
            <a:extLst>
              <a:ext uri="{FF2B5EF4-FFF2-40B4-BE49-F238E27FC236}">
                <a16:creationId xmlns:a16="http://schemas.microsoft.com/office/drawing/2014/main" id="{E3CA6179-B533-AC14-C796-B2CAEE484018}"/>
              </a:ext>
            </a:extLst>
          </p:cNvPr>
          <p:cNvSpPr/>
          <p:nvPr/>
        </p:nvSpPr>
        <p:spPr>
          <a:xfrm>
            <a:off x="3089564" y="5486400"/>
            <a:ext cx="727364" cy="526473"/>
          </a:xfrm>
          <a:prstGeom prst="ellipse">
            <a:avLst/>
          </a:prstGeom>
          <a:solidFill>
            <a:schemeClr val="bg1"/>
          </a:solid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altLang="zh-CN" sz="2800" dirty="0">
                <a:solidFill>
                  <a:schemeClr val="tx1"/>
                </a:solidFill>
              </a:rPr>
              <a:t>2</a:t>
            </a:r>
            <a:endParaRPr lang="zh-CN" altLang="en-US" dirty="0">
              <a:solidFill>
                <a:schemeClr val="tx1"/>
              </a:solidFill>
            </a:endParaRPr>
          </a:p>
        </p:txBody>
      </p:sp>
      <p:sp>
        <p:nvSpPr>
          <p:cNvPr id="14" name="Oval 13">
            <a:extLst>
              <a:ext uri="{FF2B5EF4-FFF2-40B4-BE49-F238E27FC236}">
                <a16:creationId xmlns:a16="http://schemas.microsoft.com/office/drawing/2014/main" id="{8D0CFD97-48CD-6E3E-7D08-0E8B496412F5}"/>
              </a:ext>
            </a:extLst>
          </p:cNvPr>
          <p:cNvSpPr/>
          <p:nvPr/>
        </p:nvSpPr>
        <p:spPr>
          <a:xfrm>
            <a:off x="4165903" y="5486400"/>
            <a:ext cx="727364" cy="526473"/>
          </a:xfrm>
          <a:prstGeom prst="ellipse">
            <a:avLst/>
          </a:prstGeom>
          <a:solidFill>
            <a:schemeClr val="bg1"/>
          </a:solid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altLang="zh-CN" sz="2800" dirty="0">
                <a:solidFill>
                  <a:schemeClr val="tx1"/>
                </a:solidFill>
              </a:rPr>
              <a:t>3</a:t>
            </a:r>
            <a:endParaRPr lang="zh-CN" altLang="en-US" dirty="0">
              <a:solidFill>
                <a:schemeClr val="tx1"/>
              </a:solidFill>
            </a:endParaRPr>
          </a:p>
        </p:txBody>
      </p:sp>
      <p:sp>
        <p:nvSpPr>
          <p:cNvPr id="17" name="Oval 16">
            <a:extLst>
              <a:ext uri="{FF2B5EF4-FFF2-40B4-BE49-F238E27FC236}">
                <a16:creationId xmlns:a16="http://schemas.microsoft.com/office/drawing/2014/main" id="{D59FFFE8-5E67-5C5F-38C5-6E2A74ABA0EE}"/>
              </a:ext>
            </a:extLst>
          </p:cNvPr>
          <p:cNvSpPr/>
          <p:nvPr/>
        </p:nvSpPr>
        <p:spPr>
          <a:xfrm>
            <a:off x="5242242" y="5486399"/>
            <a:ext cx="727364" cy="526473"/>
          </a:xfrm>
          <a:prstGeom prst="ellipse">
            <a:avLst/>
          </a:prstGeom>
          <a:solidFill>
            <a:schemeClr val="bg1"/>
          </a:solid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altLang="zh-CN" sz="2800" dirty="0">
                <a:solidFill>
                  <a:schemeClr val="tx1"/>
                </a:solidFill>
              </a:rPr>
              <a:t>4</a:t>
            </a:r>
            <a:endParaRPr lang="zh-CN" altLang="en-US" dirty="0">
              <a:solidFill>
                <a:schemeClr val="tx1"/>
              </a:solidFill>
            </a:endParaRPr>
          </a:p>
        </p:txBody>
      </p:sp>
      <p:sp>
        <p:nvSpPr>
          <p:cNvPr id="16" name="Oval 15">
            <a:extLst>
              <a:ext uri="{FF2B5EF4-FFF2-40B4-BE49-F238E27FC236}">
                <a16:creationId xmlns:a16="http://schemas.microsoft.com/office/drawing/2014/main" id="{EE3060E1-AD7A-55AC-22B4-D9E22181599B}"/>
              </a:ext>
            </a:extLst>
          </p:cNvPr>
          <p:cNvSpPr/>
          <p:nvPr/>
        </p:nvSpPr>
        <p:spPr>
          <a:xfrm>
            <a:off x="6318581" y="5486399"/>
            <a:ext cx="727364" cy="526473"/>
          </a:xfrm>
          <a:prstGeom prst="ellipse">
            <a:avLst/>
          </a:prstGeom>
          <a:solidFill>
            <a:schemeClr val="bg1"/>
          </a:solid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altLang="zh-CN" sz="2800" dirty="0">
                <a:solidFill>
                  <a:schemeClr val="tx1"/>
                </a:solidFill>
              </a:rPr>
              <a:t>5</a:t>
            </a:r>
            <a:endParaRPr lang="zh-CN" altLang="en-US" dirty="0">
              <a:solidFill>
                <a:schemeClr val="tx1"/>
              </a:solidFill>
            </a:endParaRPr>
          </a:p>
        </p:txBody>
      </p:sp>
      <p:sp>
        <p:nvSpPr>
          <p:cNvPr id="12" name="Oval 11">
            <a:extLst>
              <a:ext uri="{FF2B5EF4-FFF2-40B4-BE49-F238E27FC236}">
                <a16:creationId xmlns:a16="http://schemas.microsoft.com/office/drawing/2014/main" id="{E02397FC-7141-7379-3980-F628DCCFC9F1}"/>
              </a:ext>
            </a:extLst>
          </p:cNvPr>
          <p:cNvSpPr/>
          <p:nvPr/>
        </p:nvSpPr>
        <p:spPr>
          <a:xfrm>
            <a:off x="7394920" y="5486399"/>
            <a:ext cx="727364" cy="526473"/>
          </a:xfrm>
          <a:prstGeom prst="ellipse">
            <a:avLst/>
          </a:prstGeom>
          <a:solidFill>
            <a:schemeClr val="bg1"/>
          </a:solid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altLang="zh-CN" sz="2800" dirty="0">
                <a:solidFill>
                  <a:schemeClr val="tx1"/>
                </a:solidFill>
              </a:rPr>
              <a:t>6</a:t>
            </a:r>
            <a:endParaRPr lang="zh-CN" altLang="en-US" dirty="0">
              <a:solidFill>
                <a:schemeClr val="tx1"/>
              </a:solidFill>
            </a:endParaRPr>
          </a:p>
        </p:txBody>
      </p:sp>
    </p:spTree>
    <p:extLst>
      <p:ext uri="{BB962C8B-B14F-4D97-AF65-F5344CB8AC3E}">
        <p14:creationId xmlns:p14="http://schemas.microsoft.com/office/powerpoint/2010/main" val="156855940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8C2A00-D10C-0A64-96DE-BABE1B9F7E59}"/>
              </a:ext>
            </a:extLst>
          </p:cNvPr>
          <p:cNvSpPr>
            <a:spLocks noGrp="1"/>
          </p:cNvSpPr>
          <p:nvPr>
            <p:ph type="title"/>
          </p:nvPr>
        </p:nvSpPr>
        <p:spPr/>
        <p:txBody>
          <a:bodyPr/>
          <a:lstStyle/>
          <a:p>
            <a:r>
              <a:rPr lang="zh-CN" altLang="en-US" dirty="0"/>
              <a:t>广度优先搜索</a:t>
            </a:r>
          </a:p>
        </p:txBody>
      </p:sp>
      <p:sp>
        <p:nvSpPr>
          <p:cNvPr id="4" name="Oval 3">
            <a:extLst>
              <a:ext uri="{FF2B5EF4-FFF2-40B4-BE49-F238E27FC236}">
                <a16:creationId xmlns:a16="http://schemas.microsoft.com/office/drawing/2014/main" id="{B0101025-B846-998A-C8FE-22252A27898B}"/>
              </a:ext>
            </a:extLst>
          </p:cNvPr>
          <p:cNvSpPr/>
          <p:nvPr/>
        </p:nvSpPr>
        <p:spPr>
          <a:xfrm>
            <a:off x="5271655" y="1981200"/>
            <a:ext cx="727364" cy="526473"/>
          </a:xfrm>
          <a:prstGeom prst="ellipse">
            <a:avLst/>
          </a:prstGeom>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altLang="zh-CN" sz="2800" dirty="0">
                <a:solidFill>
                  <a:schemeClr val="tx1"/>
                </a:solidFill>
              </a:rPr>
              <a:t>1</a:t>
            </a:r>
            <a:endParaRPr lang="zh-CN" altLang="en-US" dirty="0">
              <a:solidFill>
                <a:schemeClr val="tx1"/>
              </a:solidFill>
            </a:endParaRPr>
          </a:p>
        </p:txBody>
      </p:sp>
      <p:sp>
        <p:nvSpPr>
          <p:cNvPr id="5" name="Oval 4">
            <a:extLst>
              <a:ext uri="{FF2B5EF4-FFF2-40B4-BE49-F238E27FC236}">
                <a16:creationId xmlns:a16="http://schemas.microsoft.com/office/drawing/2014/main" id="{BFD95485-22EE-BD26-3F34-877274C546DE}"/>
              </a:ext>
            </a:extLst>
          </p:cNvPr>
          <p:cNvSpPr/>
          <p:nvPr/>
        </p:nvSpPr>
        <p:spPr>
          <a:xfrm>
            <a:off x="4052455" y="2964873"/>
            <a:ext cx="727364" cy="526473"/>
          </a:xfrm>
          <a:prstGeom prst="ellipse">
            <a:avLst/>
          </a:prstGeom>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altLang="zh-CN" sz="2800" dirty="0">
                <a:solidFill>
                  <a:schemeClr val="tx1"/>
                </a:solidFill>
              </a:rPr>
              <a:t>2</a:t>
            </a:r>
            <a:endParaRPr lang="zh-CN" altLang="en-US" dirty="0">
              <a:solidFill>
                <a:schemeClr val="tx1"/>
              </a:solidFill>
            </a:endParaRPr>
          </a:p>
        </p:txBody>
      </p:sp>
      <p:sp>
        <p:nvSpPr>
          <p:cNvPr id="6" name="Oval 5">
            <a:extLst>
              <a:ext uri="{FF2B5EF4-FFF2-40B4-BE49-F238E27FC236}">
                <a16:creationId xmlns:a16="http://schemas.microsoft.com/office/drawing/2014/main" id="{99F34DEF-BBC7-E8BD-3C7D-00EA39209DD3}"/>
              </a:ext>
            </a:extLst>
          </p:cNvPr>
          <p:cNvSpPr/>
          <p:nvPr/>
        </p:nvSpPr>
        <p:spPr>
          <a:xfrm>
            <a:off x="5271655" y="2964873"/>
            <a:ext cx="727364" cy="526473"/>
          </a:xfrm>
          <a:prstGeom prst="ellipse">
            <a:avLst/>
          </a:prstGeom>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altLang="zh-CN" sz="2800" dirty="0">
                <a:solidFill>
                  <a:schemeClr val="tx1"/>
                </a:solidFill>
              </a:rPr>
              <a:t>3</a:t>
            </a:r>
            <a:endParaRPr lang="zh-CN" altLang="en-US" dirty="0">
              <a:solidFill>
                <a:schemeClr val="tx1"/>
              </a:solidFill>
            </a:endParaRPr>
          </a:p>
        </p:txBody>
      </p:sp>
      <p:sp>
        <p:nvSpPr>
          <p:cNvPr id="7" name="Oval 6">
            <a:extLst>
              <a:ext uri="{FF2B5EF4-FFF2-40B4-BE49-F238E27FC236}">
                <a16:creationId xmlns:a16="http://schemas.microsoft.com/office/drawing/2014/main" id="{6CFC8C20-4EDD-2FFF-835D-4FBCA74140C9}"/>
              </a:ext>
            </a:extLst>
          </p:cNvPr>
          <p:cNvSpPr/>
          <p:nvPr/>
        </p:nvSpPr>
        <p:spPr>
          <a:xfrm>
            <a:off x="6490855" y="2964873"/>
            <a:ext cx="727364" cy="526473"/>
          </a:xfrm>
          <a:prstGeom prst="ellipse">
            <a:avLst/>
          </a:prstGeom>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altLang="zh-CN" sz="2800" dirty="0">
                <a:solidFill>
                  <a:schemeClr val="tx1"/>
                </a:solidFill>
              </a:rPr>
              <a:t>4</a:t>
            </a:r>
            <a:endParaRPr lang="zh-CN" altLang="en-US" dirty="0">
              <a:solidFill>
                <a:schemeClr val="tx1"/>
              </a:solidFill>
            </a:endParaRPr>
          </a:p>
        </p:txBody>
      </p:sp>
      <p:sp>
        <p:nvSpPr>
          <p:cNvPr id="8" name="Oval 7">
            <a:extLst>
              <a:ext uri="{FF2B5EF4-FFF2-40B4-BE49-F238E27FC236}">
                <a16:creationId xmlns:a16="http://schemas.microsoft.com/office/drawing/2014/main" id="{56E66DC5-7D78-FC18-0225-EB3019A29E74}"/>
              </a:ext>
            </a:extLst>
          </p:cNvPr>
          <p:cNvSpPr/>
          <p:nvPr/>
        </p:nvSpPr>
        <p:spPr>
          <a:xfrm>
            <a:off x="3401292" y="4142509"/>
            <a:ext cx="727364" cy="526473"/>
          </a:xfrm>
          <a:prstGeom prst="ellipse">
            <a:avLst/>
          </a:prstGeom>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altLang="zh-CN" sz="2800" dirty="0">
                <a:solidFill>
                  <a:schemeClr val="tx1"/>
                </a:solidFill>
              </a:rPr>
              <a:t>5</a:t>
            </a:r>
            <a:endParaRPr lang="zh-CN" altLang="en-US" dirty="0">
              <a:solidFill>
                <a:schemeClr val="tx1"/>
              </a:solidFill>
            </a:endParaRPr>
          </a:p>
        </p:txBody>
      </p:sp>
      <p:sp>
        <p:nvSpPr>
          <p:cNvPr id="9" name="Oval 8">
            <a:extLst>
              <a:ext uri="{FF2B5EF4-FFF2-40B4-BE49-F238E27FC236}">
                <a16:creationId xmlns:a16="http://schemas.microsoft.com/office/drawing/2014/main" id="{C8169600-4041-ACF6-AA5F-27CA5B2EFDAD}"/>
              </a:ext>
            </a:extLst>
          </p:cNvPr>
          <p:cNvSpPr/>
          <p:nvPr/>
        </p:nvSpPr>
        <p:spPr>
          <a:xfrm>
            <a:off x="4613564" y="4142509"/>
            <a:ext cx="727364" cy="526473"/>
          </a:xfrm>
          <a:prstGeom prst="ellipse">
            <a:avLst/>
          </a:prstGeom>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altLang="zh-CN" sz="2800" dirty="0">
                <a:solidFill>
                  <a:schemeClr val="tx1"/>
                </a:solidFill>
              </a:rPr>
              <a:t>6</a:t>
            </a:r>
            <a:endParaRPr lang="zh-CN" altLang="en-US" dirty="0">
              <a:solidFill>
                <a:schemeClr val="tx1"/>
              </a:solidFill>
            </a:endParaRPr>
          </a:p>
        </p:txBody>
      </p:sp>
      <p:sp>
        <p:nvSpPr>
          <p:cNvPr id="10" name="Oval 9">
            <a:extLst>
              <a:ext uri="{FF2B5EF4-FFF2-40B4-BE49-F238E27FC236}">
                <a16:creationId xmlns:a16="http://schemas.microsoft.com/office/drawing/2014/main" id="{662CCB3E-C0B5-8B18-FD30-4125AB4C5DD0}"/>
              </a:ext>
            </a:extLst>
          </p:cNvPr>
          <p:cNvSpPr/>
          <p:nvPr/>
        </p:nvSpPr>
        <p:spPr>
          <a:xfrm>
            <a:off x="5825836" y="4142508"/>
            <a:ext cx="727364" cy="526473"/>
          </a:xfrm>
          <a:prstGeom prst="ellipse">
            <a:avLst/>
          </a:prstGeom>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altLang="zh-CN" sz="2800" dirty="0">
                <a:solidFill>
                  <a:schemeClr val="tx1"/>
                </a:solidFill>
              </a:rPr>
              <a:t>7</a:t>
            </a:r>
            <a:endParaRPr lang="zh-CN" altLang="en-US" dirty="0">
              <a:solidFill>
                <a:schemeClr val="tx1"/>
              </a:solidFill>
            </a:endParaRPr>
          </a:p>
        </p:txBody>
      </p:sp>
      <p:sp>
        <p:nvSpPr>
          <p:cNvPr id="11" name="Oval 10">
            <a:extLst>
              <a:ext uri="{FF2B5EF4-FFF2-40B4-BE49-F238E27FC236}">
                <a16:creationId xmlns:a16="http://schemas.microsoft.com/office/drawing/2014/main" id="{4E20907D-89CB-F88C-67AD-94AA07E18D43}"/>
              </a:ext>
            </a:extLst>
          </p:cNvPr>
          <p:cNvSpPr/>
          <p:nvPr/>
        </p:nvSpPr>
        <p:spPr>
          <a:xfrm>
            <a:off x="7038108" y="4142507"/>
            <a:ext cx="727364" cy="526473"/>
          </a:xfrm>
          <a:prstGeom prst="ellipse">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2800" dirty="0">
                <a:solidFill>
                  <a:schemeClr val="tx1"/>
                </a:solidFill>
              </a:rPr>
              <a:t>8</a:t>
            </a:r>
            <a:endParaRPr lang="zh-CN" altLang="en-US" dirty="0">
              <a:solidFill>
                <a:schemeClr val="tx1"/>
              </a:solidFill>
            </a:endParaRPr>
          </a:p>
        </p:txBody>
      </p:sp>
      <p:cxnSp>
        <p:nvCxnSpPr>
          <p:cNvPr id="13" name="Straight Arrow Connector 12">
            <a:extLst>
              <a:ext uri="{FF2B5EF4-FFF2-40B4-BE49-F238E27FC236}">
                <a16:creationId xmlns:a16="http://schemas.microsoft.com/office/drawing/2014/main" id="{AD5A5F45-C548-E081-2E57-0DEF55673224}"/>
              </a:ext>
            </a:extLst>
          </p:cNvPr>
          <p:cNvCxnSpPr>
            <a:cxnSpLocks/>
            <a:stCxn id="4" idx="3"/>
            <a:endCxn id="5" idx="7"/>
          </p:cNvCxnSpPr>
          <p:nvPr/>
        </p:nvCxnSpPr>
        <p:spPr>
          <a:xfrm flipH="1">
            <a:off x="4673299" y="2430573"/>
            <a:ext cx="704876" cy="61140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0" name="Straight Arrow Connector 19">
            <a:extLst>
              <a:ext uri="{FF2B5EF4-FFF2-40B4-BE49-F238E27FC236}">
                <a16:creationId xmlns:a16="http://schemas.microsoft.com/office/drawing/2014/main" id="{2986FC2E-F4A7-9CF1-650F-4C4E626A535C}"/>
              </a:ext>
            </a:extLst>
          </p:cNvPr>
          <p:cNvCxnSpPr>
            <a:cxnSpLocks/>
            <a:stCxn id="4" idx="4"/>
            <a:endCxn id="6" idx="0"/>
          </p:cNvCxnSpPr>
          <p:nvPr/>
        </p:nvCxnSpPr>
        <p:spPr>
          <a:xfrm>
            <a:off x="5635337" y="2507673"/>
            <a:ext cx="0" cy="45720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3" name="Straight Arrow Connector 22">
            <a:extLst>
              <a:ext uri="{FF2B5EF4-FFF2-40B4-BE49-F238E27FC236}">
                <a16:creationId xmlns:a16="http://schemas.microsoft.com/office/drawing/2014/main" id="{F3252148-B5EA-A309-1B9C-CB5D75845735}"/>
              </a:ext>
            </a:extLst>
          </p:cNvPr>
          <p:cNvCxnSpPr>
            <a:cxnSpLocks/>
            <a:stCxn id="4" idx="5"/>
            <a:endCxn id="7" idx="1"/>
          </p:cNvCxnSpPr>
          <p:nvPr/>
        </p:nvCxnSpPr>
        <p:spPr>
          <a:xfrm>
            <a:off x="5892499" y="2430573"/>
            <a:ext cx="704876" cy="61140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6" name="Straight Arrow Connector 25">
            <a:extLst>
              <a:ext uri="{FF2B5EF4-FFF2-40B4-BE49-F238E27FC236}">
                <a16:creationId xmlns:a16="http://schemas.microsoft.com/office/drawing/2014/main" id="{D9DF2E69-598A-5AFD-DCFE-A8DB76966D21}"/>
              </a:ext>
            </a:extLst>
          </p:cNvPr>
          <p:cNvCxnSpPr>
            <a:cxnSpLocks/>
            <a:stCxn id="5" idx="3"/>
            <a:endCxn id="8" idx="0"/>
          </p:cNvCxnSpPr>
          <p:nvPr/>
        </p:nvCxnSpPr>
        <p:spPr>
          <a:xfrm flipH="1">
            <a:off x="3764974" y="3414246"/>
            <a:ext cx="394001" cy="72826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9" name="Straight Arrow Connector 28">
            <a:extLst>
              <a:ext uri="{FF2B5EF4-FFF2-40B4-BE49-F238E27FC236}">
                <a16:creationId xmlns:a16="http://schemas.microsoft.com/office/drawing/2014/main" id="{FE013993-2303-659C-8A8B-5F8D0ABA6195}"/>
              </a:ext>
            </a:extLst>
          </p:cNvPr>
          <p:cNvCxnSpPr>
            <a:cxnSpLocks/>
            <a:stCxn id="5" idx="5"/>
            <a:endCxn id="9" idx="0"/>
          </p:cNvCxnSpPr>
          <p:nvPr/>
        </p:nvCxnSpPr>
        <p:spPr>
          <a:xfrm>
            <a:off x="4673299" y="3414246"/>
            <a:ext cx="303947" cy="72826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2" name="Straight Arrow Connector 31">
            <a:extLst>
              <a:ext uri="{FF2B5EF4-FFF2-40B4-BE49-F238E27FC236}">
                <a16:creationId xmlns:a16="http://schemas.microsoft.com/office/drawing/2014/main" id="{72FA4992-43DF-6332-ECFF-58D60D45E3CD}"/>
              </a:ext>
            </a:extLst>
          </p:cNvPr>
          <p:cNvCxnSpPr>
            <a:cxnSpLocks/>
            <a:stCxn id="6" idx="4"/>
            <a:endCxn id="10" idx="1"/>
          </p:cNvCxnSpPr>
          <p:nvPr/>
        </p:nvCxnSpPr>
        <p:spPr>
          <a:xfrm>
            <a:off x="5635337" y="3491346"/>
            <a:ext cx="297019" cy="72826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6" name="Straight Arrow Connector 35">
            <a:extLst>
              <a:ext uri="{FF2B5EF4-FFF2-40B4-BE49-F238E27FC236}">
                <a16:creationId xmlns:a16="http://schemas.microsoft.com/office/drawing/2014/main" id="{F5E8D88A-8711-3C4D-99A6-FAC3F2AAAC5B}"/>
              </a:ext>
            </a:extLst>
          </p:cNvPr>
          <p:cNvCxnSpPr>
            <a:cxnSpLocks/>
          </p:cNvCxnSpPr>
          <p:nvPr/>
        </p:nvCxnSpPr>
        <p:spPr>
          <a:xfrm flipH="1">
            <a:off x="6335842" y="3491346"/>
            <a:ext cx="338130" cy="65116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2" name="Straight Arrow Connector 41">
            <a:extLst>
              <a:ext uri="{FF2B5EF4-FFF2-40B4-BE49-F238E27FC236}">
                <a16:creationId xmlns:a16="http://schemas.microsoft.com/office/drawing/2014/main" id="{218B5DAA-B340-21CB-B898-908B8215A5E8}"/>
              </a:ext>
            </a:extLst>
          </p:cNvPr>
          <p:cNvCxnSpPr>
            <a:cxnSpLocks/>
          </p:cNvCxnSpPr>
          <p:nvPr/>
        </p:nvCxnSpPr>
        <p:spPr>
          <a:xfrm>
            <a:off x="6993933" y="3491346"/>
            <a:ext cx="268461" cy="65116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8" name="Straight Arrow Connector 47">
            <a:extLst>
              <a:ext uri="{FF2B5EF4-FFF2-40B4-BE49-F238E27FC236}">
                <a16:creationId xmlns:a16="http://schemas.microsoft.com/office/drawing/2014/main" id="{8CAE71BC-7B2A-CFA0-50D4-EBFC179F6AA8}"/>
              </a:ext>
            </a:extLst>
          </p:cNvPr>
          <p:cNvCxnSpPr>
            <a:cxnSpLocks/>
            <a:stCxn id="10" idx="6"/>
            <a:endCxn id="11" idx="2"/>
          </p:cNvCxnSpPr>
          <p:nvPr/>
        </p:nvCxnSpPr>
        <p:spPr>
          <a:xfrm flipV="1">
            <a:off x="6553200" y="4405744"/>
            <a:ext cx="484908"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60" name="Oval 59">
            <a:extLst>
              <a:ext uri="{FF2B5EF4-FFF2-40B4-BE49-F238E27FC236}">
                <a16:creationId xmlns:a16="http://schemas.microsoft.com/office/drawing/2014/main" id="{152546DE-FAA4-64A9-E92C-7879CE6B0135}"/>
              </a:ext>
            </a:extLst>
          </p:cNvPr>
          <p:cNvSpPr/>
          <p:nvPr/>
        </p:nvSpPr>
        <p:spPr>
          <a:xfrm>
            <a:off x="2008910" y="5486400"/>
            <a:ext cx="727364" cy="526473"/>
          </a:xfrm>
          <a:prstGeom prst="ellipse">
            <a:avLst/>
          </a:prstGeom>
          <a:solidFill>
            <a:schemeClr val="bg1"/>
          </a:solid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altLang="zh-CN" sz="2800" dirty="0">
                <a:solidFill>
                  <a:schemeClr val="tx1"/>
                </a:solidFill>
              </a:rPr>
              <a:t>1</a:t>
            </a:r>
            <a:endParaRPr lang="zh-CN" altLang="en-US" dirty="0">
              <a:solidFill>
                <a:schemeClr val="tx1"/>
              </a:solidFill>
            </a:endParaRPr>
          </a:p>
        </p:txBody>
      </p:sp>
      <p:sp>
        <p:nvSpPr>
          <p:cNvPr id="15" name="Oval 14">
            <a:extLst>
              <a:ext uri="{FF2B5EF4-FFF2-40B4-BE49-F238E27FC236}">
                <a16:creationId xmlns:a16="http://schemas.microsoft.com/office/drawing/2014/main" id="{E3CA6179-B533-AC14-C796-B2CAEE484018}"/>
              </a:ext>
            </a:extLst>
          </p:cNvPr>
          <p:cNvSpPr/>
          <p:nvPr/>
        </p:nvSpPr>
        <p:spPr>
          <a:xfrm>
            <a:off x="3089564" y="5486400"/>
            <a:ext cx="727364" cy="526473"/>
          </a:xfrm>
          <a:prstGeom prst="ellipse">
            <a:avLst/>
          </a:prstGeom>
          <a:solidFill>
            <a:schemeClr val="bg1"/>
          </a:solid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altLang="zh-CN" sz="2800" dirty="0">
                <a:solidFill>
                  <a:schemeClr val="tx1"/>
                </a:solidFill>
              </a:rPr>
              <a:t>2</a:t>
            </a:r>
            <a:endParaRPr lang="zh-CN" altLang="en-US" dirty="0">
              <a:solidFill>
                <a:schemeClr val="tx1"/>
              </a:solidFill>
            </a:endParaRPr>
          </a:p>
        </p:txBody>
      </p:sp>
      <p:sp>
        <p:nvSpPr>
          <p:cNvPr id="14" name="Oval 13">
            <a:extLst>
              <a:ext uri="{FF2B5EF4-FFF2-40B4-BE49-F238E27FC236}">
                <a16:creationId xmlns:a16="http://schemas.microsoft.com/office/drawing/2014/main" id="{8D0CFD97-48CD-6E3E-7D08-0E8B496412F5}"/>
              </a:ext>
            </a:extLst>
          </p:cNvPr>
          <p:cNvSpPr/>
          <p:nvPr/>
        </p:nvSpPr>
        <p:spPr>
          <a:xfrm>
            <a:off x="4165903" y="5486400"/>
            <a:ext cx="727364" cy="526473"/>
          </a:xfrm>
          <a:prstGeom prst="ellipse">
            <a:avLst/>
          </a:prstGeom>
          <a:solidFill>
            <a:schemeClr val="bg1"/>
          </a:solid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altLang="zh-CN" sz="2800" dirty="0">
                <a:solidFill>
                  <a:schemeClr val="tx1"/>
                </a:solidFill>
              </a:rPr>
              <a:t>3</a:t>
            </a:r>
            <a:endParaRPr lang="zh-CN" altLang="en-US" dirty="0">
              <a:solidFill>
                <a:schemeClr val="tx1"/>
              </a:solidFill>
            </a:endParaRPr>
          </a:p>
        </p:txBody>
      </p:sp>
      <p:sp>
        <p:nvSpPr>
          <p:cNvPr id="17" name="Oval 16">
            <a:extLst>
              <a:ext uri="{FF2B5EF4-FFF2-40B4-BE49-F238E27FC236}">
                <a16:creationId xmlns:a16="http://schemas.microsoft.com/office/drawing/2014/main" id="{D59FFFE8-5E67-5C5F-38C5-6E2A74ABA0EE}"/>
              </a:ext>
            </a:extLst>
          </p:cNvPr>
          <p:cNvSpPr/>
          <p:nvPr/>
        </p:nvSpPr>
        <p:spPr>
          <a:xfrm>
            <a:off x="5242242" y="5486399"/>
            <a:ext cx="727364" cy="526473"/>
          </a:xfrm>
          <a:prstGeom prst="ellipse">
            <a:avLst/>
          </a:prstGeom>
          <a:solidFill>
            <a:schemeClr val="bg1"/>
          </a:solid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altLang="zh-CN" sz="2800" dirty="0">
                <a:solidFill>
                  <a:schemeClr val="tx1"/>
                </a:solidFill>
              </a:rPr>
              <a:t>4</a:t>
            </a:r>
            <a:endParaRPr lang="zh-CN" altLang="en-US" dirty="0">
              <a:solidFill>
                <a:schemeClr val="tx1"/>
              </a:solidFill>
            </a:endParaRPr>
          </a:p>
        </p:txBody>
      </p:sp>
      <p:sp>
        <p:nvSpPr>
          <p:cNvPr id="16" name="Oval 15">
            <a:extLst>
              <a:ext uri="{FF2B5EF4-FFF2-40B4-BE49-F238E27FC236}">
                <a16:creationId xmlns:a16="http://schemas.microsoft.com/office/drawing/2014/main" id="{EE3060E1-AD7A-55AC-22B4-D9E22181599B}"/>
              </a:ext>
            </a:extLst>
          </p:cNvPr>
          <p:cNvSpPr/>
          <p:nvPr/>
        </p:nvSpPr>
        <p:spPr>
          <a:xfrm>
            <a:off x="6318581" y="5486399"/>
            <a:ext cx="727364" cy="526473"/>
          </a:xfrm>
          <a:prstGeom prst="ellipse">
            <a:avLst/>
          </a:prstGeom>
          <a:solidFill>
            <a:schemeClr val="bg1"/>
          </a:solid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altLang="zh-CN" sz="2800" dirty="0">
                <a:solidFill>
                  <a:schemeClr val="tx1"/>
                </a:solidFill>
              </a:rPr>
              <a:t>5</a:t>
            </a:r>
            <a:endParaRPr lang="zh-CN" altLang="en-US" dirty="0">
              <a:solidFill>
                <a:schemeClr val="tx1"/>
              </a:solidFill>
            </a:endParaRPr>
          </a:p>
        </p:txBody>
      </p:sp>
      <p:sp>
        <p:nvSpPr>
          <p:cNvPr id="12" name="Oval 11">
            <a:extLst>
              <a:ext uri="{FF2B5EF4-FFF2-40B4-BE49-F238E27FC236}">
                <a16:creationId xmlns:a16="http://schemas.microsoft.com/office/drawing/2014/main" id="{E02397FC-7141-7379-3980-F628DCCFC9F1}"/>
              </a:ext>
            </a:extLst>
          </p:cNvPr>
          <p:cNvSpPr/>
          <p:nvPr/>
        </p:nvSpPr>
        <p:spPr>
          <a:xfrm>
            <a:off x="7394920" y="5486399"/>
            <a:ext cx="727364" cy="526473"/>
          </a:xfrm>
          <a:prstGeom prst="ellipse">
            <a:avLst/>
          </a:prstGeom>
          <a:solidFill>
            <a:schemeClr val="bg1"/>
          </a:solid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altLang="zh-CN" sz="2800" dirty="0">
                <a:solidFill>
                  <a:schemeClr val="tx1"/>
                </a:solidFill>
              </a:rPr>
              <a:t>6</a:t>
            </a:r>
            <a:endParaRPr lang="zh-CN" altLang="en-US" dirty="0">
              <a:solidFill>
                <a:schemeClr val="tx1"/>
              </a:solidFill>
            </a:endParaRPr>
          </a:p>
        </p:txBody>
      </p:sp>
      <p:sp>
        <p:nvSpPr>
          <p:cNvPr id="21" name="Oval 20">
            <a:extLst>
              <a:ext uri="{FF2B5EF4-FFF2-40B4-BE49-F238E27FC236}">
                <a16:creationId xmlns:a16="http://schemas.microsoft.com/office/drawing/2014/main" id="{225A78F4-6033-3A2D-DC02-3C7B61AB07A9}"/>
              </a:ext>
            </a:extLst>
          </p:cNvPr>
          <p:cNvSpPr/>
          <p:nvPr/>
        </p:nvSpPr>
        <p:spPr>
          <a:xfrm>
            <a:off x="8471259" y="5486399"/>
            <a:ext cx="727364" cy="526473"/>
          </a:xfrm>
          <a:prstGeom prst="ellipse">
            <a:avLst/>
          </a:prstGeom>
          <a:solidFill>
            <a:schemeClr val="bg1"/>
          </a:solid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altLang="zh-CN" sz="2800" dirty="0">
                <a:solidFill>
                  <a:schemeClr val="tx1"/>
                </a:solidFill>
              </a:rPr>
              <a:t>7</a:t>
            </a:r>
            <a:endParaRPr lang="zh-CN" altLang="en-US" dirty="0">
              <a:solidFill>
                <a:schemeClr val="tx1"/>
              </a:solidFill>
            </a:endParaRPr>
          </a:p>
        </p:txBody>
      </p:sp>
    </p:spTree>
    <p:extLst>
      <p:ext uri="{BB962C8B-B14F-4D97-AF65-F5344CB8AC3E}">
        <p14:creationId xmlns:p14="http://schemas.microsoft.com/office/powerpoint/2010/main" val="256979551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8C2A00-D10C-0A64-96DE-BABE1B9F7E59}"/>
              </a:ext>
            </a:extLst>
          </p:cNvPr>
          <p:cNvSpPr>
            <a:spLocks noGrp="1"/>
          </p:cNvSpPr>
          <p:nvPr>
            <p:ph type="title"/>
          </p:nvPr>
        </p:nvSpPr>
        <p:spPr/>
        <p:txBody>
          <a:bodyPr/>
          <a:lstStyle/>
          <a:p>
            <a:r>
              <a:rPr lang="zh-CN" altLang="en-US" dirty="0"/>
              <a:t>广度优先搜索</a:t>
            </a:r>
          </a:p>
        </p:txBody>
      </p:sp>
      <p:sp>
        <p:nvSpPr>
          <p:cNvPr id="4" name="Oval 3">
            <a:extLst>
              <a:ext uri="{FF2B5EF4-FFF2-40B4-BE49-F238E27FC236}">
                <a16:creationId xmlns:a16="http://schemas.microsoft.com/office/drawing/2014/main" id="{B0101025-B846-998A-C8FE-22252A27898B}"/>
              </a:ext>
            </a:extLst>
          </p:cNvPr>
          <p:cNvSpPr/>
          <p:nvPr/>
        </p:nvSpPr>
        <p:spPr>
          <a:xfrm>
            <a:off x="5271655" y="1981200"/>
            <a:ext cx="727364" cy="526473"/>
          </a:xfrm>
          <a:prstGeom prst="ellipse">
            <a:avLst/>
          </a:prstGeom>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altLang="zh-CN" sz="2800" dirty="0">
                <a:solidFill>
                  <a:schemeClr val="tx1"/>
                </a:solidFill>
              </a:rPr>
              <a:t>1</a:t>
            </a:r>
            <a:endParaRPr lang="zh-CN" altLang="en-US" dirty="0">
              <a:solidFill>
                <a:schemeClr val="tx1"/>
              </a:solidFill>
            </a:endParaRPr>
          </a:p>
        </p:txBody>
      </p:sp>
      <p:sp>
        <p:nvSpPr>
          <p:cNvPr id="5" name="Oval 4">
            <a:extLst>
              <a:ext uri="{FF2B5EF4-FFF2-40B4-BE49-F238E27FC236}">
                <a16:creationId xmlns:a16="http://schemas.microsoft.com/office/drawing/2014/main" id="{BFD95485-22EE-BD26-3F34-877274C546DE}"/>
              </a:ext>
            </a:extLst>
          </p:cNvPr>
          <p:cNvSpPr/>
          <p:nvPr/>
        </p:nvSpPr>
        <p:spPr>
          <a:xfrm>
            <a:off x="4052455" y="2964873"/>
            <a:ext cx="727364" cy="526473"/>
          </a:xfrm>
          <a:prstGeom prst="ellipse">
            <a:avLst/>
          </a:prstGeom>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altLang="zh-CN" sz="2800" dirty="0">
                <a:solidFill>
                  <a:schemeClr val="tx1"/>
                </a:solidFill>
              </a:rPr>
              <a:t>2</a:t>
            </a:r>
            <a:endParaRPr lang="zh-CN" altLang="en-US" dirty="0">
              <a:solidFill>
                <a:schemeClr val="tx1"/>
              </a:solidFill>
            </a:endParaRPr>
          </a:p>
        </p:txBody>
      </p:sp>
      <p:sp>
        <p:nvSpPr>
          <p:cNvPr id="6" name="Oval 5">
            <a:extLst>
              <a:ext uri="{FF2B5EF4-FFF2-40B4-BE49-F238E27FC236}">
                <a16:creationId xmlns:a16="http://schemas.microsoft.com/office/drawing/2014/main" id="{99F34DEF-BBC7-E8BD-3C7D-00EA39209DD3}"/>
              </a:ext>
            </a:extLst>
          </p:cNvPr>
          <p:cNvSpPr/>
          <p:nvPr/>
        </p:nvSpPr>
        <p:spPr>
          <a:xfrm>
            <a:off x="5271655" y="2964873"/>
            <a:ext cx="727364" cy="526473"/>
          </a:xfrm>
          <a:prstGeom prst="ellipse">
            <a:avLst/>
          </a:prstGeom>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altLang="zh-CN" sz="2800" dirty="0">
                <a:solidFill>
                  <a:schemeClr val="tx1"/>
                </a:solidFill>
              </a:rPr>
              <a:t>3</a:t>
            </a:r>
            <a:endParaRPr lang="zh-CN" altLang="en-US" dirty="0">
              <a:solidFill>
                <a:schemeClr val="tx1"/>
              </a:solidFill>
            </a:endParaRPr>
          </a:p>
        </p:txBody>
      </p:sp>
      <p:sp>
        <p:nvSpPr>
          <p:cNvPr id="7" name="Oval 6">
            <a:extLst>
              <a:ext uri="{FF2B5EF4-FFF2-40B4-BE49-F238E27FC236}">
                <a16:creationId xmlns:a16="http://schemas.microsoft.com/office/drawing/2014/main" id="{6CFC8C20-4EDD-2FFF-835D-4FBCA74140C9}"/>
              </a:ext>
            </a:extLst>
          </p:cNvPr>
          <p:cNvSpPr/>
          <p:nvPr/>
        </p:nvSpPr>
        <p:spPr>
          <a:xfrm>
            <a:off x="6490855" y="2964873"/>
            <a:ext cx="727364" cy="526473"/>
          </a:xfrm>
          <a:prstGeom prst="ellipse">
            <a:avLst/>
          </a:prstGeom>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altLang="zh-CN" sz="2800" dirty="0">
                <a:solidFill>
                  <a:schemeClr val="tx1"/>
                </a:solidFill>
              </a:rPr>
              <a:t>4</a:t>
            </a:r>
            <a:endParaRPr lang="zh-CN" altLang="en-US" dirty="0">
              <a:solidFill>
                <a:schemeClr val="tx1"/>
              </a:solidFill>
            </a:endParaRPr>
          </a:p>
        </p:txBody>
      </p:sp>
      <p:sp>
        <p:nvSpPr>
          <p:cNvPr id="8" name="Oval 7">
            <a:extLst>
              <a:ext uri="{FF2B5EF4-FFF2-40B4-BE49-F238E27FC236}">
                <a16:creationId xmlns:a16="http://schemas.microsoft.com/office/drawing/2014/main" id="{56E66DC5-7D78-FC18-0225-EB3019A29E74}"/>
              </a:ext>
            </a:extLst>
          </p:cNvPr>
          <p:cNvSpPr/>
          <p:nvPr/>
        </p:nvSpPr>
        <p:spPr>
          <a:xfrm>
            <a:off x="3401292" y="4142509"/>
            <a:ext cx="727364" cy="526473"/>
          </a:xfrm>
          <a:prstGeom prst="ellipse">
            <a:avLst/>
          </a:prstGeom>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altLang="zh-CN" sz="2800" dirty="0">
                <a:solidFill>
                  <a:schemeClr val="tx1"/>
                </a:solidFill>
              </a:rPr>
              <a:t>5</a:t>
            </a:r>
            <a:endParaRPr lang="zh-CN" altLang="en-US" dirty="0">
              <a:solidFill>
                <a:schemeClr val="tx1"/>
              </a:solidFill>
            </a:endParaRPr>
          </a:p>
        </p:txBody>
      </p:sp>
      <p:sp>
        <p:nvSpPr>
          <p:cNvPr id="9" name="Oval 8">
            <a:extLst>
              <a:ext uri="{FF2B5EF4-FFF2-40B4-BE49-F238E27FC236}">
                <a16:creationId xmlns:a16="http://schemas.microsoft.com/office/drawing/2014/main" id="{C8169600-4041-ACF6-AA5F-27CA5B2EFDAD}"/>
              </a:ext>
            </a:extLst>
          </p:cNvPr>
          <p:cNvSpPr/>
          <p:nvPr/>
        </p:nvSpPr>
        <p:spPr>
          <a:xfrm>
            <a:off x="4613564" y="4142509"/>
            <a:ext cx="727364" cy="526473"/>
          </a:xfrm>
          <a:prstGeom prst="ellipse">
            <a:avLst/>
          </a:prstGeom>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altLang="zh-CN" sz="2800" dirty="0">
                <a:solidFill>
                  <a:schemeClr val="tx1"/>
                </a:solidFill>
              </a:rPr>
              <a:t>6</a:t>
            </a:r>
            <a:endParaRPr lang="zh-CN" altLang="en-US" dirty="0">
              <a:solidFill>
                <a:schemeClr val="tx1"/>
              </a:solidFill>
            </a:endParaRPr>
          </a:p>
        </p:txBody>
      </p:sp>
      <p:sp>
        <p:nvSpPr>
          <p:cNvPr id="10" name="Oval 9">
            <a:extLst>
              <a:ext uri="{FF2B5EF4-FFF2-40B4-BE49-F238E27FC236}">
                <a16:creationId xmlns:a16="http://schemas.microsoft.com/office/drawing/2014/main" id="{662CCB3E-C0B5-8B18-FD30-4125AB4C5DD0}"/>
              </a:ext>
            </a:extLst>
          </p:cNvPr>
          <p:cNvSpPr/>
          <p:nvPr/>
        </p:nvSpPr>
        <p:spPr>
          <a:xfrm>
            <a:off x="5825836" y="4142508"/>
            <a:ext cx="727364" cy="526473"/>
          </a:xfrm>
          <a:prstGeom prst="ellipse">
            <a:avLst/>
          </a:prstGeom>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altLang="zh-CN" sz="2800" dirty="0">
                <a:solidFill>
                  <a:schemeClr val="tx1"/>
                </a:solidFill>
              </a:rPr>
              <a:t>7</a:t>
            </a:r>
            <a:endParaRPr lang="zh-CN" altLang="en-US" dirty="0">
              <a:solidFill>
                <a:schemeClr val="tx1"/>
              </a:solidFill>
            </a:endParaRPr>
          </a:p>
        </p:txBody>
      </p:sp>
      <p:sp>
        <p:nvSpPr>
          <p:cNvPr id="11" name="Oval 10">
            <a:extLst>
              <a:ext uri="{FF2B5EF4-FFF2-40B4-BE49-F238E27FC236}">
                <a16:creationId xmlns:a16="http://schemas.microsoft.com/office/drawing/2014/main" id="{4E20907D-89CB-F88C-67AD-94AA07E18D43}"/>
              </a:ext>
            </a:extLst>
          </p:cNvPr>
          <p:cNvSpPr/>
          <p:nvPr/>
        </p:nvSpPr>
        <p:spPr>
          <a:xfrm>
            <a:off x="7038108" y="4142507"/>
            <a:ext cx="727364" cy="526473"/>
          </a:xfrm>
          <a:prstGeom prst="ellipse">
            <a:avLst/>
          </a:prstGeom>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altLang="zh-CN" sz="2800" dirty="0">
                <a:solidFill>
                  <a:schemeClr val="tx1"/>
                </a:solidFill>
              </a:rPr>
              <a:t>8</a:t>
            </a:r>
            <a:endParaRPr lang="zh-CN" altLang="en-US" dirty="0">
              <a:solidFill>
                <a:schemeClr val="tx1"/>
              </a:solidFill>
            </a:endParaRPr>
          </a:p>
        </p:txBody>
      </p:sp>
      <p:cxnSp>
        <p:nvCxnSpPr>
          <p:cNvPr id="13" name="Straight Arrow Connector 12">
            <a:extLst>
              <a:ext uri="{FF2B5EF4-FFF2-40B4-BE49-F238E27FC236}">
                <a16:creationId xmlns:a16="http://schemas.microsoft.com/office/drawing/2014/main" id="{AD5A5F45-C548-E081-2E57-0DEF55673224}"/>
              </a:ext>
            </a:extLst>
          </p:cNvPr>
          <p:cNvCxnSpPr>
            <a:cxnSpLocks/>
            <a:stCxn id="4" idx="3"/>
            <a:endCxn id="5" idx="7"/>
          </p:cNvCxnSpPr>
          <p:nvPr/>
        </p:nvCxnSpPr>
        <p:spPr>
          <a:xfrm flipH="1">
            <a:off x="4673299" y="2430573"/>
            <a:ext cx="704876" cy="61140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0" name="Straight Arrow Connector 19">
            <a:extLst>
              <a:ext uri="{FF2B5EF4-FFF2-40B4-BE49-F238E27FC236}">
                <a16:creationId xmlns:a16="http://schemas.microsoft.com/office/drawing/2014/main" id="{2986FC2E-F4A7-9CF1-650F-4C4E626A535C}"/>
              </a:ext>
            </a:extLst>
          </p:cNvPr>
          <p:cNvCxnSpPr>
            <a:cxnSpLocks/>
            <a:stCxn id="4" idx="4"/>
            <a:endCxn id="6" idx="0"/>
          </p:cNvCxnSpPr>
          <p:nvPr/>
        </p:nvCxnSpPr>
        <p:spPr>
          <a:xfrm>
            <a:off x="5635337" y="2507673"/>
            <a:ext cx="0" cy="45720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3" name="Straight Arrow Connector 22">
            <a:extLst>
              <a:ext uri="{FF2B5EF4-FFF2-40B4-BE49-F238E27FC236}">
                <a16:creationId xmlns:a16="http://schemas.microsoft.com/office/drawing/2014/main" id="{F3252148-B5EA-A309-1B9C-CB5D75845735}"/>
              </a:ext>
            </a:extLst>
          </p:cNvPr>
          <p:cNvCxnSpPr>
            <a:cxnSpLocks/>
            <a:stCxn id="4" idx="5"/>
            <a:endCxn id="7" idx="1"/>
          </p:cNvCxnSpPr>
          <p:nvPr/>
        </p:nvCxnSpPr>
        <p:spPr>
          <a:xfrm>
            <a:off x="5892499" y="2430573"/>
            <a:ext cx="704876" cy="61140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6" name="Straight Arrow Connector 25">
            <a:extLst>
              <a:ext uri="{FF2B5EF4-FFF2-40B4-BE49-F238E27FC236}">
                <a16:creationId xmlns:a16="http://schemas.microsoft.com/office/drawing/2014/main" id="{D9DF2E69-598A-5AFD-DCFE-A8DB76966D21}"/>
              </a:ext>
            </a:extLst>
          </p:cNvPr>
          <p:cNvCxnSpPr>
            <a:cxnSpLocks/>
            <a:stCxn id="5" idx="3"/>
            <a:endCxn id="8" idx="0"/>
          </p:cNvCxnSpPr>
          <p:nvPr/>
        </p:nvCxnSpPr>
        <p:spPr>
          <a:xfrm flipH="1">
            <a:off x="3764974" y="3414246"/>
            <a:ext cx="394001" cy="72826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9" name="Straight Arrow Connector 28">
            <a:extLst>
              <a:ext uri="{FF2B5EF4-FFF2-40B4-BE49-F238E27FC236}">
                <a16:creationId xmlns:a16="http://schemas.microsoft.com/office/drawing/2014/main" id="{FE013993-2303-659C-8A8B-5F8D0ABA6195}"/>
              </a:ext>
            </a:extLst>
          </p:cNvPr>
          <p:cNvCxnSpPr>
            <a:cxnSpLocks/>
            <a:stCxn id="5" idx="5"/>
            <a:endCxn id="9" idx="0"/>
          </p:cNvCxnSpPr>
          <p:nvPr/>
        </p:nvCxnSpPr>
        <p:spPr>
          <a:xfrm>
            <a:off x="4673299" y="3414246"/>
            <a:ext cx="303947" cy="72826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2" name="Straight Arrow Connector 31">
            <a:extLst>
              <a:ext uri="{FF2B5EF4-FFF2-40B4-BE49-F238E27FC236}">
                <a16:creationId xmlns:a16="http://schemas.microsoft.com/office/drawing/2014/main" id="{72FA4992-43DF-6332-ECFF-58D60D45E3CD}"/>
              </a:ext>
            </a:extLst>
          </p:cNvPr>
          <p:cNvCxnSpPr>
            <a:cxnSpLocks/>
            <a:stCxn id="6" idx="4"/>
            <a:endCxn id="10" idx="1"/>
          </p:cNvCxnSpPr>
          <p:nvPr/>
        </p:nvCxnSpPr>
        <p:spPr>
          <a:xfrm>
            <a:off x="5635337" y="3491346"/>
            <a:ext cx="297019" cy="72826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6" name="Straight Arrow Connector 35">
            <a:extLst>
              <a:ext uri="{FF2B5EF4-FFF2-40B4-BE49-F238E27FC236}">
                <a16:creationId xmlns:a16="http://schemas.microsoft.com/office/drawing/2014/main" id="{F5E8D88A-8711-3C4D-99A6-FAC3F2AAAC5B}"/>
              </a:ext>
            </a:extLst>
          </p:cNvPr>
          <p:cNvCxnSpPr>
            <a:cxnSpLocks/>
          </p:cNvCxnSpPr>
          <p:nvPr/>
        </p:nvCxnSpPr>
        <p:spPr>
          <a:xfrm flipH="1">
            <a:off x="6335842" y="3491346"/>
            <a:ext cx="338130" cy="65116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2" name="Straight Arrow Connector 41">
            <a:extLst>
              <a:ext uri="{FF2B5EF4-FFF2-40B4-BE49-F238E27FC236}">
                <a16:creationId xmlns:a16="http://schemas.microsoft.com/office/drawing/2014/main" id="{218B5DAA-B340-21CB-B898-908B8215A5E8}"/>
              </a:ext>
            </a:extLst>
          </p:cNvPr>
          <p:cNvCxnSpPr>
            <a:cxnSpLocks/>
          </p:cNvCxnSpPr>
          <p:nvPr/>
        </p:nvCxnSpPr>
        <p:spPr>
          <a:xfrm>
            <a:off x="6993933" y="3491346"/>
            <a:ext cx="268461" cy="65116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8" name="Straight Arrow Connector 47">
            <a:extLst>
              <a:ext uri="{FF2B5EF4-FFF2-40B4-BE49-F238E27FC236}">
                <a16:creationId xmlns:a16="http://schemas.microsoft.com/office/drawing/2014/main" id="{8CAE71BC-7B2A-CFA0-50D4-EBFC179F6AA8}"/>
              </a:ext>
            </a:extLst>
          </p:cNvPr>
          <p:cNvCxnSpPr>
            <a:cxnSpLocks/>
            <a:stCxn id="10" idx="6"/>
            <a:endCxn id="11" idx="2"/>
          </p:cNvCxnSpPr>
          <p:nvPr/>
        </p:nvCxnSpPr>
        <p:spPr>
          <a:xfrm flipV="1">
            <a:off x="6553200" y="4405744"/>
            <a:ext cx="484908"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60" name="Oval 59">
            <a:extLst>
              <a:ext uri="{FF2B5EF4-FFF2-40B4-BE49-F238E27FC236}">
                <a16:creationId xmlns:a16="http://schemas.microsoft.com/office/drawing/2014/main" id="{152546DE-FAA4-64A9-E92C-7879CE6B0135}"/>
              </a:ext>
            </a:extLst>
          </p:cNvPr>
          <p:cNvSpPr/>
          <p:nvPr/>
        </p:nvSpPr>
        <p:spPr>
          <a:xfrm>
            <a:off x="2008910" y="5486400"/>
            <a:ext cx="727364" cy="526473"/>
          </a:xfrm>
          <a:prstGeom prst="ellipse">
            <a:avLst/>
          </a:prstGeom>
          <a:solidFill>
            <a:schemeClr val="bg1"/>
          </a:solid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altLang="zh-CN" sz="2800" dirty="0">
                <a:solidFill>
                  <a:schemeClr val="tx1"/>
                </a:solidFill>
              </a:rPr>
              <a:t>1</a:t>
            </a:r>
            <a:endParaRPr lang="zh-CN" altLang="en-US" dirty="0">
              <a:solidFill>
                <a:schemeClr val="tx1"/>
              </a:solidFill>
            </a:endParaRPr>
          </a:p>
        </p:txBody>
      </p:sp>
      <p:sp>
        <p:nvSpPr>
          <p:cNvPr id="15" name="Oval 14">
            <a:extLst>
              <a:ext uri="{FF2B5EF4-FFF2-40B4-BE49-F238E27FC236}">
                <a16:creationId xmlns:a16="http://schemas.microsoft.com/office/drawing/2014/main" id="{E3CA6179-B533-AC14-C796-B2CAEE484018}"/>
              </a:ext>
            </a:extLst>
          </p:cNvPr>
          <p:cNvSpPr/>
          <p:nvPr/>
        </p:nvSpPr>
        <p:spPr>
          <a:xfrm>
            <a:off x="3089564" y="5486400"/>
            <a:ext cx="727364" cy="526473"/>
          </a:xfrm>
          <a:prstGeom prst="ellipse">
            <a:avLst/>
          </a:prstGeom>
          <a:solidFill>
            <a:schemeClr val="bg1"/>
          </a:solid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altLang="zh-CN" sz="2800" dirty="0">
                <a:solidFill>
                  <a:schemeClr val="tx1"/>
                </a:solidFill>
              </a:rPr>
              <a:t>2</a:t>
            </a:r>
            <a:endParaRPr lang="zh-CN" altLang="en-US" dirty="0">
              <a:solidFill>
                <a:schemeClr val="tx1"/>
              </a:solidFill>
            </a:endParaRPr>
          </a:p>
        </p:txBody>
      </p:sp>
      <p:sp>
        <p:nvSpPr>
          <p:cNvPr id="14" name="Oval 13">
            <a:extLst>
              <a:ext uri="{FF2B5EF4-FFF2-40B4-BE49-F238E27FC236}">
                <a16:creationId xmlns:a16="http://schemas.microsoft.com/office/drawing/2014/main" id="{8D0CFD97-48CD-6E3E-7D08-0E8B496412F5}"/>
              </a:ext>
            </a:extLst>
          </p:cNvPr>
          <p:cNvSpPr/>
          <p:nvPr/>
        </p:nvSpPr>
        <p:spPr>
          <a:xfrm>
            <a:off x="4165903" y="5486400"/>
            <a:ext cx="727364" cy="526473"/>
          </a:xfrm>
          <a:prstGeom prst="ellipse">
            <a:avLst/>
          </a:prstGeom>
          <a:solidFill>
            <a:schemeClr val="bg1"/>
          </a:solid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altLang="zh-CN" sz="2800" dirty="0">
                <a:solidFill>
                  <a:schemeClr val="tx1"/>
                </a:solidFill>
              </a:rPr>
              <a:t>3</a:t>
            </a:r>
            <a:endParaRPr lang="zh-CN" altLang="en-US" dirty="0">
              <a:solidFill>
                <a:schemeClr val="tx1"/>
              </a:solidFill>
            </a:endParaRPr>
          </a:p>
        </p:txBody>
      </p:sp>
      <p:sp>
        <p:nvSpPr>
          <p:cNvPr id="17" name="Oval 16">
            <a:extLst>
              <a:ext uri="{FF2B5EF4-FFF2-40B4-BE49-F238E27FC236}">
                <a16:creationId xmlns:a16="http://schemas.microsoft.com/office/drawing/2014/main" id="{D59FFFE8-5E67-5C5F-38C5-6E2A74ABA0EE}"/>
              </a:ext>
            </a:extLst>
          </p:cNvPr>
          <p:cNvSpPr/>
          <p:nvPr/>
        </p:nvSpPr>
        <p:spPr>
          <a:xfrm>
            <a:off x="5242242" y="5486399"/>
            <a:ext cx="727364" cy="526473"/>
          </a:xfrm>
          <a:prstGeom prst="ellipse">
            <a:avLst/>
          </a:prstGeom>
          <a:solidFill>
            <a:schemeClr val="bg1"/>
          </a:solid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altLang="zh-CN" sz="2800" dirty="0">
                <a:solidFill>
                  <a:schemeClr val="tx1"/>
                </a:solidFill>
              </a:rPr>
              <a:t>4</a:t>
            </a:r>
            <a:endParaRPr lang="zh-CN" altLang="en-US" dirty="0">
              <a:solidFill>
                <a:schemeClr val="tx1"/>
              </a:solidFill>
            </a:endParaRPr>
          </a:p>
        </p:txBody>
      </p:sp>
      <p:sp>
        <p:nvSpPr>
          <p:cNvPr id="16" name="Oval 15">
            <a:extLst>
              <a:ext uri="{FF2B5EF4-FFF2-40B4-BE49-F238E27FC236}">
                <a16:creationId xmlns:a16="http://schemas.microsoft.com/office/drawing/2014/main" id="{EE3060E1-AD7A-55AC-22B4-D9E22181599B}"/>
              </a:ext>
            </a:extLst>
          </p:cNvPr>
          <p:cNvSpPr/>
          <p:nvPr/>
        </p:nvSpPr>
        <p:spPr>
          <a:xfrm>
            <a:off x="6318581" y="5486399"/>
            <a:ext cx="727364" cy="526473"/>
          </a:xfrm>
          <a:prstGeom prst="ellipse">
            <a:avLst/>
          </a:prstGeom>
          <a:solidFill>
            <a:schemeClr val="bg1"/>
          </a:solid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altLang="zh-CN" sz="2800" dirty="0">
                <a:solidFill>
                  <a:schemeClr val="tx1"/>
                </a:solidFill>
              </a:rPr>
              <a:t>5</a:t>
            </a:r>
            <a:endParaRPr lang="zh-CN" altLang="en-US" dirty="0">
              <a:solidFill>
                <a:schemeClr val="tx1"/>
              </a:solidFill>
            </a:endParaRPr>
          </a:p>
        </p:txBody>
      </p:sp>
      <p:sp>
        <p:nvSpPr>
          <p:cNvPr id="12" name="Oval 11">
            <a:extLst>
              <a:ext uri="{FF2B5EF4-FFF2-40B4-BE49-F238E27FC236}">
                <a16:creationId xmlns:a16="http://schemas.microsoft.com/office/drawing/2014/main" id="{E02397FC-7141-7379-3980-F628DCCFC9F1}"/>
              </a:ext>
            </a:extLst>
          </p:cNvPr>
          <p:cNvSpPr/>
          <p:nvPr/>
        </p:nvSpPr>
        <p:spPr>
          <a:xfrm>
            <a:off x="7394920" y="5486399"/>
            <a:ext cx="727364" cy="526473"/>
          </a:xfrm>
          <a:prstGeom prst="ellipse">
            <a:avLst/>
          </a:prstGeom>
          <a:solidFill>
            <a:schemeClr val="bg1"/>
          </a:solid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altLang="zh-CN" sz="2800" dirty="0">
                <a:solidFill>
                  <a:schemeClr val="tx1"/>
                </a:solidFill>
              </a:rPr>
              <a:t>6</a:t>
            </a:r>
            <a:endParaRPr lang="zh-CN" altLang="en-US" dirty="0">
              <a:solidFill>
                <a:schemeClr val="tx1"/>
              </a:solidFill>
            </a:endParaRPr>
          </a:p>
        </p:txBody>
      </p:sp>
      <p:sp>
        <p:nvSpPr>
          <p:cNvPr id="21" name="Oval 20">
            <a:extLst>
              <a:ext uri="{FF2B5EF4-FFF2-40B4-BE49-F238E27FC236}">
                <a16:creationId xmlns:a16="http://schemas.microsoft.com/office/drawing/2014/main" id="{225A78F4-6033-3A2D-DC02-3C7B61AB07A9}"/>
              </a:ext>
            </a:extLst>
          </p:cNvPr>
          <p:cNvSpPr/>
          <p:nvPr/>
        </p:nvSpPr>
        <p:spPr>
          <a:xfrm>
            <a:off x="8471259" y="5486399"/>
            <a:ext cx="727364" cy="526473"/>
          </a:xfrm>
          <a:prstGeom prst="ellipse">
            <a:avLst/>
          </a:prstGeom>
          <a:solidFill>
            <a:schemeClr val="bg1"/>
          </a:solid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altLang="zh-CN" sz="2800" dirty="0">
                <a:solidFill>
                  <a:schemeClr val="tx1"/>
                </a:solidFill>
              </a:rPr>
              <a:t>7</a:t>
            </a:r>
            <a:endParaRPr lang="zh-CN" altLang="en-US" dirty="0">
              <a:solidFill>
                <a:schemeClr val="tx1"/>
              </a:solidFill>
            </a:endParaRPr>
          </a:p>
        </p:txBody>
      </p:sp>
      <p:sp>
        <p:nvSpPr>
          <p:cNvPr id="22" name="Oval 21">
            <a:extLst>
              <a:ext uri="{FF2B5EF4-FFF2-40B4-BE49-F238E27FC236}">
                <a16:creationId xmlns:a16="http://schemas.microsoft.com/office/drawing/2014/main" id="{3FE07504-94D0-85D9-3EA1-A96EA95C9C57}"/>
              </a:ext>
            </a:extLst>
          </p:cNvPr>
          <p:cNvSpPr/>
          <p:nvPr/>
        </p:nvSpPr>
        <p:spPr>
          <a:xfrm>
            <a:off x="9547598" y="5486398"/>
            <a:ext cx="727364" cy="526473"/>
          </a:xfrm>
          <a:prstGeom prst="ellipse">
            <a:avLst/>
          </a:prstGeom>
          <a:solidFill>
            <a:schemeClr val="bg1"/>
          </a:solid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altLang="zh-CN" sz="2800" dirty="0">
                <a:solidFill>
                  <a:schemeClr val="tx1"/>
                </a:solidFill>
              </a:rPr>
              <a:t>8</a:t>
            </a:r>
            <a:endParaRPr lang="zh-CN" altLang="en-US" dirty="0">
              <a:solidFill>
                <a:schemeClr val="tx1"/>
              </a:solidFill>
            </a:endParaRPr>
          </a:p>
        </p:txBody>
      </p:sp>
    </p:spTree>
    <p:extLst>
      <p:ext uri="{BB962C8B-B14F-4D97-AF65-F5344CB8AC3E}">
        <p14:creationId xmlns:p14="http://schemas.microsoft.com/office/powerpoint/2010/main" val="386417164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ED6747-ABBB-1AE9-05E9-6AA27A0FD4E1}"/>
              </a:ext>
            </a:extLst>
          </p:cNvPr>
          <p:cNvSpPr>
            <a:spLocks noGrp="1"/>
          </p:cNvSpPr>
          <p:nvPr>
            <p:ph type="title"/>
          </p:nvPr>
        </p:nvSpPr>
        <p:spPr/>
        <p:txBody>
          <a:bodyPr/>
          <a:lstStyle/>
          <a:p>
            <a:r>
              <a:rPr lang="zh-CN" altLang="en-US" dirty="0"/>
              <a:t>广度优先搜索</a:t>
            </a:r>
          </a:p>
        </p:txBody>
      </p:sp>
      <p:pic>
        <p:nvPicPr>
          <p:cNvPr id="5" name="Content Placeholder 4">
            <a:extLst>
              <a:ext uri="{FF2B5EF4-FFF2-40B4-BE49-F238E27FC236}">
                <a16:creationId xmlns:a16="http://schemas.microsoft.com/office/drawing/2014/main" id="{4B0C8DCF-47E5-D5E4-BFC1-5790EE83102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27445" y="1825625"/>
            <a:ext cx="5337110" cy="4351338"/>
          </a:xfrm>
        </p:spPr>
      </p:pic>
      <p:sp>
        <p:nvSpPr>
          <p:cNvPr id="3" name="TextBox 2">
            <a:extLst>
              <a:ext uri="{FF2B5EF4-FFF2-40B4-BE49-F238E27FC236}">
                <a16:creationId xmlns:a16="http://schemas.microsoft.com/office/drawing/2014/main" id="{986B0027-EC1F-6685-4E1D-8F9CE881D778}"/>
              </a:ext>
            </a:extLst>
          </p:cNvPr>
          <p:cNvSpPr txBox="1"/>
          <p:nvPr/>
        </p:nvSpPr>
        <p:spPr>
          <a:xfrm>
            <a:off x="7779327" y="2778785"/>
            <a:ext cx="1641764" cy="369332"/>
          </a:xfrm>
          <a:prstGeom prst="rect">
            <a:avLst/>
          </a:prstGeom>
          <a:noFill/>
        </p:spPr>
        <p:txBody>
          <a:bodyPr wrap="square" rtlCol="0">
            <a:spAutoFit/>
          </a:bodyPr>
          <a:lstStyle/>
          <a:p>
            <a:r>
              <a:rPr lang="zh-CN" altLang="en-US" dirty="0">
                <a:solidFill>
                  <a:srgbClr val="FF0000"/>
                </a:solidFill>
              </a:rPr>
              <a:t>加上 </a:t>
            </a:r>
            <a:r>
              <a:rPr lang="en-US" altLang="zh-CN" dirty="0">
                <a:solidFill>
                  <a:srgbClr val="FF0000"/>
                </a:solidFill>
              </a:rPr>
              <a:t>vis[1]=1;</a:t>
            </a:r>
            <a:endParaRPr lang="zh-CN" altLang="en-US" dirty="0">
              <a:solidFill>
                <a:srgbClr val="FF0000"/>
              </a:solidFill>
            </a:endParaRPr>
          </a:p>
        </p:txBody>
      </p:sp>
      <p:sp>
        <p:nvSpPr>
          <p:cNvPr id="4" name="Arrow: Left 3">
            <a:extLst>
              <a:ext uri="{FF2B5EF4-FFF2-40B4-BE49-F238E27FC236}">
                <a16:creationId xmlns:a16="http://schemas.microsoft.com/office/drawing/2014/main" id="{F391D274-AE9F-407A-3A1E-DC308EFD06AC}"/>
              </a:ext>
            </a:extLst>
          </p:cNvPr>
          <p:cNvSpPr/>
          <p:nvPr/>
        </p:nvSpPr>
        <p:spPr>
          <a:xfrm>
            <a:off x="6615545" y="2901105"/>
            <a:ext cx="1163782" cy="124691"/>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13830478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117F2E-B8F0-160F-4222-C17ABCA1991A}"/>
              </a:ext>
            </a:extLst>
          </p:cNvPr>
          <p:cNvSpPr>
            <a:spLocks noGrp="1"/>
          </p:cNvSpPr>
          <p:nvPr>
            <p:ph type="title"/>
          </p:nvPr>
        </p:nvSpPr>
        <p:spPr/>
        <p:txBody>
          <a:bodyPr/>
          <a:lstStyle/>
          <a:p>
            <a:r>
              <a:rPr lang="zh-CN" altLang="en-US" dirty="0"/>
              <a:t>连通块</a:t>
            </a:r>
          </a:p>
        </p:txBody>
      </p:sp>
      <p:sp>
        <p:nvSpPr>
          <p:cNvPr id="3" name="Content Placeholder 2">
            <a:extLst>
              <a:ext uri="{FF2B5EF4-FFF2-40B4-BE49-F238E27FC236}">
                <a16:creationId xmlns:a16="http://schemas.microsoft.com/office/drawing/2014/main" id="{E4FFECFE-2C64-66F0-DED1-575288741C24}"/>
              </a:ext>
            </a:extLst>
          </p:cNvPr>
          <p:cNvSpPr>
            <a:spLocks noGrp="1"/>
          </p:cNvSpPr>
          <p:nvPr>
            <p:ph idx="1"/>
          </p:nvPr>
        </p:nvSpPr>
        <p:spPr/>
        <p:txBody>
          <a:bodyPr/>
          <a:lstStyle/>
          <a:p>
            <a:r>
              <a:rPr lang="zh-CN" altLang="en-US" dirty="0"/>
              <a:t>（无向图）的一个</a:t>
            </a:r>
            <a:r>
              <a:rPr lang="zh-CN" altLang="en-US" dirty="0">
                <a:solidFill>
                  <a:srgbClr val="FF0000"/>
                </a:solidFill>
              </a:rPr>
              <a:t>连通块</a:t>
            </a:r>
            <a:r>
              <a:rPr lang="zh-CN" altLang="en-US" dirty="0"/>
              <a:t>是指一个能够互相到达的极大节点集合</a:t>
            </a:r>
          </a:p>
        </p:txBody>
      </p:sp>
      <p:sp>
        <p:nvSpPr>
          <p:cNvPr id="4" name="Oval 3">
            <a:extLst>
              <a:ext uri="{FF2B5EF4-FFF2-40B4-BE49-F238E27FC236}">
                <a16:creationId xmlns:a16="http://schemas.microsoft.com/office/drawing/2014/main" id="{4CACB490-6283-15FD-4A70-84DCFF148282}"/>
              </a:ext>
            </a:extLst>
          </p:cNvPr>
          <p:cNvSpPr/>
          <p:nvPr/>
        </p:nvSpPr>
        <p:spPr>
          <a:xfrm>
            <a:off x="2209801" y="2798619"/>
            <a:ext cx="727364" cy="526473"/>
          </a:xfrm>
          <a:prstGeom prst="ellipse">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dirty="0">
              <a:solidFill>
                <a:schemeClr val="tx1"/>
              </a:solidFill>
            </a:endParaRPr>
          </a:p>
        </p:txBody>
      </p:sp>
      <p:sp>
        <p:nvSpPr>
          <p:cNvPr id="5" name="Oval 4">
            <a:extLst>
              <a:ext uri="{FF2B5EF4-FFF2-40B4-BE49-F238E27FC236}">
                <a16:creationId xmlns:a16="http://schemas.microsoft.com/office/drawing/2014/main" id="{BE953909-54C5-7A64-5386-84A1067DA7BA}"/>
              </a:ext>
            </a:extLst>
          </p:cNvPr>
          <p:cNvSpPr/>
          <p:nvPr/>
        </p:nvSpPr>
        <p:spPr>
          <a:xfrm>
            <a:off x="1039092" y="4001294"/>
            <a:ext cx="727364" cy="526473"/>
          </a:xfrm>
          <a:prstGeom prst="ellipse">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dirty="0">
              <a:solidFill>
                <a:schemeClr val="tx1"/>
              </a:solidFill>
            </a:endParaRPr>
          </a:p>
        </p:txBody>
      </p:sp>
      <p:sp>
        <p:nvSpPr>
          <p:cNvPr id="6" name="Oval 5">
            <a:extLst>
              <a:ext uri="{FF2B5EF4-FFF2-40B4-BE49-F238E27FC236}">
                <a16:creationId xmlns:a16="http://schemas.microsoft.com/office/drawing/2014/main" id="{4F279B4E-EC56-1AFD-471A-577798A6B7C7}"/>
              </a:ext>
            </a:extLst>
          </p:cNvPr>
          <p:cNvSpPr/>
          <p:nvPr/>
        </p:nvSpPr>
        <p:spPr>
          <a:xfrm>
            <a:off x="2209801" y="5345185"/>
            <a:ext cx="727364" cy="526473"/>
          </a:xfrm>
          <a:prstGeom prst="ellipse">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dirty="0">
              <a:solidFill>
                <a:schemeClr val="tx1"/>
              </a:solidFill>
            </a:endParaRPr>
          </a:p>
        </p:txBody>
      </p:sp>
      <p:sp>
        <p:nvSpPr>
          <p:cNvPr id="7" name="Oval 6">
            <a:extLst>
              <a:ext uri="{FF2B5EF4-FFF2-40B4-BE49-F238E27FC236}">
                <a16:creationId xmlns:a16="http://schemas.microsoft.com/office/drawing/2014/main" id="{3841B504-9370-D862-BC9E-CE26178296D3}"/>
              </a:ext>
            </a:extLst>
          </p:cNvPr>
          <p:cNvSpPr/>
          <p:nvPr/>
        </p:nvSpPr>
        <p:spPr>
          <a:xfrm>
            <a:off x="3172692" y="3918166"/>
            <a:ext cx="727364" cy="526473"/>
          </a:xfrm>
          <a:prstGeom prst="ellipse">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dirty="0">
              <a:solidFill>
                <a:schemeClr val="tx1"/>
              </a:solidFill>
            </a:endParaRPr>
          </a:p>
        </p:txBody>
      </p:sp>
      <p:sp>
        <p:nvSpPr>
          <p:cNvPr id="8" name="Oval 7">
            <a:extLst>
              <a:ext uri="{FF2B5EF4-FFF2-40B4-BE49-F238E27FC236}">
                <a16:creationId xmlns:a16="http://schemas.microsoft.com/office/drawing/2014/main" id="{F4BE5B72-B4F7-918B-1D64-7B7A8204C777}"/>
              </a:ext>
            </a:extLst>
          </p:cNvPr>
          <p:cNvSpPr/>
          <p:nvPr/>
        </p:nvSpPr>
        <p:spPr>
          <a:xfrm>
            <a:off x="6234547" y="2782094"/>
            <a:ext cx="727364" cy="526473"/>
          </a:xfrm>
          <a:prstGeom prst="ellipse">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dirty="0">
              <a:solidFill>
                <a:schemeClr val="tx1"/>
              </a:solidFill>
            </a:endParaRPr>
          </a:p>
        </p:txBody>
      </p:sp>
      <p:sp>
        <p:nvSpPr>
          <p:cNvPr id="9" name="Oval 8">
            <a:extLst>
              <a:ext uri="{FF2B5EF4-FFF2-40B4-BE49-F238E27FC236}">
                <a16:creationId xmlns:a16="http://schemas.microsoft.com/office/drawing/2014/main" id="{D8050137-C7B4-F501-0BFF-26ADC784D5BE}"/>
              </a:ext>
            </a:extLst>
          </p:cNvPr>
          <p:cNvSpPr/>
          <p:nvPr/>
        </p:nvSpPr>
        <p:spPr>
          <a:xfrm>
            <a:off x="4710546" y="4414261"/>
            <a:ext cx="727364" cy="526473"/>
          </a:xfrm>
          <a:prstGeom prst="ellipse">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dirty="0">
              <a:solidFill>
                <a:schemeClr val="tx1"/>
              </a:solidFill>
            </a:endParaRPr>
          </a:p>
        </p:txBody>
      </p:sp>
      <p:sp>
        <p:nvSpPr>
          <p:cNvPr id="10" name="Oval 9">
            <a:extLst>
              <a:ext uri="{FF2B5EF4-FFF2-40B4-BE49-F238E27FC236}">
                <a16:creationId xmlns:a16="http://schemas.microsoft.com/office/drawing/2014/main" id="{FB04AFFA-327F-E051-7098-BCF0FD1C56BB}"/>
              </a:ext>
            </a:extLst>
          </p:cNvPr>
          <p:cNvSpPr/>
          <p:nvPr/>
        </p:nvSpPr>
        <p:spPr>
          <a:xfrm>
            <a:off x="7058892" y="4515501"/>
            <a:ext cx="727364" cy="526473"/>
          </a:xfrm>
          <a:prstGeom prst="ellipse">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dirty="0">
              <a:solidFill>
                <a:schemeClr val="tx1"/>
              </a:solidFill>
            </a:endParaRPr>
          </a:p>
        </p:txBody>
      </p:sp>
      <p:sp>
        <p:nvSpPr>
          <p:cNvPr id="11" name="Oval 10">
            <a:extLst>
              <a:ext uri="{FF2B5EF4-FFF2-40B4-BE49-F238E27FC236}">
                <a16:creationId xmlns:a16="http://schemas.microsoft.com/office/drawing/2014/main" id="{DA9CADB4-E3A4-F008-3EF0-D5123630FB97}"/>
              </a:ext>
            </a:extLst>
          </p:cNvPr>
          <p:cNvSpPr/>
          <p:nvPr/>
        </p:nvSpPr>
        <p:spPr>
          <a:xfrm>
            <a:off x="9895611" y="3035733"/>
            <a:ext cx="727364" cy="526473"/>
          </a:xfrm>
          <a:prstGeom prst="ellipse">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dirty="0">
              <a:solidFill>
                <a:schemeClr val="tx1"/>
              </a:solidFill>
            </a:endParaRPr>
          </a:p>
        </p:txBody>
      </p:sp>
      <p:sp>
        <p:nvSpPr>
          <p:cNvPr id="12" name="Oval 11">
            <a:extLst>
              <a:ext uri="{FF2B5EF4-FFF2-40B4-BE49-F238E27FC236}">
                <a16:creationId xmlns:a16="http://schemas.microsoft.com/office/drawing/2014/main" id="{E6D6D24B-FCA8-D7B5-F0F6-62FA275877F0}"/>
              </a:ext>
            </a:extLst>
          </p:cNvPr>
          <p:cNvSpPr/>
          <p:nvPr/>
        </p:nvSpPr>
        <p:spPr>
          <a:xfrm>
            <a:off x="10148456" y="4935395"/>
            <a:ext cx="727364" cy="526473"/>
          </a:xfrm>
          <a:prstGeom prst="ellipse">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dirty="0">
              <a:solidFill>
                <a:schemeClr val="tx1"/>
              </a:solidFill>
            </a:endParaRPr>
          </a:p>
        </p:txBody>
      </p:sp>
      <p:cxnSp>
        <p:nvCxnSpPr>
          <p:cNvPr id="14" name="Straight Connector 13">
            <a:extLst>
              <a:ext uri="{FF2B5EF4-FFF2-40B4-BE49-F238E27FC236}">
                <a16:creationId xmlns:a16="http://schemas.microsoft.com/office/drawing/2014/main" id="{912088BA-3C1C-C131-D28E-E34510A01651}"/>
              </a:ext>
            </a:extLst>
          </p:cNvPr>
          <p:cNvCxnSpPr>
            <a:cxnSpLocks/>
            <a:stCxn id="7" idx="1"/>
            <a:endCxn id="4" idx="5"/>
          </p:cNvCxnSpPr>
          <p:nvPr/>
        </p:nvCxnSpPr>
        <p:spPr>
          <a:xfrm flipH="1" flipV="1">
            <a:off x="2830645" y="3247992"/>
            <a:ext cx="448567" cy="747274"/>
          </a:xfrm>
          <a:prstGeom prst="line">
            <a:avLst/>
          </a:prstGeom>
        </p:spPr>
        <p:style>
          <a:lnRef idx="3">
            <a:schemeClr val="dk1"/>
          </a:lnRef>
          <a:fillRef idx="0">
            <a:schemeClr val="dk1"/>
          </a:fillRef>
          <a:effectRef idx="2">
            <a:schemeClr val="dk1"/>
          </a:effectRef>
          <a:fontRef idx="minor">
            <a:schemeClr val="tx1"/>
          </a:fontRef>
        </p:style>
      </p:cxnSp>
      <p:cxnSp>
        <p:nvCxnSpPr>
          <p:cNvPr id="16" name="Straight Connector 15">
            <a:extLst>
              <a:ext uri="{FF2B5EF4-FFF2-40B4-BE49-F238E27FC236}">
                <a16:creationId xmlns:a16="http://schemas.microsoft.com/office/drawing/2014/main" id="{D4323CF2-BA5E-E839-CEA4-F908FF30E4B6}"/>
              </a:ext>
            </a:extLst>
          </p:cNvPr>
          <p:cNvCxnSpPr>
            <a:cxnSpLocks/>
            <a:stCxn id="5" idx="7"/>
            <a:endCxn id="4" idx="3"/>
          </p:cNvCxnSpPr>
          <p:nvPr/>
        </p:nvCxnSpPr>
        <p:spPr>
          <a:xfrm flipV="1">
            <a:off x="1659936" y="3247992"/>
            <a:ext cx="656385" cy="830402"/>
          </a:xfrm>
          <a:prstGeom prst="line">
            <a:avLst/>
          </a:prstGeom>
        </p:spPr>
        <p:style>
          <a:lnRef idx="3">
            <a:schemeClr val="dk1"/>
          </a:lnRef>
          <a:fillRef idx="0">
            <a:schemeClr val="dk1"/>
          </a:fillRef>
          <a:effectRef idx="2">
            <a:schemeClr val="dk1"/>
          </a:effectRef>
          <a:fontRef idx="minor">
            <a:schemeClr val="tx1"/>
          </a:fontRef>
        </p:style>
      </p:cxnSp>
      <p:cxnSp>
        <p:nvCxnSpPr>
          <p:cNvPr id="19" name="Straight Connector 18">
            <a:extLst>
              <a:ext uri="{FF2B5EF4-FFF2-40B4-BE49-F238E27FC236}">
                <a16:creationId xmlns:a16="http://schemas.microsoft.com/office/drawing/2014/main" id="{69C5E738-7EA5-C8CA-CC06-B5804E6E3C88}"/>
              </a:ext>
            </a:extLst>
          </p:cNvPr>
          <p:cNvCxnSpPr>
            <a:cxnSpLocks/>
            <a:stCxn id="5" idx="5"/>
            <a:endCxn id="6" idx="1"/>
          </p:cNvCxnSpPr>
          <p:nvPr/>
        </p:nvCxnSpPr>
        <p:spPr>
          <a:xfrm>
            <a:off x="1659936" y="4450667"/>
            <a:ext cx="656385" cy="971618"/>
          </a:xfrm>
          <a:prstGeom prst="line">
            <a:avLst/>
          </a:prstGeom>
        </p:spPr>
        <p:style>
          <a:lnRef idx="3">
            <a:schemeClr val="dk1"/>
          </a:lnRef>
          <a:fillRef idx="0">
            <a:schemeClr val="dk1"/>
          </a:fillRef>
          <a:effectRef idx="2">
            <a:schemeClr val="dk1"/>
          </a:effectRef>
          <a:fontRef idx="minor">
            <a:schemeClr val="tx1"/>
          </a:fontRef>
        </p:style>
      </p:cxnSp>
      <p:cxnSp>
        <p:nvCxnSpPr>
          <p:cNvPr id="23" name="Straight Connector 22">
            <a:extLst>
              <a:ext uri="{FF2B5EF4-FFF2-40B4-BE49-F238E27FC236}">
                <a16:creationId xmlns:a16="http://schemas.microsoft.com/office/drawing/2014/main" id="{A64350AB-5F88-4E69-D130-2A4CBB260897}"/>
              </a:ext>
            </a:extLst>
          </p:cNvPr>
          <p:cNvCxnSpPr>
            <a:cxnSpLocks/>
            <a:stCxn id="7" idx="3"/>
            <a:endCxn id="6" idx="7"/>
          </p:cNvCxnSpPr>
          <p:nvPr/>
        </p:nvCxnSpPr>
        <p:spPr>
          <a:xfrm flipH="1">
            <a:off x="2830645" y="4367539"/>
            <a:ext cx="448567" cy="1054746"/>
          </a:xfrm>
          <a:prstGeom prst="line">
            <a:avLst/>
          </a:prstGeom>
        </p:spPr>
        <p:style>
          <a:lnRef idx="3">
            <a:schemeClr val="dk1"/>
          </a:lnRef>
          <a:fillRef idx="0">
            <a:schemeClr val="dk1"/>
          </a:fillRef>
          <a:effectRef idx="2">
            <a:schemeClr val="dk1"/>
          </a:effectRef>
          <a:fontRef idx="minor">
            <a:schemeClr val="tx1"/>
          </a:fontRef>
        </p:style>
      </p:cxnSp>
      <p:cxnSp>
        <p:nvCxnSpPr>
          <p:cNvPr id="26" name="Straight Connector 25">
            <a:extLst>
              <a:ext uri="{FF2B5EF4-FFF2-40B4-BE49-F238E27FC236}">
                <a16:creationId xmlns:a16="http://schemas.microsoft.com/office/drawing/2014/main" id="{4B2338AA-45B0-8B37-2BC5-ACC581AD98F7}"/>
              </a:ext>
            </a:extLst>
          </p:cNvPr>
          <p:cNvCxnSpPr>
            <a:cxnSpLocks/>
            <a:stCxn id="8" idx="5"/>
            <a:endCxn id="10" idx="1"/>
          </p:cNvCxnSpPr>
          <p:nvPr/>
        </p:nvCxnSpPr>
        <p:spPr>
          <a:xfrm>
            <a:off x="6855391" y="3231467"/>
            <a:ext cx="310021" cy="1361134"/>
          </a:xfrm>
          <a:prstGeom prst="line">
            <a:avLst/>
          </a:prstGeom>
        </p:spPr>
        <p:style>
          <a:lnRef idx="3">
            <a:schemeClr val="dk1"/>
          </a:lnRef>
          <a:fillRef idx="0">
            <a:schemeClr val="dk1"/>
          </a:fillRef>
          <a:effectRef idx="2">
            <a:schemeClr val="dk1"/>
          </a:effectRef>
          <a:fontRef idx="minor">
            <a:schemeClr val="tx1"/>
          </a:fontRef>
        </p:style>
      </p:cxnSp>
      <p:cxnSp>
        <p:nvCxnSpPr>
          <p:cNvPr id="29" name="Straight Connector 28">
            <a:extLst>
              <a:ext uri="{FF2B5EF4-FFF2-40B4-BE49-F238E27FC236}">
                <a16:creationId xmlns:a16="http://schemas.microsoft.com/office/drawing/2014/main" id="{8F8AF9FE-7025-2C28-9080-882A6EBECAB2}"/>
              </a:ext>
            </a:extLst>
          </p:cNvPr>
          <p:cNvCxnSpPr>
            <a:cxnSpLocks/>
            <a:stCxn id="8" idx="3"/>
            <a:endCxn id="9" idx="7"/>
          </p:cNvCxnSpPr>
          <p:nvPr/>
        </p:nvCxnSpPr>
        <p:spPr>
          <a:xfrm flipH="1">
            <a:off x="5331390" y="3231467"/>
            <a:ext cx="1009677" cy="1259894"/>
          </a:xfrm>
          <a:prstGeom prst="line">
            <a:avLst/>
          </a:prstGeom>
        </p:spPr>
        <p:style>
          <a:lnRef idx="3">
            <a:schemeClr val="dk1"/>
          </a:lnRef>
          <a:fillRef idx="0">
            <a:schemeClr val="dk1"/>
          </a:fillRef>
          <a:effectRef idx="2">
            <a:schemeClr val="dk1"/>
          </a:effectRef>
          <a:fontRef idx="minor">
            <a:schemeClr val="tx1"/>
          </a:fontRef>
        </p:style>
      </p:cxnSp>
      <p:cxnSp>
        <p:nvCxnSpPr>
          <p:cNvPr id="32" name="Straight Connector 31">
            <a:extLst>
              <a:ext uri="{FF2B5EF4-FFF2-40B4-BE49-F238E27FC236}">
                <a16:creationId xmlns:a16="http://schemas.microsoft.com/office/drawing/2014/main" id="{1495EDF9-F191-3102-B70D-2C3EE390C404}"/>
              </a:ext>
            </a:extLst>
          </p:cNvPr>
          <p:cNvCxnSpPr>
            <a:cxnSpLocks/>
            <a:stCxn id="9" idx="6"/>
            <a:endCxn id="10" idx="2"/>
          </p:cNvCxnSpPr>
          <p:nvPr/>
        </p:nvCxnSpPr>
        <p:spPr>
          <a:xfrm>
            <a:off x="5437910" y="4677498"/>
            <a:ext cx="1620982" cy="101240"/>
          </a:xfrm>
          <a:prstGeom prst="line">
            <a:avLst/>
          </a:prstGeom>
        </p:spPr>
        <p:style>
          <a:lnRef idx="3">
            <a:schemeClr val="dk1"/>
          </a:lnRef>
          <a:fillRef idx="0">
            <a:schemeClr val="dk1"/>
          </a:fillRef>
          <a:effectRef idx="2">
            <a:schemeClr val="dk1"/>
          </a:effectRef>
          <a:fontRef idx="minor">
            <a:schemeClr val="tx1"/>
          </a:fontRef>
        </p:style>
      </p:cxnSp>
      <p:cxnSp>
        <p:nvCxnSpPr>
          <p:cNvPr id="35" name="Straight Connector 34">
            <a:extLst>
              <a:ext uri="{FF2B5EF4-FFF2-40B4-BE49-F238E27FC236}">
                <a16:creationId xmlns:a16="http://schemas.microsoft.com/office/drawing/2014/main" id="{19994459-CC04-24C0-C2F8-2A508F7A4192}"/>
              </a:ext>
            </a:extLst>
          </p:cNvPr>
          <p:cNvCxnSpPr>
            <a:cxnSpLocks/>
            <a:stCxn id="11" idx="4"/>
            <a:endCxn id="12" idx="0"/>
          </p:cNvCxnSpPr>
          <p:nvPr/>
        </p:nvCxnSpPr>
        <p:spPr>
          <a:xfrm>
            <a:off x="10259293" y="3562206"/>
            <a:ext cx="252845" cy="1373189"/>
          </a:xfrm>
          <a:prstGeom prst="line">
            <a:avLst/>
          </a:prstGeom>
        </p:spPr>
        <p:style>
          <a:lnRef idx="3">
            <a:schemeClr val="dk1"/>
          </a:lnRef>
          <a:fillRef idx="0">
            <a:schemeClr val="dk1"/>
          </a:fillRef>
          <a:effectRef idx="2">
            <a:schemeClr val="dk1"/>
          </a:effectRef>
          <a:fontRef idx="minor">
            <a:schemeClr val="tx1"/>
          </a:fontRef>
        </p:style>
      </p:cxnSp>
      <p:sp>
        <p:nvSpPr>
          <p:cNvPr id="38" name="TextBox 37">
            <a:extLst>
              <a:ext uri="{FF2B5EF4-FFF2-40B4-BE49-F238E27FC236}">
                <a16:creationId xmlns:a16="http://schemas.microsoft.com/office/drawing/2014/main" id="{BA4E436B-8318-1F63-41BB-24C93B4D8AD4}"/>
              </a:ext>
            </a:extLst>
          </p:cNvPr>
          <p:cNvSpPr txBox="1"/>
          <p:nvPr/>
        </p:nvSpPr>
        <p:spPr>
          <a:xfrm>
            <a:off x="4074969" y="5198631"/>
            <a:ext cx="4113067" cy="523220"/>
          </a:xfrm>
          <a:prstGeom prst="rect">
            <a:avLst/>
          </a:prstGeom>
          <a:noFill/>
        </p:spPr>
        <p:txBody>
          <a:bodyPr wrap="square" rtlCol="0">
            <a:spAutoFit/>
          </a:bodyPr>
          <a:lstStyle/>
          <a:p>
            <a:r>
              <a:rPr lang="zh-CN" altLang="en-US" sz="2800" dirty="0">
                <a:solidFill>
                  <a:srgbClr val="FF0000"/>
                </a:solidFill>
              </a:rPr>
              <a:t>有几个连通块？</a:t>
            </a:r>
          </a:p>
        </p:txBody>
      </p:sp>
    </p:spTree>
    <p:extLst>
      <p:ext uri="{BB962C8B-B14F-4D97-AF65-F5344CB8AC3E}">
        <p14:creationId xmlns:p14="http://schemas.microsoft.com/office/powerpoint/2010/main" val="10137615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9"/>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3"/>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6"/>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9"/>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2"/>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2" grpId="0" animBg="1"/>
      <p:bldP spid="38" grpId="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8EE0E1-D0EC-5537-D3F6-D4135B5D6EDC}"/>
              </a:ext>
            </a:extLst>
          </p:cNvPr>
          <p:cNvSpPr>
            <a:spLocks noGrp="1"/>
          </p:cNvSpPr>
          <p:nvPr>
            <p:ph type="title"/>
          </p:nvPr>
        </p:nvSpPr>
        <p:spPr/>
        <p:txBody>
          <a:bodyPr/>
          <a:lstStyle/>
          <a:p>
            <a:r>
              <a:rPr lang="zh-CN" altLang="en-US" dirty="0"/>
              <a:t>连通块</a:t>
            </a:r>
          </a:p>
        </p:txBody>
      </p:sp>
      <p:sp>
        <p:nvSpPr>
          <p:cNvPr id="3" name="Content Placeholder 2">
            <a:extLst>
              <a:ext uri="{FF2B5EF4-FFF2-40B4-BE49-F238E27FC236}">
                <a16:creationId xmlns:a16="http://schemas.microsoft.com/office/drawing/2014/main" id="{C34DEDB0-C0D6-4F5B-F91A-7B9D936D9A6C}"/>
              </a:ext>
            </a:extLst>
          </p:cNvPr>
          <p:cNvSpPr>
            <a:spLocks noGrp="1"/>
          </p:cNvSpPr>
          <p:nvPr>
            <p:ph idx="1"/>
          </p:nvPr>
        </p:nvSpPr>
        <p:spPr/>
        <p:txBody>
          <a:bodyPr/>
          <a:lstStyle/>
          <a:p>
            <a:r>
              <a:rPr lang="zh-CN" altLang="en-US" dirty="0"/>
              <a:t>遍历图的连通块</a:t>
            </a:r>
            <a:endParaRPr lang="en-US" altLang="zh-CN" dirty="0"/>
          </a:p>
          <a:p>
            <a:pPr lvl="1"/>
            <a:r>
              <a:rPr lang="zh-CN" altLang="en-US" dirty="0"/>
              <a:t>从任意一个未被标记点开始，遍历并标记所有能到达的点</a:t>
            </a:r>
            <a:endParaRPr lang="en-US" altLang="zh-CN" dirty="0"/>
          </a:p>
          <a:p>
            <a:pPr lvl="1"/>
            <a:r>
              <a:rPr lang="zh-CN" altLang="en-US" dirty="0"/>
              <a:t>不断重复上述过程</a:t>
            </a:r>
            <a:endParaRPr lang="en-US" altLang="zh-CN" dirty="0"/>
          </a:p>
          <a:p>
            <a:endParaRPr lang="zh-CN" altLang="en-US" dirty="0"/>
          </a:p>
        </p:txBody>
      </p:sp>
    </p:spTree>
    <p:extLst>
      <p:ext uri="{BB962C8B-B14F-4D97-AF65-F5344CB8AC3E}">
        <p14:creationId xmlns:p14="http://schemas.microsoft.com/office/powerpoint/2010/main" val="29494801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47096D-7A57-3B2E-0ABF-7E594E8D3AD0}"/>
              </a:ext>
            </a:extLst>
          </p:cNvPr>
          <p:cNvSpPr>
            <a:spLocks noGrp="1"/>
          </p:cNvSpPr>
          <p:nvPr>
            <p:ph type="title"/>
          </p:nvPr>
        </p:nvSpPr>
        <p:spPr/>
        <p:txBody>
          <a:bodyPr/>
          <a:lstStyle/>
          <a:p>
            <a:r>
              <a:rPr lang="zh-CN" altLang="en-US" dirty="0"/>
              <a:t>例题</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961A874-5DDB-F689-3E1F-4BA6D1580BD3}"/>
                  </a:ext>
                </a:extLst>
              </p:cNvPr>
              <p:cNvSpPr>
                <a:spLocks noGrp="1"/>
              </p:cNvSpPr>
              <p:nvPr>
                <p:ph idx="1"/>
              </p:nvPr>
            </p:nvSpPr>
            <p:spPr/>
            <p:txBody>
              <a:bodyPr/>
              <a:lstStyle/>
              <a:p>
                <a:r>
                  <a:rPr lang="zh-CN" altLang="en-US" b="0" i="0" dirty="0">
                    <a:effectLst/>
                    <a:latin typeface="-apple-system"/>
                  </a:rPr>
                  <a:t>给出 </a:t>
                </a:r>
                <a14:m>
                  <m:oMath xmlns:m="http://schemas.openxmlformats.org/officeDocument/2006/math">
                    <m:r>
                      <a:rPr lang="en-US" altLang="zh-CN" b="0" i="1" smtClean="0">
                        <a:effectLst/>
                        <a:latin typeface="Cambria Math" panose="02040503050406030204" pitchFamily="18" charset="0"/>
                      </a:rPr>
                      <m:t>𝑁</m:t>
                    </m:r>
                  </m:oMath>
                </a14:m>
                <a:r>
                  <a:rPr lang="zh-CN" altLang="en-US" b="0" i="0" dirty="0">
                    <a:effectLst/>
                    <a:latin typeface="-apple-system"/>
                  </a:rPr>
                  <a:t> 个点，</a:t>
                </a:r>
                <a14:m>
                  <m:oMath xmlns:m="http://schemas.openxmlformats.org/officeDocument/2006/math">
                    <m:r>
                      <a:rPr lang="en-US" altLang="zh-CN" b="0" i="1" smtClean="0">
                        <a:effectLst/>
                        <a:latin typeface="Cambria Math" panose="02040503050406030204" pitchFamily="18" charset="0"/>
                      </a:rPr>
                      <m:t>𝑀</m:t>
                    </m:r>
                  </m:oMath>
                </a14:m>
                <a:r>
                  <a:rPr lang="zh-CN" altLang="en-US" b="0" i="0" dirty="0">
                    <a:effectLst/>
                    <a:latin typeface="-apple-system"/>
                  </a:rPr>
                  <a:t> 条边的有向图，对于每个点 </a:t>
                </a:r>
                <a14:m>
                  <m:oMath xmlns:m="http://schemas.openxmlformats.org/officeDocument/2006/math">
                    <m:r>
                      <a:rPr lang="en-US" altLang="zh-CN" b="0" i="1" smtClean="0">
                        <a:effectLst/>
                        <a:latin typeface="Cambria Math" panose="02040503050406030204" pitchFamily="18" charset="0"/>
                      </a:rPr>
                      <m:t>𝑣</m:t>
                    </m:r>
                  </m:oMath>
                </a14:m>
                <a:r>
                  <a:rPr lang="zh-CN" altLang="en-US" b="0" i="0" dirty="0">
                    <a:effectLst/>
                    <a:latin typeface="-apple-system"/>
                  </a:rPr>
                  <a:t>，求 </a:t>
                </a:r>
                <a14:m>
                  <m:oMath xmlns:m="http://schemas.openxmlformats.org/officeDocument/2006/math">
                    <m:r>
                      <a:rPr lang="en-US" altLang="zh-CN" b="0" i="1" smtClean="0">
                        <a:effectLst/>
                        <a:latin typeface="Cambria Math" panose="02040503050406030204" pitchFamily="18" charset="0"/>
                      </a:rPr>
                      <m:t>𝐴</m:t>
                    </m:r>
                    <m:r>
                      <a:rPr lang="en-US" altLang="zh-CN" b="0" i="1" smtClean="0">
                        <a:effectLst/>
                        <a:latin typeface="Cambria Math" panose="02040503050406030204" pitchFamily="18" charset="0"/>
                      </a:rPr>
                      <m:t>(</m:t>
                    </m:r>
                    <m:r>
                      <a:rPr lang="en-US" altLang="zh-CN" b="0" i="1" smtClean="0">
                        <a:effectLst/>
                        <a:latin typeface="Cambria Math" panose="02040503050406030204" pitchFamily="18" charset="0"/>
                      </a:rPr>
                      <m:t>𝑣</m:t>
                    </m:r>
                    <m:r>
                      <a:rPr lang="en-US" altLang="zh-CN" b="0" i="1" smtClean="0">
                        <a:effectLst/>
                        <a:latin typeface="Cambria Math" panose="02040503050406030204" pitchFamily="18" charset="0"/>
                      </a:rPr>
                      <m:t>)</m:t>
                    </m:r>
                  </m:oMath>
                </a14:m>
                <a:r>
                  <a:rPr lang="zh-CN" altLang="en-US" b="0" i="0" dirty="0">
                    <a:effectLst/>
                    <a:latin typeface="-apple-system"/>
                  </a:rPr>
                  <a:t> 表示从点 </a:t>
                </a:r>
                <a14:m>
                  <m:oMath xmlns:m="http://schemas.openxmlformats.org/officeDocument/2006/math">
                    <m:r>
                      <a:rPr lang="en-US" altLang="zh-CN" b="0" i="1" smtClean="0">
                        <a:effectLst/>
                        <a:latin typeface="Cambria Math" panose="02040503050406030204" pitchFamily="18" charset="0"/>
                      </a:rPr>
                      <m:t>𝑣</m:t>
                    </m:r>
                  </m:oMath>
                </a14:m>
                <a:r>
                  <a:rPr lang="zh-CN" altLang="en-US" b="0" i="0" dirty="0">
                    <a:effectLst/>
                    <a:latin typeface="-apple-system"/>
                  </a:rPr>
                  <a:t> 出发，能到达的编号最大的点。</a:t>
                </a:r>
                <a:endParaRPr lang="en-US" altLang="zh-CN" b="0" i="0" dirty="0">
                  <a:effectLst/>
                  <a:latin typeface="-apple-system"/>
                </a:endParaRPr>
              </a:p>
              <a:p>
                <a14:m>
                  <m:oMath xmlns:m="http://schemas.openxmlformats.org/officeDocument/2006/math">
                    <m:r>
                      <a:rPr lang="en-US" altLang="zh-CN" b="0" i="1" smtClean="0">
                        <a:latin typeface="Cambria Math" panose="02040503050406030204" pitchFamily="18" charset="0"/>
                      </a:rPr>
                      <m:t>𝑁</m:t>
                    </m:r>
                    <m:r>
                      <a:rPr lang="en-US" altLang="zh-CN" b="0" i="1" smtClean="0">
                        <a:latin typeface="Cambria Math" panose="02040503050406030204" pitchFamily="18" charset="0"/>
                      </a:rPr>
                      <m:t>, </m:t>
                    </m:r>
                    <m:r>
                      <a:rPr lang="en-US" altLang="zh-CN" b="0" i="1" smtClean="0">
                        <a:latin typeface="Cambria Math" panose="02040503050406030204" pitchFamily="18" charset="0"/>
                      </a:rPr>
                      <m:t>𝑀</m:t>
                    </m:r>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10</m:t>
                        </m:r>
                      </m:e>
                      <m:sup>
                        <m:r>
                          <a:rPr lang="en-US" altLang="zh-CN" b="0" i="1" smtClean="0">
                            <a:latin typeface="Cambria Math" panose="02040503050406030204" pitchFamily="18" charset="0"/>
                          </a:rPr>
                          <m:t>5</m:t>
                        </m:r>
                      </m:sup>
                    </m:sSup>
                  </m:oMath>
                </a14:m>
                <a:endParaRPr lang="zh-CN" altLang="en-US" dirty="0"/>
              </a:p>
            </p:txBody>
          </p:sp>
        </mc:Choice>
        <mc:Fallback xmlns="">
          <p:sp>
            <p:nvSpPr>
              <p:cNvPr id="3" name="Content Placeholder 2">
                <a:extLst>
                  <a:ext uri="{FF2B5EF4-FFF2-40B4-BE49-F238E27FC236}">
                    <a16:creationId xmlns:a16="http://schemas.microsoft.com/office/drawing/2014/main" id="{7961A874-5DDB-F689-3E1F-4BA6D1580BD3}"/>
                  </a:ext>
                </a:extLst>
              </p:cNvPr>
              <p:cNvSpPr>
                <a:spLocks noGrp="1" noRot="1" noChangeAspect="1" noMove="1" noResize="1" noEditPoints="1" noAdjustHandles="1" noChangeArrowheads="1" noChangeShapeType="1" noTextEdit="1"/>
              </p:cNvSpPr>
              <p:nvPr>
                <p:ph idx="1"/>
              </p:nvPr>
            </p:nvSpPr>
            <p:spPr>
              <a:blipFill>
                <a:blip r:embed="rId2"/>
                <a:stretch>
                  <a:fillRect l="-1043" t="-238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48480290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133A8-F0CC-CAB2-4FF5-F8527156A644}"/>
              </a:ext>
            </a:extLst>
          </p:cNvPr>
          <p:cNvSpPr>
            <a:spLocks noGrp="1"/>
          </p:cNvSpPr>
          <p:nvPr>
            <p:ph type="title"/>
          </p:nvPr>
        </p:nvSpPr>
        <p:spPr/>
        <p:txBody>
          <a:bodyPr/>
          <a:lstStyle/>
          <a:p>
            <a:r>
              <a:rPr lang="zh-CN" altLang="en-US" dirty="0"/>
              <a:t>洛谷 </a:t>
            </a:r>
            <a:r>
              <a:rPr lang="en-US" altLang="zh-CN" dirty="0"/>
              <a:t>3916 </a:t>
            </a:r>
            <a:r>
              <a:rPr lang="zh-CN" altLang="en-US" dirty="0"/>
              <a:t>图的遍历</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9AC4AAA-AD0F-B4A4-3D2C-DFEA36412FC4}"/>
                  </a:ext>
                </a:extLst>
              </p:cNvPr>
              <p:cNvSpPr>
                <a:spLocks noGrp="1"/>
              </p:cNvSpPr>
              <p:nvPr>
                <p:ph idx="1"/>
              </p:nvPr>
            </p:nvSpPr>
            <p:spPr/>
            <p:txBody>
              <a:bodyPr/>
              <a:lstStyle/>
              <a:p>
                <a:r>
                  <a:rPr lang="zh-CN" altLang="en-US" dirty="0"/>
                  <a:t>对于那些能到达点 </a:t>
                </a:r>
                <a14:m>
                  <m:oMath xmlns:m="http://schemas.openxmlformats.org/officeDocument/2006/math">
                    <m:r>
                      <a:rPr lang="en-US" altLang="zh-CN" b="0" i="1" smtClean="0">
                        <a:latin typeface="Cambria Math" panose="02040503050406030204" pitchFamily="18" charset="0"/>
                      </a:rPr>
                      <m:t>𝑁</m:t>
                    </m:r>
                  </m:oMath>
                </a14:m>
                <a:r>
                  <a:rPr lang="zh-CN" altLang="en-US" dirty="0"/>
                  <a:t> 的点 </a:t>
                </a:r>
                <a14:m>
                  <m:oMath xmlns:m="http://schemas.openxmlformats.org/officeDocument/2006/math">
                    <m:r>
                      <a:rPr lang="en-US" altLang="zh-CN" b="0" i="1" smtClean="0">
                        <a:latin typeface="Cambria Math" panose="02040503050406030204" pitchFamily="18" charset="0"/>
                      </a:rPr>
                      <m:t>𝑣</m:t>
                    </m:r>
                  </m:oMath>
                </a14:m>
                <a:r>
                  <a:rPr lang="zh-CN" altLang="en-US" dirty="0"/>
                  <a:t>，必然有 </a:t>
                </a:r>
                <a14:m>
                  <m:oMath xmlns:m="http://schemas.openxmlformats.org/officeDocument/2006/math">
                    <m:r>
                      <a:rPr lang="en-US" altLang="zh-CN" b="0" i="1" smtClean="0">
                        <a:latin typeface="Cambria Math" panose="02040503050406030204" pitchFamily="18" charset="0"/>
                      </a:rPr>
                      <m:t>𝐴</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𝑣</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𝑁</m:t>
                    </m:r>
                  </m:oMath>
                </a14:m>
                <a:r>
                  <a:rPr lang="zh-CN" altLang="en-US" dirty="0"/>
                  <a:t>。</a:t>
                </a:r>
                <a:endParaRPr lang="en-US" altLang="zh-CN" dirty="0"/>
              </a:p>
              <a:p>
                <a:r>
                  <a:rPr lang="zh-CN" altLang="en-US" dirty="0"/>
                  <a:t>除了这些点之外，那些能到达点 </a:t>
                </a:r>
                <a14:m>
                  <m:oMath xmlns:m="http://schemas.openxmlformats.org/officeDocument/2006/math">
                    <m:r>
                      <a:rPr lang="en-US" altLang="zh-CN" b="0" i="1" smtClean="0">
                        <a:latin typeface="Cambria Math" panose="02040503050406030204" pitchFamily="18" charset="0"/>
                      </a:rPr>
                      <m:t>𝑁</m:t>
                    </m:r>
                    <m:r>
                      <a:rPr lang="en-US" altLang="zh-CN" b="0" i="1" smtClean="0">
                        <a:latin typeface="Cambria Math" panose="02040503050406030204" pitchFamily="18" charset="0"/>
                      </a:rPr>
                      <m:t>−1</m:t>
                    </m:r>
                  </m:oMath>
                </a14:m>
                <a:r>
                  <a:rPr lang="zh-CN" altLang="en-US" dirty="0"/>
                  <a:t> 的点 </a:t>
                </a:r>
                <a14:m>
                  <m:oMath xmlns:m="http://schemas.openxmlformats.org/officeDocument/2006/math">
                    <m:r>
                      <a:rPr lang="en-US" altLang="zh-CN" b="0" i="1" smtClean="0">
                        <a:latin typeface="Cambria Math" panose="02040503050406030204" pitchFamily="18" charset="0"/>
                      </a:rPr>
                      <m:t>𝑣</m:t>
                    </m:r>
                  </m:oMath>
                </a14:m>
                <a:r>
                  <a:rPr lang="zh-CN" altLang="en-US" dirty="0"/>
                  <a:t>，必然有 </a:t>
                </a:r>
                <a14:m>
                  <m:oMath xmlns:m="http://schemas.openxmlformats.org/officeDocument/2006/math">
                    <m:r>
                      <a:rPr lang="en-US" altLang="zh-CN" b="0" i="1" smtClean="0">
                        <a:latin typeface="Cambria Math" panose="02040503050406030204" pitchFamily="18" charset="0"/>
                      </a:rPr>
                      <m:t>𝐴</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𝑣</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𝑁</m:t>
                    </m:r>
                    <m:r>
                      <a:rPr lang="en-US" altLang="zh-CN" b="0" i="1" smtClean="0">
                        <a:latin typeface="Cambria Math" panose="02040503050406030204" pitchFamily="18" charset="0"/>
                      </a:rPr>
                      <m:t>−1</m:t>
                    </m:r>
                  </m:oMath>
                </a14:m>
                <a:r>
                  <a:rPr lang="zh-CN" altLang="en-US" dirty="0"/>
                  <a:t>。</a:t>
                </a:r>
                <a:endParaRPr lang="en-US" altLang="zh-CN" dirty="0"/>
              </a:p>
              <a:p>
                <a:r>
                  <a:rPr lang="zh-CN" altLang="en-US" dirty="0"/>
                  <a:t>如此类推</a:t>
                </a:r>
                <a:endParaRPr lang="en-US" altLang="zh-CN" dirty="0"/>
              </a:p>
              <a:p>
                <a:r>
                  <a:rPr lang="zh-CN" altLang="en-US" dirty="0"/>
                  <a:t>将图取反，然后从编号大的点开始，遍历那些能够到达且还没被访问过的点。</a:t>
                </a:r>
                <a:endParaRPr lang="en-US" altLang="zh-CN" dirty="0"/>
              </a:p>
              <a:p>
                <a:r>
                  <a:rPr lang="zh-CN" altLang="en-US" dirty="0"/>
                  <a:t>时间复杂度 </a:t>
                </a:r>
                <a14:m>
                  <m:oMath xmlns:m="http://schemas.openxmlformats.org/officeDocument/2006/math">
                    <m:r>
                      <a:rPr lang="en-US" altLang="zh-CN" b="0" i="1" smtClean="0">
                        <a:latin typeface="Cambria Math" panose="02040503050406030204" pitchFamily="18" charset="0"/>
                      </a:rPr>
                      <m:t>𝑂</m:t>
                    </m:r>
                    <m:r>
                      <a:rPr lang="en-US" altLang="zh-CN" b="0" i="1" smtClean="0">
                        <a:latin typeface="Cambria Math" panose="02040503050406030204" pitchFamily="18" charset="0"/>
                      </a:rPr>
                      <m:t>(</m:t>
                    </m:r>
                    <m:r>
                      <a:rPr lang="en-US" altLang="zh-CN" b="0" i="1" smtClean="0">
                        <a:latin typeface="Cambria Math" panose="02040503050406030204" pitchFamily="18" charset="0"/>
                      </a:rPr>
                      <m:t>𝑁</m:t>
                    </m:r>
                    <m:r>
                      <a:rPr lang="en-US" altLang="zh-CN" b="0" i="1" smtClean="0">
                        <a:latin typeface="Cambria Math" panose="02040503050406030204" pitchFamily="18" charset="0"/>
                      </a:rPr>
                      <m:t>+</m:t>
                    </m:r>
                    <m:r>
                      <a:rPr lang="en-US" altLang="zh-CN" b="0" i="1" smtClean="0">
                        <a:latin typeface="Cambria Math" panose="02040503050406030204" pitchFamily="18" charset="0"/>
                      </a:rPr>
                      <m:t>𝑀</m:t>
                    </m:r>
                    <m:r>
                      <a:rPr lang="en-US" altLang="zh-CN" b="0" i="1" smtClean="0">
                        <a:latin typeface="Cambria Math" panose="02040503050406030204" pitchFamily="18" charset="0"/>
                      </a:rPr>
                      <m:t>)</m:t>
                    </m:r>
                  </m:oMath>
                </a14:m>
                <a:endParaRPr lang="zh-CN" altLang="en-US" dirty="0"/>
              </a:p>
            </p:txBody>
          </p:sp>
        </mc:Choice>
        <mc:Fallback xmlns="">
          <p:sp>
            <p:nvSpPr>
              <p:cNvPr id="3" name="Content Placeholder 2">
                <a:extLst>
                  <a:ext uri="{FF2B5EF4-FFF2-40B4-BE49-F238E27FC236}">
                    <a16:creationId xmlns:a16="http://schemas.microsoft.com/office/drawing/2014/main" id="{B9AC4AAA-AD0F-B4A4-3D2C-DFEA36412FC4}"/>
                  </a:ext>
                </a:extLst>
              </p:cNvPr>
              <p:cNvSpPr>
                <a:spLocks noGrp="1" noRot="1" noChangeAspect="1" noMove="1" noResize="1" noEditPoints="1" noAdjustHandles="1" noChangeArrowheads="1" noChangeShapeType="1" noTextEdit="1"/>
              </p:cNvSpPr>
              <p:nvPr>
                <p:ph idx="1"/>
              </p:nvPr>
            </p:nvSpPr>
            <p:spPr>
              <a:blipFill>
                <a:blip r:embed="rId2"/>
                <a:stretch>
                  <a:fillRect l="-1043" t="-238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57380364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18539B-7176-A796-DF9E-3F74B3F5C49E}"/>
              </a:ext>
            </a:extLst>
          </p:cNvPr>
          <p:cNvSpPr>
            <a:spLocks noGrp="1"/>
          </p:cNvSpPr>
          <p:nvPr>
            <p:ph type="title"/>
          </p:nvPr>
        </p:nvSpPr>
        <p:spPr/>
        <p:txBody>
          <a:bodyPr/>
          <a:lstStyle/>
          <a:p>
            <a:r>
              <a:rPr lang="zh-CN" altLang="en-US" dirty="0"/>
              <a:t>练习</a:t>
            </a:r>
          </a:p>
        </p:txBody>
      </p:sp>
      <p:sp>
        <p:nvSpPr>
          <p:cNvPr id="3" name="Content Placeholder 2">
            <a:extLst>
              <a:ext uri="{FF2B5EF4-FFF2-40B4-BE49-F238E27FC236}">
                <a16:creationId xmlns:a16="http://schemas.microsoft.com/office/drawing/2014/main" id="{16036D0F-5B12-F3C6-247C-B72B0390F4D1}"/>
              </a:ext>
            </a:extLst>
          </p:cNvPr>
          <p:cNvSpPr>
            <a:spLocks noGrp="1"/>
          </p:cNvSpPr>
          <p:nvPr>
            <p:ph idx="1"/>
          </p:nvPr>
        </p:nvSpPr>
        <p:spPr/>
        <p:txBody>
          <a:bodyPr/>
          <a:lstStyle/>
          <a:p>
            <a:r>
              <a:rPr lang="zh-CN" altLang="en-US" dirty="0"/>
              <a:t>洛谷 </a:t>
            </a:r>
            <a:r>
              <a:rPr lang="en-US" altLang="zh-CN" dirty="0"/>
              <a:t>5318 </a:t>
            </a:r>
            <a:r>
              <a:rPr lang="zh-CN" altLang="en-US" dirty="0"/>
              <a:t>查找文献</a:t>
            </a:r>
          </a:p>
        </p:txBody>
      </p:sp>
    </p:spTree>
    <p:extLst>
      <p:ext uri="{BB962C8B-B14F-4D97-AF65-F5344CB8AC3E}">
        <p14:creationId xmlns:p14="http://schemas.microsoft.com/office/powerpoint/2010/main" val="42297849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16B4FF6E-6B93-2C2C-C414-D1D170192FDC}"/>
              </a:ext>
            </a:extLst>
          </p:cNvPr>
          <p:cNvSpPr/>
          <p:nvPr/>
        </p:nvSpPr>
        <p:spPr>
          <a:xfrm>
            <a:off x="4468091" y="734291"/>
            <a:ext cx="727364" cy="526473"/>
          </a:xfrm>
          <a:prstGeom prst="ellipse">
            <a:avLst/>
          </a:prstGeom>
          <a:solidFill>
            <a:srgbClr val="FF0000"/>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2800" dirty="0">
                <a:solidFill>
                  <a:schemeClr val="tx1"/>
                </a:solidFill>
              </a:rPr>
              <a:t>1</a:t>
            </a:r>
            <a:endParaRPr lang="zh-CN" altLang="en-US" dirty="0">
              <a:solidFill>
                <a:schemeClr val="tx1"/>
              </a:solidFill>
            </a:endParaRPr>
          </a:p>
        </p:txBody>
      </p:sp>
      <p:sp>
        <p:nvSpPr>
          <p:cNvPr id="5" name="Oval 4">
            <a:extLst>
              <a:ext uri="{FF2B5EF4-FFF2-40B4-BE49-F238E27FC236}">
                <a16:creationId xmlns:a16="http://schemas.microsoft.com/office/drawing/2014/main" id="{67B9074F-5A76-D330-A92F-F105C59D7C8E}"/>
              </a:ext>
            </a:extLst>
          </p:cNvPr>
          <p:cNvSpPr/>
          <p:nvPr/>
        </p:nvSpPr>
        <p:spPr>
          <a:xfrm>
            <a:off x="3380509" y="1835727"/>
            <a:ext cx="727364" cy="526473"/>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2800" dirty="0">
                <a:solidFill>
                  <a:schemeClr val="tx1"/>
                </a:solidFill>
              </a:rPr>
              <a:t>2</a:t>
            </a:r>
            <a:endParaRPr lang="zh-CN" altLang="en-US" dirty="0">
              <a:solidFill>
                <a:schemeClr val="tx1"/>
              </a:solidFill>
            </a:endParaRPr>
          </a:p>
        </p:txBody>
      </p:sp>
      <p:sp>
        <p:nvSpPr>
          <p:cNvPr id="6" name="Oval 5">
            <a:extLst>
              <a:ext uri="{FF2B5EF4-FFF2-40B4-BE49-F238E27FC236}">
                <a16:creationId xmlns:a16="http://schemas.microsoft.com/office/drawing/2014/main" id="{C97C272E-A1A1-2ED6-CFA1-DC488961DDBA}"/>
              </a:ext>
            </a:extLst>
          </p:cNvPr>
          <p:cNvSpPr/>
          <p:nvPr/>
        </p:nvSpPr>
        <p:spPr>
          <a:xfrm>
            <a:off x="5663046" y="1835726"/>
            <a:ext cx="727364" cy="526473"/>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2800" dirty="0">
                <a:solidFill>
                  <a:schemeClr val="tx1"/>
                </a:solidFill>
              </a:rPr>
              <a:t>3</a:t>
            </a:r>
            <a:endParaRPr lang="zh-CN" altLang="en-US" dirty="0">
              <a:solidFill>
                <a:schemeClr val="tx1"/>
              </a:solidFill>
            </a:endParaRPr>
          </a:p>
        </p:txBody>
      </p:sp>
      <p:sp>
        <p:nvSpPr>
          <p:cNvPr id="7" name="Oval 6">
            <a:extLst>
              <a:ext uri="{FF2B5EF4-FFF2-40B4-BE49-F238E27FC236}">
                <a16:creationId xmlns:a16="http://schemas.microsoft.com/office/drawing/2014/main" id="{8D26CF34-1B65-1763-2796-A997BFF4509F}"/>
              </a:ext>
            </a:extLst>
          </p:cNvPr>
          <p:cNvSpPr/>
          <p:nvPr/>
        </p:nvSpPr>
        <p:spPr>
          <a:xfrm>
            <a:off x="1950027" y="3165763"/>
            <a:ext cx="727364" cy="526473"/>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2800" dirty="0">
                <a:solidFill>
                  <a:schemeClr val="tx1"/>
                </a:solidFill>
              </a:rPr>
              <a:t>4</a:t>
            </a:r>
            <a:endParaRPr lang="zh-CN" altLang="en-US" dirty="0">
              <a:solidFill>
                <a:schemeClr val="tx1"/>
              </a:solidFill>
            </a:endParaRPr>
          </a:p>
        </p:txBody>
      </p:sp>
      <p:sp>
        <p:nvSpPr>
          <p:cNvPr id="8" name="Oval 7">
            <a:extLst>
              <a:ext uri="{FF2B5EF4-FFF2-40B4-BE49-F238E27FC236}">
                <a16:creationId xmlns:a16="http://schemas.microsoft.com/office/drawing/2014/main" id="{3FAC435C-E35D-4116-8A94-D80BC3490857}"/>
              </a:ext>
            </a:extLst>
          </p:cNvPr>
          <p:cNvSpPr/>
          <p:nvPr/>
        </p:nvSpPr>
        <p:spPr>
          <a:xfrm>
            <a:off x="3293918" y="3165763"/>
            <a:ext cx="727364" cy="526473"/>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2800" dirty="0">
                <a:solidFill>
                  <a:schemeClr val="tx1"/>
                </a:solidFill>
              </a:rPr>
              <a:t>5</a:t>
            </a:r>
            <a:endParaRPr lang="zh-CN" altLang="en-US" dirty="0">
              <a:solidFill>
                <a:schemeClr val="tx1"/>
              </a:solidFill>
            </a:endParaRPr>
          </a:p>
        </p:txBody>
      </p:sp>
      <p:sp>
        <p:nvSpPr>
          <p:cNvPr id="9" name="Oval 8">
            <a:extLst>
              <a:ext uri="{FF2B5EF4-FFF2-40B4-BE49-F238E27FC236}">
                <a16:creationId xmlns:a16="http://schemas.microsoft.com/office/drawing/2014/main" id="{2CCECB9F-EDDC-C334-F8B9-1678E679B2DF}"/>
              </a:ext>
            </a:extLst>
          </p:cNvPr>
          <p:cNvSpPr/>
          <p:nvPr/>
        </p:nvSpPr>
        <p:spPr>
          <a:xfrm>
            <a:off x="4637809" y="3165763"/>
            <a:ext cx="727364" cy="526473"/>
          </a:xfrm>
          <a:prstGeom prst="ellipse">
            <a:avLst/>
          </a:prstGeom>
          <a:solidFill>
            <a:schemeClr val="bg1"/>
          </a:solid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altLang="zh-CN" sz="2800" dirty="0">
                <a:solidFill>
                  <a:schemeClr val="tx1"/>
                </a:solidFill>
              </a:rPr>
              <a:t>6</a:t>
            </a:r>
            <a:endParaRPr lang="zh-CN" altLang="en-US" dirty="0">
              <a:solidFill>
                <a:schemeClr val="tx1"/>
              </a:solidFill>
            </a:endParaRPr>
          </a:p>
        </p:txBody>
      </p:sp>
      <p:sp>
        <p:nvSpPr>
          <p:cNvPr id="10" name="Oval 9">
            <a:extLst>
              <a:ext uri="{FF2B5EF4-FFF2-40B4-BE49-F238E27FC236}">
                <a16:creationId xmlns:a16="http://schemas.microsoft.com/office/drawing/2014/main" id="{C403FF86-20ED-410F-C541-6A8898C8E42F}"/>
              </a:ext>
            </a:extLst>
          </p:cNvPr>
          <p:cNvSpPr/>
          <p:nvPr/>
        </p:nvSpPr>
        <p:spPr>
          <a:xfrm>
            <a:off x="6213765" y="3165763"/>
            <a:ext cx="727364" cy="526473"/>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2800" dirty="0">
                <a:solidFill>
                  <a:schemeClr val="tx1"/>
                </a:solidFill>
              </a:rPr>
              <a:t>7</a:t>
            </a:r>
            <a:endParaRPr lang="zh-CN" altLang="en-US" dirty="0">
              <a:solidFill>
                <a:schemeClr val="tx1"/>
              </a:solidFill>
            </a:endParaRPr>
          </a:p>
        </p:txBody>
      </p:sp>
      <p:sp>
        <p:nvSpPr>
          <p:cNvPr id="11" name="Oval 10">
            <a:extLst>
              <a:ext uri="{FF2B5EF4-FFF2-40B4-BE49-F238E27FC236}">
                <a16:creationId xmlns:a16="http://schemas.microsoft.com/office/drawing/2014/main" id="{F7216130-5F04-2939-4D54-C2C50698D739}"/>
              </a:ext>
            </a:extLst>
          </p:cNvPr>
          <p:cNvSpPr/>
          <p:nvPr/>
        </p:nvSpPr>
        <p:spPr>
          <a:xfrm>
            <a:off x="3657600" y="4550783"/>
            <a:ext cx="727364" cy="526473"/>
          </a:xfrm>
          <a:prstGeom prst="ellipse">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2800" dirty="0">
                <a:solidFill>
                  <a:schemeClr val="tx1"/>
                </a:solidFill>
              </a:rPr>
              <a:t>8</a:t>
            </a:r>
            <a:endParaRPr lang="zh-CN" altLang="en-US" dirty="0">
              <a:solidFill>
                <a:schemeClr val="tx1"/>
              </a:solidFill>
            </a:endParaRPr>
          </a:p>
        </p:txBody>
      </p:sp>
      <p:sp>
        <p:nvSpPr>
          <p:cNvPr id="12" name="Oval 11">
            <a:extLst>
              <a:ext uri="{FF2B5EF4-FFF2-40B4-BE49-F238E27FC236}">
                <a16:creationId xmlns:a16="http://schemas.microsoft.com/office/drawing/2014/main" id="{56E819BB-6FC6-C56C-16D1-4D35CD4745E2}"/>
              </a:ext>
            </a:extLst>
          </p:cNvPr>
          <p:cNvSpPr/>
          <p:nvPr/>
        </p:nvSpPr>
        <p:spPr>
          <a:xfrm>
            <a:off x="4935682" y="4550783"/>
            <a:ext cx="727364" cy="526473"/>
          </a:xfrm>
          <a:prstGeom prst="ellipse">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2800" dirty="0">
                <a:solidFill>
                  <a:schemeClr val="tx1"/>
                </a:solidFill>
              </a:rPr>
              <a:t>9</a:t>
            </a:r>
            <a:endParaRPr lang="zh-CN" altLang="en-US" dirty="0">
              <a:solidFill>
                <a:schemeClr val="tx1"/>
              </a:solidFill>
            </a:endParaRPr>
          </a:p>
        </p:txBody>
      </p:sp>
      <p:sp>
        <p:nvSpPr>
          <p:cNvPr id="13" name="Oval 12">
            <a:extLst>
              <a:ext uri="{FF2B5EF4-FFF2-40B4-BE49-F238E27FC236}">
                <a16:creationId xmlns:a16="http://schemas.microsoft.com/office/drawing/2014/main" id="{9B5866E9-AE22-7329-6043-AB9ECE91280A}"/>
              </a:ext>
            </a:extLst>
          </p:cNvPr>
          <p:cNvSpPr/>
          <p:nvPr/>
        </p:nvSpPr>
        <p:spPr>
          <a:xfrm>
            <a:off x="6213765" y="4550783"/>
            <a:ext cx="824344" cy="526473"/>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2800" dirty="0">
                <a:solidFill>
                  <a:schemeClr val="tx1"/>
                </a:solidFill>
              </a:rPr>
              <a:t>10</a:t>
            </a:r>
            <a:endParaRPr lang="zh-CN" altLang="en-US" dirty="0">
              <a:solidFill>
                <a:schemeClr val="tx1"/>
              </a:solidFill>
            </a:endParaRPr>
          </a:p>
        </p:txBody>
      </p:sp>
      <p:cxnSp>
        <p:nvCxnSpPr>
          <p:cNvPr id="14" name="Straight Arrow Connector 13">
            <a:extLst>
              <a:ext uri="{FF2B5EF4-FFF2-40B4-BE49-F238E27FC236}">
                <a16:creationId xmlns:a16="http://schemas.microsoft.com/office/drawing/2014/main" id="{6DB8B25C-4B93-8579-B2E3-937A9398A94A}"/>
              </a:ext>
            </a:extLst>
          </p:cNvPr>
          <p:cNvCxnSpPr>
            <a:cxnSpLocks/>
            <a:stCxn id="4" idx="3"/>
          </p:cNvCxnSpPr>
          <p:nvPr/>
        </p:nvCxnSpPr>
        <p:spPr>
          <a:xfrm flipH="1">
            <a:off x="4001353" y="1183664"/>
            <a:ext cx="573258" cy="743018"/>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17" name="Straight Arrow Connector 16">
            <a:extLst>
              <a:ext uri="{FF2B5EF4-FFF2-40B4-BE49-F238E27FC236}">
                <a16:creationId xmlns:a16="http://schemas.microsoft.com/office/drawing/2014/main" id="{E08E241C-624E-266D-D6B4-294AD1630855}"/>
              </a:ext>
            </a:extLst>
          </p:cNvPr>
          <p:cNvCxnSpPr>
            <a:cxnSpLocks/>
            <a:endCxn id="6" idx="1"/>
          </p:cNvCxnSpPr>
          <p:nvPr/>
        </p:nvCxnSpPr>
        <p:spPr>
          <a:xfrm>
            <a:off x="5155649" y="1118522"/>
            <a:ext cx="613917" cy="794304"/>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20" name="Straight Arrow Connector 19">
            <a:extLst>
              <a:ext uri="{FF2B5EF4-FFF2-40B4-BE49-F238E27FC236}">
                <a16:creationId xmlns:a16="http://schemas.microsoft.com/office/drawing/2014/main" id="{831543AB-D93E-C887-C380-3A64E5805D96}"/>
              </a:ext>
            </a:extLst>
          </p:cNvPr>
          <p:cNvCxnSpPr>
            <a:cxnSpLocks/>
            <a:stCxn id="5" idx="3"/>
            <a:endCxn id="7" idx="7"/>
          </p:cNvCxnSpPr>
          <p:nvPr/>
        </p:nvCxnSpPr>
        <p:spPr>
          <a:xfrm flipH="1">
            <a:off x="2570871" y="2285100"/>
            <a:ext cx="916158" cy="957763"/>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23" name="Straight Arrow Connector 22">
            <a:extLst>
              <a:ext uri="{FF2B5EF4-FFF2-40B4-BE49-F238E27FC236}">
                <a16:creationId xmlns:a16="http://schemas.microsoft.com/office/drawing/2014/main" id="{088DC0A9-36AD-86FA-08D9-A56B028FF4F5}"/>
              </a:ext>
            </a:extLst>
          </p:cNvPr>
          <p:cNvCxnSpPr>
            <a:cxnSpLocks/>
            <a:stCxn id="5" idx="4"/>
            <a:endCxn id="8" idx="0"/>
          </p:cNvCxnSpPr>
          <p:nvPr/>
        </p:nvCxnSpPr>
        <p:spPr>
          <a:xfrm flipH="1">
            <a:off x="3657600" y="2362200"/>
            <a:ext cx="86591" cy="803563"/>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27" name="Straight Arrow Connector 26">
            <a:extLst>
              <a:ext uri="{FF2B5EF4-FFF2-40B4-BE49-F238E27FC236}">
                <a16:creationId xmlns:a16="http://schemas.microsoft.com/office/drawing/2014/main" id="{EEAC1DFC-55BE-7112-F8AA-14F558DA6A97}"/>
              </a:ext>
            </a:extLst>
          </p:cNvPr>
          <p:cNvCxnSpPr>
            <a:cxnSpLocks/>
            <a:stCxn id="5" idx="5"/>
            <a:endCxn id="9" idx="1"/>
          </p:cNvCxnSpPr>
          <p:nvPr/>
        </p:nvCxnSpPr>
        <p:spPr>
          <a:xfrm>
            <a:off x="4001353" y="2285100"/>
            <a:ext cx="742976" cy="957763"/>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30" name="Straight Arrow Connector 29">
            <a:extLst>
              <a:ext uri="{FF2B5EF4-FFF2-40B4-BE49-F238E27FC236}">
                <a16:creationId xmlns:a16="http://schemas.microsoft.com/office/drawing/2014/main" id="{EB74A915-09CE-DC50-33D6-170A8262B977}"/>
              </a:ext>
            </a:extLst>
          </p:cNvPr>
          <p:cNvCxnSpPr>
            <a:cxnSpLocks/>
            <a:stCxn id="6" idx="5"/>
            <a:endCxn id="10" idx="0"/>
          </p:cNvCxnSpPr>
          <p:nvPr/>
        </p:nvCxnSpPr>
        <p:spPr>
          <a:xfrm>
            <a:off x="6283890" y="2285099"/>
            <a:ext cx="293557" cy="880664"/>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33" name="Straight Arrow Connector 32">
            <a:extLst>
              <a:ext uri="{FF2B5EF4-FFF2-40B4-BE49-F238E27FC236}">
                <a16:creationId xmlns:a16="http://schemas.microsoft.com/office/drawing/2014/main" id="{A4CC832F-C442-0CD1-9648-15BFF3700308}"/>
              </a:ext>
            </a:extLst>
          </p:cNvPr>
          <p:cNvCxnSpPr>
            <a:cxnSpLocks/>
            <a:stCxn id="9" idx="3"/>
            <a:endCxn id="11" idx="0"/>
          </p:cNvCxnSpPr>
          <p:nvPr/>
        </p:nvCxnSpPr>
        <p:spPr>
          <a:xfrm flipH="1">
            <a:off x="4021282" y="3615136"/>
            <a:ext cx="723047" cy="935647"/>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39" name="Straight Arrow Connector 38">
            <a:extLst>
              <a:ext uri="{FF2B5EF4-FFF2-40B4-BE49-F238E27FC236}">
                <a16:creationId xmlns:a16="http://schemas.microsoft.com/office/drawing/2014/main" id="{BAA526B9-62ED-6510-BE49-810BAE8108F8}"/>
              </a:ext>
            </a:extLst>
          </p:cNvPr>
          <p:cNvCxnSpPr>
            <a:cxnSpLocks/>
            <a:stCxn id="9" idx="5"/>
            <a:endCxn id="12" idx="0"/>
          </p:cNvCxnSpPr>
          <p:nvPr/>
        </p:nvCxnSpPr>
        <p:spPr>
          <a:xfrm>
            <a:off x="5258653" y="3615136"/>
            <a:ext cx="40711" cy="935647"/>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42" name="Straight Arrow Connector 41">
            <a:extLst>
              <a:ext uri="{FF2B5EF4-FFF2-40B4-BE49-F238E27FC236}">
                <a16:creationId xmlns:a16="http://schemas.microsoft.com/office/drawing/2014/main" id="{E61EDC19-6F24-0796-A2AB-E0EDB6341630}"/>
              </a:ext>
            </a:extLst>
          </p:cNvPr>
          <p:cNvCxnSpPr>
            <a:cxnSpLocks/>
            <a:stCxn id="10" idx="4"/>
            <a:endCxn id="13" idx="0"/>
          </p:cNvCxnSpPr>
          <p:nvPr/>
        </p:nvCxnSpPr>
        <p:spPr>
          <a:xfrm>
            <a:off x="6577447" y="3692236"/>
            <a:ext cx="48490" cy="858547"/>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22" name="TextBox 21">
            <a:extLst>
              <a:ext uri="{FF2B5EF4-FFF2-40B4-BE49-F238E27FC236}">
                <a16:creationId xmlns:a16="http://schemas.microsoft.com/office/drawing/2014/main" id="{8A687D7F-7D8C-E908-1B51-1415396679FE}"/>
              </a:ext>
            </a:extLst>
          </p:cNvPr>
          <p:cNvSpPr txBox="1"/>
          <p:nvPr/>
        </p:nvSpPr>
        <p:spPr>
          <a:xfrm>
            <a:off x="8146473" y="2209800"/>
            <a:ext cx="1925782" cy="523220"/>
          </a:xfrm>
          <a:prstGeom prst="rect">
            <a:avLst/>
          </a:prstGeom>
          <a:noFill/>
        </p:spPr>
        <p:txBody>
          <a:bodyPr wrap="square" rtlCol="0">
            <a:spAutoFit/>
          </a:bodyPr>
          <a:lstStyle/>
          <a:p>
            <a:r>
              <a:rPr lang="zh-CN" altLang="en-US" sz="2800" dirty="0">
                <a:solidFill>
                  <a:srgbClr val="FF0000"/>
                </a:solidFill>
              </a:rPr>
              <a:t>根节点</a:t>
            </a:r>
          </a:p>
        </p:txBody>
      </p:sp>
      <p:sp>
        <p:nvSpPr>
          <p:cNvPr id="21" name="Oval 20">
            <a:extLst>
              <a:ext uri="{FF2B5EF4-FFF2-40B4-BE49-F238E27FC236}">
                <a16:creationId xmlns:a16="http://schemas.microsoft.com/office/drawing/2014/main" id="{14C5DBC8-6D84-D948-7603-035C528FA975}"/>
              </a:ext>
            </a:extLst>
          </p:cNvPr>
          <p:cNvSpPr/>
          <p:nvPr/>
        </p:nvSpPr>
        <p:spPr>
          <a:xfrm>
            <a:off x="4915326" y="5732116"/>
            <a:ext cx="854240" cy="526473"/>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2800" dirty="0">
                <a:solidFill>
                  <a:schemeClr val="tx1"/>
                </a:solidFill>
              </a:rPr>
              <a:t>11</a:t>
            </a:r>
            <a:endParaRPr lang="zh-CN" altLang="en-US" dirty="0">
              <a:solidFill>
                <a:schemeClr val="tx1"/>
              </a:solidFill>
            </a:endParaRPr>
          </a:p>
        </p:txBody>
      </p:sp>
      <p:cxnSp>
        <p:nvCxnSpPr>
          <p:cNvPr id="24" name="Straight Arrow Connector 23">
            <a:extLst>
              <a:ext uri="{FF2B5EF4-FFF2-40B4-BE49-F238E27FC236}">
                <a16:creationId xmlns:a16="http://schemas.microsoft.com/office/drawing/2014/main" id="{030CA961-A29C-4165-B87E-44EF79A5FA3D}"/>
              </a:ext>
            </a:extLst>
          </p:cNvPr>
          <p:cNvCxnSpPr>
            <a:cxnSpLocks/>
            <a:endCxn id="21" idx="0"/>
          </p:cNvCxnSpPr>
          <p:nvPr/>
        </p:nvCxnSpPr>
        <p:spPr>
          <a:xfrm>
            <a:off x="5299364" y="5077256"/>
            <a:ext cx="43082" cy="654860"/>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936658699"/>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FE0BFE-CAAA-D0AB-1AEA-E16E02A6E331}"/>
              </a:ext>
            </a:extLst>
          </p:cNvPr>
          <p:cNvSpPr>
            <a:spLocks noGrp="1"/>
          </p:cNvSpPr>
          <p:nvPr>
            <p:ph type="title"/>
          </p:nvPr>
        </p:nvSpPr>
        <p:spPr/>
        <p:txBody>
          <a:bodyPr/>
          <a:lstStyle/>
          <a:p>
            <a:r>
              <a:rPr lang="zh-CN" altLang="en-US" dirty="0"/>
              <a:t>七桥问题</a:t>
            </a:r>
          </a:p>
        </p:txBody>
      </p:sp>
      <p:sp>
        <p:nvSpPr>
          <p:cNvPr id="3" name="Content Placeholder 2">
            <a:extLst>
              <a:ext uri="{FF2B5EF4-FFF2-40B4-BE49-F238E27FC236}">
                <a16:creationId xmlns:a16="http://schemas.microsoft.com/office/drawing/2014/main" id="{E1285E85-528C-AD50-8310-9F059813BCB2}"/>
              </a:ext>
            </a:extLst>
          </p:cNvPr>
          <p:cNvSpPr>
            <a:spLocks noGrp="1"/>
          </p:cNvSpPr>
          <p:nvPr>
            <p:ph idx="1"/>
          </p:nvPr>
        </p:nvSpPr>
        <p:spPr/>
        <p:txBody>
          <a:bodyPr/>
          <a:lstStyle/>
          <a:p>
            <a:r>
              <a:rPr lang="zh-CN" altLang="en-US" dirty="0"/>
              <a:t>欧拉路径</a:t>
            </a:r>
            <a:endParaRPr lang="en-US" altLang="zh-CN" dirty="0"/>
          </a:p>
          <a:p>
            <a:pPr lvl="1"/>
            <a:r>
              <a:rPr lang="zh-CN" altLang="en-US" dirty="0"/>
              <a:t>一条路径使得每条边恰好被经过一次</a:t>
            </a:r>
            <a:endParaRPr lang="en-US" altLang="zh-CN" dirty="0"/>
          </a:p>
          <a:p>
            <a:endParaRPr lang="en-US" altLang="zh-CN" dirty="0"/>
          </a:p>
          <a:p>
            <a:r>
              <a:rPr lang="zh-CN" altLang="en-US" dirty="0"/>
              <a:t>欧拉回路</a:t>
            </a:r>
            <a:endParaRPr lang="en-US" altLang="zh-CN" dirty="0"/>
          </a:p>
          <a:p>
            <a:pPr lvl="1"/>
            <a:r>
              <a:rPr lang="zh-CN" altLang="en-US" dirty="0"/>
              <a:t>一条路径使得每条边恰好被经过一次并回到起点</a:t>
            </a:r>
            <a:endParaRPr lang="en-US" altLang="zh-CN" dirty="0"/>
          </a:p>
          <a:p>
            <a:endParaRPr lang="zh-CN" altLang="en-US" dirty="0"/>
          </a:p>
        </p:txBody>
      </p:sp>
    </p:spTree>
    <p:extLst>
      <p:ext uri="{BB962C8B-B14F-4D97-AF65-F5344CB8AC3E}">
        <p14:creationId xmlns:p14="http://schemas.microsoft.com/office/powerpoint/2010/main" val="3868291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5F324F-A0F0-7A87-3DB6-7AC2FD92D9B8}"/>
              </a:ext>
            </a:extLst>
          </p:cNvPr>
          <p:cNvSpPr>
            <a:spLocks noGrp="1"/>
          </p:cNvSpPr>
          <p:nvPr>
            <p:ph type="title"/>
          </p:nvPr>
        </p:nvSpPr>
        <p:spPr/>
        <p:txBody>
          <a:bodyPr/>
          <a:lstStyle/>
          <a:p>
            <a:r>
              <a:rPr lang="zh-CN" altLang="en-US" dirty="0"/>
              <a:t>点的度数</a:t>
            </a:r>
          </a:p>
        </p:txBody>
      </p:sp>
      <p:sp>
        <p:nvSpPr>
          <p:cNvPr id="3" name="Content Placeholder 2">
            <a:extLst>
              <a:ext uri="{FF2B5EF4-FFF2-40B4-BE49-F238E27FC236}">
                <a16:creationId xmlns:a16="http://schemas.microsoft.com/office/drawing/2014/main" id="{B9C60628-8EE2-5893-78ED-858F929C9FE4}"/>
              </a:ext>
            </a:extLst>
          </p:cNvPr>
          <p:cNvSpPr>
            <a:spLocks noGrp="1"/>
          </p:cNvSpPr>
          <p:nvPr>
            <p:ph idx="1"/>
          </p:nvPr>
        </p:nvSpPr>
        <p:spPr/>
        <p:txBody>
          <a:bodyPr/>
          <a:lstStyle/>
          <a:p>
            <a:r>
              <a:rPr lang="zh-CN" altLang="en-US" dirty="0"/>
              <a:t>无向图中</a:t>
            </a:r>
            <a:endParaRPr lang="en-US" altLang="zh-CN" dirty="0"/>
          </a:p>
          <a:p>
            <a:pPr lvl="1"/>
            <a:r>
              <a:rPr lang="zh-CN" altLang="en-US" dirty="0"/>
              <a:t>点的</a:t>
            </a:r>
            <a:r>
              <a:rPr lang="zh-CN" altLang="en-US" dirty="0">
                <a:solidFill>
                  <a:srgbClr val="FF0000"/>
                </a:solidFill>
              </a:rPr>
              <a:t>度数</a:t>
            </a:r>
            <a:r>
              <a:rPr lang="zh-CN" altLang="en-US" dirty="0"/>
              <a:t>为与该点相连的边数</a:t>
            </a:r>
            <a:endParaRPr lang="en-US" altLang="zh-CN" dirty="0"/>
          </a:p>
          <a:p>
            <a:r>
              <a:rPr lang="zh-CN" altLang="en-US" dirty="0"/>
              <a:t>有向图中</a:t>
            </a:r>
            <a:endParaRPr lang="en-US" altLang="zh-CN" dirty="0"/>
          </a:p>
          <a:p>
            <a:pPr lvl="1"/>
            <a:r>
              <a:rPr lang="zh-CN" altLang="en-US" dirty="0"/>
              <a:t>点的</a:t>
            </a:r>
            <a:r>
              <a:rPr lang="zh-CN" altLang="en-US" dirty="0">
                <a:solidFill>
                  <a:srgbClr val="FF0000"/>
                </a:solidFill>
              </a:rPr>
              <a:t>出度</a:t>
            </a:r>
            <a:r>
              <a:rPr lang="zh-CN" altLang="en-US" dirty="0"/>
              <a:t>为以该点为起点的边数</a:t>
            </a:r>
            <a:endParaRPr lang="en-US" altLang="zh-CN" dirty="0"/>
          </a:p>
          <a:p>
            <a:pPr lvl="1"/>
            <a:r>
              <a:rPr lang="zh-CN" altLang="en-US" dirty="0"/>
              <a:t>点的</a:t>
            </a:r>
            <a:r>
              <a:rPr lang="zh-CN" altLang="en-US" dirty="0">
                <a:solidFill>
                  <a:srgbClr val="FF0000"/>
                </a:solidFill>
              </a:rPr>
              <a:t>入度</a:t>
            </a:r>
            <a:r>
              <a:rPr lang="zh-CN" altLang="en-US" dirty="0"/>
              <a:t>为以该点为终点的边数</a:t>
            </a:r>
          </a:p>
        </p:txBody>
      </p:sp>
    </p:spTree>
    <p:extLst>
      <p:ext uri="{BB962C8B-B14F-4D97-AF65-F5344CB8AC3E}">
        <p14:creationId xmlns:p14="http://schemas.microsoft.com/office/powerpoint/2010/main" val="28198678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8CB9F8-A311-7056-A0F4-70214BA58462}"/>
              </a:ext>
            </a:extLst>
          </p:cNvPr>
          <p:cNvSpPr>
            <a:spLocks noGrp="1"/>
          </p:cNvSpPr>
          <p:nvPr>
            <p:ph type="title"/>
          </p:nvPr>
        </p:nvSpPr>
        <p:spPr/>
        <p:txBody>
          <a:bodyPr/>
          <a:lstStyle/>
          <a:p>
            <a:r>
              <a:rPr lang="zh-CN" altLang="en-US" dirty="0"/>
              <a:t>七桥问题</a:t>
            </a:r>
          </a:p>
        </p:txBody>
      </p:sp>
      <p:sp>
        <p:nvSpPr>
          <p:cNvPr id="3" name="Content Placeholder 2">
            <a:extLst>
              <a:ext uri="{FF2B5EF4-FFF2-40B4-BE49-F238E27FC236}">
                <a16:creationId xmlns:a16="http://schemas.microsoft.com/office/drawing/2014/main" id="{9AEE5E2A-8FFE-6978-DA9A-F2162979EBFF}"/>
              </a:ext>
            </a:extLst>
          </p:cNvPr>
          <p:cNvSpPr>
            <a:spLocks noGrp="1"/>
          </p:cNvSpPr>
          <p:nvPr>
            <p:ph idx="1"/>
          </p:nvPr>
        </p:nvSpPr>
        <p:spPr/>
        <p:txBody>
          <a:bodyPr/>
          <a:lstStyle/>
          <a:p>
            <a:r>
              <a:rPr lang="zh-CN" altLang="en-US" dirty="0"/>
              <a:t>欧拉回路存在当且仅当每个点的度数都为偶数</a:t>
            </a:r>
            <a:endParaRPr lang="en-US" altLang="zh-CN" dirty="0"/>
          </a:p>
          <a:p>
            <a:pPr lvl="1"/>
            <a:r>
              <a:rPr lang="zh-CN" altLang="en-US" dirty="0"/>
              <a:t>必然存在一个环</a:t>
            </a:r>
            <a:endParaRPr lang="en-US" altLang="zh-CN" dirty="0"/>
          </a:p>
          <a:p>
            <a:pPr lvl="1"/>
            <a:r>
              <a:rPr lang="zh-CN" altLang="en-US" dirty="0"/>
              <a:t>把环删掉后每个点的度数仍为偶数</a:t>
            </a:r>
            <a:endParaRPr lang="en-US" altLang="zh-CN" dirty="0"/>
          </a:p>
          <a:p>
            <a:r>
              <a:rPr lang="zh-CN" altLang="en-US" dirty="0"/>
              <a:t>欧拉路径存在当且仅当度数为奇数的点不超过 </a:t>
            </a:r>
            <a:r>
              <a:rPr lang="en-US" altLang="zh-CN" dirty="0"/>
              <a:t>2 </a:t>
            </a:r>
            <a:r>
              <a:rPr lang="zh-CN" altLang="en-US" dirty="0"/>
              <a:t>个</a:t>
            </a:r>
            <a:endParaRPr lang="en-US" altLang="zh-CN" dirty="0"/>
          </a:p>
          <a:p>
            <a:pPr lvl="1"/>
            <a:r>
              <a:rPr lang="zh-CN" altLang="en-US" dirty="0"/>
              <a:t>度数为奇数的点必然是偶数个，因为总度数为偶数</a:t>
            </a:r>
            <a:endParaRPr lang="en-US" altLang="zh-CN" dirty="0"/>
          </a:p>
          <a:p>
            <a:pPr lvl="1"/>
            <a:r>
              <a:rPr lang="zh-CN" altLang="en-US" dirty="0"/>
              <a:t>删掉一条两个度数为奇数的点间的路径后，所有点的度数均为偶数</a:t>
            </a:r>
            <a:endParaRPr lang="en-US" altLang="zh-CN" dirty="0"/>
          </a:p>
          <a:p>
            <a:pPr lvl="1"/>
            <a:r>
              <a:rPr lang="zh-CN" altLang="en-US" dirty="0"/>
              <a:t>找到欧拉回路</a:t>
            </a:r>
            <a:endParaRPr lang="en-US" altLang="zh-CN" dirty="0"/>
          </a:p>
          <a:p>
            <a:r>
              <a:rPr lang="zh-CN" altLang="en-US" dirty="0"/>
              <a:t>有向图中呢？</a:t>
            </a:r>
          </a:p>
        </p:txBody>
      </p:sp>
    </p:spTree>
    <p:extLst>
      <p:ext uri="{BB962C8B-B14F-4D97-AF65-F5344CB8AC3E}">
        <p14:creationId xmlns:p14="http://schemas.microsoft.com/office/powerpoint/2010/main" val="1266079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57B1FE-CB48-E4D8-A9A7-877E57C48AAB}"/>
              </a:ext>
            </a:extLst>
          </p:cNvPr>
          <p:cNvSpPr>
            <a:spLocks noGrp="1"/>
          </p:cNvSpPr>
          <p:nvPr>
            <p:ph type="title"/>
          </p:nvPr>
        </p:nvSpPr>
        <p:spPr/>
        <p:txBody>
          <a:bodyPr/>
          <a:lstStyle/>
          <a:p>
            <a:r>
              <a:rPr lang="zh-CN" altLang="en-US" dirty="0"/>
              <a:t>例题</a:t>
            </a:r>
          </a:p>
        </p:txBody>
      </p:sp>
      <p:sp>
        <p:nvSpPr>
          <p:cNvPr id="3" name="Content Placeholder 2">
            <a:extLst>
              <a:ext uri="{FF2B5EF4-FFF2-40B4-BE49-F238E27FC236}">
                <a16:creationId xmlns:a16="http://schemas.microsoft.com/office/drawing/2014/main" id="{D596CB83-CFA6-5A26-2C6F-E6B68DC1BE5D}"/>
              </a:ext>
            </a:extLst>
          </p:cNvPr>
          <p:cNvSpPr>
            <a:spLocks noGrp="1"/>
          </p:cNvSpPr>
          <p:nvPr>
            <p:ph idx="1"/>
          </p:nvPr>
        </p:nvSpPr>
        <p:spPr/>
        <p:txBody>
          <a:bodyPr/>
          <a:lstStyle/>
          <a:p>
            <a:r>
              <a:rPr lang="zh-CN" altLang="en-US" dirty="0"/>
              <a:t>给定一个无向图，找到一条路径上的点编号的字典序最小的欧拉回路。</a:t>
            </a:r>
          </a:p>
        </p:txBody>
      </p:sp>
    </p:spTree>
    <p:extLst>
      <p:ext uri="{BB962C8B-B14F-4D97-AF65-F5344CB8AC3E}">
        <p14:creationId xmlns:p14="http://schemas.microsoft.com/office/powerpoint/2010/main" val="3570842930"/>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8C2CCA-32B0-BD53-A5AB-7C3A80C06654}"/>
              </a:ext>
            </a:extLst>
          </p:cNvPr>
          <p:cNvSpPr>
            <a:spLocks noGrp="1"/>
          </p:cNvSpPr>
          <p:nvPr>
            <p:ph type="title"/>
          </p:nvPr>
        </p:nvSpPr>
        <p:spPr/>
        <p:txBody>
          <a:bodyPr/>
          <a:lstStyle/>
          <a:p>
            <a:r>
              <a:rPr lang="zh-CN" altLang="en-US" dirty="0"/>
              <a:t>洛谷 </a:t>
            </a:r>
            <a:r>
              <a:rPr lang="en-US" altLang="zh-CN" dirty="0"/>
              <a:t>2731 </a:t>
            </a:r>
            <a:r>
              <a:rPr lang="zh-CN" altLang="en-US" dirty="0"/>
              <a:t>骑马修栅栏</a:t>
            </a:r>
          </a:p>
        </p:txBody>
      </p:sp>
      <p:sp>
        <p:nvSpPr>
          <p:cNvPr id="3" name="Content Placeholder 2">
            <a:extLst>
              <a:ext uri="{FF2B5EF4-FFF2-40B4-BE49-F238E27FC236}">
                <a16:creationId xmlns:a16="http://schemas.microsoft.com/office/drawing/2014/main" id="{8C2919F6-7930-502C-2E08-6C81D52D1F6B}"/>
              </a:ext>
            </a:extLst>
          </p:cNvPr>
          <p:cNvSpPr>
            <a:spLocks noGrp="1"/>
          </p:cNvSpPr>
          <p:nvPr>
            <p:ph idx="1"/>
          </p:nvPr>
        </p:nvSpPr>
        <p:spPr/>
        <p:txBody>
          <a:bodyPr/>
          <a:lstStyle/>
          <a:p>
            <a:r>
              <a:rPr lang="zh-CN" altLang="en-US" dirty="0"/>
              <a:t>把每个点的出边按照点的编号从小到大排序</a:t>
            </a:r>
            <a:endParaRPr lang="en-US" altLang="zh-CN" dirty="0"/>
          </a:p>
          <a:p>
            <a:r>
              <a:rPr lang="zh-CN" altLang="en-US" dirty="0"/>
              <a:t>每个点的出边按顺序逐条使用</a:t>
            </a:r>
          </a:p>
        </p:txBody>
      </p:sp>
    </p:spTree>
    <p:extLst>
      <p:ext uri="{BB962C8B-B14F-4D97-AF65-F5344CB8AC3E}">
        <p14:creationId xmlns:p14="http://schemas.microsoft.com/office/powerpoint/2010/main" val="2290828224"/>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48B63C-85D8-DF53-0188-41D6ACF95291}"/>
              </a:ext>
            </a:extLst>
          </p:cNvPr>
          <p:cNvSpPr>
            <a:spLocks noGrp="1"/>
          </p:cNvSpPr>
          <p:nvPr>
            <p:ph type="title"/>
          </p:nvPr>
        </p:nvSpPr>
        <p:spPr/>
        <p:txBody>
          <a:bodyPr/>
          <a:lstStyle/>
          <a:p>
            <a:r>
              <a:rPr lang="zh-CN" altLang="en-US" dirty="0"/>
              <a:t>二分图</a:t>
            </a:r>
          </a:p>
        </p:txBody>
      </p:sp>
      <p:sp>
        <p:nvSpPr>
          <p:cNvPr id="3" name="Content Placeholder 2">
            <a:extLst>
              <a:ext uri="{FF2B5EF4-FFF2-40B4-BE49-F238E27FC236}">
                <a16:creationId xmlns:a16="http://schemas.microsoft.com/office/drawing/2014/main" id="{0CD9241C-8890-DEAB-0694-B3D2F49A5A4B}"/>
              </a:ext>
            </a:extLst>
          </p:cNvPr>
          <p:cNvSpPr>
            <a:spLocks noGrp="1"/>
          </p:cNvSpPr>
          <p:nvPr>
            <p:ph idx="1"/>
          </p:nvPr>
        </p:nvSpPr>
        <p:spPr/>
        <p:txBody>
          <a:bodyPr/>
          <a:lstStyle/>
          <a:p>
            <a:r>
              <a:rPr lang="zh-CN" altLang="en-US" dirty="0"/>
              <a:t>节点可以被分成两部分，使得每一部分内部的节点之间没有边相连</a:t>
            </a:r>
            <a:endParaRPr lang="en-US" altLang="zh-CN" dirty="0"/>
          </a:p>
          <a:p>
            <a:r>
              <a:rPr lang="zh-CN" altLang="en-US" dirty="0"/>
              <a:t>性质：不存在奇环</a:t>
            </a:r>
          </a:p>
        </p:txBody>
      </p:sp>
      <p:pic>
        <p:nvPicPr>
          <p:cNvPr id="1026" name="Picture 2">
            <a:extLst>
              <a:ext uri="{FF2B5EF4-FFF2-40B4-BE49-F238E27FC236}">
                <a16:creationId xmlns:a16="http://schemas.microsoft.com/office/drawing/2014/main" id="{B760489A-1250-7B5A-6479-42381A757FE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32539" y="2597728"/>
            <a:ext cx="4126922" cy="41269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32958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2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4F3675-1E1D-4FD2-3069-9C8CD185D3AD}"/>
              </a:ext>
            </a:extLst>
          </p:cNvPr>
          <p:cNvSpPr>
            <a:spLocks noGrp="1"/>
          </p:cNvSpPr>
          <p:nvPr>
            <p:ph type="title"/>
          </p:nvPr>
        </p:nvSpPr>
        <p:spPr/>
        <p:txBody>
          <a:bodyPr/>
          <a:lstStyle/>
          <a:p>
            <a:r>
              <a:rPr lang="zh-CN" altLang="en-US" dirty="0"/>
              <a:t>二分图的判定</a:t>
            </a:r>
          </a:p>
        </p:txBody>
      </p:sp>
      <p:sp>
        <p:nvSpPr>
          <p:cNvPr id="3" name="Content Placeholder 2">
            <a:extLst>
              <a:ext uri="{FF2B5EF4-FFF2-40B4-BE49-F238E27FC236}">
                <a16:creationId xmlns:a16="http://schemas.microsoft.com/office/drawing/2014/main" id="{B55298B2-F131-CE23-722D-C7FCE77DF44A}"/>
              </a:ext>
            </a:extLst>
          </p:cNvPr>
          <p:cNvSpPr>
            <a:spLocks noGrp="1"/>
          </p:cNvSpPr>
          <p:nvPr>
            <p:ph idx="1"/>
          </p:nvPr>
        </p:nvSpPr>
        <p:spPr/>
        <p:txBody>
          <a:bodyPr/>
          <a:lstStyle/>
          <a:p>
            <a:r>
              <a:rPr lang="zh-CN" altLang="en-US" dirty="0"/>
              <a:t>对所有节点进行染色</a:t>
            </a:r>
            <a:endParaRPr lang="en-US" altLang="zh-CN" dirty="0"/>
          </a:p>
          <a:p>
            <a:pPr lvl="1"/>
            <a:r>
              <a:rPr lang="zh-CN" altLang="en-US" dirty="0"/>
              <a:t>把任意一个节点染成红色</a:t>
            </a:r>
            <a:endParaRPr lang="en-US" altLang="zh-CN" dirty="0"/>
          </a:p>
          <a:p>
            <a:pPr lvl="1"/>
            <a:r>
              <a:rPr lang="zh-CN" altLang="en-US" dirty="0"/>
              <a:t>把所有红色节点的邻居染成蓝色</a:t>
            </a:r>
            <a:endParaRPr lang="en-US" altLang="zh-CN" dirty="0"/>
          </a:p>
          <a:p>
            <a:pPr lvl="1"/>
            <a:r>
              <a:rPr lang="zh-CN" altLang="en-US" dirty="0"/>
              <a:t>把所有蓝色节点的邻居染成红色</a:t>
            </a:r>
            <a:endParaRPr lang="en-US" altLang="zh-CN" dirty="0"/>
          </a:p>
          <a:p>
            <a:r>
              <a:rPr lang="zh-CN" altLang="en-US" dirty="0"/>
              <a:t>若某个节点被染上了两种颜色</a:t>
            </a:r>
            <a:endParaRPr lang="en-US" altLang="zh-CN" dirty="0"/>
          </a:p>
          <a:p>
            <a:pPr lvl="1"/>
            <a:r>
              <a:rPr lang="zh-CN" altLang="en-US" dirty="0"/>
              <a:t>不是二分图</a:t>
            </a:r>
            <a:endParaRPr lang="en-US" altLang="zh-CN" dirty="0"/>
          </a:p>
          <a:p>
            <a:r>
              <a:rPr lang="zh-CN" altLang="en-US" dirty="0"/>
              <a:t>否则</a:t>
            </a:r>
            <a:endParaRPr lang="en-US" altLang="zh-CN" dirty="0"/>
          </a:p>
          <a:p>
            <a:pPr lvl="1"/>
            <a:r>
              <a:rPr lang="zh-CN" altLang="en-US" dirty="0"/>
              <a:t>是二分图</a:t>
            </a:r>
          </a:p>
        </p:txBody>
      </p:sp>
    </p:spTree>
    <p:extLst>
      <p:ext uri="{BB962C8B-B14F-4D97-AF65-F5344CB8AC3E}">
        <p14:creationId xmlns:p14="http://schemas.microsoft.com/office/powerpoint/2010/main" val="2795587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17282F-3F88-3F82-8C8F-D43ED96111FE}"/>
              </a:ext>
            </a:extLst>
          </p:cNvPr>
          <p:cNvSpPr>
            <a:spLocks noGrp="1"/>
          </p:cNvSpPr>
          <p:nvPr>
            <p:ph type="title"/>
          </p:nvPr>
        </p:nvSpPr>
        <p:spPr/>
        <p:txBody>
          <a:bodyPr/>
          <a:lstStyle/>
          <a:p>
            <a:r>
              <a:rPr lang="zh-CN" altLang="en-US" dirty="0"/>
              <a:t>例题</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FC95F49-5753-183D-24C7-E093600BDF87}"/>
                  </a:ext>
                </a:extLst>
              </p:cNvPr>
              <p:cNvSpPr>
                <a:spLocks noGrp="1"/>
              </p:cNvSpPr>
              <p:nvPr>
                <p:ph idx="1"/>
              </p:nvPr>
            </p:nvSpPr>
            <p:spPr/>
            <p:txBody>
              <a:bodyPr/>
              <a:lstStyle/>
              <a:p>
                <a:r>
                  <a:rPr lang="zh-CN" altLang="en-US" dirty="0"/>
                  <a:t>给定 </a:t>
                </a:r>
                <a14:m>
                  <m:oMath xmlns:m="http://schemas.openxmlformats.org/officeDocument/2006/math">
                    <m:r>
                      <a:rPr lang="en-US" altLang="zh-CN" b="0" i="1" smtClean="0">
                        <a:latin typeface="Cambria Math" panose="02040503050406030204" pitchFamily="18" charset="0"/>
                      </a:rPr>
                      <m:t>𝑁</m:t>
                    </m:r>
                  </m:oMath>
                </a14:m>
                <a:r>
                  <a:rPr lang="zh-CN" altLang="en-US" dirty="0"/>
                  <a:t> 个点，</a:t>
                </a:r>
                <a14:m>
                  <m:oMath xmlns:m="http://schemas.openxmlformats.org/officeDocument/2006/math">
                    <m:r>
                      <a:rPr lang="en-US" altLang="zh-CN" b="0" i="1" smtClean="0">
                        <a:latin typeface="Cambria Math" panose="02040503050406030204" pitchFamily="18" charset="0"/>
                      </a:rPr>
                      <m:t>𝑀</m:t>
                    </m:r>
                  </m:oMath>
                </a14:m>
                <a:r>
                  <a:rPr lang="zh-CN" altLang="en-US" dirty="0"/>
                  <a:t> 条边的有向图以及 </a:t>
                </a:r>
                <a14:m>
                  <m:oMath xmlns:m="http://schemas.openxmlformats.org/officeDocument/2006/math">
                    <m:r>
                      <a:rPr lang="en-US" altLang="zh-CN" b="0" i="1" smtClean="0">
                        <a:latin typeface="Cambria Math" panose="02040503050406030204" pitchFamily="18" charset="0"/>
                      </a:rPr>
                      <m:t>𝐾</m:t>
                    </m:r>
                  </m:oMath>
                </a14:m>
                <a:r>
                  <a:rPr lang="zh-CN" altLang="en-US" dirty="0"/>
                  <a:t> 个特殊点，问是否存在一个点，使得所有特殊点都能够到达它。</a:t>
                </a:r>
                <a:endParaRPr lang="en-US" altLang="zh-CN" dirty="0"/>
              </a:p>
              <a:p>
                <a14:m>
                  <m:oMath xmlns:m="http://schemas.openxmlformats.org/officeDocument/2006/math">
                    <m:r>
                      <a:rPr lang="en-US" altLang="zh-CN" b="0" i="1" smtClean="0">
                        <a:latin typeface="Cambria Math" panose="02040503050406030204" pitchFamily="18" charset="0"/>
                      </a:rPr>
                      <m:t>𝑁</m:t>
                    </m:r>
                    <m:r>
                      <a:rPr lang="en-US" altLang="zh-CN" b="0" i="1" smtClean="0">
                        <a:latin typeface="Cambria Math" panose="02040503050406030204" pitchFamily="18" charset="0"/>
                      </a:rPr>
                      <m:t>≤1000,</m:t>
                    </m:r>
                    <m:r>
                      <a:rPr lang="en-US" altLang="zh-CN" b="0" i="1" smtClean="0">
                        <a:latin typeface="Cambria Math" panose="02040503050406030204" pitchFamily="18" charset="0"/>
                      </a:rPr>
                      <m:t>𝑀</m:t>
                    </m:r>
                    <m:r>
                      <a:rPr lang="en-US" altLang="zh-CN" b="0" i="1" smtClean="0">
                        <a:latin typeface="Cambria Math" panose="02040503050406030204" pitchFamily="18" charset="0"/>
                      </a:rPr>
                      <m:t>≤10000,</m:t>
                    </m:r>
                    <m:r>
                      <a:rPr lang="en-US" altLang="zh-CN" b="0" i="1" smtClean="0">
                        <a:latin typeface="Cambria Math" panose="02040503050406030204" pitchFamily="18" charset="0"/>
                      </a:rPr>
                      <m:t>𝐾</m:t>
                    </m:r>
                    <m:r>
                      <a:rPr lang="en-US" altLang="zh-CN" b="0" i="1" smtClean="0">
                        <a:latin typeface="Cambria Math" panose="02040503050406030204" pitchFamily="18" charset="0"/>
                      </a:rPr>
                      <m:t>≤100</m:t>
                    </m:r>
                  </m:oMath>
                </a14:m>
                <a:endParaRPr lang="zh-CN" altLang="en-US" dirty="0"/>
              </a:p>
            </p:txBody>
          </p:sp>
        </mc:Choice>
        <mc:Fallback xmlns="">
          <p:sp>
            <p:nvSpPr>
              <p:cNvPr id="3" name="Content Placeholder 2">
                <a:extLst>
                  <a:ext uri="{FF2B5EF4-FFF2-40B4-BE49-F238E27FC236}">
                    <a16:creationId xmlns:a16="http://schemas.microsoft.com/office/drawing/2014/main" id="{7FC95F49-5753-183D-24C7-E093600BDF87}"/>
                  </a:ext>
                </a:extLst>
              </p:cNvPr>
              <p:cNvSpPr>
                <a:spLocks noGrp="1" noRot="1" noChangeAspect="1" noMove="1" noResize="1" noEditPoints="1" noAdjustHandles="1" noChangeArrowheads="1" noChangeShapeType="1" noTextEdit="1"/>
              </p:cNvSpPr>
              <p:nvPr>
                <p:ph idx="1"/>
              </p:nvPr>
            </p:nvSpPr>
            <p:spPr>
              <a:blipFill>
                <a:blip r:embed="rId2"/>
                <a:stretch>
                  <a:fillRect l="-1043" t="-238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35792243"/>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17282F-3F88-3F82-8C8F-D43ED96111FE}"/>
              </a:ext>
            </a:extLst>
          </p:cNvPr>
          <p:cNvSpPr>
            <a:spLocks noGrp="1"/>
          </p:cNvSpPr>
          <p:nvPr>
            <p:ph type="title"/>
          </p:nvPr>
        </p:nvSpPr>
        <p:spPr/>
        <p:txBody>
          <a:bodyPr/>
          <a:lstStyle/>
          <a:p>
            <a:r>
              <a:rPr lang="zh-CN" altLang="en-US" dirty="0"/>
              <a:t>洛谷 </a:t>
            </a:r>
            <a:r>
              <a:rPr lang="en-US" altLang="zh-CN" dirty="0"/>
              <a:t>2853 Cow Picnic S</a:t>
            </a:r>
            <a:endParaRPr lang="zh-CN" alt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FC95F49-5753-183D-24C7-E093600BDF87}"/>
                  </a:ext>
                </a:extLst>
              </p:cNvPr>
              <p:cNvSpPr>
                <a:spLocks noGrp="1"/>
              </p:cNvSpPr>
              <p:nvPr>
                <p:ph idx="1"/>
              </p:nvPr>
            </p:nvSpPr>
            <p:spPr/>
            <p:txBody>
              <a:bodyPr/>
              <a:lstStyle/>
              <a:p>
                <a:r>
                  <a:rPr lang="zh-CN" altLang="en-US" dirty="0"/>
                  <a:t>从每个特殊点开始，遍历所有其能到达的点</a:t>
                </a:r>
                <a:endParaRPr lang="en-US" altLang="zh-CN" dirty="0"/>
              </a:p>
              <a:p>
                <a:r>
                  <a:rPr lang="zh-CN" altLang="en-US" dirty="0"/>
                  <a:t>统计每个点能被多少特殊点到达</a:t>
                </a:r>
                <a:endParaRPr lang="en-US" altLang="zh-CN" dirty="0"/>
              </a:p>
              <a:p>
                <a:r>
                  <a:rPr lang="zh-CN" altLang="en-US" dirty="0"/>
                  <a:t>时间复杂度</a:t>
                </a:r>
                <a:r>
                  <a:rPr lang="en-US" altLang="zh-CN" dirty="0"/>
                  <a:t> </a:t>
                </a:r>
                <a14:m>
                  <m:oMath xmlns:m="http://schemas.openxmlformats.org/officeDocument/2006/math">
                    <m:r>
                      <a:rPr lang="en-US" altLang="zh-CN" b="0" i="1" smtClean="0">
                        <a:latin typeface="Cambria Math" panose="02040503050406030204" pitchFamily="18" charset="0"/>
                      </a:rPr>
                      <m:t>𝑂</m:t>
                    </m:r>
                    <m:r>
                      <a:rPr lang="en-US" altLang="zh-CN" b="0" i="1" smtClean="0">
                        <a:latin typeface="Cambria Math" panose="02040503050406030204" pitchFamily="18" charset="0"/>
                      </a:rPr>
                      <m:t>(</m:t>
                    </m:r>
                    <m:r>
                      <a:rPr lang="en-US" altLang="zh-CN" b="0" i="1" smtClean="0">
                        <a:latin typeface="Cambria Math" panose="02040503050406030204" pitchFamily="18" charset="0"/>
                      </a:rPr>
                      <m:t>𝐾</m:t>
                    </m:r>
                    <m:r>
                      <a:rPr lang="en-US" altLang="zh-CN" b="0" i="1" smtClean="0">
                        <a:latin typeface="Cambria Math" panose="02040503050406030204" pitchFamily="18" charset="0"/>
                      </a:rPr>
                      <m:t>(</m:t>
                    </m:r>
                    <m:r>
                      <a:rPr lang="en-US" altLang="zh-CN" b="0" i="1" smtClean="0">
                        <a:latin typeface="Cambria Math" panose="02040503050406030204" pitchFamily="18" charset="0"/>
                      </a:rPr>
                      <m:t>𝑁</m:t>
                    </m:r>
                    <m:r>
                      <a:rPr lang="en-US" altLang="zh-CN" b="0" i="1" smtClean="0">
                        <a:latin typeface="Cambria Math" panose="02040503050406030204" pitchFamily="18" charset="0"/>
                      </a:rPr>
                      <m:t>+</m:t>
                    </m:r>
                    <m:r>
                      <a:rPr lang="en-US" altLang="zh-CN" b="0" i="1" smtClean="0">
                        <a:latin typeface="Cambria Math" panose="02040503050406030204" pitchFamily="18" charset="0"/>
                      </a:rPr>
                      <m:t>𝑀</m:t>
                    </m:r>
                    <m:r>
                      <a:rPr lang="en-US" altLang="zh-CN" b="0" i="1" smtClean="0">
                        <a:latin typeface="Cambria Math" panose="02040503050406030204" pitchFamily="18" charset="0"/>
                      </a:rPr>
                      <m:t>))</m:t>
                    </m:r>
                  </m:oMath>
                </a14:m>
                <a:endParaRPr lang="zh-CN" altLang="en-US" dirty="0"/>
              </a:p>
            </p:txBody>
          </p:sp>
        </mc:Choice>
        <mc:Fallback xmlns="">
          <p:sp>
            <p:nvSpPr>
              <p:cNvPr id="3" name="Content Placeholder 2">
                <a:extLst>
                  <a:ext uri="{FF2B5EF4-FFF2-40B4-BE49-F238E27FC236}">
                    <a16:creationId xmlns:a16="http://schemas.microsoft.com/office/drawing/2014/main" id="{7FC95F49-5753-183D-24C7-E093600BDF87}"/>
                  </a:ext>
                </a:extLst>
              </p:cNvPr>
              <p:cNvSpPr>
                <a:spLocks noGrp="1" noRot="1" noChangeAspect="1" noMove="1" noResize="1" noEditPoints="1" noAdjustHandles="1" noChangeArrowheads="1" noChangeShapeType="1" noTextEdit="1"/>
              </p:cNvSpPr>
              <p:nvPr>
                <p:ph idx="1"/>
              </p:nvPr>
            </p:nvSpPr>
            <p:spPr>
              <a:blipFill>
                <a:blip r:embed="rId2"/>
                <a:stretch>
                  <a:fillRect l="-1043" t="-252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087345099"/>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78CBC-AEEE-10DF-9743-3C2E84B3276E}"/>
              </a:ext>
            </a:extLst>
          </p:cNvPr>
          <p:cNvSpPr>
            <a:spLocks noGrp="1"/>
          </p:cNvSpPr>
          <p:nvPr>
            <p:ph type="title"/>
          </p:nvPr>
        </p:nvSpPr>
        <p:spPr/>
        <p:txBody>
          <a:bodyPr/>
          <a:lstStyle/>
          <a:p>
            <a:r>
              <a:rPr lang="zh-CN" altLang="en-US" dirty="0"/>
              <a:t>有向无环图</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A8FFB96-D3EA-A662-5F67-0BE386D21ED3}"/>
                  </a:ext>
                </a:extLst>
              </p:cNvPr>
              <p:cNvSpPr>
                <a:spLocks noGrp="1"/>
              </p:cNvSpPr>
              <p:nvPr>
                <p:ph idx="1"/>
              </p:nvPr>
            </p:nvSpPr>
            <p:spPr>
              <a:xfrm>
                <a:off x="838200" y="1597024"/>
                <a:ext cx="10515600" cy="4762211"/>
              </a:xfrm>
            </p:spPr>
            <p:txBody>
              <a:bodyPr/>
              <a:lstStyle/>
              <a:p>
                <a:r>
                  <a:rPr lang="zh-CN" altLang="en-US" dirty="0"/>
                  <a:t>又称 </a:t>
                </a:r>
                <a:r>
                  <a:rPr lang="en-US" altLang="zh-CN" dirty="0"/>
                  <a:t>DAG (Directed Acyclic Graph)</a:t>
                </a:r>
              </a:p>
              <a:p>
                <a:r>
                  <a:rPr lang="zh-CN" altLang="en-US" dirty="0"/>
                  <a:t>若一个图没有入度为 </a:t>
                </a:r>
                <a14:m>
                  <m:oMath xmlns:m="http://schemas.openxmlformats.org/officeDocument/2006/math">
                    <m:r>
                      <a:rPr lang="en-US" altLang="zh-CN" b="0" i="1" smtClean="0">
                        <a:latin typeface="Cambria Math" panose="02040503050406030204" pitchFamily="18" charset="0"/>
                      </a:rPr>
                      <m:t>0</m:t>
                    </m:r>
                  </m:oMath>
                </a14:m>
                <a:r>
                  <a:rPr lang="zh-CN" altLang="en-US" dirty="0"/>
                  <a:t> 的点，则必然存在环</a:t>
                </a:r>
                <a:endParaRPr lang="en-US" altLang="zh-CN" dirty="0"/>
              </a:p>
              <a:p>
                <a:pPr lvl="1"/>
                <a:r>
                  <a:rPr lang="en-US" altLang="zh-CN" dirty="0"/>
                  <a:t>DAG </a:t>
                </a:r>
                <a:r>
                  <a:rPr lang="zh-CN" altLang="en-US" dirty="0"/>
                  <a:t>中存在一个度数为 </a:t>
                </a:r>
                <a14:m>
                  <m:oMath xmlns:m="http://schemas.openxmlformats.org/officeDocument/2006/math">
                    <m:r>
                      <a:rPr lang="en-US" altLang="zh-CN" b="0" i="1" smtClean="0">
                        <a:latin typeface="Cambria Math" panose="02040503050406030204" pitchFamily="18" charset="0"/>
                      </a:rPr>
                      <m:t>0</m:t>
                    </m:r>
                  </m:oMath>
                </a14:m>
                <a:r>
                  <a:rPr lang="en-US" altLang="zh-CN" dirty="0"/>
                  <a:t> </a:t>
                </a:r>
                <a:r>
                  <a:rPr lang="zh-CN" altLang="en-US" dirty="0"/>
                  <a:t>的点</a:t>
                </a:r>
                <a:endParaRPr lang="en-US" altLang="zh-CN" dirty="0"/>
              </a:p>
              <a:p>
                <a:r>
                  <a:rPr lang="zh-CN" altLang="en-US" dirty="0"/>
                  <a:t>拓扑排序</a:t>
                </a:r>
                <a:endParaRPr lang="en-US" altLang="zh-CN" dirty="0"/>
              </a:p>
              <a:p>
                <a:pPr lvl="1"/>
                <a:r>
                  <a:rPr lang="zh-CN" altLang="en-US" dirty="0"/>
                  <a:t>找到一个度数为 </a:t>
                </a:r>
                <a14:m>
                  <m:oMath xmlns:m="http://schemas.openxmlformats.org/officeDocument/2006/math">
                    <m:r>
                      <a:rPr lang="en-US" altLang="zh-CN" b="0" i="1" smtClean="0">
                        <a:latin typeface="Cambria Math" panose="02040503050406030204" pitchFamily="18" charset="0"/>
                      </a:rPr>
                      <m:t>0</m:t>
                    </m:r>
                  </m:oMath>
                </a14:m>
                <a:r>
                  <a:rPr lang="zh-CN" altLang="en-US" dirty="0"/>
                  <a:t> 的点</a:t>
                </a:r>
                <a:endParaRPr lang="en-US" altLang="zh-CN" dirty="0"/>
              </a:p>
              <a:p>
                <a:pPr lvl="1"/>
                <a:r>
                  <a:rPr lang="zh-CN" altLang="en-US" dirty="0"/>
                  <a:t>将其放在序列末端并在图中删除</a:t>
                </a:r>
                <a:endParaRPr lang="en-US" altLang="zh-CN" dirty="0"/>
              </a:p>
              <a:p>
                <a:pPr lvl="1"/>
                <a:r>
                  <a:rPr lang="zh-CN" altLang="en-US" dirty="0"/>
                  <a:t>得到一个更小的 </a:t>
                </a:r>
                <a:r>
                  <a:rPr lang="en-US" altLang="zh-CN" dirty="0"/>
                  <a:t>DAG</a:t>
                </a:r>
              </a:p>
              <a:p>
                <a:pPr lvl="1"/>
                <a:r>
                  <a:rPr lang="zh-CN" altLang="en-US" dirty="0"/>
                  <a:t>重复上述过程，得到</a:t>
                </a:r>
                <a:r>
                  <a:rPr lang="zh-CN" altLang="en-US" dirty="0">
                    <a:solidFill>
                      <a:srgbClr val="FF0000"/>
                    </a:solidFill>
                  </a:rPr>
                  <a:t>拓扑序列</a:t>
                </a:r>
              </a:p>
              <a:p>
                <a:r>
                  <a:rPr lang="zh-CN" altLang="en-US" dirty="0"/>
                  <a:t>按拓扑序遍历</a:t>
                </a:r>
                <a:endParaRPr lang="en-US" altLang="zh-CN" dirty="0"/>
              </a:p>
              <a:p>
                <a:pPr lvl="1"/>
                <a:r>
                  <a:rPr lang="zh-CN" altLang="en-US" dirty="0"/>
                  <a:t>方便地遍历 </a:t>
                </a:r>
                <a:r>
                  <a:rPr lang="en-US" altLang="zh-CN" dirty="0"/>
                  <a:t>DAG</a:t>
                </a:r>
              </a:p>
              <a:p>
                <a:pPr lvl="1"/>
                <a:r>
                  <a:rPr lang="zh-CN" altLang="en-US" dirty="0"/>
                  <a:t>遍历到一个点时，能够到达它的点一定已经被遍历过</a:t>
                </a:r>
                <a:endParaRPr lang="en-US" altLang="zh-CN" dirty="0"/>
              </a:p>
              <a:p>
                <a:endParaRPr lang="en-US" altLang="zh-CN" dirty="0"/>
              </a:p>
            </p:txBody>
          </p:sp>
        </mc:Choice>
        <mc:Fallback xmlns="">
          <p:sp>
            <p:nvSpPr>
              <p:cNvPr id="3" name="Content Placeholder 2">
                <a:extLst>
                  <a:ext uri="{FF2B5EF4-FFF2-40B4-BE49-F238E27FC236}">
                    <a16:creationId xmlns:a16="http://schemas.microsoft.com/office/drawing/2014/main" id="{0A8FFB96-D3EA-A662-5F67-0BE386D21ED3}"/>
                  </a:ext>
                </a:extLst>
              </p:cNvPr>
              <p:cNvSpPr>
                <a:spLocks noGrp="1" noRot="1" noChangeAspect="1" noMove="1" noResize="1" noEditPoints="1" noAdjustHandles="1" noChangeArrowheads="1" noChangeShapeType="1" noTextEdit="1"/>
              </p:cNvSpPr>
              <p:nvPr>
                <p:ph idx="1"/>
              </p:nvPr>
            </p:nvSpPr>
            <p:spPr>
              <a:xfrm>
                <a:off x="838200" y="1597024"/>
                <a:ext cx="10515600" cy="4762211"/>
              </a:xfrm>
              <a:blipFill>
                <a:blip r:embed="rId2"/>
                <a:stretch>
                  <a:fillRect l="-1043" t="-2433" b="-294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0637103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01FF3-352C-7765-F83F-1BE4A120BB05}"/>
              </a:ext>
            </a:extLst>
          </p:cNvPr>
          <p:cNvSpPr>
            <a:spLocks noGrp="1"/>
          </p:cNvSpPr>
          <p:nvPr>
            <p:ph type="title"/>
          </p:nvPr>
        </p:nvSpPr>
        <p:spPr>
          <a:xfrm>
            <a:off x="838200" y="323561"/>
            <a:ext cx="10515600" cy="1325563"/>
          </a:xfrm>
        </p:spPr>
        <p:txBody>
          <a:bodyPr/>
          <a:lstStyle/>
          <a:p>
            <a:endParaRPr lang="zh-CN" altLang="en-US" dirty="0"/>
          </a:p>
        </p:txBody>
      </p:sp>
      <p:sp>
        <p:nvSpPr>
          <p:cNvPr id="4" name="Oval 3">
            <a:extLst>
              <a:ext uri="{FF2B5EF4-FFF2-40B4-BE49-F238E27FC236}">
                <a16:creationId xmlns:a16="http://schemas.microsoft.com/office/drawing/2014/main" id="{16B4FF6E-6B93-2C2C-C414-D1D170192FDC}"/>
              </a:ext>
            </a:extLst>
          </p:cNvPr>
          <p:cNvSpPr/>
          <p:nvPr/>
        </p:nvSpPr>
        <p:spPr>
          <a:xfrm>
            <a:off x="4468091" y="734291"/>
            <a:ext cx="727364" cy="526473"/>
          </a:xfrm>
          <a:prstGeom prst="ellipse">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2800" dirty="0">
                <a:solidFill>
                  <a:schemeClr val="tx1"/>
                </a:solidFill>
              </a:rPr>
              <a:t>1</a:t>
            </a:r>
            <a:endParaRPr lang="zh-CN" altLang="en-US" dirty="0">
              <a:solidFill>
                <a:schemeClr val="tx1"/>
              </a:solidFill>
            </a:endParaRPr>
          </a:p>
        </p:txBody>
      </p:sp>
      <p:sp>
        <p:nvSpPr>
          <p:cNvPr id="5" name="Oval 4">
            <a:extLst>
              <a:ext uri="{FF2B5EF4-FFF2-40B4-BE49-F238E27FC236}">
                <a16:creationId xmlns:a16="http://schemas.microsoft.com/office/drawing/2014/main" id="{67B9074F-5A76-D330-A92F-F105C59D7C8E}"/>
              </a:ext>
            </a:extLst>
          </p:cNvPr>
          <p:cNvSpPr/>
          <p:nvPr/>
        </p:nvSpPr>
        <p:spPr>
          <a:xfrm>
            <a:off x="3380509" y="1835727"/>
            <a:ext cx="727364" cy="526473"/>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2800" dirty="0">
                <a:solidFill>
                  <a:schemeClr val="tx1"/>
                </a:solidFill>
              </a:rPr>
              <a:t>2</a:t>
            </a:r>
            <a:endParaRPr lang="zh-CN" altLang="en-US" dirty="0">
              <a:solidFill>
                <a:schemeClr val="tx1"/>
              </a:solidFill>
            </a:endParaRPr>
          </a:p>
        </p:txBody>
      </p:sp>
      <p:sp>
        <p:nvSpPr>
          <p:cNvPr id="6" name="Oval 5">
            <a:extLst>
              <a:ext uri="{FF2B5EF4-FFF2-40B4-BE49-F238E27FC236}">
                <a16:creationId xmlns:a16="http://schemas.microsoft.com/office/drawing/2014/main" id="{C97C272E-A1A1-2ED6-CFA1-DC488961DDBA}"/>
              </a:ext>
            </a:extLst>
          </p:cNvPr>
          <p:cNvSpPr/>
          <p:nvPr/>
        </p:nvSpPr>
        <p:spPr>
          <a:xfrm>
            <a:off x="5663046" y="1835726"/>
            <a:ext cx="727364" cy="526473"/>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2800" dirty="0">
                <a:solidFill>
                  <a:schemeClr val="tx1"/>
                </a:solidFill>
              </a:rPr>
              <a:t>3</a:t>
            </a:r>
            <a:endParaRPr lang="zh-CN" altLang="en-US" dirty="0">
              <a:solidFill>
                <a:schemeClr val="tx1"/>
              </a:solidFill>
            </a:endParaRPr>
          </a:p>
        </p:txBody>
      </p:sp>
      <p:sp>
        <p:nvSpPr>
          <p:cNvPr id="7" name="Oval 6">
            <a:extLst>
              <a:ext uri="{FF2B5EF4-FFF2-40B4-BE49-F238E27FC236}">
                <a16:creationId xmlns:a16="http://schemas.microsoft.com/office/drawing/2014/main" id="{8D26CF34-1B65-1763-2796-A997BFF4509F}"/>
              </a:ext>
            </a:extLst>
          </p:cNvPr>
          <p:cNvSpPr/>
          <p:nvPr/>
        </p:nvSpPr>
        <p:spPr>
          <a:xfrm>
            <a:off x="1950027" y="3165763"/>
            <a:ext cx="727364" cy="526473"/>
          </a:xfrm>
          <a:prstGeom prst="ellipse">
            <a:avLst/>
          </a:prstGeom>
          <a:solidFill>
            <a:srgbClr val="FF0000"/>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2800" dirty="0">
                <a:solidFill>
                  <a:schemeClr val="tx1"/>
                </a:solidFill>
              </a:rPr>
              <a:t>4</a:t>
            </a:r>
            <a:endParaRPr lang="zh-CN" altLang="en-US" dirty="0">
              <a:solidFill>
                <a:schemeClr val="tx1"/>
              </a:solidFill>
            </a:endParaRPr>
          </a:p>
        </p:txBody>
      </p:sp>
      <p:sp>
        <p:nvSpPr>
          <p:cNvPr id="8" name="Oval 7">
            <a:extLst>
              <a:ext uri="{FF2B5EF4-FFF2-40B4-BE49-F238E27FC236}">
                <a16:creationId xmlns:a16="http://schemas.microsoft.com/office/drawing/2014/main" id="{3FAC435C-E35D-4116-8A94-D80BC3490857}"/>
              </a:ext>
            </a:extLst>
          </p:cNvPr>
          <p:cNvSpPr/>
          <p:nvPr/>
        </p:nvSpPr>
        <p:spPr>
          <a:xfrm>
            <a:off x="3293918" y="3165763"/>
            <a:ext cx="727364" cy="526473"/>
          </a:xfrm>
          <a:prstGeom prst="ellipse">
            <a:avLst/>
          </a:prstGeom>
          <a:solidFill>
            <a:srgbClr val="FF0000"/>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2800" dirty="0">
                <a:solidFill>
                  <a:schemeClr val="tx1"/>
                </a:solidFill>
              </a:rPr>
              <a:t>5</a:t>
            </a:r>
            <a:endParaRPr lang="zh-CN" altLang="en-US" dirty="0">
              <a:solidFill>
                <a:schemeClr val="tx1"/>
              </a:solidFill>
            </a:endParaRPr>
          </a:p>
        </p:txBody>
      </p:sp>
      <p:sp>
        <p:nvSpPr>
          <p:cNvPr id="9" name="Oval 8">
            <a:extLst>
              <a:ext uri="{FF2B5EF4-FFF2-40B4-BE49-F238E27FC236}">
                <a16:creationId xmlns:a16="http://schemas.microsoft.com/office/drawing/2014/main" id="{2CCECB9F-EDDC-C334-F8B9-1678E679B2DF}"/>
              </a:ext>
            </a:extLst>
          </p:cNvPr>
          <p:cNvSpPr/>
          <p:nvPr/>
        </p:nvSpPr>
        <p:spPr>
          <a:xfrm>
            <a:off x="4637809" y="3165763"/>
            <a:ext cx="727364" cy="526473"/>
          </a:xfrm>
          <a:prstGeom prst="ellipse">
            <a:avLst/>
          </a:prstGeom>
          <a:solidFill>
            <a:schemeClr val="bg1"/>
          </a:solid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altLang="zh-CN" sz="2800" dirty="0">
                <a:solidFill>
                  <a:schemeClr val="tx1"/>
                </a:solidFill>
              </a:rPr>
              <a:t>6</a:t>
            </a:r>
            <a:endParaRPr lang="zh-CN" altLang="en-US" dirty="0">
              <a:solidFill>
                <a:schemeClr val="tx1"/>
              </a:solidFill>
            </a:endParaRPr>
          </a:p>
        </p:txBody>
      </p:sp>
      <p:sp>
        <p:nvSpPr>
          <p:cNvPr id="10" name="Oval 9">
            <a:extLst>
              <a:ext uri="{FF2B5EF4-FFF2-40B4-BE49-F238E27FC236}">
                <a16:creationId xmlns:a16="http://schemas.microsoft.com/office/drawing/2014/main" id="{C403FF86-20ED-410F-C541-6A8898C8E42F}"/>
              </a:ext>
            </a:extLst>
          </p:cNvPr>
          <p:cNvSpPr/>
          <p:nvPr/>
        </p:nvSpPr>
        <p:spPr>
          <a:xfrm>
            <a:off x="6213765" y="3165763"/>
            <a:ext cx="727364" cy="526473"/>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2800" dirty="0">
                <a:solidFill>
                  <a:schemeClr val="tx1"/>
                </a:solidFill>
              </a:rPr>
              <a:t>7</a:t>
            </a:r>
            <a:endParaRPr lang="zh-CN" altLang="en-US" dirty="0">
              <a:solidFill>
                <a:schemeClr val="tx1"/>
              </a:solidFill>
            </a:endParaRPr>
          </a:p>
        </p:txBody>
      </p:sp>
      <p:sp>
        <p:nvSpPr>
          <p:cNvPr id="11" name="Oval 10">
            <a:extLst>
              <a:ext uri="{FF2B5EF4-FFF2-40B4-BE49-F238E27FC236}">
                <a16:creationId xmlns:a16="http://schemas.microsoft.com/office/drawing/2014/main" id="{F7216130-5F04-2939-4D54-C2C50698D739}"/>
              </a:ext>
            </a:extLst>
          </p:cNvPr>
          <p:cNvSpPr/>
          <p:nvPr/>
        </p:nvSpPr>
        <p:spPr>
          <a:xfrm>
            <a:off x="3657600" y="4550783"/>
            <a:ext cx="727364" cy="526473"/>
          </a:xfrm>
          <a:prstGeom prst="ellipse">
            <a:avLst/>
          </a:prstGeom>
          <a:solidFill>
            <a:srgbClr val="FF0000"/>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2800" dirty="0">
                <a:solidFill>
                  <a:schemeClr val="tx1"/>
                </a:solidFill>
              </a:rPr>
              <a:t>8</a:t>
            </a:r>
            <a:endParaRPr lang="zh-CN" altLang="en-US" dirty="0">
              <a:solidFill>
                <a:schemeClr val="tx1"/>
              </a:solidFill>
            </a:endParaRPr>
          </a:p>
        </p:txBody>
      </p:sp>
      <p:sp>
        <p:nvSpPr>
          <p:cNvPr id="12" name="Oval 11">
            <a:extLst>
              <a:ext uri="{FF2B5EF4-FFF2-40B4-BE49-F238E27FC236}">
                <a16:creationId xmlns:a16="http://schemas.microsoft.com/office/drawing/2014/main" id="{56E819BB-6FC6-C56C-16D1-4D35CD4745E2}"/>
              </a:ext>
            </a:extLst>
          </p:cNvPr>
          <p:cNvSpPr/>
          <p:nvPr/>
        </p:nvSpPr>
        <p:spPr>
          <a:xfrm>
            <a:off x="4935682" y="4550783"/>
            <a:ext cx="727364" cy="526473"/>
          </a:xfrm>
          <a:prstGeom prst="ellipse">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2800" dirty="0">
                <a:solidFill>
                  <a:schemeClr val="tx1"/>
                </a:solidFill>
              </a:rPr>
              <a:t>9</a:t>
            </a:r>
            <a:endParaRPr lang="zh-CN" altLang="en-US" dirty="0">
              <a:solidFill>
                <a:schemeClr val="tx1"/>
              </a:solidFill>
            </a:endParaRPr>
          </a:p>
        </p:txBody>
      </p:sp>
      <p:sp>
        <p:nvSpPr>
          <p:cNvPr id="13" name="Oval 12">
            <a:extLst>
              <a:ext uri="{FF2B5EF4-FFF2-40B4-BE49-F238E27FC236}">
                <a16:creationId xmlns:a16="http://schemas.microsoft.com/office/drawing/2014/main" id="{9B5866E9-AE22-7329-6043-AB9ECE91280A}"/>
              </a:ext>
            </a:extLst>
          </p:cNvPr>
          <p:cNvSpPr/>
          <p:nvPr/>
        </p:nvSpPr>
        <p:spPr>
          <a:xfrm>
            <a:off x="6213765" y="4550783"/>
            <a:ext cx="824344" cy="526473"/>
          </a:xfrm>
          <a:prstGeom prst="ellipse">
            <a:avLst/>
          </a:prstGeom>
          <a:solidFill>
            <a:srgbClr val="FF0000"/>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2800" dirty="0">
                <a:solidFill>
                  <a:schemeClr val="tx1"/>
                </a:solidFill>
              </a:rPr>
              <a:t>10</a:t>
            </a:r>
            <a:endParaRPr lang="zh-CN" altLang="en-US" dirty="0">
              <a:solidFill>
                <a:schemeClr val="tx1"/>
              </a:solidFill>
            </a:endParaRPr>
          </a:p>
        </p:txBody>
      </p:sp>
      <p:cxnSp>
        <p:nvCxnSpPr>
          <p:cNvPr id="14" name="Straight Arrow Connector 13">
            <a:extLst>
              <a:ext uri="{FF2B5EF4-FFF2-40B4-BE49-F238E27FC236}">
                <a16:creationId xmlns:a16="http://schemas.microsoft.com/office/drawing/2014/main" id="{6DB8B25C-4B93-8579-B2E3-937A9398A94A}"/>
              </a:ext>
            </a:extLst>
          </p:cNvPr>
          <p:cNvCxnSpPr>
            <a:cxnSpLocks/>
            <a:stCxn id="4" idx="3"/>
          </p:cNvCxnSpPr>
          <p:nvPr/>
        </p:nvCxnSpPr>
        <p:spPr>
          <a:xfrm flipH="1">
            <a:off x="4001353" y="1183664"/>
            <a:ext cx="573258" cy="743018"/>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17" name="Straight Arrow Connector 16">
            <a:extLst>
              <a:ext uri="{FF2B5EF4-FFF2-40B4-BE49-F238E27FC236}">
                <a16:creationId xmlns:a16="http://schemas.microsoft.com/office/drawing/2014/main" id="{E08E241C-624E-266D-D6B4-294AD1630855}"/>
              </a:ext>
            </a:extLst>
          </p:cNvPr>
          <p:cNvCxnSpPr>
            <a:cxnSpLocks/>
            <a:endCxn id="6" idx="1"/>
          </p:cNvCxnSpPr>
          <p:nvPr/>
        </p:nvCxnSpPr>
        <p:spPr>
          <a:xfrm>
            <a:off x="5155649" y="1118522"/>
            <a:ext cx="613917" cy="794304"/>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20" name="Straight Arrow Connector 19">
            <a:extLst>
              <a:ext uri="{FF2B5EF4-FFF2-40B4-BE49-F238E27FC236}">
                <a16:creationId xmlns:a16="http://schemas.microsoft.com/office/drawing/2014/main" id="{831543AB-D93E-C887-C380-3A64E5805D96}"/>
              </a:ext>
            </a:extLst>
          </p:cNvPr>
          <p:cNvCxnSpPr>
            <a:cxnSpLocks/>
            <a:stCxn id="5" idx="3"/>
            <a:endCxn id="7" idx="7"/>
          </p:cNvCxnSpPr>
          <p:nvPr/>
        </p:nvCxnSpPr>
        <p:spPr>
          <a:xfrm flipH="1">
            <a:off x="2570871" y="2285100"/>
            <a:ext cx="916158" cy="957763"/>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23" name="Straight Arrow Connector 22">
            <a:extLst>
              <a:ext uri="{FF2B5EF4-FFF2-40B4-BE49-F238E27FC236}">
                <a16:creationId xmlns:a16="http://schemas.microsoft.com/office/drawing/2014/main" id="{088DC0A9-36AD-86FA-08D9-A56B028FF4F5}"/>
              </a:ext>
            </a:extLst>
          </p:cNvPr>
          <p:cNvCxnSpPr>
            <a:cxnSpLocks/>
            <a:stCxn id="5" idx="4"/>
            <a:endCxn id="8" idx="0"/>
          </p:cNvCxnSpPr>
          <p:nvPr/>
        </p:nvCxnSpPr>
        <p:spPr>
          <a:xfrm flipH="1">
            <a:off x="3657600" y="2362200"/>
            <a:ext cx="86591" cy="803563"/>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27" name="Straight Arrow Connector 26">
            <a:extLst>
              <a:ext uri="{FF2B5EF4-FFF2-40B4-BE49-F238E27FC236}">
                <a16:creationId xmlns:a16="http://schemas.microsoft.com/office/drawing/2014/main" id="{EEAC1DFC-55BE-7112-F8AA-14F558DA6A97}"/>
              </a:ext>
            </a:extLst>
          </p:cNvPr>
          <p:cNvCxnSpPr>
            <a:cxnSpLocks/>
            <a:stCxn id="5" idx="5"/>
            <a:endCxn id="9" idx="1"/>
          </p:cNvCxnSpPr>
          <p:nvPr/>
        </p:nvCxnSpPr>
        <p:spPr>
          <a:xfrm>
            <a:off x="4001353" y="2285100"/>
            <a:ext cx="742976" cy="957763"/>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30" name="Straight Arrow Connector 29">
            <a:extLst>
              <a:ext uri="{FF2B5EF4-FFF2-40B4-BE49-F238E27FC236}">
                <a16:creationId xmlns:a16="http://schemas.microsoft.com/office/drawing/2014/main" id="{EB74A915-09CE-DC50-33D6-170A8262B977}"/>
              </a:ext>
            </a:extLst>
          </p:cNvPr>
          <p:cNvCxnSpPr>
            <a:cxnSpLocks/>
            <a:stCxn id="6" idx="5"/>
            <a:endCxn id="10" idx="0"/>
          </p:cNvCxnSpPr>
          <p:nvPr/>
        </p:nvCxnSpPr>
        <p:spPr>
          <a:xfrm>
            <a:off x="6283890" y="2285099"/>
            <a:ext cx="293557" cy="880664"/>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33" name="Straight Arrow Connector 32">
            <a:extLst>
              <a:ext uri="{FF2B5EF4-FFF2-40B4-BE49-F238E27FC236}">
                <a16:creationId xmlns:a16="http://schemas.microsoft.com/office/drawing/2014/main" id="{A4CC832F-C442-0CD1-9648-15BFF3700308}"/>
              </a:ext>
            </a:extLst>
          </p:cNvPr>
          <p:cNvCxnSpPr>
            <a:cxnSpLocks/>
            <a:stCxn id="9" idx="3"/>
            <a:endCxn id="11" idx="0"/>
          </p:cNvCxnSpPr>
          <p:nvPr/>
        </p:nvCxnSpPr>
        <p:spPr>
          <a:xfrm flipH="1">
            <a:off x="4021282" y="3615136"/>
            <a:ext cx="723047" cy="935647"/>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39" name="Straight Arrow Connector 38">
            <a:extLst>
              <a:ext uri="{FF2B5EF4-FFF2-40B4-BE49-F238E27FC236}">
                <a16:creationId xmlns:a16="http://schemas.microsoft.com/office/drawing/2014/main" id="{BAA526B9-62ED-6510-BE49-810BAE8108F8}"/>
              </a:ext>
            </a:extLst>
          </p:cNvPr>
          <p:cNvCxnSpPr>
            <a:cxnSpLocks/>
            <a:stCxn id="9" idx="5"/>
            <a:endCxn id="12" idx="0"/>
          </p:cNvCxnSpPr>
          <p:nvPr/>
        </p:nvCxnSpPr>
        <p:spPr>
          <a:xfrm>
            <a:off x="5258653" y="3615136"/>
            <a:ext cx="40711" cy="935647"/>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42" name="Straight Arrow Connector 41">
            <a:extLst>
              <a:ext uri="{FF2B5EF4-FFF2-40B4-BE49-F238E27FC236}">
                <a16:creationId xmlns:a16="http://schemas.microsoft.com/office/drawing/2014/main" id="{E61EDC19-6F24-0796-A2AB-E0EDB6341630}"/>
              </a:ext>
            </a:extLst>
          </p:cNvPr>
          <p:cNvCxnSpPr>
            <a:cxnSpLocks/>
            <a:stCxn id="10" idx="4"/>
            <a:endCxn id="13" idx="0"/>
          </p:cNvCxnSpPr>
          <p:nvPr/>
        </p:nvCxnSpPr>
        <p:spPr>
          <a:xfrm>
            <a:off x="6577447" y="3692236"/>
            <a:ext cx="48490" cy="858547"/>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22" name="TextBox 21">
            <a:extLst>
              <a:ext uri="{FF2B5EF4-FFF2-40B4-BE49-F238E27FC236}">
                <a16:creationId xmlns:a16="http://schemas.microsoft.com/office/drawing/2014/main" id="{8A687D7F-7D8C-E908-1B51-1415396679FE}"/>
              </a:ext>
            </a:extLst>
          </p:cNvPr>
          <p:cNvSpPr txBox="1"/>
          <p:nvPr/>
        </p:nvSpPr>
        <p:spPr>
          <a:xfrm>
            <a:off x="8146473" y="2209800"/>
            <a:ext cx="1925782" cy="523220"/>
          </a:xfrm>
          <a:prstGeom prst="rect">
            <a:avLst/>
          </a:prstGeom>
          <a:noFill/>
        </p:spPr>
        <p:txBody>
          <a:bodyPr wrap="square" rtlCol="0">
            <a:spAutoFit/>
          </a:bodyPr>
          <a:lstStyle/>
          <a:p>
            <a:r>
              <a:rPr lang="zh-CN" altLang="en-US" sz="2800" dirty="0">
                <a:solidFill>
                  <a:srgbClr val="FF0000"/>
                </a:solidFill>
              </a:rPr>
              <a:t>叶节点</a:t>
            </a:r>
          </a:p>
        </p:txBody>
      </p:sp>
      <p:sp>
        <p:nvSpPr>
          <p:cNvPr id="21" name="Oval 20">
            <a:extLst>
              <a:ext uri="{FF2B5EF4-FFF2-40B4-BE49-F238E27FC236}">
                <a16:creationId xmlns:a16="http://schemas.microsoft.com/office/drawing/2014/main" id="{14C5DBC8-6D84-D948-7603-035C528FA975}"/>
              </a:ext>
            </a:extLst>
          </p:cNvPr>
          <p:cNvSpPr/>
          <p:nvPr/>
        </p:nvSpPr>
        <p:spPr>
          <a:xfrm>
            <a:off x="4915326" y="5732116"/>
            <a:ext cx="854240" cy="526473"/>
          </a:xfrm>
          <a:prstGeom prst="ellipse">
            <a:avLst/>
          </a:prstGeom>
          <a:solidFill>
            <a:srgbClr val="FF0000"/>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2800" dirty="0">
                <a:solidFill>
                  <a:schemeClr val="tx1"/>
                </a:solidFill>
              </a:rPr>
              <a:t>11</a:t>
            </a:r>
            <a:endParaRPr lang="zh-CN" altLang="en-US" dirty="0">
              <a:solidFill>
                <a:schemeClr val="tx1"/>
              </a:solidFill>
            </a:endParaRPr>
          </a:p>
        </p:txBody>
      </p:sp>
      <p:cxnSp>
        <p:nvCxnSpPr>
          <p:cNvPr id="24" name="Straight Arrow Connector 23">
            <a:extLst>
              <a:ext uri="{FF2B5EF4-FFF2-40B4-BE49-F238E27FC236}">
                <a16:creationId xmlns:a16="http://schemas.microsoft.com/office/drawing/2014/main" id="{030CA961-A29C-4165-B87E-44EF79A5FA3D}"/>
              </a:ext>
            </a:extLst>
          </p:cNvPr>
          <p:cNvCxnSpPr>
            <a:cxnSpLocks/>
            <a:endCxn id="21" idx="0"/>
          </p:cNvCxnSpPr>
          <p:nvPr/>
        </p:nvCxnSpPr>
        <p:spPr>
          <a:xfrm>
            <a:off x="5299364" y="5077256"/>
            <a:ext cx="43082" cy="654860"/>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431490510"/>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55751-3E51-0B44-5223-CA288385A893}"/>
              </a:ext>
            </a:extLst>
          </p:cNvPr>
          <p:cNvSpPr>
            <a:spLocks noGrp="1"/>
          </p:cNvSpPr>
          <p:nvPr>
            <p:ph type="title"/>
          </p:nvPr>
        </p:nvSpPr>
        <p:spPr/>
        <p:txBody>
          <a:bodyPr/>
          <a:lstStyle/>
          <a:p>
            <a:r>
              <a:rPr lang="zh-CN" altLang="en-US" dirty="0"/>
              <a:t>例题</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1F87C10-BD44-E8CF-4451-5EAE5F3078A5}"/>
                  </a:ext>
                </a:extLst>
              </p:cNvPr>
              <p:cNvSpPr>
                <a:spLocks noGrp="1"/>
              </p:cNvSpPr>
              <p:nvPr>
                <p:ph idx="1"/>
              </p:nvPr>
            </p:nvSpPr>
            <p:spPr/>
            <p:txBody>
              <a:bodyPr/>
              <a:lstStyle/>
              <a:p>
                <a:r>
                  <a:rPr lang="zh-CN" altLang="en-US" dirty="0"/>
                  <a:t>给定一个 </a:t>
                </a:r>
                <a14:m>
                  <m:oMath xmlns:m="http://schemas.openxmlformats.org/officeDocument/2006/math">
                    <m:r>
                      <a:rPr lang="en-US" altLang="zh-CN" b="0" i="1" smtClean="0">
                        <a:latin typeface="Cambria Math" panose="02040503050406030204" pitchFamily="18" charset="0"/>
                      </a:rPr>
                      <m:t>𝑛</m:t>
                    </m:r>
                  </m:oMath>
                </a14:m>
                <a:r>
                  <a:rPr lang="zh-CN" altLang="en-US" dirty="0"/>
                  <a:t> 个点 </a:t>
                </a:r>
                <a14:m>
                  <m:oMath xmlns:m="http://schemas.openxmlformats.org/officeDocument/2006/math">
                    <m:r>
                      <a:rPr lang="en-US" altLang="zh-CN" b="0" i="1" smtClean="0">
                        <a:latin typeface="Cambria Math" panose="02040503050406030204" pitchFamily="18" charset="0"/>
                      </a:rPr>
                      <m:t>𝑚</m:t>
                    </m:r>
                  </m:oMath>
                </a14:m>
                <a:r>
                  <a:rPr lang="zh-CN" altLang="en-US" dirty="0"/>
                  <a:t> 条边的带权有向无环图，计算从节点 </a:t>
                </a:r>
                <a14:m>
                  <m:oMath xmlns:m="http://schemas.openxmlformats.org/officeDocument/2006/math">
                    <m:r>
                      <a:rPr lang="en-US" altLang="zh-CN" b="0" i="1" smtClean="0">
                        <a:latin typeface="Cambria Math" panose="02040503050406030204" pitchFamily="18" charset="0"/>
                      </a:rPr>
                      <m:t>1</m:t>
                    </m:r>
                  </m:oMath>
                </a14:m>
                <a:r>
                  <a:rPr lang="zh-CN" altLang="en-US" dirty="0"/>
                  <a:t> 到节点 </a:t>
                </a:r>
                <a14:m>
                  <m:oMath xmlns:m="http://schemas.openxmlformats.org/officeDocument/2006/math">
                    <m:r>
                      <a:rPr lang="en-US" altLang="zh-CN" b="0" i="1" smtClean="0">
                        <a:latin typeface="Cambria Math" panose="02040503050406030204" pitchFamily="18" charset="0"/>
                      </a:rPr>
                      <m:t>𝑛</m:t>
                    </m:r>
                  </m:oMath>
                </a14:m>
                <a:r>
                  <a:rPr lang="zh-CN" altLang="en-US" dirty="0"/>
                  <a:t> 的最长路径。</a:t>
                </a:r>
                <a:endParaRPr lang="en-US" altLang="zh-CN" dirty="0"/>
              </a:p>
              <a:p>
                <a14:m>
                  <m:oMath xmlns:m="http://schemas.openxmlformats.org/officeDocument/2006/math">
                    <m:r>
                      <a:rPr lang="en-US" altLang="zh-CN" b="0" i="1" smtClean="0">
                        <a:latin typeface="Cambria Math" panose="02040503050406030204" pitchFamily="18" charset="0"/>
                      </a:rPr>
                      <m:t>𝑛</m:t>
                    </m:r>
                    <m:r>
                      <a:rPr lang="en-US" altLang="zh-CN" b="0" i="1" smtClean="0">
                        <a:latin typeface="Cambria Math" panose="02040503050406030204" pitchFamily="18" charset="0"/>
                      </a:rPr>
                      <m:t>≤1500,</m:t>
                    </m:r>
                    <m:r>
                      <a:rPr lang="en-US" altLang="zh-CN" b="0" i="1" smtClean="0">
                        <a:latin typeface="Cambria Math" panose="02040503050406030204" pitchFamily="18" charset="0"/>
                      </a:rPr>
                      <m:t>𝑚</m:t>
                    </m:r>
                    <m:r>
                      <a:rPr lang="en-US" altLang="zh-CN" b="0" i="1" smtClean="0">
                        <a:latin typeface="Cambria Math" panose="02040503050406030204" pitchFamily="18" charset="0"/>
                      </a:rPr>
                      <m:t>≤5∗</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10</m:t>
                        </m:r>
                      </m:e>
                      <m:sup>
                        <m:r>
                          <a:rPr lang="en-US" altLang="zh-CN" b="0" i="1" smtClean="0">
                            <a:latin typeface="Cambria Math" panose="02040503050406030204" pitchFamily="18" charset="0"/>
                          </a:rPr>
                          <m:t>4</m:t>
                        </m:r>
                      </m:sup>
                    </m:sSup>
                  </m:oMath>
                </a14:m>
                <a:endParaRPr lang="zh-CN" altLang="en-US" dirty="0"/>
              </a:p>
            </p:txBody>
          </p:sp>
        </mc:Choice>
        <mc:Fallback xmlns="">
          <p:sp>
            <p:nvSpPr>
              <p:cNvPr id="3" name="Content Placeholder 2">
                <a:extLst>
                  <a:ext uri="{FF2B5EF4-FFF2-40B4-BE49-F238E27FC236}">
                    <a16:creationId xmlns:a16="http://schemas.microsoft.com/office/drawing/2014/main" id="{21F87C10-BD44-E8CF-4451-5EAE5F3078A5}"/>
                  </a:ext>
                </a:extLst>
              </p:cNvPr>
              <p:cNvSpPr>
                <a:spLocks noGrp="1" noRot="1" noChangeAspect="1" noMove="1" noResize="1" noEditPoints="1" noAdjustHandles="1" noChangeArrowheads="1" noChangeShapeType="1" noTextEdit="1"/>
              </p:cNvSpPr>
              <p:nvPr>
                <p:ph idx="1"/>
              </p:nvPr>
            </p:nvSpPr>
            <p:spPr>
              <a:blipFill>
                <a:blip r:embed="rId2"/>
                <a:stretch>
                  <a:fillRect l="-1043" t="-238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6435796"/>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4E4DAE-4BB1-71AF-573C-41D3A51CCE4E}"/>
              </a:ext>
            </a:extLst>
          </p:cNvPr>
          <p:cNvSpPr>
            <a:spLocks noGrp="1"/>
          </p:cNvSpPr>
          <p:nvPr>
            <p:ph type="title"/>
          </p:nvPr>
        </p:nvSpPr>
        <p:spPr/>
        <p:txBody>
          <a:bodyPr/>
          <a:lstStyle/>
          <a:p>
            <a:r>
              <a:rPr lang="zh-CN" altLang="en-US" dirty="0"/>
              <a:t>洛谷 </a:t>
            </a:r>
            <a:r>
              <a:rPr lang="en-US" altLang="zh-CN" dirty="0"/>
              <a:t>1807 </a:t>
            </a:r>
            <a:r>
              <a:rPr lang="zh-CN" altLang="en-US" dirty="0"/>
              <a:t>最长路</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FF19D38-E954-8578-2C32-20FCF585A8B0}"/>
                  </a:ext>
                </a:extLst>
              </p:cNvPr>
              <p:cNvSpPr>
                <a:spLocks noGrp="1"/>
              </p:cNvSpPr>
              <p:nvPr>
                <p:ph idx="1"/>
              </p:nvPr>
            </p:nvSpPr>
            <p:spPr/>
            <p:txBody>
              <a:bodyPr/>
              <a:lstStyle/>
              <a:p>
                <a:r>
                  <a:rPr lang="zh-CN" altLang="en-US" dirty="0"/>
                  <a:t>设 </a:t>
                </a:r>
                <a14:m>
                  <m:oMath xmlns:m="http://schemas.openxmlformats.org/officeDocument/2006/math">
                    <m:r>
                      <a:rPr lang="en-US" altLang="zh-CN" b="0" i="1" smtClean="0">
                        <a:latin typeface="Cambria Math" panose="02040503050406030204" pitchFamily="18" charset="0"/>
                      </a:rPr>
                      <m:t>𝑑</m:t>
                    </m:r>
                    <m:r>
                      <a:rPr lang="en-US" altLang="zh-CN" b="0" i="1" smtClean="0">
                        <a:latin typeface="Cambria Math" panose="02040503050406030204" pitchFamily="18" charset="0"/>
                      </a:rPr>
                      <m:t>[</m:t>
                    </m:r>
                    <m:r>
                      <a:rPr lang="en-US" altLang="zh-CN" b="0" i="1" smtClean="0">
                        <a:latin typeface="Cambria Math" panose="02040503050406030204" pitchFamily="18" charset="0"/>
                      </a:rPr>
                      <m:t>𝑖</m:t>
                    </m:r>
                    <m:r>
                      <a:rPr lang="en-US" altLang="zh-CN" b="0" i="1" smtClean="0">
                        <a:latin typeface="Cambria Math" panose="02040503050406030204" pitchFamily="18" charset="0"/>
                      </a:rPr>
                      <m:t>]</m:t>
                    </m:r>
                  </m:oMath>
                </a14:m>
                <a:r>
                  <a:rPr lang="en-US" altLang="zh-CN" dirty="0"/>
                  <a:t> </a:t>
                </a:r>
                <a:r>
                  <a:rPr lang="zh-CN" altLang="en-US" dirty="0"/>
                  <a:t>表示从 </a:t>
                </a:r>
                <a14:m>
                  <m:oMath xmlns:m="http://schemas.openxmlformats.org/officeDocument/2006/math">
                    <m:r>
                      <a:rPr lang="en-US" altLang="zh-CN" b="0" i="1" smtClean="0">
                        <a:latin typeface="Cambria Math" panose="02040503050406030204" pitchFamily="18" charset="0"/>
                      </a:rPr>
                      <m:t>1</m:t>
                    </m:r>
                  </m:oMath>
                </a14:m>
                <a:r>
                  <a:rPr lang="en-US" altLang="zh-CN" dirty="0"/>
                  <a:t> </a:t>
                </a:r>
                <a:r>
                  <a:rPr lang="zh-CN" altLang="en-US" dirty="0"/>
                  <a:t>到 </a:t>
                </a:r>
                <a14:m>
                  <m:oMath xmlns:m="http://schemas.openxmlformats.org/officeDocument/2006/math">
                    <m:r>
                      <a:rPr lang="en-US" altLang="zh-CN" b="0" i="1" smtClean="0">
                        <a:latin typeface="Cambria Math" panose="02040503050406030204" pitchFamily="18" charset="0"/>
                      </a:rPr>
                      <m:t>𝑖</m:t>
                    </m:r>
                  </m:oMath>
                </a14:m>
                <a:r>
                  <a:rPr lang="en-US" altLang="zh-CN" dirty="0"/>
                  <a:t> </a:t>
                </a:r>
                <a:r>
                  <a:rPr lang="zh-CN" altLang="en-US" dirty="0"/>
                  <a:t>的最长路径</a:t>
                </a:r>
                <a:endParaRPr lang="en-US" altLang="zh-CN" dirty="0"/>
              </a:p>
              <a:p>
                <a:r>
                  <a:rPr lang="zh-CN" altLang="en-US" dirty="0"/>
                  <a:t>有 </a:t>
                </a:r>
                <a14:m>
                  <m:oMath xmlns:m="http://schemas.openxmlformats.org/officeDocument/2006/math">
                    <m:r>
                      <a:rPr lang="en-US" altLang="zh-CN" b="0" i="1" smtClean="0">
                        <a:latin typeface="Cambria Math" panose="02040503050406030204" pitchFamily="18" charset="0"/>
                      </a:rPr>
                      <m:t>𝑑</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𝑖</m:t>
                        </m:r>
                      </m:e>
                    </m:d>
                    <m:r>
                      <a:rPr lang="en-US" altLang="zh-CN" b="0" i="1" smtClean="0">
                        <a:latin typeface="Cambria Math" panose="02040503050406030204" pitchFamily="18" charset="0"/>
                      </a:rPr>
                      <m:t>=</m:t>
                    </m:r>
                    <m:limLow>
                      <m:limLowPr>
                        <m:ctrlPr>
                          <a:rPr lang="en-US" altLang="zh-CN" b="0" i="1" smtClean="0">
                            <a:latin typeface="Cambria Math" panose="02040503050406030204" pitchFamily="18" charset="0"/>
                          </a:rPr>
                        </m:ctrlPr>
                      </m:limLowPr>
                      <m:e>
                        <m:r>
                          <m:rPr>
                            <m:sty m:val="p"/>
                          </m:rPr>
                          <a:rPr lang="en-US" altLang="zh-CN" b="0" i="0" smtClean="0">
                            <a:latin typeface="Cambria Math" panose="02040503050406030204" pitchFamily="18" charset="0"/>
                          </a:rPr>
                          <m:t>min</m:t>
                        </m:r>
                      </m:e>
                      <m:lim>
                        <m:r>
                          <a:rPr lang="en-US" altLang="zh-CN" b="0" i="1" smtClean="0">
                            <a:latin typeface="Cambria Math" panose="02040503050406030204" pitchFamily="18" charset="0"/>
                          </a:rPr>
                          <m:t>𝑗</m:t>
                        </m:r>
                        <m:r>
                          <a:rPr lang="en-US" altLang="zh-CN" b="0" i="1" smtClean="0">
                            <a:latin typeface="Cambria Math" panose="02040503050406030204" pitchFamily="18" charset="0"/>
                          </a:rPr>
                          <m:t>→</m:t>
                        </m:r>
                        <m:r>
                          <a:rPr lang="en-US" altLang="zh-CN" b="0" i="1" smtClean="0">
                            <a:latin typeface="Cambria Math" panose="02040503050406030204" pitchFamily="18" charset="0"/>
                          </a:rPr>
                          <m:t>𝑖</m:t>
                        </m:r>
                      </m:lim>
                    </m:limLow>
                    <m:r>
                      <a:rPr lang="en-US" altLang="zh-CN" b="0" i="1" smtClean="0">
                        <a:latin typeface="Cambria Math" panose="02040503050406030204" pitchFamily="18" charset="0"/>
                      </a:rPr>
                      <m:t>(</m:t>
                    </m:r>
                    <m:r>
                      <a:rPr lang="en-US" altLang="zh-CN" b="0" i="1" smtClean="0">
                        <a:latin typeface="Cambria Math" panose="02040503050406030204" pitchFamily="18" charset="0"/>
                      </a:rPr>
                      <m:t>𝑑</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𝑗</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𝑤</m:t>
                    </m:r>
                    <m:r>
                      <a:rPr lang="en-US" altLang="zh-CN" b="0" i="1" smtClean="0">
                        <a:latin typeface="Cambria Math" panose="02040503050406030204" pitchFamily="18" charset="0"/>
                      </a:rPr>
                      <m:t>[</m:t>
                    </m:r>
                    <m:r>
                      <a:rPr lang="en-US" altLang="zh-CN" b="0" i="1" smtClean="0">
                        <a:latin typeface="Cambria Math" panose="02040503050406030204" pitchFamily="18" charset="0"/>
                      </a:rPr>
                      <m:t>𝑗</m:t>
                    </m:r>
                    <m:r>
                      <a:rPr lang="en-US" altLang="zh-CN" b="0" i="1" smtClean="0">
                        <a:latin typeface="Cambria Math" panose="02040503050406030204" pitchFamily="18" charset="0"/>
                      </a:rPr>
                      <m:t>,</m:t>
                    </m:r>
                    <m:r>
                      <a:rPr lang="en-US" altLang="zh-CN" b="0" i="1" smtClean="0">
                        <a:latin typeface="Cambria Math" panose="02040503050406030204" pitchFamily="18" charset="0"/>
                      </a:rPr>
                      <m:t>𝑖</m:t>
                    </m:r>
                    <m:r>
                      <a:rPr lang="en-US" altLang="zh-CN" b="0" i="1" smtClean="0">
                        <a:latin typeface="Cambria Math" panose="02040503050406030204" pitchFamily="18" charset="0"/>
                      </a:rPr>
                      <m:t>])</m:t>
                    </m:r>
                  </m:oMath>
                </a14:m>
                <a:endParaRPr lang="en-US" altLang="zh-CN" dirty="0"/>
              </a:p>
              <a:p>
                <a:r>
                  <a:rPr lang="zh-CN" altLang="en-US" dirty="0"/>
                  <a:t>拓扑排序后，按拓扑序遍历并更新节点</a:t>
                </a:r>
                <a:endParaRPr lang="en-US" altLang="zh-CN" dirty="0"/>
              </a:p>
              <a:p>
                <a:r>
                  <a:rPr lang="zh-CN" altLang="en-US" dirty="0"/>
                  <a:t>时间复杂度 </a:t>
                </a:r>
                <a14:m>
                  <m:oMath xmlns:m="http://schemas.openxmlformats.org/officeDocument/2006/math">
                    <m:r>
                      <a:rPr lang="en-US" altLang="zh-CN" b="0" i="1" smtClean="0">
                        <a:latin typeface="Cambria Math" panose="02040503050406030204" pitchFamily="18" charset="0"/>
                      </a:rPr>
                      <m:t>𝑂</m:t>
                    </m:r>
                    <m:r>
                      <a:rPr lang="en-US" altLang="zh-CN" b="0" i="1" smtClean="0">
                        <a:latin typeface="Cambria Math" panose="02040503050406030204" pitchFamily="18" charset="0"/>
                      </a:rPr>
                      <m:t>(</m:t>
                    </m:r>
                    <m:r>
                      <a:rPr lang="en-US" altLang="zh-CN" b="0" i="1" smtClean="0">
                        <a:latin typeface="Cambria Math" panose="02040503050406030204" pitchFamily="18" charset="0"/>
                      </a:rPr>
                      <m:t>𝑛</m:t>
                    </m:r>
                    <m:r>
                      <a:rPr lang="en-US" altLang="zh-CN" b="0" i="1" smtClean="0">
                        <a:latin typeface="Cambria Math" panose="02040503050406030204" pitchFamily="18" charset="0"/>
                      </a:rPr>
                      <m:t>+</m:t>
                    </m:r>
                    <m:r>
                      <a:rPr lang="en-US" altLang="zh-CN" b="0" i="1" smtClean="0">
                        <a:latin typeface="Cambria Math" panose="02040503050406030204" pitchFamily="18" charset="0"/>
                      </a:rPr>
                      <m:t>𝑚</m:t>
                    </m:r>
                    <m:r>
                      <a:rPr lang="en-US" altLang="zh-CN" b="0" i="1" smtClean="0">
                        <a:latin typeface="Cambria Math" panose="02040503050406030204" pitchFamily="18" charset="0"/>
                      </a:rPr>
                      <m:t>)</m:t>
                    </m:r>
                  </m:oMath>
                </a14:m>
                <a:endParaRPr lang="en-US" altLang="zh-CN" dirty="0"/>
              </a:p>
              <a:p>
                <a:endParaRPr lang="zh-CN" altLang="en-US" dirty="0"/>
              </a:p>
            </p:txBody>
          </p:sp>
        </mc:Choice>
        <mc:Fallback xmlns="">
          <p:sp>
            <p:nvSpPr>
              <p:cNvPr id="3" name="Content Placeholder 2">
                <a:extLst>
                  <a:ext uri="{FF2B5EF4-FFF2-40B4-BE49-F238E27FC236}">
                    <a16:creationId xmlns:a16="http://schemas.microsoft.com/office/drawing/2014/main" id="{0FF19D38-E954-8578-2C32-20FCF585A8B0}"/>
                  </a:ext>
                </a:extLst>
              </p:cNvPr>
              <p:cNvSpPr>
                <a:spLocks noGrp="1" noRot="1" noChangeAspect="1" noMove="1" noResize="1" noEditPoints="1" noAdjustHandles="1" noChangeArrowheads="1" noChangeShapeType="1" noTextEdit="1"/>
              </p:cNvSpPr>
              <p:nvPr>
                <p:ph idx="1"/>
              </p:nvPr>
            </p:nvSpPr>
            <p:spPr>
              <a:blipFill>
                <a:blip r:embed="rId2"/>
                <a:stretch>
                  <a:fillRect l="-1043" t="-238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219968997"/>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BD9896-8743-150C-1D03-AC5CC00B91EA}"/>
              </a:ext>
            </a:extLst>
          </p:cNvPr>
          <p:cNvSpPr>
            <a:spLocks noGrp="1"/>
          </p:cNvSpPr>
          <p:nvPr>
            <p:ph type="title"/>
          </p:nvPr>
        </p:nvSpPr>
        <p:spPr/>
        <p:txBody>
          <a:bodyPr/>
          <a:lstStyle/>
          <a:p>
            <a:r>
              <a:rPr lang="zh-CN" altLang="en-US" dirty="0"/>
              <a:t>例题</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1726307-89D9-049C-97BE-590A6C645B26}"/>
                  </a:ext>
                </a:extLst>
              </p:cNvPr>
              <p:cNvSpPr>
                <a:spLocks noGrp="1"/>
              </p:cNvSpPr>
              <p:nvPr>
                <p:ph idx="1"/>
              </p:nvPr>
            </p:nvSpPr>
            <p:spPr/>
            <p:txBody>
              <a:bodyPr/>
              <a:lstStyle/>
              <a:p>
                <a:r>
                  <a:rPr lang="zh-CN" altLang="en-US" dirty="0"/>
                  <a:t>有 </a:t>
                </a:r>
                <a14:m>
                  <m:oMath xmlns:m="http://schemas.openxmlformats.org/officeDocument/2006/math">
                    <m:r>
                      <a:rPr lang="en-US" altLang="zh-CN" b="0" i="1" smtClean="0">
                        <a:latin typeface="Cambria Math" panose="02040503050406030204" pitchFamily="18" charset="0"/>
                      </a:rPr>
                      <m:t>𝑛</m:t>
                    </m:r>
                  </m:oMath>
                </a14:m>
                <a:r>
                  <a:rPr lang="zh-CN" altLang="en-US" dirty="0"/>
                  <a:t> 件事，以及若干顺序 </a:t>
                </a:r>
                <a14:m>
                  <m:oMath xmlns:m="http://schemas.openxmlformats.org/officeDocument/2006/math">
                    <m:r>
                      <a:rPr lang="en-US" altLang="zh-CN" b="0" i="0"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 </m:t>
                    </m:r>
                    <m:r>
                      <a:rPr lang="en-US" altLang="zh-CN" b="0" i="1" smtClean="0">
                        <a:latin typeface="Cambria Math" panose="02040503050406030204" pitchFamily="18" charset="0"/>
                      </a:rPr>
                      <m:t>𝑦</m:t>
                    </m:r>
                    <m:r>
                      <a:rPr lang="en-US" altLang="zh-CN" b="0" i="1" smtClean="0">
                        <a:latin typeface="Cambria Math" panose="02040503050406030204" pitchFamily="18" charset="0"/>
                      </a:rPr>
                      <m:t>)</m:t>
                    </m:r>
                  </m:oMath>
                </a14:m>
                <a:r>
                  <a:rPr lang="zh-CN" altLang="en-US" dirty="0"/>
                  <a:t>，表示做完事情 </a:t>
                </a:r>
                <a14:m>
                  <m:oMath xmlns:m="http://schemas.openxmlformats.org/officeDocument/2006/math">
                    <m:r>
                      <a:rPr lang="en-US" altLang="zh-CN" b="0" i="1" smtClean="0">
                        <a:latin typeface="Cambria Math" panose="02040503050406030204" pitchFamily="18" charset="0"/>
                      </a:rPr>
                      <m:t>𝑥</m:t>
                    </m:r>
                  </m:oMath>
                </a14:m>
                <a:r>
                  <a:rPr lang="zh-CN" altLang="en-US" dirty="0"/>
                  <a:t> 后才能做事情 </a:t>
                </a:r>
                <a14:m>
                  <m:oMath xmlns:m="http://schemas.openxmlformats.org/officeDocument/2006/math">
                    <m:r>
                      <a:rPr lang="en-US" altLang="zh-CN" b="0" i="1" smtClean="0">
                        <a:latin typeface="Cambria Math" panose="02040503050406030204" pitchFamily="18" charset="0"/>
                      </a:rPr>
                      <m:t>𝑦</m:t>
                    </m:r>
                  </m:oMath>
                </a14:m>
                <a:r>
                  <a:rPr lang="zh-CN" altLang="en-US" dirty="0"/>
                  <a:t>。每件事都有一个完成所需要的时间，且同一时间可以做任意多件事。问最少需要多少时间把所有事都做完。</a:t>
                </a:r>
                <a:endParaRPr lang="en-US" altLang="zh-CN" dirty="0"/>
              </a:p>
              <a:p>
                <a14:m>
                  <m:oMath xmlns:m="http://schemas.openxmlformats.org/officeDocument/2006/math">
                    <m:r>
                      <a:rPr lang="en-US" altLang="zh-CN" b="0" i="1" smtClean="0">
                        <a:latin typeface="Cambria Math" panose="02040503050406030204" pitchFamily="18" charset="0"/>
                      </a:rPr>
                      <m:t>𝑛</m:t>
                    </m:r>
                    <m:r>
                      <a:rPr lang="en-US" altLang="zh-CN" b="0" i="1" smtClean="0">
                        <a:latin typeface="Cambria Math" panose="02040503050406030204" pitchFamily="18" charset="0"/>
                      </a:rPr>
                      <m:t>≤10000</m:t>
                    </m:r>
                  </m:oMath>
                </a14:m>
                <a:endParaRPr lang="zh-CN" altLang="en-US" dirty="0"/>
              </a:p>
            </p:txBody>
          </p:sp>
        </mc:Choice>
        <mc:Fallback xmlns="">
          <p:sp>
            <p:nvSpPr>
              <p:cNvPr id="3" name="Content Placeholder 2">
                <a:extLst>
                  <a:ext uri="{FF2B5EF4-FFF2-40B4-BE49-F238E27FC236}">
                    <a16:creationId xmlns:a16="http://schemas.microsoft.com/office/drawing/2014/main" id="{61726307-89D9-049C-97BE-590A6C645B26}"/>
                  </a:ext>
                </a:extLst>
              </p:cNvPr>
              <p:cNvSpPr>
                <a:spLocks noGrp="1" noRot="1" noChangeAspect="1" noMove="1" noResize="1" noEditPoints="1" noAdjustHandles="1" noChangeArrowheads="1" noChangeShapeType="1" noTextEdit="1"/>
              </p:cNvSpPr>
              <p:nvPr>
                <p:ph idx="1"/>
              </p:nvPr>
            </p:nvSpPr>
            <p:spPr>
              <a:blipFill>
                <a:blip r:embed="rId2"/>
                <a:stretch>
                  <a:fillRect l="-1043" t="-238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183631673"/>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BD9896-8743-150C-1D03-AC5CC00B91EA}"/>
              </a:ext>
            </a:extLst>
          </p:cNvPr>
          <p:cNvSpPr>
            <a:spLocks noGrp="1"/>
          </p:cNvSpPr>
          <p:nvPr>
            <p:ph type="title"/>
          </p:nvPr>
        </p:nvSpPr>
        <p:spPr/>
        <p:txBody>
          <a:bodyPr/>
          <a:lstStyle/>
          <a:p>
            <a:r>
              <a:rPr lang="zh-CN" altLang="en-US" dirty="0"/>
              <a:t>洛谷 </a:t>
            </a:r>
            <a:r>
              <a:rPr lang="en-US" altLang="zh-CN" dirty="0"/>
              <a:t>1113 </a:t>
            </a:r>
            <a:r>
              <a:rPr lang="zh-CN" altLang="en-US" dirty="0"/>
              <a:t>杂物</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1726307-89D9-049C-97BE-590A6C645B26}"/>
                  </a:ext>
                </a:extLst>
              </p:cNvPr>
              <p:cNvSpPr>
                <a:spLocks noGrp="1"/>
              </p:cNvSpPr>
              <p:nvPr>
                <p:ph idx="1"/>
              </p:nvPr>
            </p:nvSpPr>
            <p:spPr/>
            <p:txBody>
              <a:bodyPr/>
              <a:lstStyle/>
              <a:p>
                <a:r>
                  <a:rPr lang="zh-CN" altLang="en-US" dirty="0"/>
                  <a:t>注意到每一件事肯定是当它所有的前驱都被做完后立刻开始做</a:t>
                </a:r>
                <a:endParaRPr lang="en-US" altLang="zh-CN" dirty="0"/>
              </a:p>
              <a:p>
                <a:r>
                  <a:rPr lang="zh-CN" altLang="en-US" dirty="0"/>
                  <a:t>令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𝑡</m:t>
                        </m:r>
                      </m:e>
                      <m:sub>
                        <m:r>
                          <a:rPr lang="en-US" altLang="zh-CN" b="0" i="1" smtClean="0">
                            <a:latin typeface="Cambria Math" panose="02040503050406030204" pitchFamily="18" charset="0"/>
                          </a:rPr>
                          <m:t>𝑖</m:t>
                        </m:r>
                      </m:sub>
                    </m:sSub>
                  </m:oMath>
                </a14:m>
                <a:r>
                  <a:rPr lang="zh-CN" altLang="en-US" dirty="0"/>
                  <a:t> 表示第 </a:t>
                </a:r>
                <a14:m>
                  <m:oMath xmlns:m="http://schemas.openxmlformats.org/officeDocument/2006/math">
                    <m:r>
                      <a:rPr lang="en-US" altLang="zh-CN" b="0" i="1" smtClean="0">
                        <a:latin typeface="Cambria Math" panose="02040503050406030204" pitchFamily="18" charset="0"/>
                      </a:rPr>
                      <m:t>𝑖</m:t>
                    </m:r>
                  </m:oMath>
                </a14:m>
                <a:r>
                  <a:rPr lang="zh-CN" altLang="en-US" dirty="0"/>
                  <a:t> 件事被做完的最晚时间</a:t>
                </a:r>
                <a:endParaRPr lang="en-US" altLang="zh-CN" dirty="0"/>
              </a:p>
              <a:p>
                <a:r>
                  <a:rPr lang="zh-CN" altLang="en-US" dirty="0"/>
                  <a:t>按拓扑序转移</a:t>
                </a:r>
              </a:p>
            </p:txBody>
          </p:sp>
        </mc:Choice>
        <mc:Fallback xmlns="">
          <p:sp>
            <p:nvSpPr>
              <p:cNvPr id="3" name="Content Placeholder 2">
                <a:extLst>
                  <a:ext uri="{FF2B5EF4-FFF2-40B4-BE49-F238E27FC236}">
                    <a16:creationId xmlns:a16="http://schemas.microsoft.com/office/drawing/2014/main" id="{61726307-89D9-049C-97BE-590A6C645B26}"/>
                  </a:ext>
                </a:extLst>
              </p:cNvPr>
              <p:cNvSpPr>
                <a:spLocks noGrp="1" noRot="1" noChangeAspect="1" noMove="1" noResize="1" noEditPoints="1" noAdjustHandles="1" noChangeArrowheads="1" noChangeShapeType="1" noTextEdit="1"/>
              </p:cNvSpPr>
              <p:nvPr>
                <p:ph idx="1"/>
              </p:nvPr>
            </p:nvSpPr>
            <p:spPr>
              <a:blipFill>
                <a:blip r:embed="rId2"/>
                <a:stretch>
                  <a:fillRect l="-1043" t="-252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042921858"/>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7CAC0E-8900-B447-34BA-3689A4F651C9}"/>
              </a:ext>
            </a:extLst>
          </p:cNvPr>
          <p:cNvSpPr>
            <a:spLocks noGrp="1"/>
          </p:cNvSpPr>
          <p:nvPr>
            <p:ph type="title"/>
          </p:nvPr>
        </p:nvSpPr>
        <p:spPr/>
        <p:txBody>
          <a:bodyPr/>
          <a:lstStyle/>
          <a:p>
            <a:r>
              <a:rPr lang="zh-CN" altLang="en-US" dirty="0"/>
              <a:t>例题</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899CF26-6065-97EE-D021-4A47DB8923FC}"/>
                  </a:ext>
                </a:extLst>
              </p:cNvPr>
              <p:cNvSpPr>
                <a:spLocks noGrp="1"/>
              </p:cNvSpPr>
              <p:nvPr>
                <p:ph idx="1"/>
              </p:nvPr>
            </p:nvSpPr>
            <p:spPr/>
            <p:txBody>
              <a:bodyPr/>
              <a:lstStyle/>
              <a:p>
                <a:r>
                  <a:rPr lang="zh-CN" altLang="en-US" b="0" i="0" dirty="0">
                    <a:effectLst/>
                    <a:latin typeface="-apple-system"/>
                  </a:rPr>
                  <a:t>一个不同的值的升序排序数列指的是一个从左到右元素依次增大的序列，例如，一个有序的数列 </a:t>
                </a:r>
                <a14:m>
                  <m:oMath xmlns:m="http://schemas.openxmlformats.org/officeDocument/2006/math">
                    <m:r>
                      <a:rPr lang="en-US" altLang="zh-CN" b="0" i="1" smtClean="0">
                        <a:effectLst/>
                        <a:latin typeface="Cambria Math" panose="02040503050406030204" pitchFamily="18" charset="0"/>
                      </a:rPr>
                      <m:t>𝐴</m:t>
                    </m:r>
                    <m:r>
                      <a:rPr lang="en-US" altLang="zh-CN" b="0" i="1" smtClean="0">
                        <a:effectLst/>
                        <a:latin typeface="Cambria Math" panose="02040503050406030204" pitchFamily="18" charset="0"/>
                      </a:rPr>
                      <m:t>,</m:t>
                    </m:r>
                    <m:r>
                      <a:rPr lang="en-US" altLang="zh-CN" b="0" i="1" smtClean="0">
                        <a:effectLst/>
                        <a:latin typeface="Cambria Math" panose="02040503050406030204" pitchFamily="18" charset="0"/>
                      </a:rPr>
                      <m:t>𝐵</m:t>
                    </m:r>
                    <m:r>
                      <a:rPr lang="en-US" altLang="zh-CN" b="0" i="1" smtClean="0">
                        <a:effectLst/>
                        <a:latin typeface="Cambria Math" panose="02040503050406030204" pitchFamily="18" charset="0"/>
                      </a:rPr>
                      <m:t>,</m:t>
                    </m:r>
                    <m:r>
                      <a:rPr lang="en-US" altLang="zh-CN" b="0" i="1" smtClean="0">
                        <a:effectLst/>
                        <a:latin typeface="Cambria Math" panose="02040503050406030204" pitchFamily="18" charset="0"/>
                      </a:rPr>
                      <m:t>𝐶</m:t>
                    </m:r>
                    <m:r>
                      <a:rPr lang="en-US" altLang="zh-CN" b="0" i="1" smtClean="0">
                        <a:effectLst/>
                        <a:latin typeface="Cambria Math" panose="02040503050406030204" pitchFamily="18" charset="0"/>
                      </a:rPr>
                      <m:t>,</m:t>
                    </m:r>
                    <m:r>
                      <a:rPr lang="en-US" altLang="zh-CN" b="0" i="1" smtClean="0">
                        <a:effectLst/>
                        <a:latin typeface="Cambria Math" panose="02040503050406030204" pitchFamily="18" charset="0"/>
                      </a:rPr>
                      <m:t>𝐷</m:t>
                    </m:r>
                  </m:oMath>
                </a14:m>
                <a:r>
                  <a:rPr lang="zh-CN" altLang="en-US" b="0" i="0" dirty="0">
                    <a:effectLst/>
                    <a:latin typeface="-apple-system"/>
                  </a:rPr>
                  <a:t> 表示 </a:t>
                </a:r>
                <a14:m>
                  <m:oMath xmlns:m="http://schemas.openxmlformats.org/officeDocument/2006/math">
                    <m:r>
                      <a:rPr lang="en-US" altLang="zh-CN" b="0" i="1" smtClean="0">
                        <a:effectLst/>
                        <a:latin typeface="Cambria Math" panose="02040503050406030204" pitchFamily="18" charset="0"/>
                      </a:rPr>
                      <m:t>𝐴</m:t>
                    </m:r>
                    <m:r>
                      <a:rPr lang="en-US" altLang="zh-CN" b="0" i="1" smtClean="0">
                        <a:effectLst/>
                        <a:latin typeface="Cambria Math" panose="02040503050406030204" pitchFamily="18" charset="0"/>
                      </a:rPr>
                      <m:t>&lt;</m:t>
                    </m:r>
                    <m:r>
                      <a:rPr lang="en-US" altLang="zh-CN" b="0" i="1" smtClean="0">
                        <a:effectLst/>
                        <a:latin typeface="Cambria Math" panose="02040503050406030204" pitchFamily="18" charset="0"/>
                      </a:rPr>
                      <m:t>𝐵</m:t>
                    </m:r>
                    <m:r>
                      <a:rPr lang="en-US" altLang="zh-CN" b="0" i="1" smtClean="0">
                        <a:effectLst/>
                        <a:latin typeface="Cambria Math" panose="02040503050406030204" pitchFamily="18" charset="0"/>
                      </a:rPr>
                      <m:t>,</m:t>
                    </m:r>
                    <m:r>
                      <a:rPr lang="en-US" altLang="zh-CN" b="0" i="1" smtClean="0">
                        <a:effectLst/>
                        <a:latin typeface="Cambria Math" panose="02040503050406030204" pitchFamily="18" charset="0"/>
                      </a:rPr>
                      <m:t>𝐵</m:t>
                    </m:r>
                    <m:r>
                      <a:rPr lang="en-US" altLang="zh-CN" b="0" i="1" smtClean="0">
                        <a:effectLst/>
                        <a:latin typeface="Cambria Math" panose="02040503050406030204" pitchFamily="18" charset="0"/>
                      </a:rPr>
                      <m:t>&lt;</m:t>
                    </m:r>
                    <m:r>
                      <a:rPr lang="en-US" altLang="zh-CN" b="0" i="1" smtClean="0">
                        <a:effectLst/>
                        <a:latin typeface="Cambria Math" panose="02040503050406030204" pitchFamily="18" charset="0"/>
                      </a:rPr>
                      <m:t>𝐶</m:t>
                    </m:r>
                    <m:r>
                      <a:rPr lang="en-US" altLang="zh-CN" b="0" i="1" smtClean="0">
                        <a:effectLst/>
                        <a:latin typeface="Cambria Math" panose="02040503050406030204" pitchFamily="18" charset="0"/>
                      </a:rPr>
                      <m:t>,</m:t>
                    </m:r>
                    <m:r>
                      <a:rPr lang="en-US" altLang="zh-CN" b="0" i="1" smtClean="0">
                        <a:effectLst/>
                        <a:latin typeface="Cambria Math" panose="02040503050406030204" pitchFamily="18" charset="0"/>
                      </a:rPr>
                      <m:t>𝐶</m:t>
                    </m:r>
                    <m:r>
                      <a:rPr lang="en-US" altLang="zh-CN" b="0" i="1" smtClean="0">
                        <a:effectLst/>
                        <a:latin typeface="Cambria Math" panose="02040503050406030204" pitchFamily="18" charset="0"/>
                      </a:rPr>
                      <m:t>&lt;</m:t>
                    </m:r>
                    <m:r>
                      <a:rPr lang="en-US" altLang="zh-CN" b="0" i="1" smtClean="0">
                        <a:effectLst/>
                        <a:latin typeface="Cambria Math" panose="02040503050406030204" pitchFamily="18" charset="0"/>
                      </a:rPr>
                      <m:t>𝐷</m:t>
                    </m:r>
                  </m:oMath>
                </a14:m>
                <a:r>
                  <a:rPr lang="zh-CN" altLang="en-US" b="0" i="0" dirty="0">
                    <a:effectLst/>
                    <a:latin typeface="-apple-system"/>
                  </a:rPr>
                  <a:t>。在这道题中，我们将给你一系列形如 </a:t>
                </a:r>
                <a14:m>
                  <m:oMath xmlns:m="http://schemas.openxmlformats.org/officeDocument/2006/math">
                    <m:r>
                      <a:rPr lang="en-US" altLang="zh-CN" b="0" i="1" smtClean="0">
                        <a:effectLst/>
                        <a:latin typeface="Cambria Math" panose="02040503050406030204" pitchFamily="18" charset="0"/>
                      </a:rPr>
                      <m:t>𝐴</m:t>
                    </m:r>
                    <m:r>
                      <a:rPr lang="en-US" altLang="zh-CN" b="0" i="1" smtClean="0">
                        <a:effectLst/>
                        <a:latin typeface="Cambria Math" panose="02040503050406030204" pitchFamily="18" charset="0"/>
                      </a:rPr>
                      <m:t>&lt;</m:t>
                    </m:r>
                    <m:r>
                      <a:rPr lang="en-US" altLang="zh-CN" b="0" i="1" smtClean="0">
                        <a:effectLst/>
                        <a:latin typeface="Cambria Math" panose="02040503050406030204" pitchFamily="18" charset="0"/>
                      </a:rPr>
                      <m:t>𝐵</m:t>
                    </m:r>
                  </m:oMath>
                </a14:m>
                <a:r>
                  <a:rPr lang="zh-CN" altLang="en-US" b="0" i="0" dirty="0">
                    <a:effectLst/>
                    <a:latin typeface="-apple-system"/>
                  </a:rPr>
                  <a:t> 的关系，并要求你判断是否能够根据这些关系确定这个数列的顺序。</a:t>
                </a:r>
                <a:endParaRPr lang="en-US" altLang="zh-CN" b="0" i="0" dirty="0">
                  <a:effectLst/>
                  <a:latin typeface="-apple-system"/>
                </a:endParaRPr>
              </a:p>
              <a:p>
                <a14:m>
                  <m:oMath xmlns:m="http://schemas.openxmlformats.org/officeDocument/2006/math">
                    <m:r>
                      <a:rPr lang="en-US" altLang="zh-CN" b="0" i="1" smtClean="0">
                        <a:latin typeface="Cambria Math" panose="02040503050406030204" pitchFamily="18" charset="0"/>
                      </a:rPr>
                      <m:t>𝑛</m:t>
                    </m:r>
                    <m:r>
                      <a:rPr lang="en-US" altLang="zh-CN" b="0" i="1" smtClean="0">
                        <a:latin typeface="Cambria Math" panose="02040503050406030204" pitchFamily="18" charset="0"/>
                      </a:rPr>
                      <m:t>≤26,</m:t>
                    </m:r>
                    <m:r>
                      <a:rPr lang="en-US" altLang="zh-CN" b="0" i="1" smtClean="0">
                        <a:latin typeface="Cambria Math" panose="02040503050406030204" pitchFamily="18" charset="0"/>
                      </a:rPr>
                      <m:t>𝑚</m:t>
                    </m:r>
                    <m:r>
                      <a:rPr lang="en-US" altLang="zh-CN" b="0" i="1" smtClean="0">
                        <a:latin typeface="Cambria Math" panose="02040503050406030204" pitchFamily="18" charset="0"/>
                      </a:rPr>
                      <m:t>≤100</m:t>
                    </m:r>
                  </m:oMath>
                </a14:m>
                <a:endParaRPr lang="zh-CN" altLang="en-US" dirty="0"/>
              </a:p>
            </p:txBody>
          </p:sp>
        </mc:Choice>
        <mc:Fallback xmlns="">
          <p:sp>
            <p:nvSpPr>
              <p:cNvPr id="3" name="Content Placeholder 2">
                <a:extLst>
                  <a:ext uri="{FF2B5EF4-FFF2-40B4-BE49-F238E27FC236}">
                    <a16:creationId xmlns:a16="http://schemas.microsoft.com/office/drawing/2014/main" id="{2899CF26-6065-97EE-D021-4A47DB8923FC}"/>
                  </a:ext>
                </a:extLst>
              </p:cNvPr>
              <p:cNvSpPr>
                <a:spLocks noGrp="1" noRot="1" noChangeAspect="1" noMove="1" noResize="1" noEditPoints="1" noAdjustHandles="1" noChangeArrowheads="1" noChangeShapeType="1" noTextEdit="1"/>
              </p:cNvSpPr>
              <p:nvPr>
                <p:ph idx="1"/>
              </p:nvPr>
            </p:nvSpPr>
            <p:spPr>
              <a:blipFill>
                <a:blip r:embed="rId2"/>
                <a:stretch>
                  <a:fillRect l="-1043" t="-252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878577381"/>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7CAC0E-8900-B447-34BA-3689A4F651C9}"/>
              </a:ext>
            </a:extLst>
          </p:cNvPr>
          <p:cNvSpPr>
            <a:spLocks noGrp="1"/>
          </p:cNvSpPr>
          <p:nvPr>
            <p:ph type="title"/>
          </p:nvPr>
        </p:nvSpPr>
        <p:spPr/>
        <p:txBody>
          <a:bodyPr/>
          <a:lstStyle/>
          <a:p>
            <a:r>
              <a:rPr lang="zh-CN" altLang="en-US" dirty="0"/>
              <a:t>洛谷 </a:t>
            </a:r>
            <a:r>
              <a:rPr lang="en-US" altLang="zh-CN" dirty="0"/>
              <a:t>1347 </a:t>
            </a:r>
            <a:r>
              <a:rPr lang="zh-CN" altLang="en-US" dirty="0"/>
              <a:t>排序</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899CF26-6065-97EE-D021-4A47DB8923FC}"/>
                  </a:ext>
                </a:extLst>
              </p:cNvPr>
              <p:cNvSpPr>
                <a:spLocks noGrp="1"/>
              </p:cNvSpPr>
              <p:nvPr>
                <p:ph idx="1"/>
              </p:nvPr>
            </p:nvSpPr>
            <p:spPr/>
            <p:txBody>
              <a:bodyPr/>
              <a:lstStyle/>
              <a:p>
                <a:r>
                  <a:rPr lang="zh-CN" altLang="en-US" dirty="0"/>
                  <a:t>求拓扑序</a:t>
                </a:r>
                <a:endParaRPr lang="en-US" altLang="zh-CN" dirty="0"/>
              </a:p>
              <a:p>
                <a:r>
                  <a:rPr lang="zh-CN" altLang="en-US" dirty="0"/>
                  <a:t>若某一时刻不存在入度为 </a:t>
                </a:r>
                <a14:m>
                  <m:oMath xmlns:m="http://schemas.openxmlformats.org/officeDocument/2006/math">
                    <m:r>
                      <a:rPr lang="en-US" altLang="zh-CN" b="0" i="1" smtClean="0">
                        <a:latin typeface="Cambria Math" panose="02040503050406030204" pitchFamily="18" charset="0"/>
                      </a:rPr>
                      <m:t>0</m:t>
                    </m:r>
                  </m:oMath>
                </a14:m>
                <a:r>
                  <a:rPr lang="zh-CN" altLang="en-US" dirty="0"/>
                  <a:t> 的点或有多个入度为 </a:t>
                </a:r>
                <a14:m>
                  <m:oMath xmlns:m="http://schemas.openxmlformats.org/officeDocument/2006/math">
                    <m:r>
                      <a:rPr lang="en-US" altLang="zh-CN" b="0" i="1" smtClean="0">
                        <a:latin typeface="Cambria Math" panose="02040503050406030204" pitchFamily="18" charset="0"/>
                      </a:rPr>
                      <m:t>0</m:t>
                    </m:r>
                  </m:oMath>
                </a14:m>
                <a:r>
                  <a:rPr lang="zh-CN" altLang="en-US" dirty="0"/>
                  <a:t> 的点，则不能</a:t>
                </a:r>
                <a:endParaRPr lang="en-US" altLang="zh-CN" dirty="0"/>
              </a:p>
              <a:p>
                <a:r>
                  <a:rPr lang="zh-CN" altLang="en-US" dirty="0"/>
                  <a:t>反之则可以</a:t>
                </a:r>
              </a:p>
            </p:txBody>
          </p:sp>
        </mc:Choice>
        <mc:Fallback xmlns="">
          <p:sp>
            <p:nvSpPr>
              <p:cNvPr id="3" name="Content Placeholder 2">
                <a:extLst>
                  <a:ext uri="{FF2B5EF4-FFF2-40B4-BE49-F238E27FC236}">
                    <a16:creationId xmlns:a16="http://schemas.microsoft.com/office/drawing/2014/main" id="{2899CF26-6065-97EE-D021-4A47DB8923FC}"/>
                  </a:ext>
                </a:extLst>
              </p:cNvPr>
              <p:cNvSpPr>
                <a:spLocks noGrp="1" noRot="1" noChangeAspect="1" noMove="1" noResize="1" noEditPoints="1" noAdjustHandles="1" noChangeArrowheads="1" noChangeShapeType="1" noTextEdit="1"/>
              </p:cNvSpPr>
              <p:nvPr>
                <p:ph idx="1"/>
              </p:nvPr>
            </p:nvSpPr>
            <p:spPr>
              <a:blipFill>
                <a:blip r:embed="rId2"/>
                <a:stretch>
                  <a:fillRect l="-1043" t="-2521" r="-29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210504845"/>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BDF4C3-89C8-C8D0-07CF-55FEE0C8461D}"/>
              </a:ext>
            </a:extLst>
          </p:cNvPr>
          <p:cNvSpPr>
            <a:spLocks noGrp="1"/>
          </p:cNvSpPr>
          <p:nvPr>
            <p:ph type="title"/>
          </p:nvPr>
        </p:nvSpPr>
        <p:spPr/>
        <p:txBody>
          <a:bodyPr/>
          <a:lstStyle/>
          <a:p>
            <a:r>
              <a:rPr lang="zh-CN" altLang="en-US" dirty="0"/>
              <a:t>练习</a:t>
            </a:r>
          </a:p>
        </p:txBody>
      </p:sp>
      <p:sp>
        <p:nvSpPr>
          <p:cNvPr id="3" name="Content Placeholder 2">
            <a:extLst>
              <a:ext uri="{FF2B5EF4-FFF2-40B4-BE49-F238E27FC236}">
                <a16:creationId xmlns:a16="http://schemas.microsoft.com/office/drawing/2014/main" id="{A680BA0A-D0B2-01F5-F172-47B77710CAFC}"/>
              </a:ext>
            </a:extLst>
          </p:cNvPr>
          <p:cNvSpPr>
            <a:spLocks noGrp="1"/>
          </p:cNvSpPr>
          <p:nvPr>
            <p:ph idx="1"/>
          </p:nvPr>
        </p:nvSpPr>
        <p:spPr/>
        <p:txBody>
          <a:bodyPr/>
          <a:lstStyle/>
          <a:p>
            <a:r>
              <a:rPr lang="zh-CN" altLang="en-US" dirty="0"/>
              <a:t>洛谷 </a:t>
            </a:r>
            <a:r>
              <a:rPr lang="en-US" altLang="zh-CN" dirty="0"/>
              <a:t>4017 </a:t>
            </a:r>
            <a:r>
              <a:rPr lang="zh-CN" altLang="en-US" dirty="0"/>
              <a:t>最大食物链计数</a:t>
            </a:r>
          </a:p>
        </p:txBody>
      </p:sp>
    </p:spTree>
    <p:extLst>
      <p:ext uri="{BB962C8B-B14F-4D97-AF65-F5344CB8AC3E}">
        <p14:creationId xmlns:p14="http://schemas.microsoft.com/office/powerpoint/2010/main" val="2225595802"/>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128630-BE5E-9782-7A84-1B64EE297ADA}"/>
              </a:ext>
            </a:extLst>
          </p:cNvPr>
          <p:cNvSpPr>
            <a:spLocks noGrp="1"/>
          </p:cNvSpPr>
          <p:nvPr>
            <p:ph type="title"/>
          </p:nvPr>
        </p:nvSpPr>
        <p:spPr/>
        <p:txBody>
          <a:bodyPr/>
          <a:lstStyle/>
          <a:p>
            <a:r>
              <a:rPr lang="zh-CN" altLang="en-US" dirty="0"/>
              <a:t>例题</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5842521-0C54-2DAB-2542-9CD60A687FC1}"/>
                  </a:ext>
                </a:extLst>
              </p:cNvPr>
              <p:cNvSpPr>
                <a:spLocks noGrp="1"/>
              </p:cNvSpPr>
              <p:nvPr>
                <p:ph idx="1"/>
              </p:nvPr>
            </p:nvSpPr>
            <p:spPr/>
            <p:txBody>
              <a:bodyPr>
                <a:normAutofit/>
              </a:bodyPr>
              <a:lstStyle/>
              <a:p>
                <a:pPr algn="l"/>
                <a:r>
                  <a:rPr lang="zh-CN" altLang="en-US" b="0" i="0" dirty="0">
                    <a:effectLst/>
                    <a:latin typeface="-apple-system"/>
                  </a:rPr>
                  <a:t>无向连通图 </a:t>
                </a:r>
                <a14:m>
                  <m:oMath xmlns:m="http://schemas.openxmlformats.org/officeDocument/2006/math">
                    <m:r>
                      <a:rPr lang="en-US" altLang="zh-CN" b="0" i="1" smtClean="0">
                        <a:effectLst/>
                        <a:latin typeface="Cambria Math" panose="02040503050406030204" pitchFamily="18" charset="0"/>
                      </a:rPr>
                      <m:t>𝐺</m:t>
                    </m:r>
                  </m:oMath>
                </a14:m>
                <a:r>
                  <a:rPr lang="zh-CN" altLang="en-US" b="0" i="0" dirty="0">
                    <a:effectLst/>
                    <a:latin typeface="-apple-system"/>
                  </a:rPr>
                  <a:t> 有 </a:t>
                </a:r>
                <a14:m>
                  <m:oMath xmlns:m="http://schemas.openxmlformats.org/officeDocument/2006/math">
                    <m:r>
                      <a:rPr lang="en-US" altLang="zh-CN" b="0" i="1" smtClean="0">
                        <a:effectLst/>
                        <a:latin typeface="Cambria Math" panose="02040503050406030204" pitchFamily="18" charset="0"/>
                      </a:rPr>
                      <m:t>𝑛</m:t>
                    </m:r>
                  </m:oMath>
                </a14:m>
                <a:r>
                  <a:rPr lang="zh-CN" altLang="en-US" b="0" i="0" dirty="0">
                    <a:effectLst/>
                    <a:latin typeface="-apple-system"/>
                  </a:rPr>
                  <a:t> 个点，</a:t>
                </a:r>
                <a14:m>
                  <m:oMath xmlns:m="http://schemas.openxmlformats.org/officeDocument/2006/math">
                    <m:r>
                      <a:rPr lang="en-US" altLang="zh-CN" b="0" i="1" smtClean="0">
                        <a:effectLst/>
                        <a:latin typeface="Cambria Math" panose="02040503050406030204" pitchFamily="18" charset="0"/>
                      </a:rPr>
                      <m:t>𝑛</m:t>
                    </m:r>
                    <m:r>
                      <a:rPr lang="en-US" altLang="zh-CN" b="0" i="1" smtClean="0">
                        <a:effectLst/>
                        <a:latin typeface="Cambria Math" panose="02040503050406030204" pitchFamily="18" charset="0"/>
                      </a:rPr>
                      <m:t>−1</m:t>
                    </m:r>
                  </m:oMath>
                </a14:m>
                <a:r>
                  <a:rPr lang="zh-CN" altLang="en-US" b="0" i="0" dirty="0">
                    <a:effectLst/>
                    <a:latin typeface="-apple-system"/>
                  </a:rPr>
                  <a:t> 条边。点从 </a:t>
                </a:r>
                <a14:m>
                  <m:oMath xmlns:m="http://schemas.openxmlformats.org/officeDocument/2006/math">
                    <m:r>
                      <a:rPr lang="en-US" altLang="zh-CN" b="0" i="1" smtClean="0">
                        <a:effectLst/>
                        <a:latin typeface="Cambria Math" panose="02040503050406030204" pitchFamily="18" charset="0"/>
                      </a:rPr>
                      <m:t>1</m:t>
                    </m:r>
                  </m:oMath>
                </a14:m>
                <a:r>
                  <a:rPr lang="zh-CN" altLang="en-US" b="0" i="0" dirty="0">
                    <a:effectLst/>
                    <a:latin typeface="-apple-system"/>
                  </a:rPr>
                  <a:t> 到 </a:t>
                </a:r>
                <a14:m>
                  <m:oMath xmlns:m="http://schemas.openxmlformats.org/officeDocument/2006/math">
                    <m:r>
                      <a:rPr lang="en-US" altLang="zh-CN" b="0" i="1" smtClean="0">
                        <a:effectLst/>
                        <a:latin typeface="Cambria Math" panose="02040503050406030204" pitchFamily="18" charset="0"/>
                      </a:rPr>
                      <m:t>𝑛</m:t>
                    </m:r>
                  </m:oMath>
                </a14:m>
                <a:r>
                  <a:rPr lang="zh-CN" altLang="en-US" b="0" i="0" dirty="0">
                    <a:effectLst/>
                    <a:latin typeface="-apple-system"/>
                  </a:rPr>
                  <a:t> 依次编号</a:t>
                </a:r>
                <a:r>
                  <a:rPr lang="zh-CN" altLang="en-US" dirty="0">
                    <a:latin typeface="-apple-system"/>
                  </a:rPr>
                  <a:t>，</a:t>
                </a:r>
                <a:r>
                  <a:rPr lang="zh-CN" altLang="en-US" b="0" i="0" dirty="0">
                    <a:effectLst/>
                    <a:latin typeface="-apple-system"/>
                  </a:rPr>
                  <a:t>编号为 </a:t>
                </a:r>
                <a14:m>
                  <m:oMath xmlns:m="http://schemas.openxmlformats.org/officeDocument/2006/math">
                    <m:r>
                      <a:rPr lang="en-US" altLang="zh-CN" b="0" i="1" smtClean="0">
                        <a:effectLst/>
                        <a:latin typeface="Cambria Math" panose="02040503050406030204" pitchFamily="18" charset="0"/>
                      </a:rPr>
                      <m:t>𝑖</m:t>
                    </m:r>
                  </m:oMath>
                </a14:m>
                <a:r>
                  <a:rPr lang="zh-CN" altLang="en-US" b="0" i="0" dirty="0">
                    <a:effectLst/>
                    <a:latin typeface="-apple-system"/>
                  </a:rPr>
                  <a:t> 的点的权值为 </a:t>
                </a:r>
                <a14:m>
                  <m:oMath xmlns:m="http://schemas.openxmlformats.org/officeDocument/2006/math">
                    <m:sSub>
                      <m:sSubPr>
                        <m:ctrlPr>
                          <a:rPr lang="en-US" altLang="zh-CN" b="0" i="1" smtClean="0">
                            <a:effectLst/>
                            <a:latin typeface="Cambria Math" panose="02040503050406030204" pitchFamily="18" charset="0"/>
                          </a:rPr>
                        </m:ctrlPr>
                      </m:sSubPr>
                      <m:e>
                        <m:r>
                          <a:rPr lang="en-US" altLang="zh-CN" b="0" i="1" smtClean="0">
                            <a:effectLst/>
                            <a:latin typeface="Cambria Math" panose="02040503050406030204" pitchFamily="18" charset="0"/>
                          </a:rPr>
                          <m:t>𝑊</m:t>
                        </m:r>
                      </m:e>
                      <m:sub>
                        <m:r>
                          <a:rPr lang="en-US" altLang="zh-CN" b="0" i="1" smtClean="0">
                            <a:effectLst/>
                            <a:latin typeface="Cambria Math" panose="02040503050406030204" pitchFamily="18" charset="0"/>
                          </a:rPr>
                          <m:t>𝑖</m:t>
                        </m:r>
                      </m:sub>
                    </m:sSub>
                  </m:oMath>
                </a14:m>
                <a:r>
                  <a:rPr lang="zh-CN" altLang="en-US" b="0" i="0" dirty="0">
                    <a:effectLst/>
                    <a:latin typeface="KaTeX_Main"/>
                  </a:rPr>
                  <a:t>​</a:t>
                </a:r>
                <a:r>
                  <a:rPr lang="zh-CN" altLang="en-US" b="0" i="0" dirty="0">
                    <a:effectLst/>
                    <a:latin typeface="-apple-system"/>
                  </a:rPr>
                  <a:t>，每条边的长度均为 </a:t>
                </a:r>
                <a14:m>
                  <m:oMath xmlns:m="http://schemas.openxmlformats.org/officeDocument/2006/math">
                    <m:r>
                      <a:rPr lang="en-US" altLang="zh-CN" b="0" i="1" smtClean="0">
                        <a:effectLst/>
                        <a:latin typeface="Cambria Math" panose="02040503050406030204" pitchFamily="18" charset="0"/>
                      </a:rPr>
                      <m:t>1</m:t>
                    </m:r>
                  </m:oMath>
                </a14:m>
                <a:r>
                  <a:rPr lang="zh-CN" altLang="en-US" b="0" i="0" dirty="0">
                    <a:effectLst/>
                    <a:latin typeface="-apple-system"/>
                  </a:rPr>
                  <a:t>。图上两点 </a:t>
                </a:r>
                <a14:m>
                  <m:oMath xmlns:m="http://schemas.openxmlformats.org/officeDocument/2006/math">
                    <m:r>
                      <a:rPr lang="en-US" altLang="zh-CN" b="0" i="1" smtClean="0">
                        <a:effectLst/>
                        <a:latin typeface="Cambria Math" panose="02040503050406030204" pitchFamily="18" charset="0"/>
                      </a:rPr>
                      <m:t>(</m:t>
                    </m:r>
                    <m:r>
                      <a:rPr lang="en-US" altLang="zh-CN" b="0" i="1" smtClean="0">
                        <a:effectLst/>
                        <a:latin typeface="Cambria Math" panose="02040503050406030204" pitchFamily="18" charset="0"/>
                      </a:rPr>
                      <m:t>𝑢</m:t>
                    </m:r>
                    <m:r>
                      <a:rPr lang="en-US" altLang="zh-CN" b="0" i="1" smtClean="0">
                        <a:effectLst/>
                        <a:latin typeface="Cambria Math" panose="02040503050406030204" pitchFamily="18" charset="0"/>
                      </a:rPr>
                      <m:t>,</m:t>
                    </m:r>
                    <m:r>
                      <a:rPr lang="en-US" altLang="zh-CN" b="0" i="1" smtClean="0">
                        <a:effectLst/>
                        <a:latin typeface="Cambria Math" panose="02040503050406030204" pitchFamily="18" charset="0"/>
                      </a:rPr>
                      <m:t>𝑣</m:t>
                    </m:r>
                    <m:r>
                      <a:rPr lang="en-US" altLang="zh-CN" b="0" i="1" smtClean="0">
                        <a:effectLst/>
                        <a:latin typeface="Cambria Math" panose="02040503050406030204" pitchFamily="18" charset="0"/>
                      </a:rPr>
                      <m:t>)</m:t>
                    </m:r>
                  </m:oMath>
                </a14:m>
                <a:r>
                  <a:rPr lang="zh-CN" altLang="en-US" b="0" i="0" dirty="0">
                    <a:effectLst/>
                    <a:latin typeface="-apple-system"/>
                  </a:rPr>
                  <a:t> 的距离定义为 </a:t>
                </a:r>
                <a14:m>
                  <m:oMath xmlns:m="http://schemas.openxmlformats.org/officeDocument/2006/math">
                    <m:r>
                      <a:rPr lang="en-US" altLang="zh-CN" b="0" i="1" smtClean="0">
                        <a:effectLst/>
                        <a:latin typeface="Cambria Math" panose="02040503050406030204" pitchFamily="18" charset="0"/>
                      </a:rPr>
                      <m:t>𝑢</m:t>
                    </m:r>
                  </m:oMath>
                </a14:m>
                <a:r>
                  <a:rPr lang="zh-CN" altLang="en-US" b="0" i="0" dirty="0">
                    <a:effectLst/>
                    <a:latin typeface="-apple-system"/>
                  </a:rPr>
                  <a:t> 点到 </a:t>
                </a:r>
                <a14:m>
                  <m:oMath xmlns:m="http://schemas.openxmlformats.org/officeDocument/2006/math">
                    <m:r>
                      <a:rPr lang="en-US" altLang="zh-CN" b="0" i="1" smtClean="0">
                        <a:effectLst/>
                        <a:latin typeface="Cambria Math" panose="02040503050406030204" pitchFamily="18" charset="0"/>
                      </a:rPr>
                      <m:t>𝑣</m:t>
                    </m:r>
                  </m:oMath>
                </a14:m>
                <a:r>
                  <a:rPr lang="zh-CN" altLang="en-US" b="0" i="0" dirty="0">
                    <a:effectLst/>
                    <a:latin typeface="-apple-system"/>
                  </a:rPr>
                  <a:t> 点的最短距离。对于图 </a:t>
                </a:r>
                <a14:m>
                  <m:oMath xmlns:m="http://schemas.openxmlformats.org/officeDocument/2006/math">
                    <m:r>
                      <a:rPr lang="en-US" altLang="zh-CN" b="0" i="1" smtClean="0">
                        <a:effectLst/>
                        <a:latin typeface="Cambria Math" panose="02040503050406030204" pitchFamily="18" charset="0"/>
                      </a:rPr>
                      <m:t>𝐺</m:t>
                    </m:r>
                  </m:oMath>
                </a14:m>
                <a:r>
                  <a:rPr lang="zh-CN" altLang="en-US" b="0" i="0" dirty="0">
                    <a:effectLst/>
                    <a:latin typeface="-apple-system"/>
                  </a:rPr>
                  <a:t> 上的点对 </a:t>
                </a:r>
                <a14:m>
                  <m:oMath xmlns:m="http://schemas.openxmlformats.org/officeDocument/2006/math">
                    <m:r>
                      <a:rPr lang="en-US" altLang="zh-CN" b="0" i="1" smtClean="0">
                        <a:effectLst/>
                        <a:latin typeface="Cambria Math" panose="02040503050406030204" pitchFamily="18" charset="0"/>
                      </a:rPr>
                      <m:t>(</m:t>
                    </m:r>
                    <m:r>
                      <a:rPr lang="en-US" altLang="zh-CN" b="0" i="1" smtClean="0">
                        <a:effectLst/>
                        <a:latin typeface="Cambria Math" panose="02040503050406030204" pitchFamily="18" charset="0"/>
                      </a:rPr>
                      <m:t>𝑢</m:t>
                    </m:r>
                    <m:r>
                      <a:rPr lang="en-US" altLang="zh-CN" b="0" i="1" smtClean="0">
                        <a:effectLst/>
                        <a:latin typeface="Cambria Math" panose="02040503050406030204" pitchFamily="18" charset="0"/>
                      </a:rPr>
                      <m:t>,</m:t>
                    </m:r>
                    <m:r>
                      <a:rPr lang="en-US" altLang="zh-CN" b="0" i="1" smtClean="0">
                        <a:effectLst/>
                        <a:latin typeface="Cambria Math" panose="02040503050406030204" pitchFamily="18" charset="0"/>
                      </a:rPr>
                      <m:t>𝑣</m:t>
                    </m:r>
                    <m:r>
                      <a:rPr lang="en-US" altLang="zh-CN" b="0" i="1" smtClean="0">
                        <a:effectLst/>
                        <a:latin typeface="Cambria Math" panose="02040503050406030204" pitchFamily="18" charset="0"/>
                      </a:rPr>
                      <m:t>)</m:t>
                    </m:r>
                  </m:oMath>
                </a14:m>
                <a:r>
                  <a:rPr lang="zh-CN" altLang="en-US" b="0" i="0" dirty="0">
                    <a:effectLst/>
                    <a:latin typeface="-apple-system"/>
                  </a:rPr>
                  <a:t>，若它们的距离为 </a:t>
                </a:r>
                <a14:m>
                  <m:oMath xmlns:m="http://schemas.openxmlformats.org/officeDocument/2006/math">
                    <m:r>
                      <a:rPr lang="en-US" altLang="zh-CN" b="0" i="1" smtClean="0">
                        <a:effectLst/>
                        <a:latin typeface="Cambria Math" panose="02040503050406030204" pitchFamily="18" charset="0"/>
                      </a:rPr>
                      <m:t>2</m:t>
                    </m:r>
                  </m:oMath>
                </a14:m>
                <a:r>
                  <a:rPr lang="zh-CN" altLang="en-US" b="0" i="0" dirty="0">
                    <a:effectLst/>
                    <a:latin typeface="-apple-system"/>
                  </a:rPr>
                  <a:t>，则它们之间会产生 </a:t>
                </a:r>
                <a14:m>
                  <m:oMath xmlns:m="http://schemas.openxmlformats.org/officeDocument/2006/math">
                    <m:sSub>
                      <m:sSubPr>
                        <m:ctrlPr>
                          <a:rPr lang="en-US" altLang="zh-CN" b="0" i="1" smtClean="0">
                            <a:effectLst/>
                            <a:latin typeface="Cambria Math" panose="02040503050406030204" pitchFamily="18" charset="0"/>
                          </a:rPr>
                        </m:ctrlPr>
                      </m:sSubPr>
                      <m:e>
                        <m:r>
                          <a:rPr lang="en-US" altLang="zh-CN" b="0" i="1" smtClean="0">
                            <a:effectLst/>
                            <a:latin typeface="Cambria Math" panose="02040503050406030204" pitchFamily="18" charset="0"/>
                          </a:rPr>
                          <m:t>𝑊</m:t>
                        </m:r>
                      </m:e>
                      <m:sub>
                        <m:r>
                          <a:rPr lang="en-US" altLang="zh-CN" b="0" i="1" smtClean="0">
                            <a:effectLst/>
                            <a:latin typeface="Cambria Math" panose="02040503050406030204" pitchFamily="18" charset="0"/>
                          </a:rPr>
                          <m:t>𝑢</m:t>
                        </m:r>
                      </m:sub>
                    </m:sSub>
                    <m:r>
                      <a:rPr lang="en-US" altLang="zh-CN" b="0" i="1" smtClean="0">
                        <a:effectLst/>
                        <a:latin typeface="Cambria Math" panose="02040503050406030204" pitchFamily="18" charset="0"/>
                      </a:rPr>
                      <m:t>∗</m:t>
                    </m:r>
                    <m:sSub>
                      <m:sSubPr>
                        <m:ctrlPr>
                          <a:rPr lang="en-US" altLang="zh-CN" b="0" i="1" smtClean="0">
                            <a:effectLst/>
                            <a:latin typeface="Cambria Math" panose="02040503050406030204" pitchFamily="18" charset="0"/>
                          </a:rPr>
                        </m:ctrlPr>
                      </m:sSubPr>
                      <m:e>
                        <m:r>
                          <a:rPr lang="en-US" altLang="zh-CN" b="0" i="1" smtClean="0">
                            <a:effectLst/>
                            <a:latin typeface="Cambria Math" panose="02040503050406030204" pitchFamily="18" charset="0"/>
                          </a:rPr>
                          <m:t>𝑊</m:t>
                        </m:r>
                      </m:e>
                      <m:sub>
                        <m:r>
                          <a:rPr lang="en-US" altLang="zh-CN" b="0" i="1" smtClean="0">
                            <a:effectLst/>
                            <a:latin typeface="Cambria Math" panose="02040503050406030204" pitchFamily="18" charset="0"/>
                          </a:rPr>
                          <m:t>𝑣</m:t>
                        </m:r>
                      </m:sub>
                    </m:sSub>
                  </m:oMath>
                </a14:m>
                <a:r>
                  <a:rPr lang="zh-CN" altLang="en-US" b="0" i="0" dirty="0">
                    <a:effectLst/>
                    <a:latin typeface="-apple-system"/>
                  </a:rPr>
                  <a:t> 的联合权值。</a:t>
                </a:r>
              </a:p>
              <a:p>
                <a:pPr algn="l"/>
                <a:r>
                  <a:rPr lang="zh-CN" altLang="en-US" b="0" i="0" dirty="0">
                    <a:effectLst/>
                    <a:latin typeface="-apple-system"/>
                  </a:rPr>
                  <a:t>请问图 </a:t>
                </a:r>
                <a14:m>
                  <m:oMath xmlns:m="http://schemas.openxmlformats.org/officeDocument/2006/math">
                    <m:r>
                      <a:rPr lang="en-US" altLang="zh-CN" b="0" i="1" smtClean="0">
                        <a:effectLst/>
                        <a:latin typeface="Cambria Math" panose="02040503050406030204" pitchFamily="18" charset="0"/>
                      </a:rPr>
                      <m:t>𝐺</m:t>
                    </m:r>
                  </m:oMath>
                </a14:m>
                <a:r>
                  <a:rPr lang="zh-CN" altLang="en-US" b="0" i="0" dirty="0">
                    <a:effectLst/>
                    <a:latin typeface="-apple-system"/>
                  </a:rPr>
                  <a:t> 上所有可产生联合权值的有序点对中，联合权值最大的是多少？所有联合权值之和是多少？</a:t>
                </a:r>
              </a:p>
              <a:p>
                <a14:m>
                  <m:oMath xmlns:m="http://schemas.openxmlformats.org/officeDocument/2006/math">
                    <m:r>
                      <a:rPr lang="en-US" altLang="zh-CN" b="0" i="1" smtClean="0">
                        <a:latin typeface="Cambria Math" panose="02040503050406030204" pitchFamily="18" charset="0"/>
                      </a:rPr>
                      <m:t>𝑁</m:t>
                    </m:r>
                    <m:r>
                      <a:rPr lang="en-US" altLang="zh-CN" b="0" i="1" smtClean="0">
                        <a:latin typeface="Cambria Math" panose="02040503050406030204" pitchFamily="18" charset="0"/>
                      </a:rPr>
                      <m:t>≤2∗</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10</m:t>
                        </m:r>
                      </m:e>
                      <m:sup>
                        <m:r>
                          <a:rPr lang="en-US" altLang="zh-CN" b="0" i="1" smtClean="0">
                            <a:latin typeface="Cambria Math" panose="02040503050406030204" pitchFamily="18" charset="0"/>
                          </a:rPr>
                          <m:t>5</m:t>
                        </m:r>
                      </m:sup>
                    </m:sSup>
                  </m:oMath>
                </a14:m>
                <a:endParaRPr lang="zh-CN" altLang="en-US" dirty="0"/>
              </a:p>
            </p:txBody>
          </p:sp>
        </mc:Choice>
        <mc:Fallback xmlns="">
          <p:sp>
            <p:nvSpPr>
              <p:cNvPr id="3" name="Content Placeholder 2">
                <a:extLst>
                  <a:ext uri="{FF2B5EF4-FFF2-40B4-BE49-F238E27FC236}">
                    <a16:creationId xmlns:a16="http://schemas.microsoft.com/office/drawing/2014/main" id="{75842521-0C54-2DAB-2542-9CD60A687FC1}"/>
                  </a:ext>
                </a:extLst>
              </p:cNvPr>
              <p:cNvSpPr>
                <a:spLocks noGrp="1" noRot="1" noChangeAspect="1" noMove="1" noResize="1" noEditPoints="1" noAdjustHandles="1" noChangeArrowheads="1" noChangeShapeType="1" noTextEdit="1"/>
              </p:cNvSpPr>
              <p:nvPr>
                <p:ph idx="1"/>
              </p:nvPr>
            </p:nvSpPr>
            <p:spPr>
              <a:blipFill>
                <a:blip r:embed="rId2"/>
                <a:stretch>
                  <a:fillRect l="-1043" t="-2381" r="-52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15940656"/>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128630-BE5E-9782-7A84-1B64EE297ADA}"/>
              </a:ext>
            </a:extLst>
          </p:cNvPr>
          <p:cNvSpPr>
            <a:spLocks noGrp="1"/>
          </p:cNvSpPr>
          <p:nvPr>
            <p:ph type="title"/>
          </p:nvPr>
        </p:nvSpPr>
        <p:spPr/>
        <p:txBody>
          <a:bodyPr/>
          <a:lstStyle/>
          <a:p>
            <a:r>
              <a:rPr lang="zh-CN" altLang="en-US" dirty="0"/>
              <a:t>洛谷 </a:t>
            </a:r>
            <a:r>
              <a:rPr lang="en-US" altLang="zh-CN" dirty="0"/>
              <a:t>1351 </a:t>
            </a:r>
            <a:r>
              <a:rPr lang="zh-CN" altLang="en-US" dirty="0"/>
              <a:t>联合权值</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5842521-0C54-2DAB-2542-9CD60A687FC1}"/>
                  </a:ext>
                </a:extLst>
              </p:cNvPr>
              <p:cNvSpPr>
                <a:spLocks noGrp="1"/>
              </p:cNvSpPr>
              <p:nvPr>
                <p:ph idx="1"/>
              </p:nvPr>
            </p:nvSpPr>
            <p:spPr/>
            <p:txBody>
              <a:bodyPr>
                <a:normAutofit/>
              </a:bodyPr>
              <a:lstStyle/>
              <a:p>
                <a:pPr algn="l"/>
                <a:r>
                  <a:rPr lang="zh-CN" altLang="en-US" dirty="0"/>
                  <a:t>枚举中间点，考虑所有经过该中间点的长度为 </a:t>
                </a:r>
                <a:r>
                  <a:rPr lang="en-US" altLang="zh-CN" dirty="0"/>
                  <a:t>2 </a:t>
                </a:r>
                <a:r>
                  <a:rPr lang="zh-CN" altLang="en-US" dirty="0"/>
                  <a:t>的路径</a:t>
                </a:r>
                <a:endParaRPr lang="en-US" altLang="zh-CN" dirty="0"/>
              </a:p>
              <a:p>
                <a:pPr algn="l"/>
                <a:r>
                  <a:rPr lang="zh-CN" altLang="en-US" dirty="0"/>
                  <a:t>对于该中间点的所有邻居，设他们的权值为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𝑘</m:t>
                        </m:r>
                      </m:sub>
                    </m:sSub>
                  </m:oMath>
                </a14:m>
                <a:r>
                  <a:rPr lang="zh-CN" altLang="en-US" dirty="0"/>
                  <a:t>，那么它们所产生的联合权值为 </a:t>
                </a:r>
                <a14:m>
                  <m:oMath xmlns:m="http://schemas.openxmlformats.org/officeDocument/2006/math">
                    <m:sSup>
                      <m:sSupPr>
                        <m:ctrlPr>
                          <a:rPr lang="en-US" altLang="zh-CN" b="0" i="1" smtClean="0">
                            <a:latin typeface="Cambria Math" panose="02040503050406030204" pitchFamily="18" charset="0"/>
                          </a:rPr>
                        </m:ctrlPr>
                      </m:sSupPr>
                      <m:e>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𝑘</m:t>
                                </m:r>
                              </m:sub>
                            </m:sSub>
                          </m:e>
                        </m:d>
                      </m:e>
                      <m:sup>
                        <m:r>
                          <a:rPr lang="en-US" altLang="zh-CN" b="0" i="1" smtClean="0">
                            <a:latin typeface="Cambria Math" panose="02040503050406030204" pitchFamily="18" charset="0"/>
                          </a:rPr>
                          <m:t>2</m:t>
                        </m:r>
                      </m:sup>
                    </m:sSup>
                    <m:r>
                      <a:rPr lang="en-US" altLang="zh-CN" b="0" i="1" smtClean="0">
                        <a:latin typeface="Cambria Math" panose="02040503050406030204" pitchFamily="18" charset="0"/>
                      </a:rPr>
                      <m:t>−(</m:t>
                    </m:r>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1</m:t>
                        </m:r>
                      </m:sub>
                      <m:sup>
                        <m:r>
                          <a:rPr lang="en-US" altLang="zh-CN" b="0" i="1" smtClean="0">
                            <a:latin typeface="Cambria Math" panose="02040503050406030204" pitchFamily="18" charset="0"/>
                          </a:rPr>
                          <m:t>2</m:t>
                        </m:r>
                      </m:sup>
                    </m:sSubSup>
                    <m:r>
                      <a:rPr lang="en-US" altLang="zh-CN" b="0" i="1" smtClean="0">
                        <a:latin typeface="Cambria Math" panose="02040503050406030204" pitchFamily="18" charset="0"/>
                      </a:rPr>
                      <m:t>+…+</m:t>
                    </m:r>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𝑘</m:t>
                        </m:r>
                      </m:sub>
                      <m:sup>
                        <m:r>
                          <a:rPr lang="en-US" altLang="zh-CN" b="0" i="1" smtClean="0">
                            <a:latin typeface="Cambria Math" panose="02040503050406030204" pitchFamily="18" charset="0"/>
                          </a:rPr>
                          <m:t>2</m:t>
                        </m:r>
                      </m:sup>
                    </m:sSubSup>
                    <m:r>
                      <a:rPr lang="en-US" altLang="zh-CN" b="0" i="1" smtClean="0">
                        <a:latin typeface="Cambria Math" panose="02040503050406030204" pitchFamily="18" charset="0"/>
                      </a:rPr>
                      <m:t>)</m:t>
                    </m:r>
                  </m:oMath>
                </a14:m>
                <a:endParaRPr lang="en-US" altLang="zh-CN" dirty="0"/>
              </a:p>
              <a:p>
                <a:pPr algn="l"/>
                <a:r>
                  <a:rPr lang="zh-CN" altLang="en-US" dirty="0"/>
                  <a:t>对于最大的联合权值，考虑权值最大的两个邻居即可</a:t>
                </a:r>
                <a:endParaRPr lang="en-US" altLang="zh-CN" dirty="0"/>
              </a:p>
              <a:p>
                <a:pPr algn="l"/>
                <a:r>
                  <a:rPr lang="zh-CN" altLang="en-US" dirty="0"/>
                  <a:t>时间复杂度 </a:t>
                </a:r>
                <a14:m>
                  <m:oMath xmlns:m="http://schemas.openxmlformats.org/officeDocument/2006/math">
                    <m:r>
                      <a:rPr lang="en-US" altLang="zh-CN" b="0" i="1" smtClean="0">
                        <a:latin typeface="Cambria Math" panose="02040503050406030204" pitchFamily="18" charset="0"/>
                      </a:rPr>
                      <m:t>𝑂</m:t>
                    </m:r>
                    <m:r>
                      <a:rPr lang="en-US" altLang="zh-CN" b="0" i="1" smtClean="0">
                        <a:latin typeface="Cambria Math" panose="02040503050406030204" pitchFamily="18" charset="0"/>
                      </a:rPr>
                      <m:t>(</m:t>
                    </m:r>
                    <m:r>
                      <a:rPr lang="en-US" altLang="zh-CN" b="0" i="1" smtClean="0">
                        <a:latin typeface="Cambria Math" panose="02040503050406030204" pitchFamily="18" charset="0"/>
                      </a:rPr>
                      <m:t>𝑛</m:t>
                    </m:r>
                    <m:r>
                      <a:rPr lang="en-US" altLang="zh-CN" b="0" i="1" smtClean="0">
                        <a:latin typeface="Cambria Math" panose="02040503050406030204" pitchFamily="18" charset="0"/>
                      </a:rPr>
                      <m:t>)</m:t>
                    </m:r>
                  </m:oMath>
                </a14:m>
                <a:endParaRPr lang="zh-CN" altLang="en-US" dirty="0"/>
              </a:p>
            </p:txBody>
          </p:sp>
        </mc:Choice>
        <mc:Fallback xmlns="">
          <p:sp>
            <p:nvSpPr>
              <p:cNvPr id="3" name="Content Placeholder 2">
                <a:extLst>
                  <a:ext uri="{FF2B5EF4-FFF2-40B4-BE49-F238E27FC236}">
                    <a16:creationId xmlns:a16="http://schemas.microsoft.com/office/drawing/2014/main" id="{75842521-0C54-2DAB-2542-9CD60A687FC1}"/>
                  </a:ext>
                </a:extLst>
              </p:cNvPr>
              <p:cNvSpPr>
                <a:spLocks noGrp="1" noRot="1" noChangeAspect="1" noMove="1" noResize="1" noEditPoints="1" noAdjustHandles="1" noChangeArrowheads="1" noChangeShapeType="1" noTextEdit="1"/>
              </p:cNvSpPr>
              <p:nvPr>
                <p:ph idx="1"/>
              </p:nvPr>
            </p:nvSpPr>
            <p:spPr>
              <a:blipFill>
                <a:blip r:embed="rId2"/>
                <a:stretch>
                  <a:fillRect l="-1043" t="-252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7669909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2523</TotalTime>
  <Words>3353</Words>
  <Application>Microsoft Office PowerPoint</Application>
  <PresentationFormat>Widescreen</PresentationFormat>
  <Paragraphs>785</Paragraphs>
  <Slides>98</Slides>
  <Notes>0</Notes>
  <HiddenSlides>2</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98</vt:i4>
      </vt:variant>
    </vt:vector>
  </HeadingPairs>
  <TitlesOfParts>
    <vt:vector size="106" baseType="lpstr">
      <vt:lpstr>-apple-system</vt:lpstr>
      <vt:lpstr>KaTeX_Main</vt:lpstr>
      <vt:lpstr>等线</vt:lpstr>
      <vt:lpstr>等线 Light</vt:lpstr>
      <vt:lpstr>Arial</vt:lpstr>
      <vt:lpstr>Cambria Math</vt:lpstr>
      <vt:lpstr>Lucida Fax</vt:lpstr>
      <vt:lpstr>Office Theme</vt:lpstr>
      <vt:lpstr>树与图的表示与存储</vt:lpstr>
      <vt:lpstr>树</vt:lpstr>
      <vt:lpstr>树</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二叉树</vt:lpstr>
      <vt:lpstr>二叉树</vt:lpstr>
      <vt:lpstr>二叉树</vt:lpstr>
      <vt:lpstr>二叉树</vt:lpstr>
      <vt:lpstr>二叉树</vt:lpstr>
      <vt:lpstr>二叉树的储存</vt:lpstr>
      <vt:lpstr>满二叉树和完全二叉树</vt:lpstr>
      <vt:lpstr>二叉树的性质</vt:lpstr>
      <vt:lpstr>二叉树的性质</vt:lpstr>
      <vt:lpstr>例题</vt:lpstr>
      <vt:lpstr>洛谷 4715 淘汰赛</vt:lpstr>
      <vt:lpstr>二叉树的遍历</vt:lpstr>
      <vt:lpstr>二叉树的遍历</vt:lpstr>
      <vt:lpstr>练习</vt:lpstr>
      <vt:lpstr>练习</vt:lpstr>
      <vt:lpstr>有意思的结论</vt:lpstr>
      <vt:lpstr>例题</vt:lpstr>
      <vt:lpstr>洛谷 1229 遍历问题</vt:lpstr>
      <vt:lpstr>例题</vt:lpstr>
      <vt:lpstr>洛谷 2908 猫猫和企鹅</vt:lpstr>
      <vt:lpstr>例题</vt:lpstr>
      <vt:lpstr>洛谷 1364 医院设置</vt:lpstr>
      <vt:lpstr>树的直径</vt:lpstr>
      <vt:lpstr>练习</vt:lpstr>
      <vt:lpstr>图</vt:lpstr>
      <vt:lpstr>图</vt:lpstr>
      <vt:lpstr>七桥（一笔画）问题</vt:lpstr>
      <vt:lpstr>有向图和无向图</vt:lpstr>
      <vt:lpstr>路径</vt:lpstr>
      <vt:lpstr>子图</vt:lpstr>
      <vt:lpstr>连通图</vt:lpstr>
      <vt:lpstr>连通图</vt:lpstr>
      <vt:lpstr>图的储存</vt:lpstr>
      <vt:lpstr>图的储存</vt:lpstr>
      <vt:lpstr>图的储存</vt:lpstr>
      <vt:lpstr>图的储存</vt:lpstr>
      <vt:lpstr>图的储存</vt:lpstr>
      <vt:lpstr>链式前向星</vt:lpstr>
      <vt:lpstr>图的遍历</vt:lpstr>
      <vt:lpstr>深度优先搜索</vt:lpstr>
      <vt:lpstr>深度优先搜索</vt:lpstr>
      <vt:lpstr>深度优先搜索</vt:lpstr>
      <vt:lpstr>深度优先搜索</vt:lpstr>
      <vt:lpstr>深度优先搜索</vt:lpstr>
      <vt:lpstr>深度优先搜索</vt:lpstr>
      <vt:lpstr>深度优先搜索</vt:lpstr>
      <vt:lpstr>深度优先搜索</vt:lpstr>
      <vt:lpstr>深度优先搜索</vt:lpstr>
      <vt:lpstr>广度优先搜索</vt:lpstr>
      <vt:lpstr>广度优先搜索</vt:lpstr>
      <vt:lpstr>广度优先搜索</vt:lpstr>
      <vt:lpstr>广度优先搜索</vt:lpstr>
      <vt:lpstr>广度优先搜索</vt:lpstr>
      <vt:lpstr>广度优先搜索</vt:lpstr>
      <vt:lpstr>广度优先搜索</vt:lpstr>
      <vt:lpstr>广度优先搜索</vt:lpstr>
      <vt:lpstr>广度优先搜索</vt:lpstr>
      <vt:lpstr>连通块</vt:lpstr>
      <vt:lpstr>连通块</vt:lpstr>
      <vt:lpstr>例题</vt:lpstr>
      <vt:lpstr>洛谷 3916 图的遍历</vt:lpstr>
      <vt:lpstr>练习</vt:lpstr>
      <vt:lpstr>七桥问题</vt:lpstr>
      <vt:lpstr>点的度数</vt:lpstr>
      <vt:lpstr>七桥问题</vt:lpstr>
      <vt:lpstr>例题</vt:lpstr>
      <vt:lpstr>洛谷 2731 骑马修栅栏</vt:lpstr>
      <vt:lpstr>二分图</vt:lpstr>
      <vt:lpstr>二分图的判定</vt:lpstr>
      <vt:lpstr>例题</vt:lpstr>
      <vt:lpstr>洛谷 2853 Cow Picnic S</vt:lpstr>
      <vt:lpstr>有向无环图</vt:lpstr>
      <vt:lpstr>例题</vt:lpstr>
      <vt:lpstr>洛谷 1807 最长路</vt:lpstr>
      <vt:lpstr>例题</vt:lpstr>
      <vt:lpstr>洛谷 1113 杂物</vt:lpstr>
      <vt:lpstr>例题</vt:lpstr>
      <vt:lpstr>洛谷 1347 排序</vt:lpstr>
      <vt:lpstr>练习</vt:lpstr>
      <vt:lpstr>例题</vt:lpstr>
      <vt:lpstr>洛谷 1351 联合权值</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树与图的表示与存储</dc:title>
  <dc:creator>杨 明炜</dc:creator>
  <cp:lastModifiedBy>杨 明炜</cp:lastModifiedBy>
  <cp:revision>88</cp:revision>
  <dcterms:created xsi:type="dcterms:W3CDTF">2023-07-17T09:38:07Z</dcterms:created>
  <dcterms:modified xsi:type="dcterms:W3CDTF">2023-07-23T08:02:46Z</dcterms:modified>
</cp:coreProperties>
</file>