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4" r:id="rId19"/>
    <p:sldId id="273" r:id="rId20"/>
    <p:sldId id="280" r:id="rId21"/>
    <p:sldId id="275" r:id="rId22"/>
    <p:sldId id="281" r:id="rId23"/>
    <p:sldId id="277" r:id="rId24"/>
    <p:sldId id="278" r:id="rId25"/>
    <p:sldId id="279" r:id="rId26"/>
    <p:sldId id="276" r:id="rId27"/>
    <p:sldId id="283" r:id="rId28"/>
    <p:sldId id="282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0DB4-6F8F-9F93-3D3C-56140640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2B1D6-F926-A5F2-F207-A15EB1F5F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7F07F-E56B-ADD6-92AD-CCE61BB4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8A6E-C096-4F8F-75A2-3B0237EC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D11D-94DE-AE78-CAE7-89C2644B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3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ED2C-25A3-218D-5A23-BF6E1223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8E91B-5473-012C-7D87-238438EB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5935-3934-C674-D5B2-41995F41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261E-C429-9E38-6EAD-9731D783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3A8C-AD4D-B2B8-DC81-676541B1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CA7F7-B791-AD61-4024-EEF516E10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5E5ED-8104-C2DD-177A-5004A0055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5B57-AA78-36E8-81EE-EE0D36D8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979F-0D8C-3CE8-772B-6C9437B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944F-06F4-3CA2-1970-DCCC417F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2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253-C42F-7494-9114-E775562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E9A8-1928-2797-AD4F-2E483B07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E279-F17B-9536-5867-DAD048E9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7C4A-3C8B-90D6-BBC0-B31FDFBB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4D30-BAE3-BD06-0A38-BF3073EC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7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E2C4-A34B-049E-4108-698E1CF2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7E5E-6409-DD83-B23E-CDFB2A65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0B97-5673-6093-7FF9-1079EEE0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ADBB-EDEE-F7CD-B8F3-F0C72357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195A-C225-713C-BBF1-BCCBA751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9D2-A4DF-1473-9798-3DE23421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59BC-6E97-F235-C804-4BCAFD01B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56EA2-D0CE-E600-B80C-836446DC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6584D-89D2-0417-5DA6-1E85E00F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6CFF-E878-0F8A-6238-2629AE20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03730-671E-8821-C86A-D034BB6C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0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980B-2CC0-D8AD-9651-53C56917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04089-2C3F-81B1-E0BC-C1AFE63C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CE8D-F141-5307-9C40-E4124978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AE8CD-34A7-AD84-1819-702428ED7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06925-5837-7230-2AEC-AA16D0799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9FDEB-D0C3-2D4E-15A0-8DF148A4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5E5C9-D9E9-140A-1E0F-4C53674C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DF689-3220-148D-43C0-D5913C7B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33B9-CFF9-D9C4-2A91-A731BAAF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113CA-D093-C365-BFC8-316B45BB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4A39C-F0A8-2811-B3DB-EF96845B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0DB2C-2FD6-A090-040F-16BF7F3A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9C73A-3CDC-0DCC-E269-D432ADF4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03A43-F6CF-D06B-8411-0F094072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D069C-836D-9D66-F56F-36D942F5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3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90C9-85E7-566C-7C58-13B4DB78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9255-5E25-C6CF-B778-460D7F80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29B70-36BD-BDAA-EFAA-B723F209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828C-B054-9C14-48A8-3DE72183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79031-A03D-BD77-EF67-7A456B0B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3703-C6FD-3F0A-162F-F399F509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9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C26C-A6BD-AF3C-AA5D-859BE573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22E42-25CA-D088-0CEB-4539C6A85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A192-3907-0D4D-9E30-CCB12D75D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77CB-0610-D455-772D-AAB4EB83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6E1EF-4C0A-4208-FF0D-832AD47D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12DD-B59C-4102-9C8F-7502E8C9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E37A9-07A8-2255-D559-C7EB45DB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EBCA-F55B-7634-B97D-CE6D04A5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D3DF0-45E8-82E3-E441-71A645AF6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7413-EB1F-4F14-A6A5-8D2FED7CA94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2826-020B-FF25-E9A5-214F9DE53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AEBB-38AE-531B-E780-B96C558AA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FB92-B22F-4941-BD6D-40A247F4A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8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B52A-2A0D-B8BA-229A-BE8A90DDB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深度优先搜索算法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62A6A-BB52-CF5F-A2FA-1AF66FF29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30820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9B3DD2-9270-5FFB-6C4A-3FB5000BA381}"/>
              </a:ext>
            </a:extLst>
          </p:cNvPr>
          <p:cNvSpPr txBox="1"/>
          <p:nvPr/>
        </p:nvSpPr>
        <p:spPr>
          <a:xfrm>
            <a:off x="8409709" y="320244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如何优化？</a:t>
            </a:r>
          </a:p>
        </p:txBody>
      </p:sp>
    </p:spTree>
    <p:extLst>
      <p:ext uri="{BB962C8B-B14F-4D97-AF65-F5344CB8AC3E}">
        <p14:creationId xmlns:p14="http://schemas.microsoft.com/office/powerpoint/2010/main" val="228055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个国家的颜色冲突，则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continue</a:t>
                </a:r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9248"/>
              </a:xfrm>
              <a:blipFill>
                <a:blip r:embed="rId2"/>
                <a:stretch>
                  <a:fillRect l="-1043"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6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2143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若当前使用的颜色数已经大于最优值，则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return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个国家的颜色冲突，则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continue</a:t>
                </a:r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2143"/>
                <a:ext cx="10515600" cy="5032375"/>
              </a:xfrm>
              <a:blipFill>
                <a:blip r:embed="rId2"/>
                <a:stretch>
                  <a:fillRect l="-1043" t="-2182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85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B214-1E78-43A0-3507-253670F2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剪枝优化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781E-2B0B-BEFF-4B69-4E6D928B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搜索树</a:t>
            </a:r>
            <a:endParaRPr lang="en-US" altLang="zh-CN" dirty="0"/>
          </a:p>
          <a:p>
            <a:pPr lvl="1"/>
            <a:r>
              <a:rPr lang="zh-CN" altLang="en-US" dirty="0"/>
              <a:t>有的子树没必要访问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可行性剪枝</a:t>
            </a:r>
            <a:endParaRPr lang="en-US" altLang="zh-CN" dirty="0"/>
          </a:p>
          <a:p>
            <a:pPr lvl="1"/>
            <a:r>
              <a:rPr lang="zh-CN" altLang="en-US" dirty="0"/>
              <a:t>若从当前状态开始，到达的状态一定不合法，则停止搜索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最优性剪枝</a:t>
            </a:r>
            <a:endParaRPr lang="en-US" altLang="zh-CN" dirty="0"/>
          </a:p>
          <a:p>
            <a:pPr lvl="1"/>
            <a:r>
              <a:rPr lang="zh-CN" altLang="en-US" dirty="0"/>
              <a:t>若从当前状态开始，到达的状态一定不比已搜到的最优解更优，则停止搜索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行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行都已经放了皇后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所有行都放了皇后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判断是否有两个皇后可以相互攻击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还没放完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行的皇后放置在该位置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行的皇后放在其他位置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88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八皇后问题：回顾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行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行都已经放了皇后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所有行都放了皇后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判断是否有两个皇后可以相互攻击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还没放完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行的皇后放置在该位置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个皇后会与第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个皇后相互攻击，则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continue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可行性剪枝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zh-CN" altLang="en-US" dirty="0"/>
                  <a:t>递归去放置第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行的皇后放在其他位置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219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AF201C-BF04-0ADA-9D02-0F5EF5EBE50B}"/>
              </a:ext>
            </a:extLst>
          </p:cNvPr>
          <p:cNvSpPr txBox="1"/>
          <p:nvPr/>
        </p:nvSpPr>
        <p:spPr>
          <a:xfrm>
            <a:off x="7779327" y="2881745"/>
            <a:ext cx="2646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统计方案数，无最优性剪枝！</a:t>
            </a:r>
          </a:p>
        </p:txBody>
      </p:sp>
    </p:spTree>
    <p:extLst>
      <p:ext uri="{BB962C8B-B14F-4D97-AF65-F5344CB8AC3E}">
        <p14:creationId xmlns:p14="http://schemas.microsoft.com/office/powerpoint/2010/main" val="1458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541C-BEE4-5546-6051-A374D22C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73030-3F73-7EF2-6740-695CC979D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有一些不同的药，每株药想要采集都需要一些时间，每一株药也有其自身的价值。问在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的时间内如何采药，使得到的药的总价值最大。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73030-3F73-7EF2-6740-695CC979D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8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A467-01EE-2F19-387B-56F3476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1048 </a:t>
            </a:r>
            <a:r>
              <a:rPr lang="zh-CN" altLang="en-US" dirty="0"/>
              <a:t>采药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正在决定第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株药是否要采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株药已经决定了是否要采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所有药都决定了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判断总时间是否超出限制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还没决定完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不采这一株药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更新得到价值和花费时间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5339"/>
              </a:xfrm>
              <a:blipFill>
                <a:blip r:embed="rId2"/>
                <a:stretch>
                  <a:fillRect l="-1043" t="-213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7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A467-01EE-2F19-387B-56F3476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1048 </a:t>
            </a:r>
            <a:r>
              <a:rPr lang="zh-CN" altLang="en-US" dirty="0"/>
              <a:t>采药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3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正在决定第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株药是否要采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株药已经决定了是否要采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所有药都决定了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判断总时间是否超出限制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还没决定完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不采这一株药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更新得到价值和花费时间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若总时间已超出限制，则退出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394"/>
              </a:xfrm>
              <a:blipFill>
                <a:blip r:embed="rId2"/>
                <a:stretch>
                  <a:fillRect l="-1043" t="-2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25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A467-01EE-2F19-387B-56F3476E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1048 </a:t>
            </a:r>
            <a:r>
              <a:rPr lang="zh-CN" altLang="en-US" dirty="0"/>
              <a:t>采药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45"/>
                <a:ext cx="10515600" cy="5160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正在决定第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株药是否要采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株药已经决定了是否要采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若已获得总价值加上还没决定的药的总价值不优于目前最优方案，则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break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所有药都决定了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判断总时间是否超出限制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还没决定完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不采这一株药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采这一株药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更新得到价值和花费时间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若总时间已超出限制，则退出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zh-CN" altLang="en-US" dirty="0"/>
                  <a:t>递归决定是否采下一株药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递归访问下一个状态节点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CFB86B-C391-2DED-0D3D-2EE44D3FA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45"/>
                <a:ext cx="10515600" cy="5160819"/>
              </a:xfrm>
              <a:blipFill>
                <a:blip r:embed="rId2"/>
                <a:stretch>
                  <a:fillRect l="-1043" t="-2715" r="-3188" b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A0D8-E18D-9C7C-44D0-B2A9A929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深度优先搜索（</a:t>
            </a:r>
            <a:r>
              <a:rPr lang="en-US" altLang="zh-CN" dirty="0"/>
              <a:t>DFS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DC9B-486D-1553-53EB-06DBD988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图上的深度优先搜索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状态空间也可以表示成图的形式！</a:t>
            </a:r>
          </a:p>
        </p:txBody>
      </p:sp>
    </p:spTree>
    <p:extLst>
      <p:ext uri="{BB962C8B-B14F-4D97-AF65-F5344CB8AC3E}">
        <p14:creationId xmlns:p14="http://schemas.microsoft.com/office/powerpoint/2010/main" val="19824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160-A769-AA3C-FECF-9C4B6610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我们想用单位分数的和表示有理数。</a:t>
                </a:r>
                <a:endParaRPr lang="en-US" altLang="zh-CN" dirty="0"/>
              </a:p>
              <a:p>
                <a:r>
                  <a:rPr lang="zh-CN" altLang="en-US" dirty="0"/>
                  <a:t>例如</a:t>
                </a:r>
                <a:r>
                  <a:rPr lang="en-US" altLang="zh-CN" dirty="0"/>
                  <a:t>2/3 = 1/2 + 1/6 ,</a:t>
                </a:r>
                <a:r>
                  <a:rPr lang="zh-CN" altLang="en-US" dirty="0"/>
                  <a:t> 但不允许 </a:t>
                </a:r>
                <a:r>
                  <a:rPr lang="en-US" altLang="zh-CN" dirty="0"/>
                  <a:t>2/3 = 1/3 + 1/3 , </a:t>
                </a:r>
                <a:r>
                  <a:rPr lang="zh-CN" altLang="en-US" dirty="0"/>
                  <a:t>即加数不能相同。</a:t>
                </a:r>
              </a:p>
              <a:p>
                <a:r>
                  <a:rPr lang="zh-CN" altLang="en-US" dirty="0"/>
                  <a:t>对于一个分数</a:t>
                </a:r>
                <a:r>
                  <a:rPr lang="en-US" altLang="zh-CN" dirty="0"/>
                  <a:t>a/b</a:t>
                </a:r>
                <a:r>
                  <a:rPr lang="zh-CN" altLang="en-US" dirty="0"/>
                  <a:t>，求加数最少的表示方法，加数相同多的，则最小分数越大越好。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60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7C22-73FD-B033-9977-69BC5462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迭代加深搜索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817AC-B185-C1C0-E1ED-94B633763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若不确定答案，但已知答案较小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先假设搜索深度为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，超过该深度则退出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再假设搜索深度为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，超过该深度则退出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以此类推</a:t>
                </a:r>
                <a:endParaRPr lang="en-US" altLang="zh-CN" dirty="0"/>
              </a:p>
              <a:p>
                <a:r>
                  <a:rPr lang="zh-CN" altLang="en-US" dirty="0"/>
                  <a:t>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层的搜索代价之和远低于第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层的搜索代价</a:t>
                </a:r>
                <a:endParaRPr lang="en-US" altLang="zh-CN" dirty="0"/>
              </a:p>
              <a:p>
                <a:r>
                  <a:rPr lang="zh-CN" altLang="en-US" dirty="0"/>
                  <a:t>速度一般不如广度优先搜索，但空间效率高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简单有效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817AC-B185-C1C0-E1ED-94B63376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8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160-A769-AA3C-FECF-9C4B6610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UVA12558 </a:t>
            </a:r>
            <a:r>
              <a:rPr lang="zh-CN" altLang="en-US" dirty="0"/>
              <a:t>埃及分数问题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如果直接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，每一层的状态数量会非常庞大！</a:t>
                </a:r>
                <a:endParaRPr lang="en-US" altLang="zh-CN" dirty="0"/>
              </a:p>
              <a:p>
                <a:r>
                  <a:rPr lang="zh-CN" altLang="en-US" dirty="0"/>
                  <a:t>设当前枚举的深度为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𝑚𝑎𝑥𝑑</m:t>
                    </m:r>
                  </m:oMath>
                </a14:m>
                <a:r>
                  <a:rPr lang="zh-CN" altLang="en-US" dirty="0"/>
                  <a:t>，我们每次只搜索到深度不大于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𝑚𝑎𝑥𝑑</m:t>
                    </m:r>
                  </m:oMath>
                </a14:m>
                <a:r>
                  <a:rPr lang="zh-CN" altLang="en-US" dirty="0"/>
                  <a:t> 的节点。</a:t>
                </a:r>
              </a:p>
              <a:p>
                <a:r>
                  <a:rPr lang="zh-CN" altLang="en-US" dirty="0"/>
                  <a:t>同时我们可以利用这一性质来做可行性剪枝，大大减少了无用的状态数。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70FED-05A8-7C0A-B0CC-2616164E8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45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5879-D407-FA87-B22E-66ED9306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2404 </a:t>
            </a:r>
            <a:r>
              <a:rPr lang="zh-CN" altLang="en-US" dirty="0"/>
              <a:t>自然数的拆分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CCEF5-C4CA-6A15-4B7C-2C11B9A0F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任何一个大于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的自然数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，总可以拆分成若干个小于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的自然数之和。现在给你一个自然数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，要求你求出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的拆分成一些数字的和。每个拆分后的序列中的数字从小到大排序。然后你需要输出这些序列，其中字典序小的序列需要优先输出。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请写出该问题的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DFS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伪代码，可行性剪枝和最优性剪枝（如果有的话）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CCEF5-C4CA-6A15-4B7C-2C11B9A0F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9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B15-16C3-9A50-7B6A-D8A79BC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C1B43-1851-C376-AE1C-E3D9FF7D5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这次期末考试，</a:t>
                </a:r>
                <a:r>
                  <a:rPr lang="zh-CN" altLang="en-US" dirty="0">
                    <a:latin typeface="-apple-system"/>
                  </a:rPr>
                  <a:t>甲</a:t>
                </a:r>
                <a:r>
                  <a:rPr lang="zh-CN" altLang="en-US" b="0" i="0" dirty="0">
                    <a:effectLst/>
                    <a:latin typeface="-apple-system"/>
                  </a:rPr>
                  <a:t>需要考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科。每科都有一个习题集，分别有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b="0" i="0" dirty="0"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effectLst/>
                    <a:latin typeface="-apple-system"/>
                  </a:rPr>
                  <a:t> 道题目，完成每道题目需要一些时间，可能不等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 dirty="0">
                    <a:effectLst/>
                    <a:latin typeface="-apple-system"/>
                  </a:rPr>
                  <a:t>甲左右两个大脑可以同时计算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道不同的题目，但是仅限于同一科。因此，</a:t>
                </a:r>
                <a:r>
                  <a:rPr lang="zh-CN" altLang="en-US" dirty="0">
                    <a:latin typeface="-apple-system"/>
                  </a:rPr>
                  <a:t>他</a:t>
                </a:r>
                <a:r>
                  <a:rPr lang="zh-CN" altLang="en-US" b="0" i="0" dirty="0">
                    <a:effectLst/>
                    <a:latin typeface="-apple-system"/>
                  </a:rPr>
                  <a:t>必须一科一科的复习。问能够完成复习的最短时间。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请写出该问题的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DFS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伪代码，可行性剪枝和最优性剪枝（如果有的话）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C1B43-1851-C376-AE1C-E3D9FF7D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29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9B15-16C3-9A50-7B6A-D8A79BC1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2392 kkksc03</a:t>
            </a:r>
            <a:r>
              <a:rPr lang="zh-CN" altLang="en-US" dirty="0"/>
              <a:t>考前临时抱佛脚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1B43-1851-C376-AE1C-E3D9FF7D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每一科分别考虑</a:t>
            </a:r>
            <a:endParaRPr lang="en-US" altLang="zh-CN" dirty="0"/>
          </a:p>
          <a:p>
            <a:r>
              <a:rPr lang="zh-CN" altLang="en-US" dirty="0"/>
              <a:t>把题目拆成两半，使得它们中题目花费时间的和尽量接近</a:t>
            </a:r>
            <a:endParaRPr lang="en-US" altLang="zh-CN" dirty="0"/>
          </a:p>
          <a:p>
            <a:r>
              <a:rPr lang="zh-CN" altLang="en-US" dirty="0"/>
              <a:t>搜索枚举所有拆分可能</a:t>
            </a:r>
          </a:p>
        </p:txBody>
      </p:sp>
    </p:spTree>
    <p:extLst>
      <p:ext uri="{BB962C8B-B14F-4D97-AF65-F5344CB8AC3E}">
        <p14:creationId xmlns:p14="http://schemas.microsoft.com/office/powerpoint/2010/main" val="371738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5F4D-F82C-99CD-8C26-1B30FC2E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C145-24D1-6FD1-0B48-DE39032E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1036 </a:t>
            </a:r>
            <a:r>
              <a:rPr lang="zh-CN" altLang="en-US" dirty="0"/>
              <a:t>选数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908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7C239-BFD0-EF06-ECA9-81A846A9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C5CE8-3295-2B24-5CFD-FB3E83993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2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518C-4270-2D35-B0C8-888D94B6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DB828-EE6D-C8D1-98D0-F05A478E3D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502227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是一种启发式的搜索方式，可以较快地找到最优解（最短路径）。</a:t>
                </a:r>
                <a:endParaRPr lang="en-US" altLang="zh-CN" dirty="0"/>
              </a:p>
              <a:p>
                <a:r>
                  <a:rPr lang="zh-CN" altLang="en-US" dirty="0"/>
                  <a:t>算法的核心在于设置了一个评估函数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表示从起点走到终点经过状态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的总代价的估计。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表示从起点走到状态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的代价。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状态走到终止状态的估计代价。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最小的状态扩展（用数据结构维护）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的选取往往决定了算法的效率。设当前状态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到目标状态的实际代价为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&lt;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，搜索的范围大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效率低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但是正确性显然。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，最好的情况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搜索严格按照最短路径进行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效率最高。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，搜索范围小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但不能保证正确性。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DB828-EE6D-C8D1-98D0-F05A478E3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5022273"/>
              </a:xfrm>
              <a:blipFill>
                <a:blip r:embed="rId2"/>
                <a:stretch>
                  <a:fillRect l="-1043" t="-2184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5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0418-8FA1-A87E-B2AA-AEE66B65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 </a:t>
            </a:r>
            <a:r>
              <a:rPr lang="zh-CN" altLang="en-US" dirty="0"/>
              <a:t>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BC5D-4426-5975-9536-5885FC3C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 </a:t>
            </a:r>
            <a:r>
              <a:rPr lang="zh-CN" altLang="en-US" dirty="0"/>
              <a:t>算法可能可以大幅提高搜索效率，例如左图是普通 </a:t>
            </a:r>
            <a:r>
              <a:rPr lang="en-US" altLang="zh-CN" dirty="0"/>
              <a:t>BFS </a:t>
            </a:r>
            <a:r>
              <a:rPr lang="zh-CN" altLang="en-US" dirty="0"/>
              <a:t>搜索经过的状态，右图是 </a:t>
            </a:r>
            <a:r>
              <a:rPr lang="en-US" altLang="zh-CN" dirty="0"/>
              <a:t>A</a:t>
            </a:r>
            <a:r>
              <a:rPr lang="zh-CN" altLang="en-US" dirty="0"/>
              <a:t>* 搜索经过的状态。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B080B0-2FBE-E74C-5D12-FFFA5355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00" y="2961693"/>
            <a:ext cx="8279199" cy="29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B4E-BC00-7B5C-3B16-359F3ED7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四色问题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650D8-1CEE-096E-BA79-204EF2311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个国家，某些国家之间存在道路</a:t>
                </a:r>
                <a:endParaRPr lang="en-US" altLang="zh-CN" dirty="0"/>
              </a:p>
              <a:p>
                <a:r>
                  <a:rPr lang="zh-CN" altLang="en-US" dirty="0"/>
                  <a:t>给每个国家染上四种颜色中的一种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相邻的两个国家颜色不能相同</a:t>
                </a:r>
                <a:endParaRPr lang="en-US" altLang="zh-CN" dirty="0"/>
              </a:p>
              <a:p>
                <a:r>
                  <a:rPr lang="zh-CN" altLang="en-US" dirty="0"/>
                  <a:t>问最少需要多少种颜色？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每个国家用 </a:t>
                </a:r>
                <a:r>
                  <a:rPr lang="en-US" altLang="zh-CN" dirty="0"/>
                  <a:t>0-4 </a:t>
                </a:r>
                <a:r>
                  <a:rPr lang="zh-CN" altLang="en-US" dirty="0"/>
                  <a:t>标记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0 </a:t>
                </a:r>
                <a:r>
                  <a:rPr lang="zh-CN" altLang="en-US" dirty="0"/>
                  <a:t>代表还未上色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元组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表示一个状态</a:t>
                </a:r>
                <a:endParaRPr lang="en-US" altLang="zh-CN" dirty="0"/>
              </a:p>
              <a:p>
                <a:r>
                  <a:rPr lang="zh-CN" altLang="en-US" dirty="0"/>
                  <a:t>状态空间：所有合法的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元组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650D8-1CEE-096E-BA79-204EF2311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02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325-BDB0-6076-CD55-329CF64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7AA9-1D35-B91F-F019-4AE95FD2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在一个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5×5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的棋盘上有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个白色的骑士和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个黑色的骑士， 且有一个空位。在任何时候一个骑士都能按照骑士的走法（它可以走到和它横坐标相差为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，纵坐标相差为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或者横坐标相差为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，纵坐标相差为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的格子）移动到空位上。 给定一个初始的棋盘，最少需要经过多少次移动才能变成如下目标棋盘： 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818B6888-99E8-37A8-F77C-77DDED2B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7" y="3854336"/>
            <a:ext cx="2500304" cy="24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7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325-BDB0-6076-CD55-329CF64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2324 </a:t>
            </a:r>
            <a:r>
              <a:rPr lang="zh-CN" altLang="en-US" dirty="0"/>
              <a:t>骑士精神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7AA9-1D35-B91F-F019-4AE95FD2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普通的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会超时</a:t>
                </a:r>
                <a:endParaRPr lang="en-US" altLang="zh-CN" dirty="0"/>
              </a:p>
              <a:p>
                <a:r>
                  <a:rPr lang="zh-CN" altLang="en-US" dirty="0"/>
                  <a:t>迭代加深搜索</a:t>
                </a:r>
                <a:endParaRPr lang="en-US" altLang="zh-CN" dirty="0"/>
              </a:p>
              <a:p>
                <a:r>
                  <a:rPr lang="en-US" altLang="zh-CN" dirty="0"/>
                  <a:t>A* </a:t>
                </a:r>
                <a:r>
                  <a:rPr lang="zh-CN" altLang="en-US" dirty="0"/>
                  <a:t>搜索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设为当前局面与最终局面不同的棋子数量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87AA9-1D35-B91F-F019-4AE95FD2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AC9-3491-3DB4-525A-17697844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/>
          <a:lstStyle/>
          <a:p>
            <a:r>
              <a:rPr lang="zh-CN" altLang="en-US" dirty="0"/>
              <a:t>四色问题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353B04-00FD-B596-6180-4EC41116C33B}"/>
                  </a:ext>
                </a:extLst>
              </p:cNvPr>
              <p:cNvSpPr/>
              <p:nvPr/>
            </p:nvSpPr>
            <p:spPr>
              <a:xfrm>
                <a:off x="2320637" y="1918853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A353B04-00FD-B596-6180-4EC41116C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1918853"/>
                <a:ext cx="505690" cy="42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AE252E-0F17-6521-342E-1350E2023155}"/>
                  </a:ext>
                </a:extLst>
              </p:cNvPr>
              <p:cNvSpPr/>
              <p:nvPr/>
            </p:nvSpPr>
            <p:spPr>
              <a:xfrm>
                <a:off x="2320637" y="234141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AE252E-0F17-6521-342E-1350E2023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2341416"/>
                <a:ext cx="505690" cy="422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B67A998-0B20-953E-934A-467D69027D62}"/>
              </a:ext>
            </a:extLst>
          </p:cNvPr>
          <p:cNvSpPr/>
          <p:nvPr/>
        </p:nvSpPr>
        <p:spPr>
          <a:xfrm>
            <a:off x="2320637" y="2819397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ABE85E-6104-CF8B-E159-CC0F714B18A0}"/>
                  </a:ext>
                </a:extLst>
              </p:cNvPr>
              <p:cNvSpPr/>
              <p:nvPr/>
            </p:nvSpPr>
            <p:spPr>
              <a:xfrm>
                <a:off x="2320637" y="3297378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ABE85E-6104-CF8B-E159-CC0F714B1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3297378"/>
                <a:ext cx="505690" cy="42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E0693C8-1D22-B797-CD28-06A140939F7D}"/>
              </a:ext>
            </a:extLst>
          </p:cNvPr>
          <p:cNvSpPr/>
          <p:nvPr/>
        </p:nvSpPr>
        <p:spPr>
          <a:xfrm>
            <a:off x="2320637" y="3775359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EE94A-C95D-9CAD-A77A-812648D4785A}"/>
                  </a:ext>
                </a:extLst>
              </p:cNvPr>
              <p:cNvSpPr/>
              <p:nvPr/>
            </p:nvSpPr>
            <p:spPr>
              <a:xfrm>
                <a:off x="2320637" y="4253340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F3EE94A-C95D-9CAD-A77A-812648D47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637" y="4253340"/>
                <a:ext cx="505690" cy="42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375B4B-04C0-876E-725B-4F712151B9F7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 flipV="1">
            <a:off x="2826327" y="2130135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2B8D61-AEE1-0C19-B009-88BD5EE25AC2}"/>
              </a:ext>
            </a:extLst>
          </p:cNvPr>
          <p:cNvCxnSpPr>
            <a:cxnSpLocks/>
          </p:cNvCxnSpPr>
          <p:nvPr/>
        </p:nvCxnSpPr>
        <p:spPr>
          <a:xfrm flipV="1">
            <a:off x="2320637" y="219248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1F7622-BFD2-FF1E-9393-08788876F9ED}"/>
                  </a:ext>
                </a:extLst>
              </p:cNvPr>
              <p:cNvSpPr/>
              <p:nvPr/>
            </p:nvSpPr>
            <p:spPr>
              <a:xfrm>
                <a:off x="4260273" y="1915389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51F7622-BFD2-FF1E-9393-08788876F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1915389"/>
                <a:ext cx="505690" cy="422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1D22AA-47EA-775B-85FF-0119F68AB5AC}"/>
                  </a:ext>
                </a:extLst>
              </p:cNvPr>
              <p:cNvSpPr/>
              <p:nvPr/>
            </p:nvSpPr>
            <p:spPr>
              <a:xfrm>
                <a:off x="4260273" y="2337952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1D22AA-47EA-775B-85FF-0119F68AB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2337952"/>
                <a:ext cx="505690" cy="422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F124FD2-80C7-C74E-417E-11F9358DDB86}"/>
              </a:ext>
            </a:extLst>
          </p:cNvPr>
          <p:cNvSpPr/>
          <p:nvPr/>
        </p:nvSpPr>
        <p:spPr>
          <a:xfrm>
            <a:off x="4260273" y="2815933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CA58D1-C212-CE75-517B-D1B0286E1C43}"/>
                  </a:ext>
                </a:extLst>
              </p:cNvPr>
              <p:cNvSpPr/>
              <p:nvPr/>
            </p:nvSpPr>
            <p:spPr>
              <a:xfrm>
                <a:off x="4260273" y="3293914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BCA58D1-C212-CE75-517B-D1B0286E1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3293914"/>
                <a:ext cx="505690" cy="422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8B3636E-F0FA-717F-0E25-A56C4B816D19}"/>
              </a:ext>
            </a:extLst>
          </p:cNvPr>
          <p:cNvSpPr/>
          <p:nvPr/>
        </p:nvSpPr>
        <p:spPr>
          <a:xfrm>
            <a:off x="4260273" y="3771895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6CCDB5-DEB8-F694-E768-65C52F907BD6}"/>
                  </a:ext>
                </a:extLst>
              </p:cNvPr>
              <p:cNvSpPr/>
              <p:nvPr/>
            </p:nvSpPr>
            <p:spPr>
              <a:xfrm>
                <a:off x="4260273" y="424987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6CCDB5-DEB8-F694-E768-65C52F907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73" y="4249876"/>
                <a:ext cx="505690" cy="422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97D0D4-8B83-4EFF-8D5D-3DC0FDE5A0FE}"/>
              </a:ext>
            </a:extLst>
          </p:cNvPr>
          <p:cNvCxnSpPr>
            <a:cxnSpLocks/>
            <a:stCxn id="25" idx="3"/>
            <a:endCxn id="20" idx="3"/>
          </p:cNvCxnSpPr>
          <p:nvPr/>
        </p:nvCxnSpPr>
        <p:spPr>
          <a:xfrm flipV="1">
            <a:off x="4765963" y="212667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4437CB-4E33-7E32-9E29-988011860F30}"/>
              </a:ext>
            </a:extLst>
          </p:cNvPr>
          <p:cNvCxnSpPr>
            <a:cxnSpLocks/>
          </p:cNvCxnSpPr>
          <p:nvPr/>
        </p:nvCxnSpPr>
        <p:spPr>
          <a:xfrm flipV="1">
            <a:off x="4260273" y="2189017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15DF526-3BF1-AD5E-0815-1E109AA96CEF}"/>
              </a:ext>
            </a:extLst>
          </p:cNvPr>
          <p:cNvSpPr/>
          <p:nvPr/>
        </p:nvSpPr>
        <p:spPr>
          <a:xfrm>
            <a:off x="3082636" y="3103418"/>
            <a:ext cx="942106" cy="4225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D3BADF-47E1-33CC-6AB4-E6ED95E2D7A7}"/>
                  </a:ext>
                </a:extLst>
              </p:cNvPr>
              <p:cNvSpPr/>
              <p:nvPr/>
            </p:nvSpPr>
            <p:spPr>
              <a:xfrm>
                <a:off x="7142019" y="1918853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D3BADF-47E1-33CC-6AB4-E6ED95E2D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1918853"/>
                <a:ext cx="505690" cy="422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6366FC4-8EE3-18E2-6CC5-2E5E1539E5C7}"/>
                  </a:ext>
                </a:extLst>
              </p:cNvPr>
              <p:cNvSpPr/>
              <p:nvPr/>
            </p:nvSpPr>
            <p:spPr>
              <a:xfrm>
                <a:off x="7142019" y="234141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6366FC4-8EE3-18E2-6CC5-2E5E1539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2341416"/>
                <a:ext cx="505690" cy="4225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FC2B1C27-1562-6103-B7AD-7518A3601D23}"/>
              </a:ext>
            </a:extLst>
          </p:cNvPr>
          <p:cNvSpPr/>
          <p:nvPr/>
        </p:nvSpPr>
        <p:spPr>
          <a:xfrm>
            <a:off x="7142019" y="2819397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E244C8-1616-0C46-C394-C260EF665AB4}"/>
                  </a:ext>
                </a:extLst>
              </p:cNvPr>
              <p:cNvSpPr/>
              <p:nvPr/>
            </p:nvSpPr>
            <p:spPr>
              <a:xfrm>
                <a:off x="7142019" y="3297378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8E244C8-1616-0C46-C394-C260EF665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3297378"/>
                <a:ext cx="505690" cy="4225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9693D49-67AC-0758-0199-B634E2A0D030}"/>
              </a:ext>
            </a:extLst>
          </p:cNvPr>
          <p:cNvSpPr/>
          <p:nvPr/>
        </p:nvSpPr>
        <p:spPr>
          <a:xfrm>
            <a:off x="7142019" y="3775359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ABA503-93F5-C51F-A67A-DAAD5C4B73F8}"/>
                  </a:ext>
                </a:extLst>
              </p:cNvPr>
              <p:cNvSpPr/>
              <p:nvPr/>
            </p:nvSpPr>
            <p:spPr>
              <a:xfrm>
                <a:off x="7142019" y="4253340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ABA503-93F5-C51F-A67A-DAAD5C4B7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9" y="4253340"/>
                <a:ext cx="505690" cy="4225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C1E9AB-829B-95FA-C6D5-F1A44B219199}"/>
              </a:ext>
            </a:extLst>
          </p:cNvPr>
          <p:cNvCxnSpPr>
            <a:cxnSpLocks/>
            <a:stCxn id="34" idx="3"/>
            <a:endCxn id="29" idx="3"/>
          </p:cNvCxnSpPr>
          <p:nvPr/>
        </p:nvCxnSpPr>
        <p:spPr>
          <a:xfrm flipV="1">
            <a:off x="7647709" y="2130135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05136F-C6D4-883A-FD13-9E54E33BDF5E}"/>
              </a:ext>
            </a:extLst>
          </p:cNvPr>
          <p:cNvCxnSpPr>
            <a:cxnSpLocks/>
          </p:cNvCxnSpPr>
          <p:nvPr/>
        </p:nvCxnSpPr>
        <p:spPr>
          <a:xfrm flipV="1">
            <a:off x="7142019" y="219248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CD4E9B-936E-B1A9-0265-4A126521C8F6}"/>
                  </a:ext>
                </a:extLst>
              </p:cNvPr>
              <p:cNvSpPr/>
              <p:nvPr/>
            </p:nvSpPr>
            <p:spPr>
              <a:xfrm>
                <a:off x="9081655" y="1915389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CD4E9B-936E-B1A9-0265-4A126521C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1915389"/>
                <a:ext cx="505690" cy="4225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C0B60B-3E22-4966-7FAF-06D9D2747A52}"/>
                  </a:ext>
                </a:extLst>
              </p:cNvPr>
              <p:cNvSpPr/>
              <p:nvPr/>
            </p:nvSpPr>
            <p:spPr>
              <a:xfrm>
                <a:off x="9081655" y="2337952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8C0B60B-3E22-4966-7FAF-06D9D2747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2337952"/>
                <a:ext cx="505690" cy="4225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1073ED2-B3D5-D51B-0AEC-873761BF7A8E}"/>
              </a:ext>
            </a:extLst>
          </p:cNvPr>
          <p:cNvSpPr/>
          <p:nvPr/>
        </p:nvSpPr>
        <p:spPr>
          <a:xfrm>
            <a:off x="9081655" y="2815933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97AB52-DA6B-255B-3B27-3F7455330E61}"/>
                  </a:ext>
                </a:extLst>
              </p:cNvPr>
              <p:cNvSpPr/>
              <p:nvPr/>
            </p:nvSpPr>
            <p:spPr>
              <a:xfrm>
                <a:off x="9081655" y="3293914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97AB52-DA6B-255B-3B27-3F7455330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3293914"/>
                <a:ext cx="505690" cy="4225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734D9388-8031-7A64-A0D0-B10A27C41E3F}"/>
              </a:ext>
            </a:extLst>
          </p:cNvPr>
          <p:cNvSpPr/>
          <p:nvPr/>
        </p:nvSpPr>
        <p:spPr>
          <a:xfrm>
            <a:off x="9081655" y="3771895"/>
            <a:ext cx="505690" cy="4225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C4C5AD7-ABBC-DF5F-C738-CACAAE5B14DC}"/>
                  </a:ext>
                </a:extLst>
              </p:cNvPr>
              <p:cNvSpPr/>
              <p:nvPr/>
            </p:nvSpPr>
            <p:spPr>
              <a:xfrm>
                <a:off x="9081655" y="4249876"/>
                <a:ext cx="505690" cy="4225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C4C5AD7-ABBC-DF5F-C738-CACAAE5B1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655" y="4249876"/>
                <a:ext cx="505690" cy="4225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CEB9D2-F32E-4AE7-C1C4-B5C9B7892D56}"/>
              </a:ext>
            </a:extLst>
          </p:cNvPr>
          <p:cNvCxnSpPr>
            <a:cxnSpLocks/>
            <a:stCxn id="42" idx="3"/>
            <a:endCxn id="37" idx="3"/>
          </p:cNvCxnSpPr>
          <p:nvPr/>
        </p:nvCxnSpPr>
        <p:spPr>
          <a:xfrm flipV="1">
            <a:off x="9587345" y="2126671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B7C50B-64CD-9E2F-5B4F-A9A08E96BB9E}"/>
              </a:ext>
            </a:extLst>
          </p:cNvPr>
          <p:cNvCxnSpPr>
            <a:cxnSpLocks/>
          </p:cNvCxnSpPr>
          <p:nvPr/>
        </p:nvCxnSpPr>
        <p:spPr>
          <a:xfrm flipV="1">
            <a:off x="9081655" y="2189017"/>
            <a:ext cx="0" cy="2334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1B8F0225-671E-D972-C722-61EC7B796AC5}"/>
              </a:ext>
            </a:extLst>
          </p:cNvPr>
          <p:cNvSpPr/>
          <p:nvPr/>
        </p:nvSpPr>
        <p:spPr>
          <a:xfrm>
            <a:off x="7904018" y="3103418"/>
            <a:ext cx="942106" cy="4225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DD080-F7DF-FCB0-97A0-3D6CAADDC639}"/>
              </a:ext>
            </a:extLst>
          </p:cNvPr>
          <p:cNvSpPr txBox="1"/>
          <p:nvPr/>
        </p:nvSpPr>
        <p:spPr>
          <a:xfrm>
            <a:off x="2847108" y="5426869"/>
            <a:ext cx="62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目标：在状态图中遍历所有合法的状态</a:t>
            </a:r>
          </a:p>
        </p:txBody>
      </p:sp>
    </p:spTree>
    <p:extLst>
      <p:ext uri="{BB962C8B-B14F-4D97-AF65-F5344CB8AC3E}">
        <p14:creationId xmlns:p14="http://schemas.microsoft.com/office/powerpoint/2010/main" val="37264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个国家都已经涂了颜色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所有国家都上色了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判断是否有相邻的两个国家颜色相同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还没涂完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遍历所有可能的颜色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个国家涂色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个国家涂色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回溯，给第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个国家涂别的颜色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6E5A-C87B-124D-9815-CD020CEE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852C0-AB7B-9AF4-BC75-5DAA2706E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的棋盘上放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个皇后，要求每个皇后之间不能互相攻击到（即不能有两个皇后位于同一行，同一列或同一对角线上）。</a:t>
                </a:r>
                <a:endParaRPr lang="en-US" altLang="zh-CN" dirty="0"/>
              </a:p>
              <a:p>
                <a:r>
                  <a:rPr lang="zh-CN" altLang="en-US" dirty="0"/>
                  <a:t>右图是一个合法解</a:t>
                </a:r>
                <a:endParaRPr lang="en-US" altLang="zh-CN" dirty="0"/>
              </a:p>
              <a:p>
                <a:r>
                  <a:rPr lang="zh-CN" altLang="en-US" dirty="0"/>
                  <a:t>输出前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个解和解的数量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852C0-AB7B-9AF4-BC75-5DAA2706E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4">
            <a:extLst>
              <a:ext uri="{FF2B5EF4-FFF2-40B4-BE49-F238E27FC236}">
                <a16:creationId xmlns:a16="http://schemas.microsoft.com/office/drawing/2014/main" id="{E9F1FBE8-7F9E-EB68-D526-41CE9F76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443" y="3251066"/>
            <a:ext cx="2804357" cy="23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9003-06A9-B6D1-9F00-A002FF8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BBA7D-859E-6FA4-9553-286A9D1E0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如何描述一个状态？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每一位用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表示是否放置皇后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位的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串</a:t>
                </a:r>
                <a:endParaRPr lang="en-US" altLang="zh-CN" dirty="0"/>
              </a:p>
              <a:p>
                <a:r>
                  <a:rPr lang="zh-CN" altLang="en-US" dirty="0"/>
                  <a:t>每行（每列）恰好放一个皇后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记录每行放置的位置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元组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BBA7D-859E-6FA4-9553-286A9D1E0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D6F-FF06-39C4-2B84-A67D113D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正在放置第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行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此时前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</a:rPr>
                  <a:t> 行都已经放了皇后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所有行都放了皇后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判断是否有两个皇后可以相互攻击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若有：方案不合法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若没有：方案合法并记录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en-US" altLang="zh-CN" dirty="0"/>
                  <a:t>	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还没放完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For </a:t>
                </a:r>
                <a:r>
                  <a:rPr lang="zh-CN" altLang="en-US" dirty="0"/>
                  <a:t>遍历所有可能的位置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行的皇后放置在该位置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递归去放置第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	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访问下一个状态节点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回溯，把第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行的皇后放在其他位置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// 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回到上一个状态节点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67C81-9224-8EDB-4F8B-47EBF4C0A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6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632-3F67-E549-56B2-F93F2743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B5A48-DF01-1D36-642B-94ECB43F7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状态数过多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四色问题：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个状态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八皇后问题：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个状态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不可避免</a:t>
                </a:r>
                <a:endParaRPr lang="en-US" altLang="zh-CN" dirty="0"/>
              </a:p>
              <a:p>
                <a:r>
                  <a:rPr lang="zh-CN" altLang="en-US" dirty="0"/>
                  <a:t>优美的实现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空间复杂度低</a:t>
                </a:r>
                <a:endParaRPr lang="en-US" altLang="zh-CN" dirty="0"/>
              </a:p>
              <a:p>
                <a:r>
                  <a:rPr lang="zh-CN" altLang="en-US" dirty="0"/>
                  <a:t>是否所有状态都有用？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B5A48-DF01-1D36-642B-94ECB43F7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2451</Words>
  <Application>Microsoft Office PowerPoint</Application>
  <PresentationFormat>Widescreen</PresentationFormat>
  <Paragraphs>248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-apple-system</vt:lpstr>
      <vt:lpstr>Helvetica Neue</vt:lpstr>
      <vt:lpstr>KaTeX_Main</vt:lpstr>
      <vt:lpstr>等线</vt:lpstr>
      <vt:lpstr>等线 Light</vt:lpstr>
      <vt:lpstr>Arial</vt:lpstr>
      <vt:lpstr>Cambria Math</vt:lpstr>
      <vt:lpstr>Office Theme</vt:lpstr>
      <vt:lpstr>深度优先搜索算法</vt:lpstr>
      <vt:lpstr>深度优先搜索（DFS）</vt:lpstr>
      <vt:lpstr>四色问题</vt:lpstr>
      <vt:lpstr>四色问题</vt:lpstr>
      <vt:lpstr>程序结构</vt:lpstr>
      <vt:lpstr>例题</vt:lpstr>
      <vt:lpstr>八皇后问题</vt:lpstr>
      <vt:lpstr>程序结构</vt:lpstr>
      <vt:lpstr>深度优先搜索总结</vt:lpstr>
      <vt:lpstr>四色问题：回顾</vt:lpstr>
      <vt:lpstr>四色问题：回顾</vt:lpstr>
      <vt:lpstr>四色问题：回顾</vt:lpstr>
      <vt:lpstr>剪枝优化</vt:lpstr>
      <vt:lpstr>八皇后问题：回顾</vt:lpstr>
      <vt:lpstr>八皇后问题：回顾</vt:lpstr>
      <vt:lpstr>例题</vt:lpstr>
      <vt:lpstr>洛谷 1048 采药</vt:lpstr>
      <vt:lpstr>洛谷 1048 采药</vt:lpstr>
      <vt:lpstr>洛谷 1048 采药</vt:lpstr>
      <vt:lpstr>例题</vt:lpstr>
      <vt:lpstr>迭代加深搜索</vt:lpstr>
      <vt:lpstr>洛谷 UVA12558 埃及分数问题</vt:lpstr>
      <vt:lpstr>洛谷 2404 自然数的拆分</vt:lpstr>
      <vt:lpstr>例题</vt:lpstr>
      <vt:lpstr>洛谷 2392 kkksc03考前临时抱佛脚</vt:lpstr>
      <vt:lpstr>练习</vt:lpstr>
      <vt:lpstr>A*算法</vt:lpstr>
      <vt:lpstr>A* 算法</vt:lpstr>
      <vt:lpstr>A* 算法</vt:lpstr>
      <vt:lpstr>例题</vt:lpstr>
      <vt:lpstr>洛谷 2324 骑士精神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深度优先搜索算法</dc:title>
  <dc:creator>杨 明炜</dc:creator>
  <cp:lastModifiedBy>杨 明炜</cp:lastModifiedBy>
  <cp:revision>1</cp:revision>
  <dcterms:created xsi:type="dcterms:W3CDTF">2023-07-24T03:00:06Z</dcterms:created>
  <dcterms:modified xsi:type="dcterms:W3CDTF">2023-07-24T03:02:20Z</dcterms:modified>
</cp:coreProperties>
</file>