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0" r:id="rId29"/>
    <p:sldId id="291" r:id="rId30"/>
    <p:sldId id="283" r:id="rId31"/>
    <p:sldId id="284" r:id="rId32"/>
    <p:sldId id="285" r:id="rId33"/>
    <p:sldId id="286" r:id="rId34"/>
    <p:sldId id="292" r:id="rId35"/>
    <p:sldId id="293" r:id="rId36"/>
    <p:sldId id="287" r:id="rId37"/>
    <p:sldId id="294" r:id="rId38"/>
    <p:sldId id="295" r:id="rId39"/>
    <p:sldId id="288" r:id="rId40"/>
    <p:sldId id="289" r:id="rId41"/>
    <p:sldId id="296" r:id="rId42"/>
    <p:sldId id="297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11C0-CDFB-894D-A9EF-2436769DD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3E7FA-0523-FDCB-53DD-D1A7E8B90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38AC1-25E6-C518-3C83-6E34F8C48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82AA-72B5-40EB-891A-A2233E6B9FE7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92CEB-FA13-03F8-8EAD-F26707865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14744-29ED-57DD-3D98-D3B009BE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1BBF-3BFA-4C2F-B0CC-209FFA73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05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76BB-CCFE-040B-FA45-3C5F5A2C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95200-0A60-8123-DFC5-052C883F0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71214-CAF8-615D-F3D8-3BD1F71C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82AA-72B5-40EB-891A-A2233E6B9FE7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4E663-4212-D35F-A22C-06DA3187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BE2C1-410E-46C9-51AC-0D4923F8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1BBF-3BFA-4C2F-B0CC-209FFA73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04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E45AC6-C144-B5A9-4DC4-1ACA3522E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167BF-399E-7042-92B3-AA5334F5B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3F8FC-5BE2-6244-74FC-3646272D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82AA-72B5-40EB-891A-A2233E6B9FE7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24656-CD70-8C1A-D647-8C672CB7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F43D5-0506-D88A-4EAA-FF69B637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1BBF-3BFA-4C2F-B0CC-209FFA73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87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288F5-E65C-6E4E-EF8D-83B7F34DF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63D0A-9BD1-CE20-93C6-D22D0C2B0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D89F5-5136-493F-D402-14034A0E4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82AA-72B5-40EB-891A-A2233E6B9FE7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99F7A-2BEF-322A-0C35-7F2A26482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E6A09-0CFC-2BD0-AE14-A0F4A5A9A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1BBF-3BFA-4C2F-B0CC-209FFA73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27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16E69-7B4E-350C-EB34-007143E5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FC9C8-9E52-E30E-F5DC-A60D5EA28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2EDD9-D785-5D58-E4EE-D1165B7D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82AA-72B5-40EB-891A-A2233E6B9FE7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D0C9C-9D40-AC47-32D5-3BBF42FB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4DCF2-3480-9E3B-A280-1E271093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1BBF-3BFA-4C2F-B0CC-209FFA73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39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706B-AE1E-B812-BA9F-C8A9DFE57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D56F0-2E0D-95E1-162C-6E8803F68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65DCA-99CC-3CCB-F87A-5A92401F6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AC9B9-AF2D-1563-F2F6-E2E2D1D7F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82AA-72B5-40EB-891A-A2233E6B9FE7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2E129-5FDF-F644-FF86-0FE08FA2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E77B5-09BC-A124-2834-28FE48F7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1BBF-3BFA-4C2F-B0CC-209FFA73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97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9EB9-69D7-4A9C-CFEB-5C3DD10F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7C41C-ADCD-7D56-59B0-4FC5F3A63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E9C94-B591-8CF3-0238-B270CE31D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0D69D4-F401-F844-5999-E35D76C4E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8412C9-2D39-CBB2-E902-B2B5E8238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9CF41E-294C-4C9D-39D2-123143DC9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82AA-72B5-40EB-891A-A2233E6B9FE7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8F13FE-A5A6-12F4-390C-629EBA30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1329A-2918-DB11-9ABF-5610AA9E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1BBF-3BFA-4C2F-B0CC-209FFA73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6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9AEE1-0B1D-7611-607C-C293271EE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56DFE-E098-155E-CF6D-3F347B8A8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82AA-72B5-40EB-891A-A2233E6B9FE7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5F81A-A250-A201-06D6-E7201299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E59FF-E6F2-BAA1-A41F-2B79A4D1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1BBF-3BFA-4C2F-B0CC-209FFA73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79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DE3498-D7AA-50DF-2C94-62B4D116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82AA-72B5-40EB-891A-A2233E6B9FE7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8FDBEB-E56F-526D-718A-12C27EBD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5C984-B43B-44F1-5556-105BD623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1BBF-3BFA-4C2F-B0CC-209FFA73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86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73DE-44EA-FCCF-B7DE-ACC22633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61F0E-336C-CBB5-A56F-D723C19F1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A0AD4-16BC-FD79-2273-0CB081F57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92F41-3E77-E874-D094-9A356C9B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82AA-72B5-40EB-891A-A2233E6B9FE7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66CF7-07E8-886B-D81E-035EBBE22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963B5-6C76-BCBA-DC84-28C474D9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1BBF-3BFA-4C2F-B0CC-209FFA73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59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CA89-B10D-29CB-474D-7D6307AF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69A188-790F-BA90-9E21-C284B1048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71D5B-3878-7861-140A-82F27F9F5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78C31-0028-F552-B4A4-03FBB414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82AA-72B5-40EB-891A-A2233E6B9FE7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CFB04-AFFF-9771-4BF7-BB11EDE5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AB146-BF10-7F24-8233-951F474F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1BBF-3BFA-4C2F-B0CC-209FFA73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77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640ADA-B181-1BCB-D455-100EDACC0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724A1-816A-461D-785E-8799F969A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6BB78-EE76-EE12-1573-17C49F6D3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82AA-72B5-40EB-891A-A2233E6B9FE7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BD469-AF74-D9BC-B07A-19ECCF1DB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B3A72-C109-1A11-97D4-98882B067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51BBF-3BFA-4C2F-B0CC-209FFA73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578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610E-C258-5FD7-7AE3-0EDF6F0546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宽度优先搜索算法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9C3F4-E45A-7564-1DD5-F536340D3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杨明炜</a:t>
            </a:r>
          </a:p>
        </p:txBody>
      </p:sp>
    </p:spTree>
    <p:extLst>
      <p:ext uri="{BB962C8B-B14F-4D97-AF65-F5344CB8AC3E}">
        <p14:creationId xmlns:p14="http://schemas.microsoft.com/office/powerpoint/2010/main" val="2720025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A3174A-BE39-F32D-98D7-8AADF4899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519545"/>
              </p:ext>
            </p:extLst>
          </p:nvPr>
        </p:nvGraphicFramePr>
        <p:xfrm>
          <a:off x="3083792" y="342323"/>
          <a:ext cx="6024416" cy="5897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052">
                  <a:extLst>
                    <a:ext uri="{9D8B030D-6E8A-4147-A177-3AD203B41FA5}">
                      <a16:colId xmlns:a16="http://schemas.microsoft.com/office/drawing/2014/main" val="2514313615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370171900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3550952770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3132499305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2681697503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429106961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2323203897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098015128"/>
                    </a:ext>
                  </a:extLst>
                </a:gridCol>
              </a:tblGrid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起点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43028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853032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775645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050163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067279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530948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483095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85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231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A3174A-BE39-F32D-98D7-8AADF4899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090937"/>
              </p:ext>
            </p:extLst>
          </p:nvPr>
        </p:nvGraphicFramePr>
        <p:xfrm>
          <a:off x="3083792" y="342323"/>
          <a:ext cx="6024416" cy="5897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052">
                  <a:extLst>
                    <a:ext uri="{9D8B030D-6E8A-4147-A177-3AD203B41FA5}">
                      <a16:colId xmlns:a16="http://schemas.microsoft.com/office/drawing/2014/main" val="2514313615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370171900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3550952770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3132499305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2681697503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429106961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2323203897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098015128"/>
                    </a:ext>
                  </a:extLst>
                </a:gridCol>
              </a:tblGrid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起点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43028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853032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775645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050163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067279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530948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483095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85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215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A3174A-BE39-F32D-98D7-8AADF4899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206983"/>
              </p:ext>
            </p:extLst>
          </p:nvPr>
        </p:nvGraphicFramePr>
        <p:xfrm>
          <a:off x="3083792" y="342323"/>
          <a:ext cx="6024416" cy="5897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052">
                  <a:extLst>
                    <a:ext uri="{9D8B030D-6E8A-4147-A177-3AD203B41FA5}">
                      <a16:colId xmlns:a16="http://schemas.microsoft.com/office/drawing/2014/main" val="2514313615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370171900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3550952770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3132499305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2681697503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429106961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2323203897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098015128"/>
                    </a:ext>
                  </a:extLst>
                </a:gridCol>
              </a:tblGrid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起点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43028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853032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775645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050163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067279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530948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483095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85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064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A3174A-BE39-F32D-98D7-8AADF4899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58656"/>
              </p:ext>
            </p:extLst>
          </p:nvPr>
        </p:nvGraphicFramePr>
        <p:xfrm>
          <a:off x="3083792" y="342323"/>
          <a:ext cx="6024416" cy="5897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052">
                  <a:extLst>
                    <a:ext uri="{9D8B030D-6E8A-4147-A177-3AD203B41FA5}">
                      <a16:colId xmlns:a16="http://schemas.microsoft.com/office/drawing/2014/main" val="2514313615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370171900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3550952770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3132499305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2681697503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429106961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2323203897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098015128"/>
                    </a:ext>
                  </a:extLst>
                </a:gridCol>
              </a:tblGrid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起点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43028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853032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775645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050163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067279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530948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483095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85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8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A3174A-BE39-F32D-98D7-8AADF4899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095603"/>
              </p:ext>
            </p:extLst>
          </p:nvPr>
        </p:nvGraphicFramePr>
        <p:xfrm>
          <a:off x="3083792" y="342323"/>
          <a:ext cx="6024416" cy="5897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052">
                  <a:extLst>
                    <a:ext uri="{9D8B030D-6E8A-4147-A177-3AD203B41FA5}">
                      <a16:colId xmlns:a16="http://schemas.microsoft.com/office/drawing/2014/main" val="2514313615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370171900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3550952770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3132499305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2681697503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429106961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2323203897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098015128"/>
                    </a:ext>
                  </a:extLst>
                </a:gridCol>
              </a:tblGrid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起点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43028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853032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775645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050163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067279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530948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483095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85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983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A3174A-BE39-F32D-98D7-8AADF4899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55758"/>
              </p:ext>
            </p:extLst>
          </p:nvPr>
        </p:nvGraphicFramePr>
        <p:xfrm>
          <a:off x="3083792" y="342323"/>
          <a:ext cx="6024416" cy="5897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052">
                  <a:extLst>
                    <a:ext uri="{9D8B030D-6E8A-4147-A177-3AD203B41FA5}">
                      <a16:colId xmlns:a16="http://schemas.microsoft.com/office/drawing/2014/main" val="2514313615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370171900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3550952770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3132499305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2681697503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429106961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2323203897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098015128"/>
                    </a:ext>
                  </a:extLst>
                </a:gridCol>
              </a:tblGrid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起点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43028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853032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775645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050163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067279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530948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483095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85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805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A3174A-BE39-F32D-98D7-8AADF4899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967451"/>
              </p:ext>
            </p:extLst>
          </p:nvPr>
        </p:nvGraphicFramePr>
        <p:xfrm>
          <a:off x="3083792" y="342323"/>
          <a:ext cx="6024416" cy="5897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052">
                  <a:extLst>
                    <a:ext uri="{9D8B030D-6E8A-4147-A177-3AD203B41FA5}">
                      <a16:colId xmlns:a16="http://schemas.microsoft.com/office/drawing/2014/main" val="2514313615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370171900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3550952770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3132499305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2681697503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429106961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2323203897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098015128"/>
                    </a:ext>
                  </a:extLst>
                </a:gridCol>
              </a:tblGrid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起点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43028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853032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775645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050163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067279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530948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483095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85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482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A3174A-BE39-F32D-98D7-8AADF4899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183784"/>
              </p:ext>
            </p:extLst>
          </p:nvPr>
        </p:nvGraphicFramePr>
        <p:xfrm>
          <a:off x="3083792" y="342323"/>
          <a:ext cx="6024416" cy="5897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052">
                  <a:extLst>
                    <a:ext uri="{9D8B030D-6E8A-4147-A177-3AD203B41FA5}">
                      <a16:colId xmlns:a16="http://schemas.microsoft.com/office/drawing/2014/main" val="2514313615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370171900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3550952770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3132499305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2681697503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429106961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2323203897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098015128"/>
                    </a:ext>
                  </a:extLst>
                </a:gridCol>
              </a:tblGrid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起点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43028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853032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775645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050163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067279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530948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483095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85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533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A3174A-BE39-F32D-98D7-8AADF4899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871840"/>
              </p:ext>
            </p:extLst>
          </p:nvPr>
        </p:nvGraphicFramePr>
        <p:xfrm>
          <a:off x="3083792" y="342323"/>
          <a:ext cx="6024416" cy="5897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052">
                  <a:extLst>
                    <a:ext uri="{9D8B030D-6E8A-4147-A177-3AD203B41FA5}">
                      <a16:colId xmlns:a16="http://schemas.microsoft.com/office/drawing/2014/main" val="2514313615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370171900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3550952770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3132499305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2681697503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429106961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2323203897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098015128"/>
                    </a:ext>
                  </a:extLst>
                </a:gridCol>
              </a:tblGrid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起点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43028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853032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775645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050163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067279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530948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483095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85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261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A3174A-BE39-F32D-98D7-8AADF4899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915937"/>
              </p:ext>
            </p:extLst>
          </p:nvPr>
        </p:nvGraphicFramePr>
        <p:xfrm>
          <a:off x="3083792" y="342323"/>
          <a:ext cx="6024416" cy="5897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052">
                  <a:extLst>
                    <a:ext uri="{9D8B030D-6E8A-4147-A177-3AD203B41FA5}">
                      <a16:colId xmlns:a16="http://schemas.microsoft.com/office/drawing/2014/main" val="2514313615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370171900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3550952770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3132499305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2681697503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429106961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2323203897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098015128"/>
                    </a:ext>
                  </a:extLst>
                </a:gridCol>
              </a:tblGrid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起点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43028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853032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775645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050163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067279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530948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483095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85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438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0587A-2FE0-D8B1-501A-71304B13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宽度优先搜索（</a:t>
            </a:r>
            <a:r>
              <a:rPr lang="en-US" altLang="zh-CN" dirty="0"/>
              <a:t>BFS</a:t>
            </a:r>
            <a:r>
              <a:rPr lang="zh-CN" altLang="en-US" dirty="0"/>
              <a:t>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7858-57CB-560F-A47A-9535C1838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图上的宽度优先搜索</a:t>
            </a:r>
          </a:p>
        </p:txBody>
      </p:sp>
    </p:spTree>
    <p:extLst>
      <p:ext uri="{BB962C8B-B14F-4D97-AF65-F5344CB8AC3E}">
        <p14:creationId xmlns:p14="http://schemas.microsoft.com/office/powerpoint/2010/main" val="3348742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A3174A-BE39-F32D-98D7-8AADF4899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563460"/>
              </p:ext>
            </p:extLst>
          </p:nvPr>
        </p:nvGraphicFramePr>
        <p:xfrm>
          <a:off x="3083792" y="342323"/>
          <a:ext cx="6024416" cy="5897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052">
                  <a:extLst>
                    <a:ext uri="{9D8B030D-6E8A-4147-A177-3AD203B41FA5}">
                      <a16:colId xmlns:a16="http://schemas.microsoft.com/office/drawing/2014/main" val="2514313615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370171900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3550952770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3132499305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2681697503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429106961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2323203897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098015128"/>
                    </a:ext>
                  </a:extLst>
                </a:gridCol>
              </a:tblGrid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起点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43028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853032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775645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050163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067279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530948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483095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85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810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39E2B-BAA8-3709-FE74-CD8CE7D34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广度优先搜索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FFFFA-8901-8796-F14C-627A48391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到达任意一个节点的步数等于最短路径长度</a:t>
            </a:r>
            <a:endParaRPr lang="en-US" altLang="zh-CN" dirty="0"/>
          </a:p>
          <a:p>
            <a:pPr lvl="1"/>
            <a:r>
              <a:rPr lang="zh-CN" altLang="en-US" dirty="0"/>
              <a:t>为什么？</a:t>
            </a:r>
            <a:endParaRPr lang="en-US" altLang="zh-CN" dirty="0"/>
          </a:p>
          <a:p>
            <a:r>
              <a:rPr lang="zh-CN" altLang="en-US" dirty="0"/>
              <a:t>每个时刻有三类节点</a:t>
            </a:r>
            <a:endParaRPr lang="en-US" altLang="zh-CN" dirty="0"/>
          </a:p>
          <a:p>
            <a:pPr lvl="1"/>
            <a:r>
              <a:rPr lang="zh-CN" altLang="en-US" dirty="0"/>
              <a:t>未被访问</a:t>
            </a:r>
            <a:endParaRPr lang="en-US" altLang="zh-CN" dirty="0"/>
          </a:p>
          <a:p>
            <a:pPr lvl="1"/>
            <a:r>
              <a:rPr lang="zh-CN" altLang="en-US" dirty="0"/>
              <a:t>已被访问，还未被探索</a:t>
            </a:r>
            <a:endParaRPr lang="en-US" altLang="zh-CN" dirty="0"/>
          </a:p>
          <a:p>
            <a:pPr lvl="1"/>
            <a:r>
              <a:rPr lang="zh-CN" altLang="en-US" dirty="0"/>
              <a:t>已被访问，已经被探索</a:t>
            </a:r>
            <a:endParaRPr lang="en-US" altLang="zh-CN" dirty="0"/>
          </a:p>
          <a:p>
            <a:r>
              <a:rPr lang="zh-CN" altLang="en-US" dirty="0"/>
              <a:t>通常用队列实现</a:t>
            </a:r>
            <a:endParaRPr lang="en-US" altLang="zh-CN" dirty="0"/>
          </a:p>
          <a:p>
            <a:pPr lvl="1"/>
            <a:r>
              <a:rPr lang="zh-CN" altLang="en-US" dirty="0"/>
              <a:t>储存第二类节点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675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83F8-FFE8-2D73-5463-87B09C875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广度优先搜索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569127-0583-F474-DB5F-B239AA413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17" y="1866163"/>
            <a:ext cx="6140766" cy="3397425"/>
          </a:xfrm>
        </p:spPr>
      </p:pic>
    </p:spTree>
    <p:extLst>
      <p:ext uri="{BB962C8B-B14F-4D97-AF65-F5344CB8AC3E}">
        <p14:creationId xmlns:p14="http://schemas.microsoft.com/office/powerpoint/2010/main" val="664783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E709-7131-A166-FB71-064589630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 </a:t>
            </a:r>
            <a:r>
              <a:rPr lang="en-US" altLang="zh-CN" dirty="0"/>
              <a:t>DFS </a:t>
            </a:r>
            <a:r>
              <a:rPr lang="zh-CN" altLang="en-US" dirty="0"/>
              <a:t>比较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684A3-14B5-FA59-FE9E-70218EFD2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访问节点顺序不同</a:t>
            </a:r>
            <a:endParaRPr lang="en-US" altLang="zh-CN" dirty="0"/>
          </a:p>
          <a:p>
            <a:r>
              <a:rPr lang="en-US" altLang="zh-CN" dirty="0"/>
              <a:t>BFS </a:t>
            </a:r>
            <a:r>
              <a:rPr lang="zh-CN" altLang="en-US" dirty="0"/>
              <a:t>需要使用额外空间储存状态</a:t>
            </a:r>
            <a:endParaRPr lang="en-US" altLang="zh-CN" dirty="0"/>
          </a:p>
          <a:p>
            <a:r>
              <a:rPr lang="en-US" altLang="zh-CN" dirty="0"/>
              <a:t>BFS </a:t>
            </a:r>
            <a:r>
              <a:rPr lang="zh-CN" altLang="en-US" dirty="0"/>
              <a:t>适合求最优解</a:t>
            </a:r>
            <a:endParaRPr lang="en-US" altLang="zh-CN" dirty="0"/>
          </a:p>
          <a:p>
            <a:r>
              <a:rPr lang="en-US" altLang="zh-CN" dirty="0"/>
              <a:t>BFS </a:t>
            </a:r>
            <a:r>
              <a:rPr lang="zh-CN" altLang="en-US" dirty="0"/>
              <a:t>不适合求一组解</a:t>
            </a:r>
          </a:p>
        </p:txBody>
      </p:sp>
    </p:spTree>
    <p:extLst>
      <p:ext uri="{BB962C8B-B14F-4D97-AF65-F5344CB8AC3E}">
        <p14:creationId xmlns:p14="http://schemas.microsoft.com/office/powerpoint/2010/main" val="249476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265C-00D4-9B1B-9C71-57119B51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EF749A-E755-24AC-7338-A6E080A567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你有一个数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，还有一个数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，可以把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变为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，要求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时刻非负，并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dirty="0"/>
                  <a:t>，问最少几步变成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 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EF749A-E755-24AC-7338-A6E080A567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4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830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0F671-6B40-99BD-04D2-86E3AEC9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5541E7-3111-B7F7-EE04-92DAF403E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把每个数看作是一个状态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可以到达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BFS </a:t>
                </a:r>
                <a:r>
                  <a:rPr lang="zh-CN" altLang="en-US" dirty="0"/>
                  <a:t>求最短路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5541E7-3111-B7F7-EE04-92DAF403E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9755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FB4E-2B62-83BC-D87D-98E31A7E0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E6060-F7D5-CE63-EA0B-0776D856FA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i="0" dirty="0">
                    <a:effectLst/>
                    <a:latin typeface="-apple-system"/>
                  </a:rPr>
                  <a:t>有一个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的棋盘，在某个点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上有一个马，要求你计算出马到达棋盘上任意一个点最少要走几步。</a:t>
                </a:r>
                <a:endParaRPr lang="en-US" altLang="zh-CN" b="0" i="0" dirty="0">
                  <a:effectLst/>
                  <a:latin typeface="-apple-system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≤400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E6060-F7D5-CE63-EA0B-0776D856FA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975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E357-7689-DE0B-AE13-2AEB956E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1443 </a:t>
            </a:r>
            <a:r>
              <a:rPr lang="zh-CN" altLang="en-US" dirty="0"/>
              <a:t>马的遍历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A5A18-6B24-B910-01EB-1B3691106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马走日字</a:t>
            </a:r>
            <a:endParaRPr lang="en-US" altLang="zh-CN" dirty="0"/>
          </a:p>
          <a:p>
            <a:r>
              <a:rPr lang="en-US" altLang="zh-CN" dirty="0"/>
              <a:t>BFS </a:t>
            </a:r>
            <a:r>
              <a:rPr lang="zh-CN" altLang="en-US" dirty="0"/>
              <a:t>求最短路</a:t>
            </a:r>
          </a:p>
        </p:txBody>
      </p:sp>
    </p:spTree>
    <p:extLst>
      <p:ext uri="{BB962C8B-B14F-4D97-AF65-F5344CB8AC3E}">
        <p14:creationId xmlns:p14="http://schemas.microsoft.com/office/powerpoint/2010/main" val="384148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C8BB-D1E7-102B-514A-78A330B6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84B796-6E62-6298-7586-40BDF2EC45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i="0" dirty="0">
                    <a:effectLst/>
                    <a:latin typeface="-apple-system"/>
                  </a:rPr>
                  <a:t>由数字 </a:t>
                </a:r>
                <a:r>
                  <a:rPr lang="en-US" altLang="zh-CN" dirty="0">
                    <a:latin typeface="KaTeX_Main"/>
                  </a:rPr>
                  <a:t>0</a:t>
                </a:r>
                <a:r>
                  <a:rPr lang="zh-CN" altLang="en-US" b="0" i="0" dirty="0">
                    <a:effectLst/>
                    <a:latin typeface="-apple-system"/>
                  </a:rPr>
                  <a:t> 组成的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 方阵中，有一任意形状闭合圈，闭合圈由数字 </a:t>
                </a:r>
                <a:r>
                  <a:rPr lang="en-US" altLang="zh-CN" dirty="0">
                    <a:latin typeface="KaTeX_Main"/>
                  </a:rPr>
                  <a:t>1</a:t>
                </a:r>
                <a:r>
                  <a:rPr lang="zh-CN" altLang="en-US" b="0" i="0" dirty="0">
                    <a:effectLst/>
                    <a:latin typeface="-apple-system"/>
                  </a:rPr>
                  <a:t> 构成，围圈时只走上下左右 </a:t>
                </a:r>
                <a:r>
                  <a:rPr lang="en-US" altLang="zh-CN" dirty="0">
                    <a:latin typeface="KaTeX_Main"/>
                  </a:rPr>
                  <a:t>4</a:t>
                </a:r>
                <a:r>
                  <a:rPr lang="zh-CN" altLang="en-US" b="0" i="0" dirty="0">
                    <a:effectLst/>
                    <a:latin typeface="-apple-system"/>
                  </a:rPr>
                  <a:t> 个方向。现要求把闭合圈内的所有空间都填写成 </a:t>
                </a:r>
                <a:r>
                  <a:rPr lang="en-US" altLang="zh-CN" b="0" i="0" dirty="0">
                    <a:effectLst/>
                    <a:latin typeface="KaTeX_Main"/>
                  </a:rPr>
                  <a:t>2</a:t>
                </a:r>
                <a:r>
                  <a:rPr lang="zh-CN" altLang="en-US" b="0" i="0" dirty="0">
                    <a:effectLst/>
                    <a:latin typeface="-apple-system"/>
                  </a:rPr>
                  <a:t>。</a:t>
                </a:r>
                <a:endParaRPr lang="en-US" altLang="zh-CN" b="0" i="0" dirty="0">
                  <a:effectLst/>
                  <a:latin typeface="-apple-system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84B796-6E62-6298-7586-40BDF2EC45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846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C8BB-D1E7-102B-514A-78A330B6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1162 </a:t>
            </a:r>
            <a:r>
              <a:rPr lang="zh-CN" altLang="en-US" dirty="0"/>
              <a:t>填涂颜色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84B796-6E62-6298-7586-40BDF2EC45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泛洪算法</a:t>
                </a:r>
                <a:endParaRPr lang="en-US" altLang="zh-CN" dirty="0"/>
              </a:p>
              <a:p>
                <a:r>
                  <a:rPr lang="zh-CN" altLang="en-US" dirty="0"/>
                  <a:t>先从边界的 </a:t>
                </a:r>
                <a:r>
                  <a:rPr lang="en-US" altLang="zh-CN" dirty="0"/>
                  <a:t>0 </a:t>
                </a:r>
                <a:r>
                  <a:rPr lang="zh-CN" altLang="en-US" dirty="0"/>
                  <a:t>开始，通过 </a:t>
                </a:r>
                <a:r>
                  <a:rPr lang="en-US" altLang="zh-CN" dirty="0"/>
                  <a:t>BFS </a:t>
                </a:r>
                <a:r>
                  <a:rPr lang="zh-CN" altLang="en-US" dirty="0"/>
                  <a:t>把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圈外的 </a:t>
                </a:r>
                <a:r>
                  <a:rPr lang="en-US" altLang="zh-CN" dirty="0"/>
                  <a:t>0 </a:t>
                </a:r>
                <a:r>
                  <a:rPr lang="zh-CN" altLang="en-US" dirty="0"/>
                  <a:t>标记，从而识别出</a:t>
                </a:r>
                <a:r>
                  <a:rPr lang="en-US" altLang="zh-CN" dirty="0"/>
                  <a:t> 1 </a:t>
                </a:r>
                <a:r>
                  <a:rPr lang="zh-CN" altLang="en-US" dirty="0"/>
                  <a:t>圈内部的 </a:t>
                </a:r>
                <a:r>
                  <a:rPr lang="en-US" altLang="zh-CN" dirty="0"/>
                  <a:t>0</a:t>
                </a:r>
              </a:p>
              <a:p>
                <a:r>
                  <a:rPr lang="zh-CN" altLang="en-US" dirty="0"/>
                  <a:t>从任意一个内部 </a:t>
                </a:r>
                <a:r>
                  <a:rPr lang="en-US" altLang="zh-CN" dirty="0"/>
                  <a:t>0 </a:t>
                </a:r>
                <a:r>
                  <a:rPr lang="zh-CN" altLang="en-US" dirty="0"/>
                  <a:t>开始做 </a:t>
                </a:r>
                <a:r>
                  <a:rPr lang="en-US" altLang="zh-CN" dirty="0"/>
                  <a:t>BFS</a:t>
                </a:r>
                <a:r>
                  <a:rPr lang="zh-CN" altLang="en-US" dirty="0"/>
                  <a:t>，碰到一个 </a:t>
                </a:r>
                <a:r>
                  <a:rPr lang="en-US" altLang="zh-CN" dirty="0"/>
                  <a:t>0 </a:t>
                </a:r>
                <a:r>
                  <a:rPr lang="zh-CN" altLang="en-US" dirty="0"/>
                  <a:t>则将其变成 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，直到所有 </a:t>
                </a:r>
                <a:r>
                  <a:rPr lang="en-US" altLang="zh-CN" dirty="0"/>
                  <a:t>0 </a:t>
                </a:r>
                <a:r>
                  <a:rPr lang="zh-CN" altLang="en-US" dirty="0"/>
                  <a:t>都被变成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为止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84B796-6E62-6298-7586-40BDF2EC45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11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A3174A-BE39-F32D-98D7-8AADF4899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173603"/>
              </p:ext>
            </p:extLst>
          </p:nvPr>
        </p:nvGraphicFramePr>
        <p:xfrm>
          <a:off x="3083792" y="342323"/>
          <a:ext cx="6024416" cy="5897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052">
                  <a:extLst>
                    <a:ext uri="{9D8B030D-6E8A-4147-A177-3AD203B41FA5}">
                      <a16:colId xmlns:a16="http://schemas.microsoft.com/office/drawing/2014/main" val="2514313615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370171900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3550952770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3132499305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2681697503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429106961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2323203897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098015128"/>
                    </a:ext>
                  </a:extLst>
                </a:gridCol>
              </a:tblGrid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起点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43028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/>
                        <a:t>1</a:t>
                      </a:r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853032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775645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050163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067279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530948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483095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85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755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4335-AFD0-DEAC-892E-B5EE25C7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EABC2-34B6-8231-68C2-C5F137558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POJ 2251 Dungeon Master</a:t>
            </a:r>
          </a:p>
          <a:p>
            <a:r>
              <a:rPr lang="zh-CN" altLang="en-US" dirty="0"/>
              <a:t>洛谷 </a:t>
            </a:r>
            <a:r>
              <a:rPr lang="en-US" altLang="zh-CN" dirty="0"/>
              <a:t>1135 </a:t>
            </a:r>
            <a:r>
              <a:rPr lang="zh-CN" altLang="en-US" dirty="0"/>
              <a:t>奇怪的电梯</a:t>
            </a:r>
          </a:p>
        </p:txBody>
      </p:sp>
    </p:spTree>
    <p:extLst>
      <p:ext uri="{BB962C8B-B14F-4D97-AF65-F5344CB8AC3E}">
        <p14:creationId xmlns:p14="http://schemas.microsoft.com/office/powerpoint/2010/main" val="1610276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CA95-56B7-9D49-810E-AE2E7A22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双向 </a:t>
            </a:r>
            <a:r>
              <a:rPr lang="en-US" altLang="zh-CN" dirty="0"/>
              <a:t>BFS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32C44-DC10-508C-5991-4863E09E0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从起点和终点同时开始扩展</a:t>
            </a:r>
            <a:endParaRPr lang="en-US" altLang="zh-CN" dirty="0"/>
          </a:p>
          <a:p>
            <a:pPr lvl="1"/>
            <a:r>
              <a:rPr lang="zh-CN" altLang="en-US" dirty="0"/>
              <a:t>扩展相遇时结束</a:t>
            </a:r>
            <a:endParaRPr lang="en-US" altLang="zh-CN" dirty="0"/>
          </a:p>
          <a:p>
            <a:pPr lvl="1"/>
            <a:r>
              <a:rPr lang="zh-CN" altLang="en-US" dirty="0"/>
              <a:t>搜索状态大大减小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 descr="ca4c32d09889a0507e4f1123e2bf432b_r">
            <a:extLst>
              <a:ext uri="{FF2B5EF4-FFF2-40B4-BE49-F238E27FC236}">
                <a16:creationId xmlns:a16="http://schemas.microsoft.com/office/drawing/2014/main" id="{E2C893B0-4B68-5005-25E8-56AA7883F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275" y="3175318"/>
            <a:ext cx="3888105" cy="3001645"/>
          </a:xfrm>
          <a:prstGeom prst="rect">
            <a:avLst/>
          </a:prstGeom>
        </p:spPr>
      </p:pic>
      <p:pic>
        <p:nvPicPr>
          <p:cNvPr id="5" name="图片 4" descr="b88124e241347cb020251592054120dc_r">
            <a:extLst>
              <a:ext uri="{FF2B5EF4-FFF2-40B4-BE49-F238E27FC236}">
                <a16:creationId xmlns:a16="http://schemas.microsoft.com/office/drawing/2014/main" id="{18100A00-3685-9B42-CA59-461006D9D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345" y="3175318"/>
            <a:ext cx="3905885" cy="299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2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7970-6A3A-BD57-C282-7530232A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AFD0C9-E4E5-1BD7-580D-BF19C65DBB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i="0" dirty="0">
                    <a:effectLst/>
                    <a:latin typeface="-apple-system"/>
                  </a:rPr>
                  <a:t>在 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3×3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的棋盘上，摆有八个棋子，每个棋子上标有 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至 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的某一数字。棋盘中留有一个空格，空格用 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 来表示。空格周围的棋子可以移到空格中。要求解的问题是：给出一种初始布局（初始状态）和目标布局（为了使题目简单</a:t>
                </a:r>
                <a:r>
                  <a:rPr lang="en-US" altLang="zh-CN" b="0" i="0" dirty="0">
                    <a:effectLst/>
                    <a:latin typeface="-apple-system"/>
                  </a:rPr>
                  <a:t>,</a:t>
                </a:r>
                <a:r>
                  <a:rPr lang="zh-CN" altLang="en-US" b="0" i="0" dirty="0">
                    <a:effectLst/>
                    <a:latin typeface="-apple-system"/>
                  </a:rPr>
                  <a:t>设目标状态为 </a:t>
                </a:r>
                <a:r>
                  <a:rPr lang="en-US" altLang="zh-CN" b="0" i="0" dirty="0">
                    <a:effectLst/>
                    <a:latin typeface="KaTeX_Main"/>
                  </a:rPr>
                  <a:t>123804765</a:t>
                </a:r>
                <a:r>
                  <a:rPr lang="zh-CN" altLang="en-US" b="0" i="0" dirty="0">
                    <a:effectLst/>
                    <a:latin typeface="-apple-system"/>
                  </a:rPr>
                  <a:t>），找到一种最少步骤的移动方法，实现从初始布局到目标布局的转变。</a:t>
                </a:r>
                <a:endParaRPr lang="en-US" altLang="zh-CN" b="0" i="0" dirty="0">
                  <a:effectLst/>
                  <a:latin typeface="-apple-system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AFD0C9-E4E5-1BD7-580D-BF19C65DBB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3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267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CFE5-7036-96D1-1B4B-010066CB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1379 </a:t>
            </a:r>
            <a:r>
              <a:rPr lang="zh-CN" altLang="en-US" dirty="0"/>
              <a:t>八数码难题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62D25-9B34-CCD8-5BB5-39FC43A2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双向 </a:t>
            </a:r>
            <a:r>
              <a:rPr lang="en-US" altLang="zh-CN" dirty="0"/>
              <a:t>BFS</a:t>
            </a:r>
          </a:p>
          <a:p>
            <a:pPr lvl="1"/>
            <a:r>
              <a:rPr lang="zh-CN" altLang="en-US" dirty="0"/>
              <a:t>从起始状态和终止状态同时开始广搜</a:t>
            </a:r>
            <a:endParaRPr lang="en-US" altLang="zh-CN" dirty="0"/>
          </a:p>
          <a:p>
            <a:r>
              <a:rPr lang="zh-CN" altLang="en-US" dirty="0"/>
              <a:t>从终止状态的广搜</a:t>
            </a:r>
            <a:endParaRPr lang="en-US" altLang="zh-CN" dirty="0"/>
          </a:p>
          <a:p>
            <a:pPr lvl="1"/>
            <a:r>
              <a:rPr lang="zh-CN" altLang="en-US" dirty="0"/>
              <a:t>逆操作：仍是交换 </a:t>
            </a:r>
            <a:r>
              <a:rPr lang="en-US" altLang="zh-CN" dirty="0"/>
              <a:t>0 </a:t>
            </a:r>
            <a:r>
              <a:rPr lang="zh-CN" altLang="en-US" dirty="0"/>
              <a:t>和某个相邻的数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381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93B38-6B59-6391-4A8F-3B60F71A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177301-D67C-733E-E2E4-0F88A78B47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N×M</a:t>
                </a:r>
                <a:r>
                  <a:rPr lang="zh-CN" altLang="en-US" dirty="0"/>
                  <a:t>的方格中有红 </a:t>
                </a:r>
                <a:r>
                  <a:rPr lang="en-US" altLang="zh-CN" dirty="0"/>
                  <a:t>(R) </a:t>
                </a:r>
                <a:r>
                  <a:rPr lang="zh-CN" altLang="en-US" dirty="0"/>
                  <a:t>绿 </a:t>
                </a:r>
                <a:r>
                  <a:rPr lang="en-US" altLang="zh-CN" dirty="0"/>
                  <a:t>(G) </a:t>
                </a:r>
                <a:r>
                  <a:rPr lang="zh-CN" altLang="en-US" dirty="0"/>
                  <a:t>蓝 </a:t>
                </a:r>
                <a:r>
                  <a:rPr lang="en-US" altLang="zh-CN" dirty="0"/>
                  <a:t>(B) </a:t>
                </a:r>
                <a:r>
                  <a:rPr lang="zh-CN" altLang="en-US" dirty="0"/>
                  <a:t>三种颜色的球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每次选择 </a:t>
                </a:r>
                <a:r>
                  <a:rPr lang="en-US" altLang="zh-CN" dirty="0"/>
                  <a:t>2×2 </a:t>
                </a:r>
                <a:r>
                  <a:rPr lang="zh-CN" altLang="en-US" dirty="0"/>
                  <a:t>四个球进行两种操作中的一种</a:t>
                </a:r>
                <a:r>
                  <a:rPr lang="en-US" altLang="zh-CN" dirty="0"/>
                  <a:t>:</a:t>
                </a:r>
              </a:p>
              <a:p>
                <a:r>
                  <a:rPr lang="en-US" altLang="zh-CN" dirty="0"/>
                  <a:t>1) </a:t>
                </a:r>
                <a:r>
                  <a:rPr lang="zh-CN" altLang="en-US" dirty="0"/>
                  <a:t>四个小球顺时针旋转</a:t>
                </a:r>
              </a:p>
              <a:p>
                <a:r>
                  <a:rPr lang="en-US" altLang="zh-CN" dirty="0"/>
                  <a:t>2) </a:t>
                </a:r>
                <a:r>
                  <a:rPr lang="zh-CN" altLang="en-US" dirty="0"/>
                  <a:t>颜色按照以下规则进行变换</a:t>
                </a:r>
                <a:r>
                  <a:rPr lang="en-US" altLang="zh-CN" dirty="0"/>
                  <a:t>:</a:t>
                </a:r>
              </a:p>
              <a:p>
                <a:r>
                  <a:rPr lang="en-US" altLang="zh-CN" dirty="0"/>
                  <a:t>R -&gt; B ; B -&gt; G ; G -&gt; R .</a:t>
                </a:r>
              </a:p>
              <a:p>
                <a:r>
                  <a:rPr lang="zh-CN" altLang="en-US" dirty="0"/>
                  <a:t>求从初始状态到目标状态的最少操作次数。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≤4,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≤16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177301-D67C-733E-E2E4-0F88A78B47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5198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93B38-6B59-6391-4A8F-3B60F71A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GDOI 2008 </a:t>
            </a:r>
            <a:r>
              <a:rPr lang="zh-CN" altLang="en-US" dirty="0"/>
              <a:t>彩球游戏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77301-D67C-733E-E2E4-0F88A78B4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双向 </a:t>
            </a:r>
            <a:r>
              <a:rPr lang="en-US" altLang="zh-CN" dirty="0"/>
              <a:t>BFS</a:t>
            </a:r>
          </a:p>
          <a:p>
            <a:r>
              <a:rPr lang="zh-CN" altLang="en-US" dirty="0"/>
              <a:t>顺时针旋转的逆操作逆时针旋转。颜色变换逆操作就直接按照规则反过来变换。</a:t>
            </a:r>
            <a:endParaRPr lang="en-US" altLang="zh-CN" dirty="0"/>
          </a:p>
          <a:p>
            <a:r>
              <a:rPr lang="zh-CN" altLang="zh-CN" dirty="0"/>
              <a:t>然后从起始状态和目标状态出发，每次将状态较少的那边拓展一层，然后</a:t>
            </a:r>
            <a:r>
              <a:rPr lang="zh-CN" altLang="en-US" dirty="0"/>
              <a:t>可以</a:t>
            </a:r>
            <a:r>
              <a:rPr lang="zh-CN" altLang="zh-CN" dirty="0"/>
              <a:t>用一个</a:t>
            </a:r>
            <a:r>
              <a:rPr lang="en-US" altLang="zh-CN" dirty="0"/>
              <a:t> map </a:t>
            </a:r>
            <a:r>
              <a:rPr lang="zh-CN" altLang="en-US" dirty="0"/>
              <a:t>（哈希表）来记录状态</a:t>
            </a:r>
            <a:r>
              <a:rPr lang="en-US" altLang="zh-CN" dirty="0"/>
              <a:t>(</a:t>
            </a:r>
            <a:r>
              <a:rPr lang="zh-CN" altLang="en-US" dirty="0"/>
              <a:t>可以把状态转化为一个整数</a:t>
            </a:r>
            <a:r>
              <a:rPr lang="en-US" altLang="zh-CN" dirty="0"/>
              <a:t>)</a:t>
            </a:r>
            <a:r>
              <a:rPr lang="zh-CN" altLang="en-US" dirty="0"/>
              <a:t>，如果在</a:t>
            </a:r>
            <a:r>
              <a:rPr lang="en-US" altLang="zh-CN" dirty="0"/>
              <a:t> map </a:t>
            </a:r>
            <a:r>
              <a:rPr lang="zh-CN" altLang="en-US" dirty="0"/>
              <a:t>中找到一个出现过的状态，那么当前答案就是最优解。</a:t>
            </a:r>
          </a:p>
        </p:txBody>
      </p:sp>
    </p:spTree>
    <p:extLst>
      <p:ext uri="{BB962C8B-B14F-4D97-AF65-F5344CB8AC3E}">
        <p14:creationId xmlns:p14="http://schemas.microsoft.com/office/powerpoint/2010/main" val="3496783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45B76-F205-0890-08DA-EC22F0D7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中途相遇法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FC2C62-39E1-3B70-FD33-9CE0BD5E9E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当已知起点和终点的距离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/>
                  <a:t> 时</a:t>
                </a:r>
                <a:endParaRPr lang="en-US" altLang="zh-CN" dirty="0"/>
              </a:p>
              <a:p>
                <a:r>
                  <a:rPr lang="zh-CN" altLang="en-US" dirty="0"/>
                  <a:t>使用双向广搜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大约需要储存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的状态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为每一步行动的数量</a:t>
                </a:r>
                <a:endParaRPr lang="en-US" altLang="zh-CN" dirty="0"/>
              </a:p>
              <a:p>
                <a:r>
                  <a:rPr lang="zh-CN" altLang="en-US" dirty="0"/>
                  <a:t>先将从起点开始走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zh-CN" altLang="en-US" dirty="0"/>
                  <a:t> 步以内能到达的状态标记</a:t>
                </a:r>
                <a:endParaRPr lang="en-US" altLang="zh-CN" dirty="0"/>
              </a:p>
              <a:p>
                <a:r>
                  <a:rPr lang="zh-CN" altLang="en-US" dirty="0"/>
                  <a:t>再从终点开始搜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搜到被标记的点就结束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不需要标记其他状态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状态数：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实现简单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FC2C62-39E1-3B70-FD33-9CE0BD5E9E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8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45B76-F205-0890-08DA-EC22F0D7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不同路径数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FC2C62-39E1-3B70-FD33-9CE0BD5E9E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求有向图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中点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到点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长度为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的不同路径数目。</a:t>
                </a:r>
                <a:endParaRPr lang="en-US" altLang="zh-CN" dirty="0"/>
              </a:p>
              <a:p>
                <a:r>
                  <a:rPr lang="zh-CN" altLang="en-US" dirty="0"/>
                  <a:t>设点数为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，每个点最大度数为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≤50000,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FC2C62-39E1-3B70-FD33-9CE0BD5E9E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636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45B76-F205-0890-08DA-EC22F0D7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不同路径数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FC2C62-39E1-3B70-FD33-9CE0BD5E9E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直接</a:t>
                </a:r>
                <a:r>
                  <a:rPr lang="en-US" altLang="zh-CN" dirty="0"/>
                  <a:t>DFS</a:t>
                </a:r>
                <a:r>
                  <a:rPr lang="zh-CN" altLang="en-US" dirty="0"/>
                  <a:t>时间复杂度是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建立反向图，设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，将算法分为三部分：</a:t>
                </a:r>
                <a:endParaRPr lang="en-US" altLang="zh-CN" dirty="0"/>
              </a:p>
              <a:p>
                <a:r>
                  <a:rPr lang="en-US" altLang="zh-CN" dirty="0"/>
                  <a:t>1.</a:t>
                </a:r>
                <a:r>
                  <a:rPr lang="zh-CN" altLang="en-US" dirty="0"/>
                  <a:t>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出发，沿原图搜索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层，将第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层到达点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/>
                  <a:t> 的次数记为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𝐶𝑜𝑢𝑛𝑡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2.</a:t>
                </a:r>
                <a:r>
                  <a:rPr lang="zh-CN" altLang="en-US" dirty="0"/>
                  <a:t>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 出发，沿新图搜索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层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将第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层到达点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/>
                  <a:t> 的次数记为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𝐶𝑜𝑢𝑛𝑡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3.</a:t>
                </a:r>
                <a:r>
                  <a:rPr lang="zh-CN" altLang="en-US" dirty="0"/>
                  <a:t>统计答案：枚举一个中间点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对答案贡献为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𝐶𝑜𝑢𝑛𝑡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𝐶𝑜𝑢𝑛𝑡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</a:p>
              <a:p>
                <a:r>
                  <a:rPr lang="zh-CN" altLang="en-US" dirty="0"/>
                  <a:t>时间复杂度：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FC2C62-39E1-3B70-FD33-9CE0BD5E9E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9354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627F5-46D1-B4BE-6252-D63BCD22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ADBDF-FBC1-A8F9-E794-6B3980D188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求满足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 的整数解的个数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≤6,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≤150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ADBDF-FBC1-A8F9-E794-6B3980D188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754F3F9-B475-9C1D-A283-F7A85D8B2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745" y="2565804"/>
            <a:ext cx="2048510" cy="53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2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A3174A-BE39-F32D-98D7-8AADF4899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855758"/>
              </p:ext>
            </p:extLst>
          </p:nvPr>
        </p:nvGraphicFramePr>
        <p:xfrm>
          <a:off x="3083792" y="342323"/>
          <a:ext cx="6024416" cy="5897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052">
                  <a:extLst>
                    <a:ext uri="{9D8B030D-6E8A-4147-A177-3AD203B41FA5}">
                      <a16:colId xmlns:a16="http://schemas.microsoft.com/office/drawing/2014/main" val="2514313615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370171900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3550952770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3132499305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2681697503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429106961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2323203897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098015128"/>
                    </a:ext>
                  </a:extLst>
                </a:gridCol>
              </a:tblGrid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起点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43028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/>
                        <a:t>1</a:t>
                      </a:r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853032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/>
                        <a:t>2</a:t>
                      </a:r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775645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050163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067279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530948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483095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85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5478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B685-C066-BFD6-497D-F37072E9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洛谷 </a:t>
            </a:r>
            <a:r>
              <a:rPr lang="en-US" altLang="zh-CN" dirty="0"/>
              <a:t>5691 </a:t>
            </a:r>
            <a:r>
              <a:rPr lang="zh-CN" altLang="en-US" dirty="0"/>
              <a:t>方程的解数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4F4BC9-F490-EE0F-E57E-93DEEA7F1F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研究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zh-CN" altLang="en-US" dirty="0"/>
                  <a:t> 的情况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移项得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暴力搜出左边的所有情况并存下来。</a:t>
                </a:r>
                <a:endParaRPr lang="en-US" altLang="zh-CN" dirty="0"/>
              </a:p>
              <a:p>
                <a:r>
                  <a:rPr lang="zh-CN" altLang="en-US" dirty="0"/>
                  <a:t>搜右边的时候，每次查找当前这个值是否出现过。若出现过，说明找到了一组解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4F4BC9-F490-EE0F-E57E-93DEEA7F1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385B70E-3F07-3F57-1A94-39DDF605A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765" y="2304588"/>
            <a:ext cx="6300470" cy="4254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504ED36-F51B-8A98-C8A9-1BA866D9E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765" y="3277177"/>
            <a:ext cx="6300470" cy="42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628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39EA-9860-86DC-2E97-55D9CA7E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7523AA-5A86-635F-5315-C3FEE85EC0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个整数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先要从中选出一些数，使得选出的数能被划分为和相等的两组。问一共有多少种选数方案。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7523AA-5A86-635F-5315-C3FEE85EC0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4105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39EA-9860-86DC-2E97-55D9CA7E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[USACO 2012OPEN] Balanced Cow Subsets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7523AA-5A86-635F-5315-C3FEE85EC0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把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个数分成两组，分别枚举它们的系数 </a:t>
                </a:r>
                <a:r>
                  <a:rPr lang="en-US" altLang="zh-CN" dirty="0"/>
                  <a:t>(-1/0/1)</a:t>
                </a:r>
              </a:p>
              <a:p>
                <a:r>
                  <a:rPr lang="zh-CN" altLang="en-US" dirty="0"/>
                  <a:t>如果左边的和等于右边的和，这就是一种合法的方案。</a:t>
                </a:r>
              </a:p>
              <a:p>
                <a:r>
                  <a:rPr lang="zh-CN" altLang="en-US" dirty="0"/>
                  <a:t>此时，移项可知，实际上左边系数为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的和右边系数为</a:t>
                </a:r>
                <a:r>
                  <a:rPr lang="en-US" altLang="zh-CN" dirty="0"/>
                  <a:t>-1</a:t>
                </a:r>
                <a:r>
                  <a:rPr lang="zh-CN" altLang="en-US" dirty="0"/>
                  <a:t>的分在一组，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左边</a:t>
                </a:r>
                <a:r>
                  <a:rPr lang="en-US" altLang="zh-CN" dirty="0"/>
                  <a:t>-1</a:t>
                </a:r>
                <a:r>
                  <a:rPr lang="zh-CN" altLang="en-US" dirty="0"/>
                  <a:t>的和右边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的分在一组。</a:t>
                </a:r>
              </a:p>
              <a:p>
                <a:r>
                  <a:rPr lang="zh-CN" altLang="en-US" dirty="0"/>
                  <a:t>所以，分别把左右边所有情况搜索出来，再用二进制来表示状态，用</a:t>
                </a:r>
                <a:r>
                  <a:rPr lang="en-US" altLang="zh-CN" dirty="0"/>
                  <a:t>bool</a:t>
                </a:r>
                <a:r>
                  <a:rPr lang="zh-CN" altLang="en-US" dirty="0"/>
                  <a:t>数组判重。</a:t>
                </a:r>
              </a:p>
              <a:p>
                <a:r>
                  <a:rPr lang="zh-CN" altLang="en-US" dirty="0"/>
                  <a:t>时间复杂度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7523AA-5A86-635F-5315-C3FEE85EC0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3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84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A3174A-BE39-F32D-98D7-8AADF4899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180759"/>
              </p:ext>
            </p:extLst>
          </p:nvPr>
        </p:nvGraphicFramePr>
        <p:xfrm>
          <a:off x="3083792" y="342323"/>
          <a:ext cx="6024416" cy="5897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052">
                  <a:extLst>
                    <a:ext uri="{9D8B030D-6E8A-4147-A177-3AD203B41FA5}">
                      <a16:colId xmlns:a16="http://schemas.microsoft.com/office/drawing/2014/main" val="2514313615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370171900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3550952770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3132499305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2681697503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429106961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2323203897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098015128"/>
                    </a:ext>
                  </a:extLst>
                </a:gridCol>
              </a:tblGrid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起点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43028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/>
                        <a:t>1</a:t>
                      </a:r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853032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/>
                        <a:t>2</a:t>
                      </a:r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/>
                        <a:t>3</a:t>
                      </a:r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775645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050163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067279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530948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483095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85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089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A3174A-BE39-F32D-98D7-8AADF4899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386046"/>
              </p:ext>
            </p:extLst>
          </p:nvPr>
        </p:nvGraphicFramePr>
        <p:xfrm>
          <a:off x="3083792" y="342323"/>
          <a:ext cx="6024416" cy="5897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052">
                  <a:extLst>
                    <a:ext uri="{9D8B030D-6E8A-4147-A177-3AD203B41FA5}">
                      <a16:colId xmlns:a16="http://schemas.microsoft.com/office/drawing/2014/main" val="2514313615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370171900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3550952770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3132499305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2681697503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429106961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2323203897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098015128"/>
                    </a:ext>
                  </a:extLst>
                </a:gridCol>
              </a:tblGrid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起点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43028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/>
                        <a:t>1</a:t>
                      </a:r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853032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/>
                        <a:t>2</a:t>
                      </a:r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/>
                        <a:t>3</a:t>
                      </a:r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/>
                        <a:t>4</a:t>
                      </a:r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775645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050163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067279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530948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483095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85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382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A3174A-BE39-F32D-98D7-8AADF4899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202481"/>
              </p:ext>
            </p:extLst>
          </p:nvPr>
        </p:nvGraphicFramePr>
        <p:xfrm>
          <a:off x="3083792" y="342323"/>
          <a:ext cx="6024416" cy="5897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052">
                  <a:extLst>
                    <a:ext uri="{9D8B030D-6E8A-4147-A177-3AD203B41FA5}">
                      <a16:colId xmlns:a16="http://schemas.microsoft.com/office/drawing/2014/main" val="2514313615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370171900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3550952770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3132499305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2681697503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429106961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2323203897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098015128"/>
                    </a:ext>
                  </a:extLst>
                </a:gridCol>
              </a:tblGrid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起点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43028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/>
                        <a:t>1</a:t>
                      </a:r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/>
                        <a:t>5</a:t>
                      </a:r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853032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/>
                        <a:t>2</a:t>
                      </a:r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/>
                        <a:t>3</a:t>
                      </a:r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/>
                        <a:t>4</a:t>
                      </a:r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/>
                        <a:t>5</a:t>
                      </a:r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775645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/>
                        <a:t>5</a:t>
                      </a:r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050163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067279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530948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483095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85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81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A3174A-BE39-F32D-98D7-8AADF4899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496279"/>
              </p:ext>
            </p:extLst>
          </p:nvPr>
        </p:nvGraphicFramePr>
        <p:xfrm>
          <a:off x="3083792" y="342323"/>
          <a:ext cx="6024416" cy="5897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052">
                  <a:extLst>
                    <a:ext uri="{9D8B030D-6E8A-4147-A177-3AD203B41FA5}">
                      <a16:colId xmlns:a16="http://schemas.microsoft.com/office/drawing/2014/main" val="2514313615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370171900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3550952770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3132499305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2681697503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429106961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2323203897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098015128"/>
                    </a:ext>
                  </a:extLst>
                </a:gridCol>
              </a:tblGrid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起点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43028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/>
                        <a:t>1</a:t>
                      </a:r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/>
                        <a:t>5</a:t>
                      </a:r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853032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/>
                        <a:t>2</a:t>
                      </a:r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/>
                        <a:t>3</a:t>
                      </a:r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/>
                        <a:t>4</a:t>
                      </a:r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/>
                        <a:t>5</a:t>
                      </a:r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775645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/>
                        <a:t>5</a:t>
                      </a:r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050163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/>
                        <a:t>6</a:t>
                      </a:r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067279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530948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483095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85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246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A3174A-BE39-F32D-98D7-8AADF4899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014546"/>
              </p:ext>
            </p:extLst>
          </p:nvPr>
        </p:nvGraphicFramePr>
        <p:xfrm>
          <a:off x="3083792" y="342323"/>
          <a:ext cx="6024416" cy="5897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052">
                  <a:extLst>
                    <a:ext uri="{9D8B030D-6E8A-4147-A177-3AD203B41FA5}">
                      <a16:colId xmlns:a16="http://schemas.microsoft.com/office/drawing/2014/main" val="2514313615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370171900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3550952770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3132499305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2681697503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429106961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2323203897"/>
                    </a:ext>
                  </a:extLst>
                </a:gridCol>
                <a:gridCol w="753052">
                  <a:extLst>
                    <a:ext uri="{9D8B030D-6E8A-4147-A177-3AD203B41FA5}">
                      <a16:colId xmlns:a16="http://schemas.microsoft.com/office/drawing/2014/main" val="1098015128"/>
                    </a:ext>
                  </a:extLst>
                </a:gridCol>
              </a:tblGrid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起点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43028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853032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775645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050163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067279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530948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483095"/>
                  </a:ext>
                </a:extLst>
              </a:tr>
              <a:tr h="737141"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85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696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1463</Words>
  <Application>Microsoft Office PowerPoint</Application>
  <PresentationFormat>Widescreen</PresentationFormat>
  <Paragraphs>446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-apple-system</vt:lpstr>
      <vt:lpstr>KaTeX_Main</vt:lpstr>
      <vt:lpstr>等线</vt:lpstr>
      <vt:lpstr>等线 Light</vt:lpstr>
      <vt:lpstr>Arial</vt:lpstr>
      <vt:lpstr>Cambria Math</vt:lpstr>
      <vt:lpstr>Office Theme</vt:lpstr>
      <vt:lpstr>宽度优先搜索算法</vt:lpstr>
      <vt:lpstr>宽度优先搜索（BFS）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广度优先搜索</vt:lpstr>
      <vt:lpstr>广度优先搜索</vt:lpstr>
      <vt:lpstr>与 DFS 比较</vt:lpstr>
      <vt:lpstr>例题</vt:lpstr>
      <vt:lpstr>例题</vt:lpstr>
      <vt:lpstr>例题</vt:lpstr>
      <vt:lpstr>洛谷 1443 马的遍历</vt:lpstr>
      <vt:lpstr>例题</vt:lpstr>
      <vt:lpstr>洛谷 1162 填涂颜色</vt:lpstr>
      <vt:lpstr>练习</vt:lpstr>
      <vt:lpstr>双向 BFS</vt:lpstr>
      <vt:lpstr>例题</vt:lpstr>
      <vt:lpstr>洛谷 1379 八数码难题</vt:lpstr>
      <vt:lpstr>例题</vt:lpstr>
      <vt:lpstr>GDOI 2008 彩球游戏</vt:lpstr>
      <vt:lpstr>中途相遇法</vt:lpstr>
      <vt:lpstr>不同路径数</vt:lpstr>
      <vt:lpstr>不同路径数</vt:lpstr>
      <vt:lpstr>例题</vt:lpstr>
      <vt:lpstr>洛谷 5691 方程的解数</vt:lpstr>
      <vt:lpstr>例题</vt:lpstr>
      <vt:lpstr>[USACO 2012OPEN] Balanced Cow Subsets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宽度优先搜索算法</dc:title>
  <dc:creator>杨 明炜</dc:creator>
  <cp:lastModifiedBy>杨 明炜</cp:lastModifiedBy>
  <cp:revision>22</cp:revision>
  <dcterms:created xsi:type="dcterms:W3CDTF">2023-07-19T22:56:28Z</dcterms:created>
  <dcterms:modified xsi:type="dcterms:W3CDTF">2023-07-25T02:41:17Z</dcterms:modified>
</cp:coreProperties>
</file>