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57" r:id="rId5"/>
    <p:sldId id="258" r:id="rId6"/>
    <p:sldId id="260" r:id="rId7"/>
    <p:sldId id="261" r:id="rId8"/>
    <p:sldId id="262" r:id="rId9"/>
    <p:sldId id="267" r:id="rId10"/>
    <p:sldId id="269" r:id="rId11"/>
    <p:sldId id="263" r:id="rId12"/>
    <p:sldId id="264" r:id="rId13"/>
    <p:sldId id="265" r:id="rId14"/>
    <p:sldId id="268" r:id="rId15"/>
    <p:sldId id="266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81" r:id="rId25"/>
    <p:sldId id="278" r:id="rId26"/>
    <p:sldId id="279" r:id="rId27"/>
    <p:sldId id="280" r:id="rId28"/>
    <p:sldId id="282" r:id="rId29"/>
    <p:sldId id="283" r:id="rId30"/>
    <p:sldId id="285" r:id="rId31"/>
    <p:sldId id="289" r:id="rId32"/>
    <p:sldId id="286" r:id="rId33"/>
    <p:sldId id="287" r:id="rId34"/>
    <p:sldId id="288" r:id="rId35"/>
    <p:sldId id="291" r:id="rId36"/>
    <p:sldId id="292" r:id="rId37"/>
    <p:sldId id="354" r:id="rId38"/>
    <p:sldId id="355" r:id="rId39"/>
    <p:sldId id="349" r:id="rId40"/>
    <p:sldId id="350" r:id="rId41"/>
    <p:sldId id="352" r:id="rId42"/>
    <p:sldId id="290" r:id="rId43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5164-81F0-4329-A28D-F8D63C8E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A13-C659-44F9-8C2D-685AF26AD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5164-81F0-4329-A28D-F8D63C8E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A13-C659-44F9-8C2D-685AF26AD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5164-81F0-4329-A28D-F8D63C8E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A13-C659-44F9-8C2D-685AF26AD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5164-81F0-4329-A28D-F8D63C8E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A13-C659-44F9-8C2D-685AF26AD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5164-81F0-4329-A28D-F8D63C8E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A13-C659-44F9-8C2D-685AF26AD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5164-81F0-4329-A28D-F8D63C8E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A13-C659-44F9-8C2D-685AF26AD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5164-81F0-4329-A28D-F8D63C8E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A13-C659-44F9-8C2D-685AF26AD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5164-81F0-4329-A28D-F8D63C8E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A13-C659-44F9-8C2D-685AF26AD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5164-81F0-4329-A28D-F8D63C8E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A13-C659-44F9-8C2D-685AF26AD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5164-81F0-4329-A28D-F8D63C8E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A13-C659-44F9-8C2D-685AF26AD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5164-81F0-4329-A28D-F8D63C8E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A13-C659-44F9-8C2D-685AF26AD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05164-81F0-4329-A28D-F8D63C8EB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A7A13-C659-44F9-8C2D-685AF26AD8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树与图的表示与存储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杨明炜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4468091" y="734291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80509" y="1835727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63046" y="1835726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027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93918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37809" y="3165763"/>
            <a:ext cx="727364" cy="52647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3765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7600" y="455078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5682" y="455078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3765" y="4550783"/>
            <a:ext cx="82434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001353" y="1183664"/>
            <a:ext cx="573258" cy="7430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5155649" y="1118522"/>
            <a:ext cx="613917" cy="7943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2570871" y="2285100"/>
            <a:ext cx="916158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3657600" y="2362200"/>
            <a:ext cx="86591" cy="80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4001353" y="2285100"/>
            <a:ext cx="742976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0"/>
          </p:cNvCxnSpPr>
          <p:nvPr/>
        </p:nvCxnSpPr>
        <p:spPr>
          <a:xfrm>
            <a:off x="6283890" y="2285099"/>
            <a:ext cx="293557" cy="880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0"/>
          </p:cNvCxnSpPr>
          <p:nvPr/>
        </p:nvCxnSpPr>
        <p:spPr>
          <a:xfrm flipH="1">
            <a:off x="4021282" y="3615136"/>
            <a:ext cx="723047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12" idx="0"/>
          </p:cNvCxnSpPr>
          <p:nvPr/>
        </p:nvCxnSpPr>
        <p:spPr>
          <a:xfrm>
            <a:off x="5258653" y="3615136"/>
            <a:ext cx="40711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3" idx="0"/>
          </p:cNvCxnSpPr>
          <p:nvPr/>
        </p:nvCxnSpPr>
        <p:spPr>
          <a:xfrm>
            <a:off x="6577447" y="3692236"/>
            <a:ext cx="48490" cy="8585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46473" y="220980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子节点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915326" y="5732116"/>
            <a:ext cx="854240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6" idx="0"/>
          </p:cNvCxnSpPr>
          <p:nvPr/>
        </p:nvCxnSpPr>
        <p:spPr>
          <a:xfrm>
            <a:off x="5299364" y="5077256"/>
            <a:ext cx="43082" cy="654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4468091" y="734291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80509" y="1835727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63046" y="1835726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027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93918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37809" y="3165763"/>
            <a:ext cx="727364" cy="52647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3765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7600" y="455078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5682" y="455078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3765" y="4550783"/>
            <a:ext cx="82434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001353" y="1183664"/>
            <a:ext cx="573258" cy="7430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5155649" y="1118522"/>
            <a:ext cx="613917" cy="7943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2570871" y="2285100"/>
            <a:ext cx="916158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3657600" y="2362200"/>
            <a:ext cx="86591" cy="80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4001353" y="2285100"/>
            <a:ext cx="742976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0"/>
          </p:cNvCxnSpPr>
          <p:nvPr/>
        </p:nvCxnSpPr>
        <p:spPr>
          <a:xfrm>
            <a:off x="6283890" y="2285099"/>
            <a:ext cx="293557" cy="880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0"/>
          </p:cNvCxnSpPr>
          <p:nvPr/>
        </p:nvCxnSpPr>
        <p:spPr>
          <a:xfrm flipH="1">
            <a:off x="4021282" y="3615136"/>
            <a:ext cx="723047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12" idx="0"/>
          </p:cNvCxnSpPr>
          <p:nvPr/>
        </p:nvCxnSpPr>
        <p:spPr>
          <a:xfrm>
            <a:off x="5258653" y="3615136"/>
            <a:ext cx="40711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3" idx="0"/>
          </p:cNvCxnSpPr>
          <p:nvPr/>
        </p:nvCxnSpPr>
        <p:spPr>
          <a:xfrm>
            <a:off x="6577447" y="3692236"/>
            <a:ext cx="48490" cy="8585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46473" y="220980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父节点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915326" y="5732116"/>
            <a:ext cx="854240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19" idx="0"/>
          </p:cNvCxnSpPr>
          <p:nvPr/>
        </p:nvCxnSpPr>
        <p:spPr>
          <a:xfrm>
            <a:off x="5299364" y="5077256"/>
            <a:ext cx="43082" cy="654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4468091" y="734291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80509" y="1835727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63046" y="1835726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027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93918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37809" y="3165763"/>
            <a:ext cx="727364" cy="52647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3765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7600" y="455078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5682" y="455078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3765" y="4550783"/>
            <a:ext cx="82434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001353" y="1183664"/>
            <a:ext cx="573258" cy="7430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5155649" y="1118522"/>
            <a:ext cx="613917" cy="7943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2570871" y="2285100"/>
            <a:ext cx="916158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3657600" y="2362200"/>
            <a:ext cx="86591" cy="80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4001353" y="2285100"/>
            <a:ext cx="742976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0"/>
          </p:cNvCxnSpPr>
          <p:nvPr/>
        </p:nvCxnSpPr>
        <p:spPr>
          <a:xfrm>
            <a:off x="6283890" y="2285099"/>
            <a:ext cx="293557" cy="880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0"/>
          </p:cNvCxnSpPr>
          <p:nvPr/>
        </p:nvCxnSpPr>
        <p:spPr>
          <a:xfrm flipH="1">
            <a:off x="4021282" y="3615136"/>
            <a:ext cx="723047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12" idx="0"/>
          </p:cNvCxnSpPr>
          <p:nvPr/>
        </p:nvCxnSpPr>
        <p:spPr>
          <a:xfrm>
            <a:off x="5258653" y="3615136"/>
            <a:ext cx="40711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3" idx="0"/>
          </p:cNvCxnSpPr>
          <p:nvPr/>
        </p:nvCxnSpPr>
        <p:spPr>
          <a:xfrm>
            <a:off x="6577447" y="3692236"/>
            <a:ext cx="48490" cy="8585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46473" y="220980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祖先节点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915326" y="5732116"/>
            <a:ext cx="854240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3" idx="0"/>
          </p:cNvCxnSpPr>
          <p:nvPr/>
        </p:nvCxnSpPr>
        <p:spPr>
          <a:xfrm>
            <a:off x="5299364" y="5077256"/>
            <a:ext cx="43082" cy="654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4468091" y="734291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80509" y="1835727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63046" y="1835726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027" y="316576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93918" y="316576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37809" y="3165763"/>
            <a:ext cx="727364" cy="52647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3765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7600" y="455078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5682" y="455078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3765" y="4550783"/>
            <a:ext cx="82434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001353" y="1183664"/>
            <a:ext cx="573258" cy="7430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5155649" y="1118522"/>
            <a:ext cx="613917" cy="7943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2570871" y="2285100"/>
            <a:ext cx="916158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3657600" y="2362200"/>
            <a:ext cx="86591" cy="80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4001353" y="2285100"/>
            <a:ext cx="742976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0"/>
          </p:cNvCxnSpPr>
          <p:nvPr/>
        </p:nvCxnSpPr>
        <p:spPr>
          <a:xfrm>
            <a:off x="6283890" y="2285099"/>
            <a:ext cx="293557" cy="880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0"/>
          </p:cNvCxnSpPr>
          <p:nvPr/>
        </p:nvCxnSpPr>
        <p:spPr>
          <a:xfrm flipH="1">
            <a:off x="4021282" y="3615136"/>
            <a:ext cx="723047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12" idx="0"/>
          </p:cNvCxnSpPr>
          <p:nvPr/>
        </p:nvCxnSpPr>
        <p:spPr>
          <a:xfrm>
            <a:off x="5258653" y="3615136"/>
            <a:ext cx="40711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3" idx="0"/>
          </p:cNvCxnSpPr>
          <p:nvPr/>
        </p:nvCxnSpPr>
        <p:spPr>
          <a:xfrm>
            <a:off x="6577447" y="3692236"/>
            <a:ext cx="48490" cy="8585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46473" y="220980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后代节点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915326" y="5732116"/>
            <a:ext cx="854240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5299364" y="5077256"/>
            <a:ext cx="43082" cy="654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4468091" y="734291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80509" y="1835727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63046" y="1835726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027" y="316576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93918" y="316576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37809" y="3165763"/>
            <a:ext cx="727364" cy="52647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3765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7600" y="455078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5682" y="455078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3765" y="4550783"/>
            <a:ext cx="82434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001353" y="1183664"/>
            <a:ext cx="573258" cy="7430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5155649" y="1118522"/>
            <a:ext cx="613917" cy="7943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2570871" y="2285100"/>
            <a:ext cx="916158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3657600" y="2362200"/>
            <a:ext cx="86591" cy="80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4001353" y="2285100"/>
            <a:ext cx="742976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0"/>
          </p:cNvCxnSpPr>
          <p:nvPr/>
        </p:nvCxnSpPr>
        <p:spPr>
          <a:xfrm>
            <a:off x="6283890" y="2285099"/>
            <a:ext cx="293557" cy="880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0"/>
          </p:cNvCxnSpPr>
          <p:nvPr/>
        </p:nvCxnSpPr>
        <p:spPr>
          <a:xfrm flipH="1">
            <a:off x="4021282" y="3615136"/>
            <a:ext cx="723047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12" idx="0"/>
          </p:cNvCxnSpPr>
          <p:nvPr/>
        </p:nvCxnSpPr>
        <p:spPr>
          <a:xfrm>
            <a:off x="5258653" y="3615136"/>
            <a:ext cx="40711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3" idx="0"/>
          </p:cNvCxnSpPr>
          <p:nvPr/>
        </p:nvCxnSpPr>
        <p:spPr>
          <a:xfrm>
            <a:off x="6577447" y="3692236"/>
            <a:ext cx="48490" cy="8585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46473" y="220980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兄弟节点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915326" y="5732116"/>
            <a:ext cx="854240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5299364" y="5077256"/>
            <a:ext cx="43082" cy="654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4468091" y="734291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80509" y="1835727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63046" y="1835726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027" y="316576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93918" y="316576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37809" y="3165763"/>
            <a:ext cx="727364" cy="5264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3765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7600" y="455078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5682" y="455078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3765" y="4550783"/>
            <a:ext cx="82434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001353" y="1183664"/>
            <a:ext cx="573258" cy="74301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5155649" y="1118522"/>
            <a:ext cx="613917" cy="79430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2570871" y="2285100"/>
            <a:ext cx="916158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3657600" y="2362200"/>
            <a:ext cx="86591" cy="803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4001353" y="2285100"/>
            <a:ext cx="742976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0"/>
          </p:cNvCxnSpPr>
          <p:nvPr/>
        </p:nvCxnSpPr>
        <p:spPr>
          <a:xfrm>
            <a:off x="6283890" y="2285099"/>
            <a:ext cx="293557" cy="8806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0"/>
          </p:cNvCxnSpPr>
          <p:nvPr/>
        </p:nvCxnSpPr>
        <p:spPr>
          <a:xfrm flipH="1">
            <a:off x="4021282" y="3615136"/>
            <a:ext cx="723047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12" idx="0"/>
          </p:cNvCxnSpPr>
          <p:nvPr/>
        </p:nvCxnSpPr>
        <p:spPr>
          <a:xfrm>
            <a:off x="5258653" y="3615136"/>
            <a:ext cx="40711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3" idx="0"/>
          </p:cNvCxnSpPr>
          <p:nvPr/>
        </p:nvCxnSpPr>
        <p:spPr>
          <a:xfrm>
            <a:off x="6577447" y="3692236"/>
            <a:ext cx="48490" cy="8585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46472" y="2209800"/>
            <a:ext cx="320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路径（</a:t>
            </a:r>
            <a:r>
              <a:rPr lang="en-US" altLang="zh-CN" sz="2800" dirty="0">
                <a:solidFill>
                  <a:srgbClr val="FF0000"/>
                </a:solidFill>
              </a:rPr>
              <a:t>5 </a:t>
            </a:r>
            <a:r>
              <a:rPr lang="zh-CN" altLang="en-US" sz="2800" dirty="0">
                <a:solidFill>
                  <a:srgbClr val="FF0000"/>
                </a:solidFill>
              </a:rPr>
              <a:t>到 </a:t>
            </a:r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路径长度 </a:t>
            </a:r>
            <a:r>
              <a:rPr lang="en-US" altLang="zh-CN" sz="2800" dirty="0"/>
              <a:t>= </a:t>
            </a:r>
            <a:r>
              <a:rPr lang="zh-CN" altLang="en-US" sz="2800" dirty="0"/>
              <a:t>边数</a:t>
            </a:r>
            <a:endParaRPr lang="zh-CN" alt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4915326" y="5732116"/>
            <a:ext cx="854240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5299364" y="5077256"/>
            <a:ext cx="43082" cy="654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61564" y="4225635"/>
            <a:ext cx="396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树的性质：任意两个点之间的路径唯一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4468091" y="734291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80509" y="1835727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63046" y="1835726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027" y="316576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93918" y="316576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37809" y="3165763"/>
            <a:ext cx="727364" cy="5264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3765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7600" y="455078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5682" y="455078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3765" y="4550783"/>
            <a:ext cx="82434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001353" y="1183664"/>
            <a:ext cx="573258" cy="7430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5155649" y="1118522"/>
            <a:ext cx="613917" cy="7943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2570871" y="2285100"/>
            <a:ext cx="916158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3657600" y="2362200"/>
            <a:ext cx="86591" cy="8035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4001353" y="2285100"/>
            <a:ext cx="742976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0"/>
          </p:cNvCxnSpPr>
          <p:nvPr/>
        </p:nvCxnSpPr>
        <p:spPr>
          <a:xfrm>
            <a:off x="6283890" y="2285099"/>
            <a:ext cx="293557" cy="8806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0"/>
          </p:cNvCxnSpPr>
          <p:nvPr/>
        </p:nvCxnSpPr>
        <p:spPr>
          <a:xfrm flipH="1">
            <a:off x="4021282" y="3615136"/>
            <a:ext cx="723047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12" idx="0"/>
          </p:cNvCxnSpPr>
          <p:nvPr/>
        </p:nvCxnSpPr>
        <p:spPr>
          <a:xfrm>
            <a:off x="5258653" y="3615136"/>
            <a:ext cx="40711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3" idx="0"/>
          </p:cNvCxnSpPr>
          <p:nvPr/>
        </p:nvCxnSpPr>
        <p:spPr>
          <a:xfrm>
            <a:off x="6577447" y="3692236"/>
            <a:ext cx="48490" cy="8585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915326" y="5732116"/>
            <a:ext cx="854240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5299364" y="5077256"/>
            <a:ext cx="43082" cy="654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30389" y="737544"/>
            <a:ext cx="128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深度 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0389" y="1838979"/>
            <a:ext cx="128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深度 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0389" y="3169016"/>
            <a:ext cx="128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深度 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30389" y="4554036"/>
            <a:ext cx="128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深度 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30389" y="5735369"/>
            <a:ext cx="128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深度 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64808" y="1408092"/>
            <a:ext cx="2876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树的深度</a:t>
            </a:r>
            <a:r>
              <a:rPr lang="zh-CN" altLang="en-US" sz="2800" dirty="0"/>
              <a:t> </a:t>
            </a:r>
            <a:r>
              <a:rPr lang="en-US" altLang="zh-CN" sz="2800" dirty="0"/>
              <a:t>= </a:t>
            </a:r>
            <a:endParaRPr lang="en-US" altLang="zh-CN" sz="2800" dirty="0"/>
          </a:p>
          <a:p>
            <a:r>
              <a:rPr lang="zh-CN" altLang="en-US" sz="2800" dirty="0"/>
              <a:t>节点的最大深度</a:t>
            </a:r>
            <a:endParaRPr lang="en-US" altLang="zh-C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164808" y="3428999"/>
            <a:ext cx="2876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树的高度</a:t>
            </a:r>
            <a:r>
              <a:rPr lang="zh-CN" altLang="en-US" sz="2800" dirty="0"/>
              <a:t> </a:t>
            </a:r>
            <a:r>
              <a:rPr lang="en-US" altLang="zh-CN" sz="2800" dirty="0"/>
              <a:t>= </a:t>
            </a:r>
            <a:endParaRPr lang="en-US" altLang="zh-CN" sz="2800" dirty="0"/>
          </a:p>
          <a:p>
            <a:r>
              <a:rPr lang="zh-CN" altLang="en-US" sz="2800" dirty="0"/>
              <a:t>树的深度 </a:t>
            </a:r>
            <a:r>
              <a:rPr lang="en-US" altLang="zh-CN" sz="2800" dirty="0"/>
              <a:t>+ 1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68091" y="734291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80509" y="1835727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63046" y="1835726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027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93918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37809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3765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7600" y="455078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5682" y="455078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3765" y="4550783"/>
            <a:ext cx="82434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001353" y="1183664"/>
            <a:ext cx="573258" cy="7430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5155649" y="1118522"/>
            <a:ext cx="613917" cy="7943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2570871" y="2285100"/>
            <a:ext cx="916158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3657600" y="2362200"/>
            <a:ext cx="86591" cy="80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4001353" y="2285100"/>
            <a:ext cx="742976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0"/>
          </p:cNvCxnSpPr>
          <p:nvPr/>
        </p:nvCxnSpPr>
        <p:spPr>
          <a:xfrm>
            <a:off x="6283890" y="2285099"/>
            <a:ext cx="293557" cy="880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0"/>
          </p:cNvCxnSpPr>
          <p:nvPr/>
        </p:nvCxnSpPr>
        <p:spPr>
          <a:xfrm flipH="1">
            <a:off x="4021282" y="3615136"/>
            <a:ext cx="723047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12" idx="0"/>
          </p:cNvCxnSpPr>
          <p:nvPr/>
        </p:nvCxnSpPr>
        <p:spPr>
          <a:xfrm>
            <a:off x="5258653" y="3615136"/>
            <a:ext cx="40711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3" idx="0"/>
          </p:cNvCxnSpPr>
          <p:nvPr/>
        </p:nvCxnSpPr>
        <p:spPr>
          <a:xfrm>
            <a:off x="6577447" y="3692236"/>
            <a:ext cx="48490" cy="8585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915326" y="5732116"/>
            <a:ext cx="854240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2" idx="4"/>
            <a:endCxn id="46" idx="0"/>
          </p:cNvCxnSpPr>
          <p:nvPr/>
        </p:nvCxnSpPr>
        <p:spPr>
          <a:xfrm>
            <a:off x="5299364" y="5077256"/>
            <a:ext cx="43082" cy="654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473" y="2209800"/>
            <a:ext cx="291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以 </a:t>
            </a:r>
            <a:r>
              <a:rPr lang="en-US" altLang="zh-CN" sz="2800" dirty="0">
                <a:solidFill>
                  <a:srgbClr val="FF0000"/>
                </a:solidFill>
              </a:rPr>
              <a:t>6 </a:t>
            </a:r>
            <a:r>
              <a:rPr lang="zh-CN" altLang="en-US" sz="2800" dirty="0">
                <a:solidFill>
                  <a:srgbClr val="FF0000"/>
                </a:solidFill>
              </a:rPr>
              <a:t>为根的子树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244436" y="2209800"/>
            <a:ext cx="3098010" cy="4225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42446" y="2209800"/>
            <a:ext cx="1235000" cy="4225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244436" y="6435436"/>
            <a:ext cx="43325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我们先介绍最简单的树</a:t>
            </a:r>
            <a:r>
              <a:rPr lang="en-US" altLang="zh-CN" dirty="0"/>
              <a:t>——</a:t>
            </a:r>
            <a:r>
              <a:rPr lang="zh-CN" altLang="en-US" dirty="0"/>
              <a:t>二叉树</a:t>
            </a:r>
            <a:endParaRPr lang="en-US" altLang="zh-CN" dirty="0"/>
          </a:p>
          <a:p>
            <a:r>
              <a:rPr lang="zh-CN" altLang="en-US" dirty="0"/>
              <a:t>顾名思义，就是每个节点最多有两个子节点的树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apezoid 15"/>
          <p:cNvSpPr/>
          <p:nvPr/>
        </p:nvSpPr>
        <p:spPr>
          <a:xfrm>
            <a:off x="5921968" y="2528455"/>
            <a:ext cx="1801942" cy="3955472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rapezoid 14"/>
          <p:cNvSpPr/>
          <p:nvPr/>
        </p:nvSpPr>
        <p:spPr>
          <a:xfrm>
            <a:off x="3178768" y="2537403"/>
            <a:ext cx="1801942" cy="3955472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5126182" y="1281545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40728" y="2528455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2" y="2528455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4104410" y="1730918"/>
            <a:ext cx="1128292" cy="797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5747026" y="1730918"/>
            <a:ext cx="1093658" cy="797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apezoid 15"/>
          <p:cNvSpPr/>
          <p:nvPr/>
        </p:nvSpPr>
        <p:spPr>
          <a:xfrm>
            <a:off x="5921968" y="2528455"/>
            <a:ext cx="1801942" cy="3955472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rapezoid 14"/>
          <p:cNvSpPr/>
          <p:nvPr/>
        </p:nvSpPr>
        <p:spPr>
          <a:xfrm>
            <a:off x="3178768" y="2537403"/>
            <a:ext cx="1801942" cy="3955472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5126182" y="1281545"/>
            <a:ext cx="727364" cy="5264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40728" y="2528455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2" y="2528455"/>
            <a:ext cx="727364" cy="5264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4104410" y="1730918"/>
            <a:ext cx="1128292" cy="797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5747026" y="1730918"/>
            <a:ext cx="1093658" cy="797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46473" y="2209800"/>
            <a:ext cx="2916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左儿子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00B050"/>
                </a:solidFill>
              </a:rPr>
              <a:t>右儿子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apezoid 15"/>
          <p:cNvSpPr/>
          <p:nvPr/>
        </p:nvSpPr>
        <p:spPr>
          <a:xfrm>
            <a:off x="5921968" y="2528455"/>
            <a:ext cx="1801942" cy="3955472"/>
          </a:xfrm>
          <a:prstGeom prst="trapezoid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rapezoid 14"/>
          <p:cNvSpPr/>
          <p:nvPr/>
        </p:nvSpPr>
        <p:spPr>
          <a:xfrm>
            <a:off x="3178768" y="2537403"/>
            <a:ext cx="1801942" cy="3955472"/>
          </a:xfrm>
          <a:prstGeom prst="trapezoid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5126182" y="1281545"/>
            <a:ext cx="727364" cy="5264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40728" y="2528455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2" y="2528455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4104410" y="1730918"/>
            <a:ext cx="1128292" cy="797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5747026" y="1730918"/>
            <a:ext cx="1093658" cy="797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46473" y="2209800"/>
            <a:ext cx="2916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左子树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00B050"/>
                </a:solidFill>
              </a:rPr>
              <a:t>右子树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endParaRPr lang="zh-CN" altLang="en-US" dirty="0"/>
          </a:p>
        </p:txBody>
      </p:sp>
      <p:pic>
        <p:nvPicPr>
          <p:cNvPr id="4" name="内容占位符 7" descr="binary-tree.jp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91" r="-54791"/>
          <a:stretch>
            <a:fillRect/>
          </a:stretch>
        </p:blipFill>
        <p:spPr>
          <a:xfrm>
            <a:off x="838200" y="1484784"/>
            <a:ext cx="10515600" cy="47124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二叉树的储存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9" y="2209482"/>
            <a:ext cx="4559534" cy="1136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619" y="4211783"/>
            <a:ext cx="6040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一般树的储存？</a:t>
            </a:r>
            <a:endParaRPr lang="en-US" altLang="zh-CN" sz="2800" dirty="0"/>
          </a:p>
          <a:p>
            <a:r>
              <a:rPr lang="zh-CN" altLang="en-US" sz="2800" dirty="0"/>
              <a:t>与图的储存相同，之后会讲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满二叉树和完全二叉树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zh-CN" altLang="en-US" dirty="0"/>
              <a:t>满二叉树</a:t>
            </a:r>
            <a:endParaRPr lang="en-US" altLang="zh-CN" dirty="0"/>
          </a:p>
          <a:p>
            <a:pPr lvl="1"/>
            <a:r>
              <a:rPr lang="zh-CN" altLang="en-US" dirty="0"/>
              <a:t>除了叶节点外的每个节点都恰好有两个子节点</a:t>
            </a:r>
            <a:endParaRPr lang="en-US" altLang="zh-CN" dirty="0"/>
          </a:p>
          <a:p>
            <a:r>
              <a:rPr lang="zh-CN" altLang="en-US" dirty="0"/>
              <a:t>完全二叉树</a:t>
            </a:r>
            <a:endParaRPr lang="en-US" altLang="zh-CN" dirty="0"/>
          </a:p>
          <a:p>
            <a:pPr lvl="1"/>
            <a:r>
              <a:rPr lang="zh-CN" altLang="en-US" dirty="0"/>
              <a:t>除了最后一层外的每一层都是满的，且最后一层的所有节点都在左侧</a:t>
            </a:r>
            <a:endParaRPr lang="zh-CN" altLang="en-US" dirty="0"/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2207203" y="3589338"/>
            <a:ext cx="655638" cy="4429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endParaRPr lang="en-US" altLang="zh-CN" sz="28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1473778" y="4703763"/>
            <a:ext cx="654050" cy="5524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endParaRPr lang="en-US" altLang="zh-CN" sz="28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1" name="Rectangle 7"/>
          <p:cNvSpPr>
            <a:spLocks noChangeArrowheads="1"/>
          </p:cNvSpPr>
          <p:nvPr/>
        </p:nvSpPr>
        <p:spPr bwMode="auto">
          <a:xfrm>
            <a:off x="3601028" y="4149725"/>
            <a:ext cx="750888" cy="4794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endParaRPr lang="en-US" altLang="zh-CN" sz="28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2697741" y="4684713"/>
            <a:ext cx="652462" cy="5540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</a:t>
            </a:r>
            <a:endParaRPr lang="en-US" altLang="zh-CN" sz="28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4256666" y="4591050"/>
            <a:ext cx="817562" cy="5540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E</a:t>
            </a:r>
            <a:endParaRPr lang="en-US" altLang="zh-CN" sz="28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2673928" y="5688013"/>
            <a:ext cx="600075" cy="5635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</a:t>
            </a:r>
            <a:endParaRPr lang="en-US" altLang="zh-CN" sz="28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5" name="Rectangle 11"/>
          <p:cNvSpPr>
            <a:spLocks noChangeArrowheads="1"/>
          </p:cNvSpPr>
          <p:nvPr/>
        </p:nvSpPr>
        <p:spPr bwMode="auto">
          <a:xfrm>
            <a:off x="3274003" y="5683250"/>
            <a:ext cx="490538" cy="5683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</a:t>
            </a:r>
            <a:endParaRPr lang="en-US" altLang="zh-CN" sz="28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auto">
          <a:xfrm>
            <a:off x="3764541" y="5688013"/>
            <a:ext cx="655637" cy="5635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</a:t>
            </a:r>
            <a:endParaRPr lang="en-US" altLang="zh-CN" sz="28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7" name="Rectangle 13"/>
          <p:cNvSpPr>
            <a:spLocks noChangeArrowheads="1"/>
          </p:cNvSpPr>
          <p:nvPr/>
        </p:nvSpPr>
        <p:spPr bwMode="auto">
          <a:xfrm>
            <a:off x="4432878" y="5688013"/>
            <a:ext cx="641350" cy="5635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endParaRPr lang="en-US" altLang="zh-CN" sz="28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8" name="Oval 14"/>
          <p:cNvSpPr>
            <a:spLocks noChangeArrowheads="1"/>
          </p:cNvSpPr>
          <p:nvPr/>
        </p:nvSpPr>
        <p:spPr bwMode="auto">
          <a:xfrm>
            <a:off x="2632653" y="4038600"/>
            <a:ext cx="163513" cy="1285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 flipH="1">
            <a:off x="1800803" y="4171950"/>
            <a:ext cx="873125" cy="4206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0" name="Oval 16"/>
          <p:cNvSpPr>
            <a:spLocks noChangeArrowheads="1"/>
          </p:cNvSpPr>
          <p:nvPr/>
        </p:nvSpPr>
        <p:spPr bwMode="auto">
          <a:xfrm>
            <a:off x="1651578" y="4565650"/>
            <a:ext cx="163513" cy="127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2769178" y="4171950"/>
            <a:ext cx="995363" cy="4206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2" name="Oval 18"/>
          <p:cNvSpPr>
            <a:spLocks noChangeArrowheads="1"/>
          </p:cNvSpPr>
          <p:nvPr/>
        </p:nvSpPr>
        <p:spPr bwMode="auto">
          <a:xfrm>
            <a:off x="3628016" y="4554538"/>
            <a:ext cx="163512" cy="127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 flipH="1">
            <a:off x="3274003" y="4676775"/>
            <a:ext cx="395288" cy="3571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4" name="Oval 20"/>
          <p:cNvSpPr>
            <a:spLocks noChangeArrowheads="1"/>
          </p:cNvSpPr>
          <p:nvPr/>
        </p:nvSpPr>
        <p:spPr bwMode="auto">
          <a:xfrm>
            <a:off x="3137478" y="5024438"/>
            <a:ext cx="163513" cy="1285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3778828" y="4660900"/>
            <a:ext cx="477838" cy="3730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6" name="Oval 22"/>
          <p:cNvSpPr>
            <a:spLocks noChangeArrowheads="1"/>
          </p:cNvSpPr>
          <p:nvPr/>
        </p:nvSpPr>
        <p:spPr bwMode="auto">
          <a:xfrm>
            <a:off x="4201103" y="5016500"/>
            <a:ext cx="163513" cy="1285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flipH="1">
            <a:off x="2959678" y="5141913"/>
            <a:ext cx="219075" cy="4460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2837441" y="5576888"/>
            <a:ext cx="163512" cy="1285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9" name="Line 25"/>
          <p:cNvSpPr>
            <a:spLocks noChangeShapeType="1"/>
          </p:cNvSpPr>
          <p:nvPr/>
        </p:nvSpPr>
        <p:spPr bwMode="auto">
          <a:xfrm>
            <a:off x="3259716" y="5145088"/>
            <a:ext cx="303212" cy="4429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0" name="Oval 26"/>
          <p:cNvSpPr>
            <a:spLocks noChangeArrowheads="1"/>
          </p:cNvSpPr>
          <p:nvPr/>
        </p:nvSpPr>
        <p:spPr bwMode="auto">
          <a:xfrm>
            <a:off x="3520066" y="5570538"/>
            <a:ext cx="163512" cy="127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1" name="Line 27"/>
          <p:cNvSpPr>
            <a:spLocks noChangeShapeType="1"/>
          </p:cNvSpPr>
          <p:nvPr/>
        </p:nvSpPr>
        <p:spPr bwMode="auto">
          <a:xfrm flipH="1">
            <a:off x="4024891" y="5145088"/>
            <a:ext cx="217487" cy="4460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2" name="Oval 28"/>
          <p:cNvSpPr>
            <a:spLocks noChangeArrowheads="1"/>
          </p:cNvSpPr>
          <p:nvPr/>
        </p:nvSpPr>
        <p:spPr bwMode="auto">
          <a:xfrm>
            <a:off x="3901066" y="5581650"/>
            <a:ext cx="163512" cy="127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3" name="Line 29"/>
          <p:cNvSpPr>
            <a:spLocks noChangeShapeType="1"/>
          </p:cNvSpPr>
          <p:nvPr/>
        </p:nvSpPr>
        <p:spPr bwMode="auto">
          <a:xfrm>
            <a:off x="4324928" y="5149850"/>
            <a:ext cx="312738" cy="4603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4583691" y="5576888"/>
            <a:ext cx="163512" cy="127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8504817" y="3454400"/>
            <a:ext cx="987425" cy="663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800" dirty="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6976054" y="4038600"/>
            <a:ext cx="820738" cy="663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8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9568442" y="4038600"/>
            <a:ext cx="757237" cy="5746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28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8663567" y="4714875"/>
            <a:ext cx="623887" cy="663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8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Oval 19"/>
          <p:cNvSpPr>
            <a:spLocks noChangeArrowheads="1"/>
          </p:cNvSpPr>
          <p:nvPr/>
        </p:nvSpPr>
        <p:spPr bwMode="auto">
          <a:xfrm>
            <a:off x="8576254" y="3786188"/>
            <a:ext cx="180975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Line 20"/>
          <p:cNvSpPr>
            <a:spLocks noChangeShapeType="1"/>
          </p:cNvSpPr>
          <p:nvPr/>
        </p:nvSpPr>
        <p:spPr bwMode="auto">
          <a:xfrm flipH="1">
            <a:off x="7649154" y="3938588"/>
            <a:ext cx="927100" cy="511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480879" y="4418013"/>
            <a:ext cx="182563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>
            <a:off x="8727067" y="3938588"/>
            <a:ext cx="1109662" cy="511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Oval 23"/>
          <p:cNvSpPr>
            <a:spLocks noChangeArrowheads="1"/>
          </p:cNvSpPr>
          <p:nvPr/>
        </p:nvSpPr>
        <p:spPr bwMode="auto">
          <a:xfrm>
            <a:off x="9685917" y="4405313"/>
            <a:ext cx="180975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 flipH="1">
            <a:off x="9290629" y="4551363"/>
            <a:ext cx="439738" cy="428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Line 25"/>
          <p:cNvSpPr>
            <a:spLocks noChangeShapeType="1"/>
          </p:cNvSpPr>
          <p:nvPr/>
        </p:nvSpPr>
        <p:spPr bwMode="auto">
          <a:xfrm>
            <a:off x="9852604" y="4532313"/>
            <a:ext cx="531813" cy="447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Line 34"/>
          <p:cNvSpPr>
            <a:spLocks noChangeShapeType="1"/>
          </p:cNvSpPr>
          <p:nvPr/>
        </p:nvSpPr>
        <p:spPr bwMode="auto">
          <a:xfrm flipH="1">
            <a:off x="7084004" y="4583113"/>
            <a:ext cx="439738" cy="4270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7" name="Group 35"/>
          <p:cNvGrpSpPr/>
          <p:nvPr/>
        </p:nvGrpSpPr>
        <p:grpSpPr bwMode="auto">
          <a:xfrm>
            <a:off x="7076067" y="5151438"/>
            <a:ext cx="700087" cy="1314450"/>
            <a:chOff x="3124" y="3071"/>
            <a:chExt cx="441" cy="1104"/>
          </a:xfrm>
        </p:grpSpPr>
        <p:sp>
          <p:nvSpPr>
            <p:cNvPr id="108" name="Rectangle 36"/>
            <p:cNvSpPr>
              <a:spLocks noChangeArrowheads="1"/>
            </p:cNvSpPr>
            <p:nvPr/>
          </p:nvSpPr>
          <p:spPr bwMode="auto">
            <a:xfrm>
              <a:off x="3124" y="3630"/>
              <a:ext cx="441" cy="54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Lucida Fax" panose="020606020505050202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 dirty="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3138" y="3071"/>
              <a:ext cx="221" cy="4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Oval 38"/>
            <p:cNvSpPr>
              <a:spLocks noChangeArrowheads="1"/>
            </p:cNvSpPr>
            <p:nvPr/>
          </p:nvSpPr>
          <p:spPr bwMode="auto">
            <a:xfrm>
              <a:off x="3301" y="3515"/>
              <a:ext cx="115" cy="12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1" name="Line 39"/>
          <p:cNvSpPr>
            <a:spLocks noChangeShapeType="1"/>
          </p:cNvSpPr>
          <p:nvPr/>
        </p:nvSpPr>
        <p:spPr bwMode="auto">
          <a:xfrm>
            <a:off x="7630104" y="4570413"/>
            <a:ext cx="533400" cy="447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" name="Group 40"/>
          <p:cNvGrpSpPr/>
          <p:nvPr/>
        </p:nvGrpSpPr>
        <p:grpSpPr bwMode="auto">
          <a:xfrm>
            <a:off x="7549142" y="5149850"/>
            <a:ext cx="696912" cy="1343025"/>
            <a:chOff x="3396" y="3081"/>
            <a:chExt cx="439" cy="1128"/>
          </a:xfrm>
        </p:grpSpPr>
        <p:sp>
          <p:nvSpPr>
            <p:cNvPr id="113" name="Rectangle 41"/>
            <p:cNvSpPr>
              <a:spLocks noChangeArrowheads="1"/>
            </p:cNvSpPr>
            <p:nvPr/>
          </p:nvSpPr>
          <p:spPr bwMode="auto">
            <a:xfrm>
              <a:off x="3396" y="3674"/>
              <a:ext cx="439" cy="53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Lucida Fax" panose="020606020505050202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 dirty="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 flipH="1">
              <a:off x="3636" y="3081"/>
              <a:ext cx="153" cy="4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Oval 43"/>
            <p:cNvSpPr>
              <a:spLocks noChangeArrowheads="1"/>
            </p:cNvSpPr>
            <p:nvPr/>
          </p:nvSpPr>
          <p:spPr bwMode="auto">
            <a:xfrm>
              <a:off x="3569" y="3545"/>
              <a:ext cx="115" cy="12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" name="Oval 44"/>
          <p:cNvSpPr>
            <a:spLocks noChangeArrowheads="1"/>
          </p:cNvSpPr>
          <p:nvPr/>
        </p:nvSpPr>
        <p:spPr bwMode="auto">
          <a:xfrm>
            <a:off x="9181092" y="4979988"/>
            <a:ext cx="182562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Oval 45"/>
          <p:cNvSpPr>
            <a:spLocks noChangeArrowheads="1"/>
          </p:cNvSpPr>
          <p:nvPr/>
        </p:nvSpPr>
        <p:spPr bwMode="auto">
          <a:xfrm>
            <a:off x="10305042" y="4994275"/>
            <a:ext cx="182562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8" name="Group 46"/>
          <p:cNvGrpSpPr/>
          <p:nvPr/>
        </p:nvGrpSpPr>
        <p:grpSpPr bwMode="auto">
          <a:xfrm>
            <a:off x="8731829" y="5151438"/>
            <a:ext cx="681038" cy="1314450"/>
            <a:chOff x="4167" y="3071"/>
            <a:chExt cx="429" cy="1104"/>
          </a:xfrm>
        </p:grpSpPr>
        <p:sp>
          <p:nvSpPr>
            <p:cNvPr id="119" name="Rectangle 47"/>
            <p:cNvSpPr>
              <a:spLocks noChangeArrowheads="1"/>
            </p:cNvSpPr>
            <p:nvPr/>
          </p:nvSpPr>
          <p:spPr bwMode="auto">
            <a:xfrm>
              <a:off x="4167" y="3630"/>
              <a:ext cx="429" cy="54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Lucida Fax" panose="020606020505050202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sz="2800" dirty="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Line 48"/>
            <p:cNvSpPr>
              <a:spLocks noChangeShapeType="1"/>
            </p:cNvSpPr>
            <p:nvPr/>
          </p:nvSpPr>
          <p:spPr bwMode="auto">
            <a:xfrm flipH="1">
              <a:off x="4335" y="3071"/>
              <a:ext cx="153" cy="4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Oval 49"/>
            <p:cNvSpPr>
              <a:spLocks noChangeArrowheads="1"/>
            </p:cNvSpPr>
            <p:nvPr/>
          </p:nvSpPr>
          <p:spPr bwMode="auto">
            <a:xfrm>
              <a:off x="4268" y="3535"/>
              <a:ext cx="115" cy="12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2" name="Rectangle 50"/>
          <p:cNvSpPr>
            <a:spLocks noChangeArrowheads="1"/>
          </p:cNvSpPr>
          <p:nvPr/>
        </p:nvSpPr>
        <p:spPr bwMode="auto">
          <a:xfrm>
            <a:off x="6472817" y="4741863"/>
            <a:ext cx="635000" cy="7937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28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Rectangle 51"/>
          <p:cNvSpPr>
            <a:spLocks noChangeArrowheads="1"/>
          </p:cNvSpPr>
          <p:nvPr/>
        </p:nvSpPr>
        <p:spPr bwMode="auto">
          <a:xfrm>
            <a:off x="8117467" y="4714875"/>
            <a:ext cx="638175" cy="663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8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" name="Oval 52"/>
          <p:cNvSpPr>
            <a:spLocks noChangeArrowheads="1"/>
          </p:cNvSpPr>
          <p:nvPr/>
        </p:nvSpPr>
        <p:spPr bwMode="auto">
          <a:xfrm>
            <a:off x="6960179" y="5005388"/>
            <a:ext cx="180975" cy="153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" name="Oval 53"/>
          <p:cNvSpPr>
            <a:spLocks noChangeArrowheads="1"/>
          </p:cNvSpPr>
          <p:nvPr/>
        </p:nvSpPr>
        <p:spPr bwMode="auto">
          <a:xfrm>
            <a:off x="8084129" y="5018088"/>
            <a:ext cx="182563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6" name="Group 54"/>
          <p:cNvGrpSpPr/>
          <p:nvPr/>
        </p:nvGrpSpPr>
        <p:grpSpPr bwMode="auto">
          <a:xfrm>
            <a:off x="6355342" y="5146675"/>
            <a:ext cx="758825" cy="1304925"/>
            <a:chOff x="2670" y="3067"/>
            <a:chExt cx="478" cy="1097"/>
          </a:xfrm>
        </p:grpSpPr>
        <p:sp>
          <p:nvSpPr>
            <p:cNvPr id="127" name="Rectangle 55"/>
            <p:cNvSpPr>
              <a:spLocks noChangeArrowheads="1"/>
            </p:cNvSpPr>
            <p:nvPr/>
          </p:nvSpPr>
          <p:spPr bwMode="auto">
            <a:xfrm>
              <a:off x="2670" y="3629"/>
              <a:ext cx="478" cy="53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0000"/>
                  </a:solidFill>
                  <a:latin typeface="Lucida Fax" panose="020606020505050202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Oval 56"/>
            <p:cNvSpPr>
              <a:spLocks noChangeArrowheads="1"/>
            </p:cNvSpPr>
            <p:nvPr/>
          </p:nvSpPr>
          <p:spPr bwMode="auto">
            <a:xfrm>
              <a:off x="2861" y="3506"/>
              <a:ext cx="115" cy="12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Line 57"/>
            <p:cNvSpPr>
              <a:spLocks noChangeShapeType="1"/>
            </p:cNvSpPr>
            <p:nvPr/>
          </p:nvSpPr>
          <p:spPr bwMode="auto">
            <a:xfrm flipH="1">
              <a:off x="2928" y="3067"/>
              <a:ext cx="153" cy="4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0" name="Line 42"/>
          <p:cNvSpPr>
            <a:spLocks noChangeShapeType="1"/>
          </p:cNvSpPr>
          <p:nvPr/>
        </p:nvSpPr>
        <p:spPr bwMode="auto">
          <a:xfrm>
            <a:off x="8246053" y="5145088"/>
            <a:ext cx="258763" cy="6369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Rectangle 41"/>
          <p:cNvSpPr>
            <a:spLocks noChangeArrowheads="1"/>
          </p:cNvSpPr>
          <p:nvPr/>
        </p:nvSpPr>
        <p:spPr bwMode="auto">
          <a:xfrm>
            <a:off x="8171128" y="5855891"/>
            <a:ext cx="696912" cy="6369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800" dirty="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Oval 43"/>
          <p:cNvSpPr>
            <a:spLocks noChangeArrowheads="1"/>
          </p:cNvSpPr>
          <p:nvPr/>
        </p:nvSpPr>
        <p:spPr bwMode="auto">
          <a:xfrm>
            <a:off x="8434808" y="5702300"/>
            <a:ext cx="182562" cy="15359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文本框 77"/>
          <p:cNvSpPr txBox="1"/>
          <p:nvPr/>
        </p:nvSpPr>
        <p:spPr>
          <a:xfrm>
            <a:off x="5367115" y="3676777"/>
            <a:ext cx="3329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完全但不满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9" name="文本框 77"/>
          <p:cNvSpPr txBox="1"/>
          <p:nvPr/>
        </p:nvSpPr>
        <p:spPr>
          <a:xfrm>
            <a:off x="-117699" y="5333855"/>
            <a:ext cx="3329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满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但不完全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11" grpId="0" animBg="1"/>
      <p:bldP spid="116" grpId="0" animBg="1"/>
      <p:bldP spid="117" grpId="0" animBg="1"/>
      <p:bldP spid="122" grpId="0"/>
      <p:bldP spid="123" grpId="0"/>
      <p:bldP spid="124" grpId="0" animBg="1"/>
      <p:bldP spid="125" grpId="0" animBg="1"/>
      <p:bldP spid="130" grpId="0" animBg="1"/>
      <p:bldP spid="131" grpId="0"/>
      <p:bldP spid="132" grpId="0" animBg="1"/>
      <p:bldP spid="133" grpId="0"/>
      <p:bldP spid="1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性质一：一棵二叉树最多有多少个深度为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的节点？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性质二：一棵深度为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的二叉树最多有多少个节点？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性质三：如果一棵二叉树有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个叶节点和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个节点有两个子节点，那么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如何证明？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8655" y="1825625"/>
                <a:ext cx="10685145" cy="43516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性质四：一棵非空满二叉树的叶节点数量等于非叶节点数量加 </a:t>
                </a:r>
                <a:r>
                  <a:rPr lang="en-US" altLang="zh-CN" dirty="0"/>
                  <a:t>1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根据性质三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性质五：一棵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个节点的完全二叉树的深度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性质六：对于一棵有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个节点的完全二叉树，且节点从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开始按从左到右、从上到下的顺序标号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每个节点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的左儿子为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，右儿子为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好的储存方法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655" y="1825625"/>
                <a:ext cx="10685145" cy="4351655"/>
              </a:xfrm>
              <a:blipFill rotWithShape="1">
                <a:blip r:embed="rId1"/>
                <a:stretch>
                  <a:fillRect t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有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 个国家参加世界杯决赛圈且进入淘汰赛环节。已经知道各个国家的能力值，且都不相等。能力值高的国家和能力值低的国家踢比赛时高者获胜。</a:t>
                </a:r>
                <a:r>
                  <a:rPr lang="en-US" altLang="zh-CN" b="0" i="0" dirty="0">
                    <a:effectLst/>
                    <a:latin typeface="-apple-system"/>
                  </a:rPr>
                  <a:t>1 </a:t>
                </a:r>
                <a:r>
                  <a:rPr lang="zh-CN" altLang="en-US" b="0" i="0" dirty="0">
                    <a:effectLst/>
                    <a:latin typeface="-apple-system"/>
                  </a:rPr>
                  <a:t>号国家和 </a:t>
                </a:r>
                <a:r>
                  <a:rPr lang="en-US" altLang="zh-CN" b="0" i="0" dirty="0">
                    <a:effectLst/>
                    <a:latin typeface="-apple-system"/>
                  </a:rPr>
                  <a:t>2 </a:t>
                </a:r>
                <a:r>
                  <a:rPr lang="zh-CN" altLang="en-US" b="0" i="0" dirty="0">
                    <a:effectLst/>
                    <a:latin typeface="-apple-system"/>
                  </a:rPr>
                  <a:t>号国家踢一场比赛，胜者晋级。</a:t>
                </a:r>
                <a:r>
                  <a:rPr lang="en-US" altLang="zh-CN" b="0" i="0" dirty="0">
                    <a:effectLst/>
                    <a:latin typeface="-apple-system"/>
                  </a:rPr>
                  <a:t>3 </a:t>
                </a:r>
                <a:r>
                  <a:rPr lang="zh-CN" altLang="en-US" b="0" i="0" dirty="0">
                    <a:effectLst/>
                    <a:latin typeface="-apple-system"/>
                  </a:rPr>
                  <a:t>号国家和 </a:t>
                </a:r>
                <a:r>
                  <a:rPr lang="en-US" altLang="zh-CN" b="0" i="0" dirty="0">
                    <a:effectLst/>
                    <a:latin typeface="-apple-system"/>
                  </a:rPr>
                  <a:t>4 </a:t>
                </a:r>
                <a:r>
                  <a:rPr lang="zh-CN" altLang="en-US" b="0" i="0" dirty="0">
                    <a:effectLst/>
                    <a:latin typeface="-apple-system"/>
                  </a:rPr>
                  <a:t>号国家也踢一场，胜者晋级</a:t>
                </a:r>
                <a:r>
                  <a:rPr lang="en-US" altLang="zh-CN" b="0" i="0" dirty="0">
                    <a:effectLst/>
                    <a:latin typeface="-apple-system"/>
                  </a:rPr>
                  <a:t>……</a:t>
                </a:r>
                <a:r>
                  <a:rPr lang="zh-CN" altLang="en-US" b="0" i="0" dirty="0">
                    <a:effectLst/>
                    <a:latin typeface="-apple-system"/>
                  </a:rPr>
                  <a:t>晋级后的国家用相同的方法继续完成赛程，直到决出冠军。给出各个国家的能力值，请问亚军是哪个国家？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98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4715 </a:t>
            </a:r>
            <a:r>
              <a:rPr lang="zh-CN" altLang="en-US" dirty="0"/>
              <a:t>淘汰赛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自底向上建立二叉树</a:t>
            </a:r>
            <a:endParaRPr lang="en-US" altLang="zh-CN" dirty="0"/>
          </a:p>
          <a:p>
            <a:r>
              <a:rPr lang="zh-CN" altLang="en-US" dirty="0"/>
              <a:t>从根节点的两个儿子中选出能力值较小的那个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二叉树的遍历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前序遍历：按照先根节点，再左子树，最后右子树的顺序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中序遍历：按照先左子树，再根节点，最后右子树的顺序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后序遍历：按照先左子树，再右子树，最后根节点的顺序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树，是计算机科学中最重要的结构之一</a:t>
            </a:r>
            <a:endParaRPr lang="en-US" altLang="zh-CN" dirty="0"/>
          </a:p>
          <a:p>
            <a:r>
              <a:rPr lang="zh-CN" altLang="en-US" dirty="0"/>
              <a:t>其拥有许多良好的性质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二叉树的遍历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83" y="1952285"/>
            <a:ext cx="4121362" cy="1955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88" y="1952285"/>
            <a:ext cx="3918151" cy="1981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83" y="4375676"/>
            <a:ext cx="4197566" cy="1930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给出这棵树的前、中、后序遍历</a:t>
            </a:r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7779327" y="775855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91745" y="1877291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974282" y="1877290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61263" y="3207327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05154" y="3207327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949045" y="3207327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525001" y="3207327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68836" y="4592347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246918" y="4592347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25001" y="4592347"/>
            <a:ext cx="82434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7312589" y="1225228"/>
            <a:ext cx="573258" cy="7430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8466885" y="1160086"/>
            <a:ext cx="613917" cy="7943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7"/>
          </p:cNvCxnSpPr>
          <p:nvPr/>
        </p:nvCxnSpPr>
        <p:spPr>
          <a:xfrm flipH="1">
            <a:off x="5882107" y="2326664"/>
            <a:ext cx="916158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8" idx="0"/>
          </p:cNvCxnSpPr>
          <p:nvPr/>
        </p:nvCxnSpPr>
        <p:spPr>
          <a:xfrm flipH="1">
            <a:off x="6968836" y="2403764"/>
            <a:ext cx="86591" cy="80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9" idx="1"/>
          </p:cNvCxnSpPr>
          <p:nvPr/>
        </p:nvCxnSpPr>
        <p:spPr>
          <a:xfrm>
            <a:off x="7312589" y="2326664"/>
            <a:ext cx="742976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10" idx="0"/>
          </p:cNvCxnSpPr>
          <p:nvPr/>
        </p:nvCxnSpPr>
        <p:spPr>
          <a:xfrm>
            <a:off x="9595126" y="2326663"/>
            <a:ext cx="293557" cy="880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0"/>
          </p:cNvCxnSpPr>
          <p:nvPr/>
        </p:nvCxnSpPr>
        <p:spPr>
          <a:xfrm flipH="1">
            <a:off x="7332518" y="3656700"/>
            <a:ext cx="723047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5"/>
            <a:endCxn id="12" idx="0"/>
          </p:cNvCxnSpPr>
          <p:nvPr/>
        </p:nvCxnSpPr>
        <p:spPr>
          <a:xfrm>
            <a:off x="8569889" y="3656700"/>
            <a:ext cx="40711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3" idx="0"/>
          </p:cNvCxnSpPr>
          <p:nvPr/>
        </p:nvCxnSpPr>
        <p:spPr>
          <a:xfrm>
            <a:off x="9888683" y="3733800"/>
            <a:ext cx="48490" cy="8585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226562" y="5773680"/>
            <a:ext cx="854240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2" idx="4"/>
            <a:endCxn id="23" idx="0"/>
          </p:cNvCxnSpPr>
          <p:nvPr/>
        </p:nvCxnSpPr>
        <p:spPr>
          <a:xfrm>
            <a:off x="8610600" y="5118820"/>
            <a:ext cx="43082" cy="654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已知某二叉树的中序遍历序列为 </a:t>
            </a:r>
            <a:r>
              <a:rPr lang="en-US" altLang="zh-CN" dirty="0"/>
              <a:t>A, B, C, D, E, F, G</a:t>
            </a:r>
            <a:endParaRPr lang="en-US" altLang="zh-CN" dirty="0"/>
          </a:p>
          <a:p>
            <a:r>
              <a:rPr lang="en-US" altLang="zh-CN" dirty="0"/>
              <a:t>                          </a:t>
            </a:r>
            <a:r>
              <a:rPr lang="zh-CN" altLang="en-US" dirty="0"/>
              <a:t>后续遍历序列为 </a:t>
            </a:r>
            <a:r>
              <a:rPr lang="en-US" altLang="zh-CN" dirty="0"/>
              <a:t>B, D, C, A, F, G, E</a:t>
            </a:r>
            <a:endParaRPr lang="en-US" altLang="zh-CN" dirty="0"/>
          </a:p>
          <a:p>
            <a:r>
              <a:rPr lang="zh-CN" altLang="en-US" dirty="0"/>
              <a:t>其前序遍历序列为？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有意思的结论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给定前序和中序遍历，存在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的后续遍历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给定中序和后续遍历，存在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的前序遍历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给定前序和后续遍历，存在</a:t>
            </a:r>
            <a:r>
              <a:rPr lang="zh-CN" altLang="en-US" dirty="0">
                <a:solidFill>
                  <a:srgbClr val="FF0000"/>
                </a:solidFill>
              </a:rPr>
              <a:t>多种</a:t>
            </a:r>
            <a:r>
              <a:rPr lang="zh-CN" altLang="en-US" dirty="0"/>
              <a:t>中序遍历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70" y="4406900"/>
            <a:ext cx="82772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给出一棵二叉树的前序遍历和后序遍历，求可能的中序遍历数量。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1229 </a:t>
            </a:r>
            <a:r>
              <a:rPr lang="zh-CN" altLang="en-US" dirty="0"/>
              <a:t>遍历问题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注意到若一个节点有左右两个儿子，那么前序和后序遍历就可以唯一确定中序遍历。</a:t>
                </a:r>
                <a:endParaRPr lang="en-US" altLang="zh-CN" dirty="0"/>
              </a:p>
              <a:p>
                <a:r>
                  <a:rPr lang="zh-CN" altLang="en-US" dirty="0"/>
                  <a:t>若有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个节点只有一个子节点，那么答案就是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对于一个节点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和其唯一的子节点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dirty="0"/>
                  <a:t> 必然会在前序遍历中出现，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</m:t>
                    </m:r>
                  </m:oMath>
                </a14:m>
                <a:r>
                  <a:rPr lang="zh-CN" altLang="en-US" dirty="0"/>
                  <a:t> 必然会在后序遍历中出现。</a:t>
                </a:r>
                <a:endParaRPr lang="en-US" altLang="zh-CN" dirty="0"/>
              </a:p>
              <a:p>
                <a:r>
                  <a:rPr lang="zh-CN" altLang="en-US" dirty="0"/>
                  <a:t>反之，若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dirty="0"/>
                  <a:t> 在前序中出现，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</m:t>
                    </m:r>
                  </m:oMath>
                </a14:m>
                <a:r>
                  <a:rPr lang="zh-CN" altLang="en-US" dirty="0"/>
                  <a:t> 在后序中出现，则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只有唯一的子节点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给一棵树，问在某个节点距离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以内的节点数量。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5908 </a:t>
            </a:r>
            <a:r>
              <a:rPr lang="zh-CN" altLang="en-US" dirty="0"/>
              <a:t>猫猫和企鹅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直接从该点开始，</a:t>
            </a:r>
            <a:r>
              <a:rPr lang="en-US" altLang="zh-CN" dirty="0"/>
              <a:t>DFS </a:t>
            </a:r>
            <a:r>
              <a:rPr lang="zh-CN" altLang="en-US" dirty="0"/>
              <a:t>或 </a:t>
            </a:r>
            <a:r>
              <a:rPr lang="en-US" altLang="zh-CN" dirty="0"/>
              <a:t>BFS </a:t>
            </a:r>
            <a:r>
              <a:rPr lang="zh-CN" altLang="en-US" dirty="0"/>
              <a:t>都可以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有一棵二叉树，每个节点上有若干人口，且每条边权值为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。找到一个节点，使得所有人到这个节点的距离之和最小。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1364 </a:t>
            </a:r>
            <a:r>
              <a:rPr lang="zh-CN" altLang="en-US" dirty="0"/>
              <a:t>医院设置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树的重心：权重（点权之和）最大的子树权重最小</a:t>
            </a:r>
            <a:endParaRPr lang="en-US" altLang="zh-CN" dirty="0"/>
          </a:p>
          <a:p>
            <a:r>
              <a:rPr lang="zh-CN" altLang="en-US" dirty="0"/>
              <a:t>性质</a:t>
            </a:r>
            <a:endParaRPr lang="en-US" altLang="zh-CN" dirty="0"/>
          </a:p>
          <a:p>
            <a:pPr lvl="1"/>
            <a:r>
              <a:rPr lang="zh-CN" altLang="en-US" dirty="0"/>
              <a:t>树的重心每棵子树的权重一定不超过总权重的一半</a:t>
            </a:r>
            <a:endParaRPr lang="en-US" altLang="zh-CN" dirty="0"/>
          </a:p>
          <a:p>
            <a:pPr lvl="1"/>
            <a:r>
              <a:rPr lang="zh-CN" altLang="en-US" dirty="0"/>
              <a:t>树上所有点到重心的距离和最小</a:t>
            </a:r>
            <a:endParaRPr lang="en-US" altLang="zh-CN" dirty="0"/>
          </a:p>
          <a:p>
            <a:r>
              <a:rPr lang="zh-CN" altLang="en-US" dirty="0"/>
              <a:t>找到树的重心即可</a:t>
            </a:r>
            <a:endParaRPr lang="en-US" altLang="zh-CN" dirty="0"/>
          </a:p>
          <a:p>
            <a:r>
              <a:rPr lang="zh-CN" altLang="en-US" dirty="0"/>
              <a:t>方法：若某棵子树的权重大于总权重的一半，则往该子树走；否则当前点就是重心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ad Tree Branch With Transparent Background PNG (Isolated-Objects) |  Textures for Photosho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0" y="842529"/>
            <a:ext cx="4309196" cy="322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931" y="842529"/>
            <a:ext cx="3300433" cy="322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树的直径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528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树上距离最远的两个点之间的距离（可带权）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一棵树的不同直径必然两两相交，且不相交部分一定对称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是直径的两个端点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任意一个点在树上的最远点必然是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中的一个</a:t>
                </a:r>
                <a:endParaRPr lang="en-US" altLang="zh-CN" dirty="0"/>
              </a:p>
              <a:p>
                <a:r>
                  <a:rPr lang="zh-CN" altLang="en-US" dirty="0"/>
                  <a:t>计算直径的方法：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先从任意一个点开始 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，找到距离其最远的点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 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，找到距离其最远的点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即为直径的两个端点</a:t>
                </a:r>
                <a:endParaRPr lang="en-US" altLang="zh-CN" dirty="0"/>
              </a:p>
              <a:p>
                <a:r>
                  <a:rPr lang="zh-CN" altLang="en-US" dirty="0"/>
                  <a:t>另一个性质：两棵树用一条边合并，新树直径两端一定是原本两棵树直径四个端点中的两个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5284"/>
              </a:xfrm>
              <a:blipFill rotWithShape="1">
                <a:blip r:embed="rId1"/>
                <a:stretch>
                  <a:fillRect t="-40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1827 </a:t>
            </a:r>
            <a:r>
              <a:rPr lang="zh-CN" altLang="en-US" dirty="0"/>
              <a:t>美国血统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1305 </a:t>
            </a:r>
            <a:r>
              <a:rPr lang="zh-CN" altLang="en-US" dirty="0"/>
              <a:t>新二叉树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1030 </a:t>
            </a:r>
            <a:r>
              <a:rPr lang="zh-CN" altLang="en-US" dirty="0"/>
              <a:t>求先序排列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3884 </a:t>
            </a:r>
            <a:r>
              <a:rPr lang="zh-CN" altLang="en-US" dirty="0"/>
              <a:t>二叉树问题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4913 </a:t>
            </a:r>
            <a:r>
              <a:rPr lang="zh-CN" altLang="en-US" dirty="0"/>
              <a:t>二叉度深度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68091" y="734291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80509" y="1835727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63046" y="1835726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027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93918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37809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3765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7600" y="455078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5682" y="455078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3765" y="4550783"/>
            <a:ext cx="82434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001353" y="1183664"/>
            <a:ext cx="573258" cy="7430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5155649" y="1118522"/>
            <a:ext cx="613917" cy="7943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2570871" y="2285100"/>
            <a:ext cx="916158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3657600" y="2362200"/>
            <a:ext cx="86591" cy="80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4001353" y="2285100"/>
            <a:ext cx="742976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0"/>
          </p:cNvCxnSpPr>
          <p:nvPr/>
        </p:nvCxnSpPr>
        <p:spPr>
          <a:xfrm>
            <a:off x="6283890" y="2285099"/>
            <a:ext cx="293557" cy="880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0"/>
          </p:cNvCxnSpPr>
          <p:nvPr/>
        </p:nvCxnSpPr>
        <p:spPr>
          <a:xfrm flipH="1">
            <a:off x="4021282" y="3615136"/>
            <a:ext cx="723047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12" idx="0"/>
          </p:cNvCxnSpPr>
          <p:nvPr/>
        </p:nvCxnSpPr>
        <p:spPr>
          <a:xfrm>
            <a:off x="5258653" y="3615136"/>
            <a:ext cx="40711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3" idx="0"/>
          </p:cNvCxnSpPr>
          <p:nvPr/>
        </p:nvCxnSpPr>
        <p:spPr>
          <a:xfrm>
            <a:off x="6577447" y="3692236"/>
            <a:ext cx="48490" cy="8585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915326" y="5732116"/>
            <a:ext cx="854240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2" idx="4"/>
            <a:endCxn id="46" idx="0"/>
          </p:cNvCxnSpPr>
          <p:nvPr/>
        </p:nvCxnSpPr>
        <p:spPr>
          <a:xfrm>
            <a:off x="5299364" y="5077256"/>
            <a:ext cx="43082" cy="654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68091" y="734291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80509" y="1835727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63046" y="1835726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027" y="316576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93918" y="316576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37809" y="316576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3765" y="316576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7600" y="455078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5682" y="455078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3765" y="4550783"/>
            <a:ext cx="824344" cy="526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001353" y="1183664"/>
            <a:ext cx="573258" cy="7430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5155649" y="1118522"/>
            <a:ext cx="613917" cy="7943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2570871" y="2285100"/>
            <a:ext cx="916158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3657600" y="2362200"/>
            <a:ext cx="86591" cy="80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4001353" y="2285100"/>
            <a:ext cx="742976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0"/>
          </p:cNvCxnSpPr>
          <p:nvPr/>
        </p:nvCxnSpPr>
        <p:spPr>
          <a:xfrm>
            <a:off x="6283890" y="2285099"/>
            <a:ext cx="293557" cy="880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0"/>
          </p:cNvCxnSpPr>
          <p:nvPr/>
        </p:nvCxnSpPr>
        <p:spPr>
          <a:xfrm flipH="1">
            <a:off x="4021282" y="3615136"/>
            <a:ext cx="723047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12" idx="0"/>
          </p:cNvCxnSpPr>
          <p:nvPr/>
        </p:nvCxnSpPr>
        <p:spPr>
          <a:xfrm>
            <a:off x="5258653" y="3615136"/>
            <a:ext cx="40711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3" idx="0"/>
          </p:cNvCxnSpPr>
          <p:nvPr/>
        </p:nvCxnSpPr>
        <p:spPr>
          <a:xfrm>
            <a:off x="6577447" y="3692236"/>
            <a:ext cx="48490" cy="8585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46473" y="220980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节点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15326" y="5732116"/>
            <a:ext cx="854240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299364" y="5077256"/>
            <a:ext cx="43082" cy="654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68091" y="734291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80509" y="1835727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63046" y="1835726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027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93918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37809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3765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7600" y="455078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5682" y="455078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3765" y="4550783"/>
            <a:ext cx="82434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001353" y="1183664"/>
            <a:ext cx="573258" cy="74301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5155649" y="1118522"/>
            <a:ext cx="613917" cy="79430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2570871" y="2285100"/>
            <a:ext cx="916158" cy="9577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3657600" y="2362200"/>
            <a:ext cx="86591" cy="803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4001353" y="2285100"/>
            <a:ext cx="742976" cy="9577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0"/>
          </p:cNvCxnSpPr>
          <p:nvPr/>
        </p:nvCxnSpPr>
        <p:spPr>
          <a:xfrm>
            <a:off x="6283890" y="2285099"/>
            <a:ext cx="293557" cy="8806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0"/>
          </p:cNvCxnSpPr>
          <p:nvPr/>
        </p:nvCxnSpPr>
        <p:spPr>
          <a:xfrm flipH="1">
            <a:off x="4021282" y="3615136"/>
            <a:ext cx="723047" cy="93564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12" idx="0"/>
          </p:cNvCxnSpPr>
          <p:nvPr/>
        </p:nvCxnSpPr>
        <p:spPr>
          <a:xfrm>
            <a:off x="5258653" y="3615136"/>
            <a:ext cx="40711" cy="93564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3" idx="0"/>
          </p:cNvCxnSpPr>
          <p:nvPr/>
        </p:nvCxnSpPr>
        <p:spPr>
          <a:xfrm>
            <a:off x="6577447" y="3692236"/>
            <a:ext cx="48490" cy="85854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146473" y="220980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边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15326" y="5732116"/>
            <a:ext cx="854240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299364" y="5077256"/>
            <a:ext cx="43082" cy="65486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68091" y="734291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80509" y="1835727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63046" y="1835726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027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93918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37809" y="3165763"/>
            <a:ext cx="727364" cy="5264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3765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7600" y="455078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5682" y="455078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3765" y="4550783"/>
            <a:ext cx="82434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001353" y="1183664"/>
            <a:ext cx="573258" cy="7430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5155649" y="1118522"/>
            <a:ext cx="613917" cy="7943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2570871" y="2285100"/>
            <a:ext cx="916158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3657600" y="2362200"/>
            <a:ext cx="86591" cy="80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4001353" y="2285100"/>
            <a:ext cx="742976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0"/>
          </p:cNvCxnSpPr>
          <p:nvPr/>
        </p:nvCxnSpPr>
        <p:spPr>
          <a:xfrm>
            <a:off x="6283890" y="2285099"/>
            <a:ext cx="293557" cy="880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0"/>
          </p:cNvCxnSpPr>
          <p:nvPr/>
        </p:nvCxnSpPr>
        <p:spPr>
          <a:xfrm flipH="1">
            <a:off x="4021282" y="3615136"/>
            <a:ext cx="723047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12" idx="0"/>
          </p:cNvCxnSpPr>
          <p:nvPr/>
        </p:nvCxnSpPr>
        <p:spPr>
          <a:xfrm>
            <a:off x="5258653" y="3615136"/>
            <a:ext cx="40711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3" idx="0"/>
          </p:cNvCxnSpPr>
          <p:nvPr/>
        </p:nvCxnSpPr>
        <p:spPr>
          <a:xfrm>
            <a:off x="6577447" y="3692236"/>
            <a:ext cx="48490" cy="8585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46473" y="220980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根节点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915326" y="5732116"/>
            <a:ext cx="854240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5299364" y="5077256"/>
            <a:ext cx="43082" cy="654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4468091" y="734291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80509" y="1835727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63046" y="1835726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027" y="316576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93918" y="316576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37809" y="3165763"/>
            <a:ext cx="727364" cy="5264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3765" y="3165763"/>
            <a:ext cx="727364" cy="526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7600" y="4550783"/>
            <a:ext cx="72736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5682" y="4550783"/>
            <a:ext cx="727364" cy="526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3765" y="4550783"/>
            <a:ext cx="824344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001353" y="1183664"/>
            <a:ext cx="573258" cy="7430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5155649" y="1118522"/>
            <a:ext cx="613917" cy="7943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7"/>
          </p:cNvCxnSpPr>
          <p:nvPr/>
        </p:nvCxnSpPr>
        <p:spPr>
          <a:xfrm flipH="1">
            <a:off x="2570871" y="2285100"/>
            <a:ext cx="916158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3657600" y="2362200"/>
            <a:ext cx="86591" cy="80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9" idx="1"/>
          </p:cNvCxnSpPr>
          <p:nvPr/>
        </p:nvCxnSpPr>
        <p:spPr>
          <a:xfrm>
            <a:off x="4001353" y="2285100"/>
            <a:ext cx="742976" cy="957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0"/>
          </p:cNvCxnSpPr>
          <p:nvPr/>
        </p:nvCxnSpPr>
        <p:spPr>
          <a:xfrm>
            <a:off x="6283890" y="2285099"/>
            <a:ext cx="293557" cy="880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0"/>
          </p:cNvCxnSpPr>
          <p:nvPr/>
        </p:nvCxnSpPr>
        <p:spPr>
          <a:xfrm flipH="1">
            <a:off x="4021282" y="3615136"/>
            <a:ext cx="723047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12" idx="0"/>
          </p:cNvCxnSpPr>
          <p:nvPr/>
        </p:nvCxnSpPr>
        <p:spPr>
          <a:xfrm>
            <a:off x="5258653" y="3615136"/>
            <a:ext cx="40711" cy="9356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3" idx="0"/>
          </p:cNvCxnSpPr>
          <p:nvPr/>
        </p:nvCxnSpPr>
        <p:spPr>
          <a:xfrm>
            <a:off x="6577447" y="3692236"/>
            <a:ext cx="48490" cy="8585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46473" y="220980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叶节点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915326" y="5732116"/>
            <a:ext cx="854240" cy="526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5299364" y="5077256"/>
            <a:ext cx="43082" cy="654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MyNjcxNzJkYThhZDM4ZTQ3NDc3N2EwNjY1YWNmNW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2046</Words>
  <Application>WPS 演示</Application>
  <PresentationFormat>Widescreen</PresentationFormat>
  <Paragraphs>569</Paragraphs>
  <Slides>41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Lucida Fax</vt:lpstr>
      <vt:lpstr>Times New Roman</vt:lpstr>
      <vt:lpstr>Cambria Math</vt:lpstr>
      <vt:lpstr>-apple-system</vt:lpstr>
      <vt:lpstr>Segoe Print</vt:lpstr>
      <vt:lpstr>Office Theme</vt:lpstr>
      <vt:lpstr>树与图的表示与存储</vt:lpstr>
      <vt:lpstr>树</vt:lpstr>
      <vt:lpstr>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二叉树</vt:lpstr>
      <vt:lpstr>二叉树</vt:lpstr>
      <vt:lpstr>二叉树</vt:lpstr>
      <vt:lpstr>二叉树</vt:lpstr>
      <vt:lpstr>二叉树</vt:lpstr>
      <vt:lpstr>二叉树的储存</vt:lpstr>
      <vt:lpstr>满二叉树和完全二叉树</vt:lpstr>
      <vt:lpstr>二叉树的性质</vt:lpstr>
      <vt:lpstr>二叉树的性质</vt:lpstr>
      <vt:lpstr>例题</vt:lpstr>
      <vt:lpstr>洛谷 4715 淘汰赛</vt:lpstr>
      <vt:lpstr>二叉树的遍历</vt:lpstr>
      <vt:lpstr>二叉树的遍历</vt:lpstr>
      <vt:lpstr>练习</vt:lpstr>
      <vt:lpstr>练习</vt:lpstr>
      <vt:lpstr>有意思的结论</vt:lpstr>
      <vt:lpstr>例题</vt:lpstr>
      <vt:lpstr>洛谷 1229 遍历问题</vt:lpstr>
      <vt:lpstr>例题</vt:lpstr>
      <vt:lpstr>洛谷 5908 猫猫和企鹅</vt:lpstr>
      <vt:lpstr>例题</vt:lpstr>
      <vt:lpstr>洛谷 1364 医院设置</vt:lpstr>
      <vt:lpstr>树的直径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树与图的表示与存储</dc:title>
  <dc:creator>杨 明炜</dc:creator>
  <cp:lastModifiedBy>零分之一和零分之二</cp:lastModifiedBy>
  <cp:revision>3</cp:revision>
  <dcterms:created xsi:type="dcterms:W3CDTF">2023-07-23T03:33:00Z</dcterms:created>
  <dcterms:modified xsi:type="dcterms:W3CDTF">2023-07-25T14:03:48Z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934321102CE34345899178D06780E29F_12</vt:lpwstr>
  </property>
  <property fmtid="{D5CDD505-2E9C-101B-9397-08002B2CF9AE}" pid="3" name="KSOProductBuildVer">
    <vt:lpwstr>2052-12.1.0.15120</vt:lpwstr>
  </property>
</Properties>
</file>