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637" r:id="rId5"/>
    <p:sldId id="701" r:id="rId6"/>
    <p:sldId id="636" r:id="rId7"/>
    <p:sldId id="639" r:id="rId8"/>
    <p:sldId id="640" r:id="rId9"/>
    <p:sldId id="641" r:id="rId10"/>
    <p:sldId id="642" r:id="rId11"/>
    <p:sldId id="643" r:id="rId12"/>
    <p:sldId id="644" r:id="rId13"/>
    <p:sldId id="645" r:id="rId14"/>
    <p:sldId id="646" r:id="rId15"/>
    <p:sldId id="647" r:id="rId16"/>
    <p:sldId id="648" r:id="rId17"/>
    <p:sldId id="649" r:id="rId18"/>
    <p:sldId id="650" r:id="rId19"/>
    <p:sldId id="651" r:id="rId20"/>
    <p:sldId id="652" r:id="rId21"/>
    <p:sldId id="653" r:id="rId22"/>
    <p:sldId id="654" r:id="rId23"/>
    <p:sldId id="655" r:id="rId24"/>
    <p:sldId id="656" r:id="rId25"/>
    <p:sldId id="657" r:id="rId26"/>
    <p:sldId id="658" r:id="rId27"/>
    <p:sldId id="659" r:id="rId28"/>
    <p:sldId id="660" r:id="rId29"/>
    <p:sldId id="661" r:id="rId30"/>
    <p:sldId id="662" r:id="rId31"/>
    <p:sldId id="663" r:id="rId32"/>
    <p:sldId id="664" r:id="rId33"/>
    <p:sldId id="665" r:id="rId34"/>
    <p:sldId id="666" r:id="rId35"/>
    <p:sldId id="667" r:id="rId36"/>
    <p:sldId id="668" r:id="rId37"/>
    <p:sldId id="669" r:id="rId38"/>
    <p:sldId id="671" r:id="rId39"/>
    <p:sldId id="675" r:id="rId40"/>
    <p:sldId id="676" r:id="rId41"/>
    <p:sldId id="677" r:id="rId42"/>
    <p:sldId id="678" r:id="rId43"/>
    <p:sldId id="679" r:id="rId44"/>
    <p:sldId id="680" r:id="rId45"/>
    <p:sldId id="681" r:id="rId46"/>
    <p:sldId id="682" r:id="rId47"/>
    <p:sldId id="683" r:id="rId48"/>
    <p:sldId id="684" r:id="rId49"/>
    <p:sldId id="685" r:id="rId50"/>
    <p:sldId id="686" r:id="rId51"/>
    <p:sldId id="687" r:id="rId52"/>
    <p:sldId id="690" r:id="rId53"/>
    <p:sldId id="688" r:id="rId54"/>
    <p:sldId id="691" r:id="rId55"/>
    <p:sldId id="692" r:id="rId56"/>
    <p:sldId id="694" r:id="rId57"/>
    <p:sldId id="695" r:id="rId58"/>
    <p:sldId id="696" r:id="rId59"/>
    <p:sldId id="697" r:id="rId60"/>
    <p:sldId id="698" r:id="rId61"/>
    <p:sldId id="699" r:id="rId62"/>
    <p:sldId id="700" r:id="rId63"/>
  </p:sldIdLst>
  <p:sldSz cx="9144000" cy="6858000" type="screen4x3"/>
  <p:notesSz cx="6858000" cy="9144000"/>
  <p:custDataLst>
    <p:tags r:id="rId6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ED7D31"/>
    <a:srgbClr val="3B9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3" autoAdjust="0"/>
    <p:restoredTop sz="71168" autoAdjust="0"/>
  </p:normalViewPr>
  <p:slideViewPr>
    <p:cSldViewPr snapToGrid="0">
      <p:cViewPr varScale="1">
        <p:scale>
          <a:sx n="95" d="100"/>
          <a:sy n="95" d="100"/>
        </p:scale>
        <p:origin x="1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tags" Target="tags/tag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22FF-F4B5-4D0D-BA69-CB34CA1EDC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10A20-B26C-4643-BCC5-461A85C5BD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0A20-B26C-4643-BCC5-461A85C5BD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441425" y="620480"/>
            <a:ext cx="1800000" cy="18000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/>
          <p:cNvSpPr/>
          <p:nvPr/>
        </p:nvSpPr>
        <p:spPr>
          <a:xfrm>
            <a:off x="2546251" y="2474836"/>
            <a:ext cx="900000" cy="900000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/>
          <p:cNvSpPr/>
          <p:nvPr/>
        </p:nvSpPr>
        <p:spPr>
          <a:xfrm>
            <a:off x="3844371" y="2327989"/>
            <a:ext cx="288000" cy="2880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不完整圆 13"/>
          <p:cNvSpPr/>
          <p:nvPr/>
        </p:nvSpPr>
        <p:spPr>
          <a:xfrm rot="16200000">
            <a:off x="5094000" y="-4050000"/>
            <a:ext cx="8100000" cy="8100000"/>
          </a:xfrm>
          <a:prstGeom prst="pie">
            <a:avLst>
              <a:gd name="adj1" fmla="val 10805950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442" y="4379916"/>
            <a:ext cx="5667292" cy="16557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050" y="4379916"/>
            <a:ext cx="2478819" cy="16557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018087" y="4379916"/>
            <a:ext cx="0" cy="1655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473165" y="5898148"/>
            <a:ext cx="1162616" cy="49065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70444" y="6356350"/>
            <a:ext cx="1588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rgbClr val="639FD6"/>
                </a:solidFill>
              </a:rPr>
              <a:t>www.luogu.com.cn</a:t>
            </a:r>
            <a:endParaRPr lang="zh-CN" altLang="en-US" sz="1350" dirty="0">
              <a:solidFill>
                <a:srgbClr val="639FD6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</a:fld>
            <a:endParaRPr lang="zh-CN" alt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不完整圆 9"/>
          <p:cNvSpPr/>
          <p:nvPr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不完整圆 10"/>
          <p:cNvSpPr/>
          <p:nvPr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5819" y="1717292"/>
            <a:ext cx="7889531" cy="44723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 rot="10800000">
            <a:off x="5229922" y="0"/>
            <a:ext cx="3914079" cy="6858000"/>
            <a:chOff x="-1" y="0"/>
            <a:chExt cx="4191001" cy="6858000"/>
          </a:xfrm>
          <a:solidFill>
            <a:srgbClr val="D8EACC"/>
          </a:solidFill>
        </p:grpSpPr>
        <p:sp>
          <p:nvSpPr>
            <p:cNvPr id="19" name="直角三角形 18"/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/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0"/>
            <a:ext cx="3451302" cy="6858000"/>
            <a:chOff x="-1" y="0"/>
            <a:chExt cx="4191001" cy="6858000"/>
          </a:xfrm>
          <a:solidFill>
            <a:srgbClr val="CADFF2"/>
          </a:solidFill>
        </p:grpSpPr>
        <p:sp>
          <p:nvSpPr>
            <p:cNvPr id="14" name="直角三角形 13"/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/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561974" y="814732"/>
            <a:ext cx="8020050" cy="5299349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sz="2100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144644" y="-2"/>
            <a:ext cx="4901958" cy="6858000"/>
            <a:chOff x="7030650" y="0"/>
            <a:chExt cx="5217467" cy="6858000"/>
          </a:xfrm>
          <a:solidFill>
            <a:srgbClr val="CADFF2"/>
          </a:solidFill>
        </p:grpSpPr>
        <p:sp>
          <p:nvSpPr>
            <p:cNvPr id="16" name="直角三角形 15"/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/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242042" y="-4"/>
            <a:ext cx="4901958" cy="6858000"/>
            <a:chOff x="7030650" y="0"/>
            <a:chExt cx="5217467" cy="6858000"/>
          </a:xfrm>
        </p:grpSpPr>
        <p:sp>
          <p:nvSpPr>
            <p:cNvPr id="9" name="直角三角形 8"/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/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027" y="2774046"/>
            <a:ext cx="5418023" cy="14298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97028" y="447119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不完整圆 7"/>
          <p:cNvSpPr/>
          <p:nvPr userDrawn="1"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不完整圆 8"/>
          <p:cNvSpPr/>
          <p:nvPr userDrawn="1"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>
            <a:fillRect/>
          </a:stretch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91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zh-CN" altLang="en-US"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217BE-4DFA-41A9-BB99-BAF0285046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E135-8E6A-45ED-A9DD-33A58E0019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noi.cn/xw/2022-07-27/766893.shtml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2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2021 </a:t>
            </a:r>
            <a:r>
              <a:rPr lang="zh-CN" altLang="en-US" sz="4000" dirty="0"/>
              <a:t>年</a:t>
            </a:r>
            <a:r>
              <a:rPr lang="en-US" altLang="zh-CN" sz="4000" dirty="0"/>
              <a:t> CSP-S</a:t>
            </a:r>
            <a:br>
              <a:rPr lang="en-US" altLang="zh-CN" sz="4000" dirty="0"/>
            </a:br>
            <a:r>
              <a:rPr lang="zh-CN" altLang="en-US" sz="4000" dirty="0"/>
              <a:t>第一轮真题讲解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WYXkk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3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考点：基础知识</a:t>
            </a:r>
            <a:endParaRPr lang="zh-CN" altLang="en-US"/>
          </a:p>
          <a:p>
            <a:r>
              <a:rPr lang="zh-CN" altLang="en-US"/>
              <a:t>栈空间用于传递函数参数、保存临时变量等；</a:t>
            </a:r>
            <a:endParaRPr lang="zh-CN" altLang="en-US"/>
          </a:p>
          <a:p>
            <a:r>
              <a:rPr lang="zh-CN" altLang="en-US"/>
              <a:t>堆空间指</a:t>
            </a:r>
            <a:r>
              <a:rPr lang="en-US" altLang="zh-CN"/>
              <a:t> malloc </a:t>
            </a:r>
            <a:r>
              <a:rPr lang="zh-CN" altLang="en-US"/>
              <a:t>和</a:t>
            </a:r>
            <a:r>
              <a:rPr lang="en-US" altLang="zh-CN"/>
              <a:t> new </a:t>
            </a:r>
            <a:r>
              <a:rPr lang="zh-CN" altLang="en-US"/>
              <a:t>申请的空间；</a:t>
            </a:r>
            <a:endParaRPr lang="zh-CN" altLang="en-US"/>
          </a:p>
          <a:p>
            <a:r>
              <a:rPr lang="zh-CN" altLang="en-US"/>
              <a:t>没有队列空间与链表空间的概念。</a:t>
            </a:r>
            <a:endParaRPr lang="zh-CN" altLang="en-US"/>
          </a:p>
          <a:p>
            <a:r>
              <a:rPr lang="zh-CN" altLang="en-US"/>
              <a:t>因此递归调用层数过多时，栈空间就会存储过多函数参数等，导致溢出。</a:t>
            </a:r>
            <a:endParaRPr lang="zh-CN" altLang="en-US"/>
          </a:p>
          <a:p>
            <a:r>
              <a:rPr lang="zh-CN" altLang="en-US"/>
              <a:t>实际上这就是常说的</a:t>
            </a:r>
            <a:r>
              <a:rPr lang="en-US" altLang="zh-CN"/>
              <a:t>“</a:t>
            </a:r>
            <a:r>
              <a:rPr lang="zh-CN" altLang="en-US"/>
              <a:t>递归爆栈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4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以下排序方法中，（ ）是不稳定的。</a:t>
            </a:r>
            <a:endParaRPr lang="zh-CN" altLang="en-US"/>
          </a:p>
          <a:p>
            <a:r>
              <a:rPr lang="zh-CN" altLang="en-US"/>
              <a:t>A. 插入排序</a:t>
            </a:r>
            <a:endParaRPr lang="zh-CN" altLang="en-US"/>
          </a:p>
          <a:p>
            <a:r>
              <a:rPr lang="zh-CN" altLang="en-US"/>
              <a:t>B. 冒泡排序</a:t>
            </a:r>
            <a:endParaRPr lang="zh-CN" altLang="en-US"/>
          </a:p>
          <a:p>
            <a:r>
              <a:rPr lang="zh-CN" altLang="en-US"/>
              <a:t>C. 堆排序</a:t>
            </a:r>
            <a:endParaRPr lang="zh-CN" altLang="en-US"/>
          </a:p>
          <a:p>
            <a:r>
              <a:rPr lang="zh-CN" altLang="en-US"/>
              <a:t>D. 归并排序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4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考点：排序稳定性</a:t>
            </a:r>
            <a:endParaRPr lang="zh-CN" altLang="en-US"/>
          </a:p>
          <a:p>
            <a:r>
              <a:rPr lang="zh-CN" altLang="en-US"/>
              <a:t>一个排序算法，如果排序后相同的数仍然保持初始序列的顺序，那么叫做稳定排序，否则叫不稳定排序。</a:t>
            </a:r>
            <a:endParaRPr lang="zh-CN" altLang="en-US"/>
          </a:p>
          <a:p>
            <a:r>
              <a:rPr lang="zh-CN" altLang="en-US"/>
              <a:t>插入排序、冒泡排序和归并排序都是稳定的，堆排序则不是。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其他的常见排序算法中，选择排序是不稳定的，快速排序是不稳定的，库函数</a:t>
            </a:r>
            <a:r>
              <a:rPr lang="en-US" altLang="zh-CN"/>
              <a:t> sort </a:t>
            </a:r>
            <a:r>
              <a:rPr lang="zh-CN" altLang="en-US"/>
              <a:t>是不稳定的（</a:t>
            </a:r>
            <a:r>
              <a:rPr lang="en-US" altLang="zh-CN"/>
              <a:t>stable_sort </a:t>
            </a:r>
            <a:r>
              <a:rPr lang="zh-CN" altLang="en-US"/>
              <a:t>是稳定的）。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通常而言排序的稳定性无需过多关心，需要稳定性的场景可以给每个元素标记</a:t>
            </a:r>
            <a:r>
              <a:rPr lang="en-US" altLang="zh-CN"/>
              <a:t> id </a:t>
            </a:r>
            <a:r>
              <a:rPr lang="zh-CN" altLang="en-US"/>
              <a:t>表示初始顺序并以其为第二关键字排序。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5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以比较为基本运算，对于 2n 个数，同时找到最大值和最小值，最坏情况下需要的最小的比较次数为（ ）。</a:t>
            </a:r>
            <a:endParaRPr lang="zh-CN" altLang="en-US"/>
          </a:p>
          <a:p>
            <a:r>
              <a:rPr lang="zh-CN" altLang="en-US"/>
              <a:t>A. 4n-2</a:t>
            </a:r>
            <a:endParaRPr lang="zh-CN" altLang="en-US"/>
          </a:p>
          <a:p>
            <a:r>
              <a:rPr lang="zh-CN" altLang="en-US"/>
              <a:t>B. 3n+1</a:t>
            </a:r>
            <a:endParaRPr lang="zh-CN" altLang="en-US"/>
          </a:p>
          <a:p>
            <a:r>
              <a:rPr lang="zh-CN" altLang="en-US"/>
              <a:t>C. 3n-2</a:t>
            </a:r>
            <a:endParaRPr lang="zh-CN" altLang="en-US"/>
          </a:p>
          <a:p>
            <a:r>
              <a:rPr lang="zh-CN" altLang="en-US"/>
              <a:t>D. 2n+1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5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考点：人类智慧</a:t>
            </a:r>
            <a:endParaRPr lang="en-US" altLang="zh-CN"/>
          </a:p>
          <a:p>
            <a:r>
              <a:rPr lang="en-US" altLang="zh-CN"/>
              <a:t>4n-2 </a:t>
            </a:r>
            <a:r>
              <a:rPr lang="zh-CN" altLang="en-US"/>
              <a:t>次很容易想到：分别顺序找最大小值。</a:t>
            </a:r>
            <a:endParaRPr lang="zh-CN" altLang="en-US"/>
          </a:p>
          <a:p>
            <a:r>
              <a:rPr lang="zh-CN" altLang="en-US"/>
              <a:t>很明显可以至少优化掉一次，因为前两个数被比较了两次。</a:t>
            </a:r>
            <a:endParaRPr lang="zh-CN" altLang="en-US"/>
          </a:p>
          <a:p>
            <a:r>
              <a:rPr lang="zh-CN" altLang="en-US"/>
              <a:t>此时可以想到，比较一次相当于把其中一个排除最大值，另一个排除最小值。</a:t>
            </a:r>
            <a:endParaRPr lang="zh-CN" altLang="en-US"/>
          </a:p>
          <a:p>
            <a:r>
              <a:rPr lang="zh-CN" altLang="en-US"/>
              <a:t>所以可以分成</a:t>
            </a:r>
            <a:r>
              <a:rPr lang="en-US" altLang="zh-CN"/>
              <a:t> n </a:t>
            </a:r>
            <a:r>
              <a:rPr lang="zh-CN" altLang="en-US"/>
              <a:t>组，每组两个比大小，然后大的顺序找最大，小的顺序找最小。</a:t>
            </a:r>
            <a:endParaRPr lang="zh-CN" altLang="en-US"/>
          </a:p>
          <a:p>
            <a:r>
              <a:rPr lang="zh-CN" altLang="en-US"/>
              <a:t>这样需要</a:t>
            </a:r>
            <a:r>
              <a:rPr lang="en-US" altLang="zh-CN"/>
              <a:t> 3n-2 </a:t>
            </a:r>
            <a:r>
              <a:rPr lang="zh-CN" altLang="en-US"/>
              <a:t>次。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5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6110" y="1717040"/>
            <a:ext cx="7889240" cy="5227955"/>
          </a:xfrm>
        </p:spPr>
        <p:txBody>
          <a:bodyPr/>
          <a:p>
            <a:r>
              <a:rPr lang="zh-CN" altLang="en-US"/>
              <a:t>那么怎么证明</a:t>
            </a:r>
            <a:r>
              <a:rPr lang="en-US" altLang="zh-CN"/>
              <a:t> 3n-2 </a:t>
            </a:r>
            <a:r>
              <a:rPr lang="zh-CN" altLang="en-US"/>
              <a:t>次最小呢？</a:t>
            </a:r>
            <a:endParaRPr lang="zh-CN" altLang="en-US"/>
          </a:p>
          <a:p>
            <a:r>
              <a:rPr lang="zh-CN" altLang="en-US"/>
              <a:t>这个问题等价于有一个</a:t>
            </a:r>
            <a:r>
              <a:rPr lang="en-US" altLang="zh-CN"/>
              <a:t> 2n </a:t>
            </a:r>
            <a:r>
              <a:rPr lang="zh-CN" altLang="en-US"/>
              <a:t>个点的完全</a:t>
            </a:r>
            <a:r>
              <a:rPr lang="en-US" altLang="zh-CN"/>
              <a:t> DAG</a:t>
            </a:r>
            <a:r>
              <a:rPr lang="zh-CN" altLang="en-US"/>
              <a:t>，每次可以询问一条边的方向，需要求出其拓扑序的第一位和最后一位。</a:t>
            </a:r>
            <a:endParaRPr lang="zh-CN" altLang="en-US"/>
          </a:p>
          <a:p>
            <a:r>
              <a:rPr lang="zh-CN" altLang="en-US"/>
              <a:t>由于所有无入度点都可以作为拓扑序第一位，另一边同理，所以一次询问相当于两个点一个排除第一位一个排除最后一位。</a:t>
            </a:r>
            <a:endParaRPr lang="zh-CN" altLang="en-US"/>
          </a:p>
          <a:p>
            <a:r>
              <a:rPr lang="zh-CN" altLang="en-US"/>
              <a:t>如果询问的两点</a:t>
            </a:r>
            <a:r>
              <a:rPr lang="en-US" altLang="zh-CN"/>
              <a:t> A,B </a:t>
            </a:r>
            <a:r>
              <a:rPr lang="zh-CN" altLang="en-US"/>
              <a:t>中有一点曾经询问过，那么回答</a:t>
            </a:r>
            <a:r>
              <a:rPr lang="en-US" altLang="zh-CN"/>
              <a:t> A-&gt;B </a:t>
            </a:r>
            <a:r>
              <a:rPr lang="zh-CN" altLang="en-US"/>
              <a:t>和</a:t>
            </a:r>
            <a:r>
              <a:rPr lang="en-US" altLang="zh-CN"/>
              <a:t> B-&gt;A </a:t>
            </a:r>
            <a:r>
              <a:rPr lang="zh-CN" altLang="en-US"/>
              <a:t>至少有一个会给出重复信息。如果其中一个会产生矛盾，那么另一个必定给出了两条重复信息且不矛盾。</a:t>
            </a:r>
            <a:endParaRPr lang="zh-CN" altLang="en-US"/>
          </a:p>
          <a:p>
            <a:r>
              <a:rPr lang="zh-CN" altLang="en-US"/>
              <a:t>所以最坏情况下至多有</a:t>
            </a:r>
            <a:r>
              <a:rPr lang="en-US" altLang="zh-CN"/>
              <a:t> n </a:t>
            </a:r>
            <a:r>
              <a:rPr lang="zh-CN" altLang="en-US"/>
              <a:t>次询问能得到两条新信息，即至少需要</a:t>
            </a:r>
            <a:r>
              <a:rPr lang="en-US" altLang="zh-CN"/>
              <a:t> 3n-2 </a:t>
            </a:r>
            <a:r>
              <a:rPr lang="zh-CN" altLang="en-US"/>
              <a:t>次询问来获得</a:t>
            </a:r>
            <a:r>
              <a:rPr lang="en-US" altLang="zh-CN"/>
              <a:t> 4n-2 </a:t>
            </a:r>
            <a:r>
              <a:rPr lang="zh-CN" altLang="en-US"/>
              <a:t>条信息。</a:t>
            </a:r>
            <a:endParaRPr lang="zh-CN" altLang="en-US"/>
          </a:p>
          <a:p>
            <a:r>
              <a:rPr lang="zh-CN" altLang="en-US"/>
              <a:t>（此处是构造最坏情况，可以不考虑相等）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实际上本题在</a:t>
            </a:r>
            <a:r>
              <a:rPr lang="en-US" altLang="zh-CN"/>
              <a:t> </a:t>
            </a:r>
            <a:r>
              <a:rPr lang="zh-CN" altLang="en-US"/>
              <a:t>NOIP 2014 提高组初赛试题中完全一致的出现过。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6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现有一个地址区间为 0～10 的哈希表，对于出现冲突情况，会往后找第一个空的地址存储（到 10 冲突了就从 0 开始往后），现在要依次存储（0，1, 2，3，4，5，6，7），哈希函数为 h(x)=x</a:t>
            </a:r>
            <a:r>
              <a:rPr lang="zh-CN" altLang="en-US" baseline="30000"/>
              <a:t>2</a:t>
            </a:r>
            <a:r>
              <a:rPr lang="zh-CN" altLang="en-US"/>
              <a:t> mod 11。请问 7 存储在哈希表哪个地址中（ ）。</a:t>
            </a:r>
            <a:endParaRPr lang="zh-CN" altLang="en-US"/>
          </a:p>
          <a:p>
            <a:r>
              <a:rPr lang="zh-CN" altLang="en-US"/>
              <a:t>A. 5</a:t>
            </a:r>
            <a:endParaRPr lang="zh-CN" altLang="en-US"/>
          </a:p>
          <a:p>
            <a:r>
              <a:rPr lang="zh-CN" altLang="en-US"/>
              <a:t>B. 6</a:t>
            </a:r>
            <a:endParaRPr lang="zh-CN" altLang="en-US"/>
          </a:p>
          <a:p>
            <a:r>
              <a:rPr lang="zh-CN" altLang="en-US"/>
              <a:t>C. 7</a:t>
            </a:r>
            <a:endParaRPr lang="zh-CN" altLang="en-US"/>
          </a:p>
          <a:p>
            <a:r>
              <a:rPr lang="zh-CN" altLang="en-US"/>
              <a:t>D. 8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6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考点：简单模拟，哈希表</a:t>
            </a:r>
            <a:endParaRPr lang="zh-CN" altLang="en-US"/>
          </a:p>
          <a:p>
            <a:r>
              <a:rPr lang="zh-CN" altLang="en-US"/>
              <a:t>按照题意模拟：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值</a:t>
            </a:r>
            <a:r>
              <a:rPr lang="en-US" altLang="zh-CN"/>
              <a:t> 0 1 2 3 4 5      6        7</a:t>
            </a:r>
            <a:endParaRPr lang="en-US" altLang="zh-CN"/>
          </a:p>
          <a:p>
            <a:r>
              <a:rPr lang="zh-CN" altLang="en-US"/>
              <a:t>位置</a:t>
            </a:r>
            <a:r>
              <a:rPr lang="en-US" altLang="zh-CN"/>
              <a:t> 0 1 4 9 5 3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3-&gt;4-&gt;5-&gt;</a:t>
            </a:r>
            <a:r>
              <a:rPr lang="en-US" altLang="zh-CN"/>
              <a:t>6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5-&gt;6-&gt;</a:t>
            </a:r>
            <a:r>
              <a:rPr lang="en-US" altLang="zh-CN"/>
              <a:t>7</a:t>
            </a:r>
            <a:endParaRPr lang="en-US" altLang="zh-CN"/>
          </a:p>
          <a:p>
            <a:r>
              <a:rPr lang="zh-CN" altLang="en-US"/>
              <a:t>所以答案为</a:t>
            </a:r>
            <a:r>
              <a:rPr lang="en-US" altLang="zh-CN"/>
              <a:t> 7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7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 是一个非连通简单无向图（没有自环和重边），共有 36 条边，则该图至少有（ ）个点。</a:t>
            </a:r>
            <a:endParaRPr lang="zh-CN" altLang="en-US"/>
          </a:p>
          <a:p>
            <a:r>
              <a:rPr lang="zh-CN" altLang="en-US"/>
              <a:t>A. 8</a:t>
            </a:r>
            <a:endParaRPr lang="zh-CN" altLang="en-US"/>
          </a:p>
          <a:p>
            <a:r>
              <a:rPr lang="zh-CN" altLang="en-US"/>
              <a:t>B. 9</a:t>
            </a:r>
            <a:endParaRPr lang="zh-CN" altLang="en-US"/>
          </a:p>
          <a:p>
            <a:r>
              <a:rPr lang="zh-CN" altLang="en-US"/>
              <a:t>C. 10</a:t>
            </a:r>
            <a:endParaRPr lang="zh-CN" altLang="en-US"/>
          </a:p>
          <a:p>
            <a:r>
              <a:rPr lang="zh-CN" altLang="en-US"/>
              <a:t>D. 11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7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考点：图</a:t>
            </a:r>
            <a:endParaRPr lang="zh-CN" altLang="en-US"/>
          </a:p>
          <a:p>
            <a:r>
              <a:rPr lang="zh-CN" altLang="en-US"/>
              <a:t>可以先看一个对偶问题，给定点数问最多多少边</a:t>
            </a:r>
            <a:endParaRPr lang="zh-CN" altLang="en-US"/>
          </a:p>
          <a:p>
            <a:r>
              <a:rPr lang="zh-CN" altLang="en-US"/>
              <a:t>考虑图何时不连通，也就是可以分成两部分，两部分之间没有边</a:t>
            </a:r>
            <a:endParaRPr lang="zh-CN" altLang="en-US"/>
          </a:p>
          <a:p>
            <a:r>
              <a:rPr lang="zh-CN" altLang="en-US"/>
              <a:t>为了让边最多，剩下的边应该放满</a:t>
            </a:r>
            <a:endParaRPr lang="zh-CN" altLang="en-US"/>
          </a:p>
          <a:p>
            <a:r>
              <a:rPr lang="zh-CN" altLang="en-US"/>
              <a:t>也就是</a:t>
            </a:r>
            <a:r>
              <a:rPr lang="en-US" altLang="zh-CN"/>
              <a:t> max(n(n-1)/2-k(n-k))</a:t>
            </a:r>
            <a:r>
              <a:rPr lang="zh-CN" altLang="en-US"/>
              <a:t>，显然</a:t>
            </a:r>
            <a:r>
              <a:rPr lang="en-US" altLang="zh-CN"/>
              <a:t> k=1 </a:t>
            </a:r>
            <a:r>
              <a:rPr lang="zh-CN" altLang="en-US"/>
              <a:t>或</a:t>
            </a:r>
            <a:r>
              <a:rPr lang="en-US" altLang="zh-CN"/>
              <a:t> n-1 </a:t>
            </a:r>
            <a:r>
              <a:rPr lang="zh-CN" altLang="en-US"/>
              <a:t>取到最大</a:t>
            </a:r>
            <a:endParaRPr lang="zh-CN" altLang="en-US"/>
          </a:p>
          <a:p>
            <a:r>
              <a:rPr lang="zh-CN" altLang="en-US"/>
              <a:t>于是答案为</a:t>
            </a:r>
            <a:r>
              <a:rPr lang="en-US" altLang="zh-CN"/>
              <a:t> (n-1)(n-2)/2</a:t>
            </a:r>
            <a:endParaRPr lang="en-US" altLang="zh-CN"/>
          </a:p>
          <a:p>
            <a:r>
              <a:rPr lang="zh-CN" altLang="en-US"/>
              <a:t>回到原题，发现</a:t>
            </a:r>
            <a:r>
              <a:rPr lang="en-US" altLang="zh-CN"/>
              <a:t> n=10 </a:t>
            </a:r>
            <a:r>
              <a:rPr lang="zh-CN" altLang="en-US"/>
              <a:t>的时候最多有</a:t>
            </a:r>
            <a:r>
              <a:rPr lang="en-US" altLang="zh-CN"/>
              <a:t> 36 </a:t>
            </a:r>
            <a:r>
              <a:rPr lang="zh-CN" altLang="en-US"/>
              <a:t>条，所以答案是</a:t>
            </a:r>
            <a:r>
              <a:rPr lang="en-US" altLang="zh-CN"/>
              <a:t> 10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这题改成</a:t>
            </a:r>
            <a:r>
              <a:rPr lang="en-US" altLang="zh-CN"/>
              <a:t> 28 </a:t>
            </a:r>
            <a:r>
              <a:rPr lang="zh-CN" altLang="en-US"/>
              <a:t>条边是一道原题，再去掉不连通又是一道原题。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关于难度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如果仅仅是通过初赛，通常难度不会太高</a:t>
            </a:r>
            <a:endParaRPr lang="zh-CN" altLang="en-US"/>
          </a:p>
          <a:p>
            <a:r>
              <a:rPr lang="zh-CN" altLang="en-US"/>
              <a:t>但是初赛题目本身的难度正在逐渐上升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8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令根结点的高度为 1，则一棵含有 2021 个结点的二叉树的高度至少为（ ）。</a:t>
            </a:r>
            <a:endParaRPr lang="zh-CN" altLang="en-US"/>
          </a:p>
          <a:p>
            <a:r>
              <a:rPr lang="zh-CN" altLang="en-US"/>
              <a:t>A. 10</a:t>
            </a:r>
            <a:endParaRPr lang="zh-CN" altLang="en-US"/>
          </a:p>
          <a:p>
            <a:r>
              <a:rPr lang="zh-CN" altLang="en-US"/>
              <a:t>B. 11</a:t>
            </a:r>
            <a:endParaRPr lang="zh-CN" altLang="en-US"/>
          </a:p>
          <a:p>
            <a:r>
              <a:rPr lang="zh-CN" altLang="en-US"/>
              <a:t>C. 12</a:t>
            </a:r>
            <a:endParaRPr lang="zh-CN" altLang="en-US"/>
          </a:p>
          <a:p>
            <a:r>
              <a:rPr lang="zh-CN" altLang="en-US"/>
              <a:t>D. 2021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8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考点：二叉树</a:t>
            </a:r>
            <a:endParaRPr lang="zh-CN" altLang="en-US"/>
          </a:p>
          <a:p>
            <a:r>
              <a:rPr lang="zh-CN" altLang="en-US"/>
              <a:t>同样考虑对偶问题，前若干层最多能放几个点。</a:t>
            </a:r>
            <a:endParaRPr lang="zh-CN" altLang="en-US"/>
          </a:p>
          <a:p>
            <a:r>
              <a:rPr lang="zh-CN" altLang="en-US"/>
              <a:t>显然第</a:t>
            </a:r>
            <a:r>
              <a:rPr lang="en-US" altLang="zh-CN"/>
              <a:t> n </a:t>
            </a:r>
            <a:r>
              <a:rPr lang="zh-CN" altLang="en-US"/>
              <a:t>层能放</a:t>
            </a:r>
            <a:r>
              <a:rPr lang="en-US" altLang="zh-CN"/>
              <a:t> 2</a:t>
            </a:r>
            <a:r>
              <a:rPr lang="en-US" altLang="zh-CN" baseline="30000"/>
              <a:t>n-1</a:t>
            </a:r>
            <a:r>
              <a:rPr lang="en-US" altLang="zh-CN"/>
              <a:t> </a:t>
            </a:r>
            <a:r>
              <a:rPr lang="zh-CN" altLang="en-US"/>
              <a:t>个，所以前</a:t>
            </a:r>
            <a:r>
              <a:rPr lang="en-US" altLang="zh-CN"/>
              <a:t> n </a:t>
            </a:r>
            <a:r>
              <a:rPr lang="zh-CN" altLang="en-US"/>
              <a:t>层能放</a:t>
            </a:r>
            <a:r>
              <a:rPr lang="en-US" altLang="zh-CN"/>
              <a:t> 2</a:t>
            </a:r>
            <a:r>
              <a:rPr lang="en-US" altLang="zh-CN" baseline="30000"/>
              <a:t>n</a:t>
            </a:r>
            <a:r>
              <a:rPr lang="en-US" altLang="zh-CN"/>
              <a:t>-1 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/>
              <a:t>观察到</a:t>
            </a:r>
            <a:r>
              <a:rPr lang="en-US" altLang="zh-CN"/>
              <a:t> 2</a:t>
            </a:r>
            <a:r>
              <a:rPr lang="en-US" altLang="zh-CN" baseline="30000"/>
              <a:t>10</a:t>
            </a:r>
            <a:r>
              <a:rPr lang="en-US" altLang="zh-CN"/>
              <a:t>-1=1023&lt;2021&lt;2047=2</a:t>
            </a:r>
            <a:r>
              <a:rPr lang="en-US" altLang="zh-CN" baseline="30000"/>
              <a:t>11</a:t>
            </a:r>
            <a:r>
              <a:rPr lang="en-US" altLang="zh-CN"/>
              <a:t>-1</a:t>
            </a:r>
            <a:r>
              <a:rPr lang="zh-CN" altLang="en-US"/>
              <a:t>，故答案为</a:t>
            </a:r>
            <a:r>
              <a:rPr lang="en-US" altLang="zh-CN"/>
              <a:t> 11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9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前序遍历和中序遍历相同的二叉树为且仅为（ ）。</a:t>
            </a:r>
            <a:endParaRPr lang="zh-CN" altLang="en-US"/>
          </a:p>
          <a:p>
            <a:r>
              <a:rPr lang="zh-CN" altLang="en-US"/>
              <a:t>A. 只有 1 个点的二叉树</a:t>
            </a:r>
            <a:endParaRPr lang="zh-CN" altLang="en-US"/>
          </a:p>
          <a:p>
            <a:r>
              <a:rPr lang="zh-CN" altLang="en-US"/>
              <a:t>B. 根结点没有左子树的二叉树</a:t>
            </a:r>
            <a:endParaRPr lang="zh-CN" altLang="en-US"/>
          </a:p>
          <a:p>
            <a:r>
              <a:rPr lang="zh-CN" altLang="en-US"/>
              <a:t>C. 非叶子结点只有左子树的二叉树</a:t>
            </a:r>
            <a:endParaRPr lang="zh-CN" altLang="en-US"/>
          </a:p>
          <a:p>
            <a:r>
              <a:rPr lang="zh-CN" altLang="en-US"/>
              <a:t>D. 非叶子结点只有右子树的二叉树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D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9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考点：二叉树的遍历</a:t>
            </a:r>
            <a:endParaRPr lang="zh-CN" altLang="en-US"/>
          </a:p>
          <a:p>
            <a:r>
              <a:rPr lang="zh-CN" altLang="en-US"/>
              <a:t>前序遍历的根节点在首位，而中序遍历的根节点在左子树后，</a:t>
            </a:r>
            <a:endParaRPr lang="zh-CN" altLang="en-US"/>
          </a:p>
          <a:p>
            <a:r>
              <a:rPr lang="zh-CN" altLang="en-US"/>
              <a:t>因此满足条件则左子树为空。</a:t>
            </a:r>
            <a:endParaRPr lang="zh-CN" altLang="en-US"/>
          </a:p>
          <a:p>
            <a:r>
              <a:rPr lang="zh-CN" altLang="en-US"/>
              <a:t>右子树也要满足前序</a:t>
            </a:r>
            <a:r>
              <a:rPr lang="en-US" altLang="zh-CN"/>
              <a:t>=</a:t>
            </a:r>
            <a:r>
              <a:rPr lang="zh-CN" altLang="en-US"/>
              <a:t>中序，以此类推所有节点都没有左子树。</a:t>
            </a:r>
            <a:endParaRPr lang="zh-CN" altLang="en-US"/>
          </a:p>
          <a:p>
            <a:r>
              <a:rPr lang="zh-CN" altLang="en-US"/>
              <a:t>也就是说除了叶子其他节点都只有右子树。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10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定义一种字符串操作为交换相邻两个字符。将“DACFEB”变为 “ABCDEF”最少需要（ ）次上述操作。</a:t>
            </a:r>
            <a:endParaRPr lang="zh-CN" altLang="en-US"/>
          </a:p>
          <a:p>
            <a:r>
              <a:rPr lang="zh-CN" altLang="en-US"/>
              <a:t>A. 7</a:t>
            </a:r>
            <a:endParaRPr lang="zh-CN" altLang="en-US"/>
          </a:p>
          <a:p>
            <a:r>
              <a:rPr lang="zh-CN" altLang="en-US"/>
              <a:t>B. 8</a:t>
            </a:r>
            <a:endParaRPr lang="zh-CN" altLang="en-US"/>
          </a:p>
          <a:p>
            <a:r>
              <a:rPr lang="zh-CN" altLang="en-US"/>
              <a:t>C. 9</a:t>
            </a:r>
            <a:endParaRPr lang="zh-CN" altLang="en-US"/>
          </a:p>
          <a:p>
            <a:r>
              <a:rPr lang="zh-CN" altLang="en-US"/>
              <a:t>D. 6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10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考点：逆序对</a:t>
            </a:r>
            <a:endParaRPr lang="zh-CN" altLang="en-US"/>
          </a:p>
          <a:p>
            <a:r>
              <a:rPr lang="zh-CN" altLang="en-US"/>
              <a:t>只允许相邻交换时，最小操作次数就是逆序对数，因为每次相邻交换最多消除一对逆序对，且在有序之前必定有相邻逆序对。</a:t>
            </a:r>
            <a:endParaRPr lang="zh-CN" altLang="en-US"/>
          </a:p>
          <a:p>
            <a:r>
              <a:rPr lang="zh-CN" altLang="en-US"/>
              <a:t>稍微枚举一下可以得到这里有</a:t>
            </a:r>
            <a:r>
              <a:rPr lang="en-US" altLang="zh-CN"/>
              <a:t> 7 </a:t>
            </a:r>
            <a:r>
              <a:rPr lang="zh-CN" altLang="en-US"/>
              <a:t>对逆序对。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不知道逆序对也可以做这题。</a:t>
            </a:r>
            <a:endParaRPr lang="zh-CN" altLang="en-US"/>
          </a:p>
          <a:p>
            <a:r>
              <a:rPr lang="zh-CN" altLang="en-US"/>
              <a:t>把</a:t>
            </a:r>
            <a:r>
              <a:rPr lang="en-US" altLang="zh-CN"/>
              <a:t> A </a:t>
            </a:r>
            <a:r>
              <a:rPr lang="zh-CN" altLang="en-US"/>
              <a:t>换到最前面，把</a:t>
            </a:r>
            <a:r>
              <a:rPr lang="en-US" altLang="zh-CN"/>
              <a:t> B </a:t>
            </a:r>
            <a:r>
              <a:rPr lang="zh-CN" altLang="en-US"/>
              <a:t>换到第二，以此类推，发现需要</a:t>
            </a:r>
            <a:r>
              <a:rPr lang="en-US" altLang="zh-CN"/>
              <a:t> 7 </a:t>
            </a:r>
            <a:r>
              <a:rPr lang="zh-CN" altLang="en-US"/>
              <a:t>次。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11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有如下递归代码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solve(t, n):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if t=1 return 1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else return 5*solve(t-1,n) mod n</a:t>
            </a:r>
            <a:endParaRPr lang="zh-CN" altLang="en-US"/>
          </a:p>
          <a:p>
            <a:r>
              <a:rPr lang="zh-CN" altLang="en-US"/>
              <a:t>则 solve(23,23)的结果为（ ）。</a:t>
            </a:r>
            <a:endParaRPr lang="zh-CN" altLang="en-US"/>
          </a:p>
          <a:p>
            <a:r>
              <a:rPr lang="zh-CN" altLang="en-US"/>
              <a:t>A. 1</a:t>
            </a:r>
            <a:endParaRPr lang="zh-CN" altLang="en-US"/>
          </a:p>
          <a:p>
            <a:r>
              <a:rPr lang="zh-CN" altLang="en-US"/>
              <a:t>B. 7</a:t>
            </a:r>
            <a:endParaRPr lang="zh-CN" altLang="en-US"/>
          </a:p>
          <a:p>
            <a:r>
              <a:rPr lang="zh-CN" altLang="en-US"/>
              <a:t>C. 12</a:t>
            </a:r>
            <a:endParaRPr lang="zh-CN" altLang="en-US"/>
          </a:p>
          <a:p>
            <a:r>
              <a:rPr lang="zh-CN" altLang="en-US"/>
              <a:t>D. 22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11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考点：基础数论</a:t>
            </a:r>
            <a:endParaRPr lang="zh-CN" altLang="en-US"/>
          </a:p>
          <a:p>
            <a:r>
              <a:rPr lang="zh-CN" altLang="en-US"/>
              <a:t>观察代码，</a:t>
            </a:r>
            <a:r>
              <a:rPr lang="en-US" altLang="zh-CN"/>
              <a:t>f(t,n)=5f(t-1,n)%n</a:t>
            </a:r>
            <a:r>
              <a:rPr lang="zh-CN" altLang="en-US"/>
              <a:t>，显然有</a:t>
            </a:r>
            <a:r>
              <a:rPr lang="en-US" altLang="zh-CN"/>
              <a:t> f(t,n)=5</a:t>
            </a:r>
            <a:r>
              <a:rPr lang="en-US" altLang="zh-CN" baseline="30000"/>
              <a:t>t-1</a:t>
            </a:r>
            <a:r>
              <a:rPr lang="en-US" altLang="zh-CN"/>
              <a:t>%n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于是</a:t>
            </a:r>
            <a:r>
              <a:rPr lang="en-US" altLang="zh-CN"/>
              <a:t> f(23,23)=5</a:t>
            </a:r>
            <a:r>
              <a:rPr lang="en-US" altLang="zh-CN" baseline="30000"/>
              <a:t>22</a:t>
            </a:r>
            <a:r>
              <a:rPr lang="en-US" altLang="zh-CN"/>
              <a:t>%23</a:t>
            </a:r>
            <a:r>
              <a:rPr lang="zh-CN" altLang="en-US"/>
              <a:t>，通过费马小定理知道这就是</a:t>
            </a:r>
            <a:r>
              <a:rPr lang="en-US" altLang="zh-CN"/>
              <a:t> 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当然人脑快速幂甚至枚举硬算也不是不可以。</a:t>
            </a:r>
            <a:endParaRPr lang="zh-CN" altLang="en-US"/>
          </a:p>
          <a:p>
            <a:r>
              <a:rPr lang="zh-CN" altLang="en-US"/>
              <a:t>比如快速幂计算（这里等号是模</a:t>
            </a:r>
            <a:r>
              <a:rPr lang="en-US" altLang="zh-CN"/>
              <a:t> 23 </a:t>
            </a:r>
            <a:r>
              <a:rPr lang="zh-CN" altLang="en-US"/>
              <a:t>意义下的）：</a:t>
            </a:r>
            <a:endParaRPr lang="zh-CN" altLang="en-US"/>
          </a:p>
          <a:p>
            <a:r>
              <a:rPr lang="en-US" altLang="zh-CN"/>
              <a:t>5</a:t>
            </a:r>
            <a:r>
              <a:rPr lang="en-US" altLang="zh-CN" baseline="30000"/>
              <a:t>2</a:t>
            </a:r>
            <a:r>
              <a:rPr lang="en-US" altLang="zh-CN"/>
              <a:t>=25=2 5</a:t>
            </a:r>
            <a:r>
              <a:rPr lang="en-US" altLang="zh-CN" baseline="30000"/>
              <a:t>4</a:t>
            </a:r>
            <a:r>
              <a:rPr lang="en-US" altLang="zh-CN"/>
              <a:t>=4 5</a:t>
            </a:r>
            <a:r>
              <a:rPr lang="en-US" altLang="zh-CN" baseline="30000"/>
              <a:t>8</a:t>
            </a:r>
            <a:r>
              <a:rPr lang="en-US" altLang="zh-CN"/>
              <a:t>=16 5</a:t>
            </a:r>
            <a:r>
              <a:rPr lang="en-US" altLang="zh-CN" baseline="30000"/>
              <a:t>16</a:t>
            </a:r>
            <a:r>
              <a:rPr lang="en-US" altLang="zh-CN"/>
              <a:t>=256=3</a:t>
            </a:r>
            <a:endParaRPr lang="en-US" altLang="zh-CN"/>
          </a:p>
          <a:p>
            <a:r>
              <a:rPr lang="en-US" altLang="zh-CN"/>
              <a:t>5</a:t>
            </a:r>
            <a:r>
              <a:rPr lang="en-US" altLang="zh-CN" baseline="30000"/>
              <a:t>22</a:t>
            </a:r>
            <a:r>
              <a:rPr lang="en-US" altLang="zh-CN"/>
              <a:t>=5</a:t>
            </a:r>
            <a:r>
              <a:rPr lang="en-US" altLang="zh-CN" baseline="30000"/>
              <a:t>2</a:t>
            </a:r>
            <a:r>
              <a:rPr lang="en-US" altLang="zh-CN"/>
              <a:t>*5</a:t>
            </a:r>
            <a:r>
              <a:rPr lang="en-US" altLang="zh-CN" baseline="30000"/>
              <a:t>4</a:t>
            </a:r>
            <a:r>
              <a:rPr lang="en-US" altLang="zh-CN"/>
              <a:t>*5</a:t>
            </a:r>
            <a:r>
              <a:rPr lang="en-US" altLang="zh-CN" baseline="30000"/>
              <a:t>16</a:t>
            </a:r>
            <a:r>
              <a:rPr lang="en-US" altLang="zh-CN"/>
              <a:t>=24=1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12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斐波那契数列的定义为：F1=1，F2=1，Fn=Fn-1+Fn-2 (n&gt;=3)。现在用如下程序来计算斐波那契数列的第 n 项，其时间复杂度为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F(n):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if n&lt;=2 return 1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else return F(n-1) + F(n-2)</a:t>
            </a:r>
            <a:endParaRPr lang="zh-CN" altLang="en-US"/>
          </a:p>
          <a:p>
            <a:r>
              <a:rPr lang="zh-CN" altLang="en-US"/>
              <a:t>A. O(</a:t>
            </a:r>
            <a:r>
              <a:rPr lang="en-US" altLang="zh-CN"/>
              <a:t>n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B. O(</a:t>
            </a:r>
            <a:r>
              <a:rPr lang="en-US" altLang="zh-CN"/>
              <a:t>n</a:t>
            </a:r>
            <a:r>
              <a:rPr lang="en-US" altLang="zh-CN" baseline="30000"/>
              <a:t>2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C. O(2</a:t>
            </a:r>
            <a:r>
              <a:rPr lang="en-US" altLang="zh-CN" baseline="30000"/>
              <a:t>n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/>
              <a:t>D. O(</a:t>
            </a:r>
            <a:r>
              <a:rPr lang="en-US" altLang="zh-CN"/>
              <a:t>n</a:t>
            </a:r>
            <a:r>
              <a:rPr lang="zh-CN" altLang="en-US"/>
              <a:t> log </a:t>
            </a:r>
            <a:r>
              <a:rPr lang="en-US" altLang="zh-CN"/>
              <a:t>n</a:t>
            </a:r>
            <a:r>
              <a:rPr lang="zh-CN" altLang="en-US"/>
              <a:t>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12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考点：复杂度</a:t>
            </a:r>
            <a:endParaRPr lang="zh-CN" altLang="en-US"/>
          </a:p>
          <a:p>
            <a:r>
              <a:rPr lang="zh-CN" altLang="en-US"/>
              <a:t>由于大</a:t>
            </a:r>
            <a:r>
              <a:rPr lang="en-US" altLang="zh-CN"/>
              <a:t> O </a:t>
            </a:r>
            <a:r>
              <a:rPr lang="zh-CN" altLang="en-US"/>
              <a:t>记号是不超过的意思，所以直接选最大的就好了（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直接递归求斐波那契数列的复杂度大家都知道是</a:t>
            </a:r>
            <a:r>
              <a:rPr lang="en-US" altLang="zh-CN">
                <a:sym typeface="+mn-ea"/>
              </a:rPr>
              <a:t> O</a:t>
            </a:r>
            <a:r>
              <a:rPr lang="en-US" altLang="zh-CN"/>
              <a:t>(F(n))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实际上</a:t>
            </a:r>
            <a:r>
              <a:rPr lang="en-US" altLang="zh-CN"/>
              <a:t> F(n)≈φ</a:t>
            </a:r>
            <a:r>
              <a:rPr lang="en-US" altLang="zh-CN" baseline="30000"/>
              <a:t>n</a:t>
            </a:r>
            <a:r>
              <a:rPr lang="zh-CN" altLang="en-US"/>
              <a:t>，其中</a:t>
            </a:r>
            <a:r>
              <a:rPr lang="en-US" altLang="zh-CN">
                <a:sym typeface="+mn-ea"/>
              </a:rPr>
              <a:t>φ≈1.618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由于大</a:t>
            </a:r>
            <a:r>
              <a:rPr lang="en-US" altLang="zh-CN">
                <a:sym typeface="+mn-ea"/>
              </a:rPr>
              <a:t> O </a:t>
            </a:r>
            <a:r>
              <a:rPr lang="zh-CN" altLang="en-US">
                <a:sym typeface="+mn-ea"/>
              </a:rPr>
              <a:t>记号意思是不超过，所以写成</a:t>
            </a:r>
            <a:r>
              <a:rPr lang="en-US" altLang="zh-CN">
                <a:sym typeface="+mn-ea"/>
              </a:rPr>
              <a:t> O(2</a:t>
            </a:r>
            <a:r>
              <a:rPr lang="en-US" altLang="zh-CN" baseline="30000">
                <a:sym typeface="+mn-ea"/>
              </a:rPr>
              <a:t>n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也是对的。</a:t>
            </a:r>
            <a:endParaRPr lang="zh-CN" altLang="en-US">
              <a:sym typeface="+mn-ea"/>
            </a:endParaRPr>
          </a:p>
          <a:p>
            <a:endParaRPr lang="zh-CN" altLang="en-US" baseline="30000">
              <a:sym typeface="+mn-ea"/>
            </a:endParaRPr>
          </a:p>
          <a:p>
            <a:r>
              <a:rPr lang="zh-CN" altLang="en-US">
                <a:sym typeface="+mn-ea"/>
              </a:rPr>
              <a:t>另外，大</a:t>
            </a:r>
            <a:r>
              <a:rPr lang="en-US" altLang="zh-CN">
                <a:sym typeface="+mn-ea"/>
              </a:rPr>
              <a:t>Θ</a:t>
            </a:r>
            <a:r>
              <a:rPr lang="zh-CN" altLang="en-US">
                <a:sym typeface="+mn-ea"/>
              </a:rPr>
              <a:t>记号指的是精确值，这时就必须精确判断了。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关于做题策略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做题策略上我无法提供有效建议，因为我觉得初赛比较简单，直接顺着做过去都能提前不少完成（</a:t>
            </a:r>
            <a:endParaRPr lang="zh-CN" altLang="en-US"/>
          </a:p>
          <a:p>
            <a:r>
              <a:rPr lang="zh-CN" altLang="en-US"/>
              <a:t>可以参考前几天</a:t>
            </a:r>
            <a:r>
              <a:rPr lang="en-US" altLang="zh-CN"/>
              <a:t> J </a:t>
            </a:r>
            <a:r>
              <a:rPr lang="zh-CN" altLang="en-US"/>
              <a:t>组的课，阮行止老师好像提供了一些做题策略上的有效建议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13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 8 个苹果从左到右排成一排，你要从中挑选至少一个苹果，并且不能同时挑选相邻的两个苹果，一共有（ ）种方案。</a:t>
            </a:r>
            <a:endParaRPr lang="zh-CN" altLang="en-US"/>
          </a:p>
          <a:p>
            <a:r>
              <a:rPr lang="zh-CN" altLang="en-US"/>
              <a:t>A. 36</a:t>
            </a:r>
            <a:endParaRPr lang="zh-CN" altLang="en-US"/>
          </a:p>
          <a:p>
            <a:r>
              <a:rPr lang="zh-CN" altLang="en-US"/>
              <a:t>B. 48</a:t>
            </a:r>
            <a:endParaRPr lang="zh-CN" altLang="en-US"/>
          </a:p>
          <a:p>
            <a:r>
              <a:rPr lang="zh-CN" altLang="en-US"/>
              <a:t>C. 54</a:t>
            </a:r>
            <a:endParaRPr lang="zh-CN" altLang="en-US"/>
          </a:p>
          <a:p>
            <a:r>
              <a:rPr lang="zh-CN" altLang="en-US"/>
              <a:t>D. 64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13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考点：基础组合</a:t>
            </a:r>
            <a:endParaRPr lang="zh-CN" altLang="en-US"/>
          </a:p>
          <a:p>
            <a:r>
              <a:rPr lang="zh-CN" altLang="en-US"/>
              <a:t>按选出了多少个分类。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 8 </a:t>
            </a:r>
            <a:r>
              <a:rPr lang="zh-CN" altLang="en-US"/>
              <a:t>个里面选</a:t>
            </a:r>
            <a:r>
              <a:rPr lang="en-US" altLang="zh-CN"/>
              <a:t> k </a:t>
            </a:r>
            <a:r>
              <a:rPr lang="zh-CN" altLang="en-US"/>
              <a:t>个不相邻，那么在每两个之间拿走一个，就变成了</a:t>
            </a:r>
            <a:r>
              <a:rPr lang="en-US" altLang="zh-CN"/>
              <a:t> 9-k </a:t>
            </a:r>
            <a:r>
              <a:rPr lang="zh-CN" altLang="en-US"/>
              <a:t>个里面任选</a:t>
            </a:r>
            <a:r>
              <a:rPr lang="en-US" altLang="zh-CN"/>
              <a:t> k </a:t>
            </a:r>
            <a:r>
              <a:rPr lang="zh-CN" altLang="en-US"/>
              <a:t>个的问题了。</a:t>
            </a:r>
            <a:endParaRPr lang="zh-CN" altLang="en-US"/>
          </a:p>
          <a:p>
            <a:r>
              <a:rPr lang="zh-CN" altLang="en-US"/>
              <a:t>所以答案是</a:t>
            </a:r>
            <a:r>
              <a:rPr lang="en-US" altLang="zh-CN"/>
              <a:t> C(8,1)+C(7,2)+C(6,3)+C(5,4)=8+21+20+5=54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14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设一个三位数 n=</a:t>
            </a:r>
            <a:r>
              <a:rPr lang="en-US" altLang="zh-CN"/>
              <a:t>abc</a:t>
            </a:r>
            <a:r>
              <a:rPr lang="zh-CN" altLang="en-US"/>
              <a:t>，a,b,c 均为 1～9 </a:t>
            </a:r>
            <a:r>
              <a:rPr lang="zh-CN" altLang="en-US">
                <a:solidFill>
                  <a:srgbClr val="2E75B6"/>
                </a:solidFill>
              </a:rPr>
              <a:t>之间</a:t>
            </a:r>
            <a:r>
              <a:rPr lang="zh-CN" altLang="en-US"/>
              <a:t>的整数，若以 a、b、c 作为三角形的三条边可以构成等腰三角形（包括等边），则这样的 n 有（ ）个。</a:t>
            </a:r>
            <a:endParaRPr lang="zh-CN" altLang="en-US"/>
          </a:p>
          <a:p>
            <a:r>
              <a:rPr lang="zh-CN" altLang="en-US"/>
              <a:t>A. 81</a:t>
            </a:r>
            <a:endParaRPr lang="zh-CN" altLang="en-US"/>
          </a:p>
          <a:p>
            <a:r>
              <a:rPr lang="zh-CN" altLang="en-US"/>
              <a:t>B. 120</a:t>
            </a:r>
            <a:endParaRPr lang="zh-CN" altLang="en-US"/>
          </a:p>
          <a:p>
            <a:r>
              <a:rPr lang="zh-CN" altLang="en-US"/>
              <a:t>C. 165</a:t>
            </a:r>
            <a:endParaRPr lang="zh-CN" altLang="en-US"/>
          </a:p>
          <a:p>
            <a:r>
              <a:rPr lang="zh-CN" altLang="en-US"/>
              <a:t>D. 216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0645" y="1473835"/>
            <a:ext cx="58293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100">
                <a:solidFill>
                  <a:srgbClr val="2E75B6"/>
                </a:solidFill>
              </a:rPr>
              <a:t>___</a:t>
            </a:r>
            <a:endParaRPr lang="en-US" altLang="zh-CN" sz="2100">
              <a:solidFill>
                <a:srgbClr val="2E75B6"/>
              </a:solidFill>
            </a:endParaRPr>
          </a:p>
          <a:p>
            <a:endParaRPr lang="en-US" altLang="zh-CN" sz="2100">
              <a:solidFill>
                <a:srgbClr val="2E75B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14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考点：基础组合</a:t>
            </a:r>
            <a:endParaRPr lang="zh-CN" altLang="en-US"/>
          </a:p>
          <a:p>
            <a:r>
              <a:rPr lang="zh-CN" altLang="en-US"/>
              <a:t>分情况，等边三角形有</a:t>
            </a:r>
            <a:r>
              <a:rPr lang="en-US" altLang="zh-CN"/>
              <a:t> 9 </a:t>
            </a:r>
            <a:r>
              <a:rPr lang="zh-CN" altLang="en-US"/>
              <a:t>种，考虑等腰但不等边。</a:t>
            </a:r>
            <a:endParaRPr lang="zh-CN" altLang="en-US"/>
          </a:p>
          <a:p>
            <a:r>
              <a:rPr lang="zh-CN" altLang="en-US"/>
              <a:t>假设腰为</a:t>
            </a:r>
            <a:r>
              <a:rPr lang="en-US" altLang="zh-CN"/>
              <a:t> a</a:t>
            </a:r>
            <a:r>
              <a:rPr lang="zh-CN" altLang="en-US"/>
              <a:t>，底为</a:t>
            </a:r>
            <a:r>
              <a:rPr lang="en-US" altLang="zh-CN"/>
              <a:t> b</a:t>
            </a:r>
            <a:r>
              <a:rPr lang="zh-CN" altLang="en-US"/>
              <a:t>，那么</a:t>
            </a:r>
            <a:r>
              <a:rPr lang="en-US" altLang="zh-CN"/>
              <a:t> 1&lt;=b&lt;=min(2a-1,9) </a:t>
            </a:r>
            <a:r>
              <a:rPr lang="zh-CN" altLang="en-US"/>
              <a:t>且</a:t>
            </a:r>
            <a:r>
              <a:rPr lang="en-US" altLang="zh-CN"/>
              <a:t> b≠a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于是</a:t>
            </a:r>
            <a:r>
              <a:rPr lang="en-US" altLang="zh-CN"/>
              <a:t> a=1,2,3,4,5,6,7,8,9 </a:t>
            </a:r>
            <a:r>
              <a:rPr lang="zh-CN" altLang="en-US"/>
              <a:t>时</a:t>
            </a:r>
            <a:r>
              <a:rPr lang="en-US" altLang="zh-CN"/>
              <a:t> b </a:t>
            </a:r>
            <a:r>
              <a:rPr lang="zh-CN" altLang="en-US"/>
              <a:t>分别有</a:t>
            </a:r>
            <a:r>
              <a:rPr lang="en-US" altLang="zh-CN"/>
              <a:t> 0,2,4,6,8,8,8,8,8 </a:t>
            </a:r>
            <a:r>
              <a:rPr lang="zh-CN" altLang="en-US"/>
              <a:t>种</a:t>
            </a:r>
            <a:endParaRPr lang="zh-CN" altLang="en-US"/>
          </a:p>
          <a:p>
            <a:r>
              <a:rPr lang="zh-CN" altLang="en-US"/>
              <a:t>于是总计</a:t>
            </a:r>
            <a:r>
              <a:rPr lang="en-US" altLang="zh-CN"/>
              <a:t> 52*3+9=165 </a:t>
            </a:r>
            <a:r>
              <a:rPr lang="zh-CN" altLang="en-US"/>
              <a:t>种。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15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有如下的有向图，节点为 A,B,…,J, 其中每条边的长度都标在图中。则节点 A 到节点 J 的最短路径长度为（ ）。</a:t>
            </a:r>
            <a:endParaRPr lang="zh-CN" altLang="en-US"/>
          </a:p>
          <a:p>
            <a:r>
              <a:rPr lang="zh-CN" altLang="en-US"/>
              <a:t>A. 16</a:t>
            </a:r>
            <a:endParaRPr lang="zh-CN" altLang="en-US"/>
          </a:p>
          <a:p>
            <a:r>
              <a:rPr lang="zh-CN" altLang="en-US"/>
              <a:t>B. 19</a:t>
            </a:r>
            <a:endParaRPr lang="zh-CN" altLang="en-US"/>
          </a:p>
          <a:p>
            <a:r>
              <a:rPr lang="zh-CN" altLang="en-US"/>
              <a:t>C. 20</a:t>
            </a:r>
            <a:endParaRPr lang="zh-CN" altLang="en-US"/>
          </a:p>
          <a:p>
            <a:r>
              <a:rPr lang="zh-CN" altLang="en-US"/>
              <a:t>D. 22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66570" y="2486025"/>
            <a:ext cx="7096125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15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考点：最短路</a:t>
            </a:r>
            <a:endParaRPr lang="zh-CN" altLang="en-US"/>
          </a:p>
          <a:p>
            <a:r>
              <a:rPr lang="zh-CN" altLang="en-US"/>
              <a:t>可以手动</a:t>
            </a:r>
            <a:r>
              <a:rPr lang="en-US" altLang="zh-CN"/>
              <a:t> Dijkstra</a:t>
            </a:r>
            <a:r>
              <a:rPr lang="zh-CN" altLang="en-US"/>
              <a:t>，或者观察到这是一个</a:t>
            </a:r>
            <a:r>
              <a:rPr lang="en-US" altLang="zh-CN"/>
              <a:t> DAG </a:t>
            </a:r>
            <a:r>
              <a:rPr lang="zh-CN" altLang="en-US"/>
              <a:t>后手动</a:t>
            </a:r>
            <a:r>
              <a:rPr lang="en-US" altLang="zh-CN"/>
              <a:t> dp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最终可以得到如下结果：</a:t>
            </a:r>
            <a:endParaRPr lang="zh-CN" altLang="en-US"/>
          </a:p>
        </p:txBody>
      </p:sp>
      <p:graphicFrame>
        <p:nvGraphicFramePr>
          <p:cNvPr id="4" name="对象 3"/>
          <p:cNvGraphicFramePr/>
          <p:nvPr/>
        </p:nvGraphicFramePr>
        <p:xfrm>
          <a:off x="1021080" y="3037205"/>
          <a:ext cx="7101840" cy="266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096125" imgH="2667000" progId="Paint.Picture">
                  <p:embed/>
                </p:oleObj>
              </mc:Choice>
              <mc:Fallback>
                <p:oleObj name="" r:id="rId1" imgW="7096125" imgH="26670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1080" y="3037205"/>
                        <a:ext cx="7101840" cy="2668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027" y="2774046"/>
            <a:ext cx="5418023" cy="1429808"/>
          </a:xfrm>
        </p:spPr>
        <p:txBody>
          <a:bodyPr/>
          <a:p>
            <a:r>
              <a:rPr lang="zh-CN" altLang="en-US"/>
              <a:t>阅读程序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通常来说重点在于看懂程序是在求什么。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程序分析：</a:t>
            </a:r>
            <a:endParaRPr lang="zh-CN" altLang="en-US"/>
          </a:p>
          <a:p>
            <a:r>
              <a:rPr lang="zh-CN" altLang="en-US"/>
              <a:t>第五行</a:t>
            </a:r>
            <a:r>
              <a:rPr lang="en-US" altLang="zh-CN"/>
              <a:t> acos(0.5) </a:t>
            </a:r>
            <a:r>
              <a:rPr lang="zh-CN" altLang="en-US"/>
              <a:t>根据三角函数知识可以知道是</a:t>
            </a:r>
            <a:r>
              <a:rPr lang="en-US" altLang="zh-CN"/>
              <a:t> π/3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 10,11 </a:t>
            </a:r>
            <a:r>
              <a:rPr lang="zh-CN" altLang="en-US"/>
              <a:t>行的</a:t>
            </a:r>
            <a:r>
              <a:rPr lang="en-US" altLang="zh-CN"/>
              <a:t> sq,cu </a:t>
            </a:r>
            <a:r>
              <a:rPr lang="zh-CN" altLang="en-US"/>
              <a:t>实际上就是平方和立方的简写</a:t>
            </a:r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 21 </a:t>
            </a:r>
            <a:r>
              <a:rPr lang="zh-CN" altLang="en-US"/>
              <a:t>行的</a:t>
            </a:r>
            <a:r>
              <a:rPr lang="en-US" altLang="zh-CN"/>
              <a:t> t </a:t>
            </a:r>
            <a:r>
              <a:rPr lang="zh-CN" altLang="en-US"/>
              <a:t>的表达式可以看出</a:t>
            </a:r>
            <a:r>
              <a:rPr lang="en-US" altLang="zh-CN"/>
              <a:t> a,b,c </a:t>
            </a:r>
            <a:r>
              <a:rPr lang="zh-CN" altLang="en-US"/>
              <a:t>是空间中两点的坐标</a:t>
            </a:r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 23 </a:t>
            </a:r>
            <a:r>
              <a:rPr lang="zh-CN" altLang="en-US"/>
              <a:t>行答案为</a:t>
            </a:r>
            <a:r>
              <a:rPr lang="en-US" altLang="zh-CN"/>
              <a:t> 4πr</a:t>
            </a:r>
            <a:r>
              <a:rPr lang="en-US" altLang="zh-CN" baseline="30000"/>
              <a:t>3</a:t>
            </a:r>
            <a:r>
              <a:rPr lang="en-US" altLang="zh-CN">
                <a:sym typeface="+mn-ea"/>
              </a:rPr>
              <a:t>/3</a:t>
            </a:r>
            <a:r>
              <a:rPr lang="zh-CN" altLang="en-US"/>
              <a:t>，发现是一个球的体积，前面条件则是两点距离不超过</a:t>
            </a:r>
            <a:r>
              <a:rPr lang="en-US" altLang="zh-CN"/>
              <a:t> d1-d2</a:t>
            </a:r>
            <a:r>
              <a:rPr lang="zh-CN" altLang="en-US"/>
              <a:t>，结合平面几何中圆的情况可以猜测</a:t>
            </a:r>
            <a:r>
              <a:rPr lang="en-US" altLang="zh-CN"/>
              <a:t> d </a:t>
            </a:r>
            <a:r>
              <a:rPr lang="zh-CN" altLang="en-US"/>
              <a:t>是两个球的半径，此处是两球包含的情况</a:t>
            </a:r>
            <a:endParaRPr lang="zh-CN" altLang="en-US"/>
          </a:p>
          <a:p>
            <a:r>
              <a:rPr lang="zh-CN" altLang="en-US"/>
              <a:t>第</a:t>
            </a:r>
            <a:r>
              <a:rPr lang="en-US" altLang="zh-CN"/>
              <a:t> 24 </a:t>
            </a:r>
            <a:r>
              <a:rPr lang="zh-CN" altLang="en-US"/>
              <a:t>行则是两球相离，答案为</a:t>
            </a:r>
            <a:r>
              <a:rPr lang="en-US" altLang="zh-CN"/>
              <a:t> 0</a:t>
            </a:r>
            <a:endParaRPr lang="zh-CN" altLang="en-US"/>
          </a:p>
          <a:p>
            <a:r>
              <a:rPr lang="zh-CN" altLang="en-US"/>
              <a:t>再后面一段应该是相交但不包含的情况，表达式比较抽象可以不分析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16. 将第 21 行中 t 的类型声明从 int 改为 double，不会影响程序运行的结果。（ 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这题没有涉及整数除，当然没有区别。故填</a:t>
            </a:r>
            <a:r>
              <a:rPr lang="en-US" altLang="zh-CN">
                <a:solidFill>
                  <a:srgbClr val="FF0000"/>
                </a:solidFill>
              </a:rPr>
              <a:t>√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/>
          </a:p>
          <a:p>
            <a:r>
              <a:rPr lang="zh-CN" altLang="en-US"/>
              <a:t>17. 将第 26、27 行中的“/ sqrt(t) / 2”替换为“/ 2 / sqrt(t)”，不会影响程序运行的结果。（ ）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/ </a:t>
            </a:r>
            <a:r>
              <a:rPr lang="zh-CN" altLang="en-US">
                <a:solidFill>
                  <a:srgbClr val="FF0000"/>
                </a:solidFill>
              </a:rPr>
              <a:t>之前的内容是整数，先</a:t>
            </a:r>
            <a:r>
              <a:rPr lang="en-US" altLang="zh-CN">
                <a:solidFill>
                  <a:srgbClr val="FF0000"/>
                </a:solidFill>
              </a:rPr>
              <a:t> /2 </a:t>
            </a:r>
            <a:r>
              <a:rPr lang="zh-CN" altLang="en-US">
                <a:solidFill>
                  <a:srgbClr val="FF0000"/>
                </a:solidFill>
              </a:rPr>
              <a:t>可能导致整数除法吃掉</a:t>
            </a:r>
            <a:r>
              <a:rPr lang="en-US" altLang="zh-CN">
                <a:solidFill>
                  <a:srgbClr val="FF0000"/>
                </a:solidFill>
              </a:rPr>
              <a:t> 0.5</a:t>
            </a:r>
            <a:r>
              <a:rPr lang="zh-CN" altLang="en-US">
                <a:solidFill>
                  <a:srgbClr val="FF0000"/>
                </a:solidFill>
              </a:rPr>
              <a:t>，所以会影响。故填×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18. 将第 28 行中的“x * x”改成“sq(x)”、“y * y”改成“sq(y)” ，不会影响程序运行的结果。（ 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这里的</a:t>
            </a:r>
            <a:r>
              <a:rPr lang="en-US" altLang="zh-CN">
                <a:solidFill>
                  <a:srgbClr val="FF0000"/>
                </a:solidFill>
              </a:rPr>
              <a:t> x,y </a:t>
            </a:r>
            <a:r>
              <a:rPr lang="zh-CN" altLang="en-US">
                <a:solidFill>
                  <a:srgbClr val="FF0000"/>
                </a:solidFill>
              </a:rPr>
              <a:t>是浮点，而</a:t>
            </a:r>
            <a:r>
              <a:rPr lang="en-US" altLang="zh-CN">
                <a:solidFill>
                  <a:srgbClr val="FF0000"/>
                </a:solidFill>
              </a:rPr>
              <a:t> sq </a:t>
            </a:r>
            <a:r>
              <a:rPr lang="zh-CN" altLang="en-US">
                <a:solidFill>
                  <a:srgbClr val="FF0000"/>
                </a:solidFill>
              </a:rPr>
              <a:t>的参数是整型，会被自动舍入而影响答案。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故填×。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19. 当输入为“0 0 0 1 1 0 0 1”时，输出为“1.3090”。（ 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带入硬算发现会输出</a:t>
            </a:r>
            <a:r>
              <a:rPr lang="en-US" altLang="zh-CN">
                <a:solidFill>
                  <a:srgbClr val="FF0000"/>
                </a:solidFill>
              </a:rPr>
              <a:t> 5π/12</a:t>
            </a:r>
            <a:r>
              <a:rPr lang="zh-CN" altLang="en-US">
                <a:solidFill>
                  <a:srgbClr val="FF0000"/>
                </a:solidFill>
              </a:rPr>
              <a:t>，带入</a:t>
            </a:r>
            <a:r>
              <a:rPr lang="en-US" altLang="zh-CN">
                <a:solidFill>
                  <a:srgbClr val="FF0000"/>
                </a:solidFill>
              </a:rPr>
              <a:t>π=3.14159 </a:t>
            </a:r>
            <a:r>
              <a:rPr lang="zh-CN" altLang="en-US">
                <a:solidFill>
                  <a:srgbClr val="FF0000"/>
                </a:solidFill>
              </a:rPr>
              <a:t>得到</a:t>
            </a:r>
            <a:r>
              <a:rPr lang="en-US" altLang="zh-CN">
                <a:solidFill>
                  <a:srgbClr val="FF0000"/>
                </a:solidFill>
              </a:rPr>
              <a:t> 1.30899</a:t>
            </a:r>
            <a:r>
              <a:rPr lang="zh-CN" altLang="en-US">
                <a:solidFill>
                  <a:srgbClr val="FF0000"/>
                </a:solidFill>
              </a:rPr>
              <a:t>，四舍五入后为</a:t>
            </a:r>
            <a:r>
              <a:rPr lang="en-US" altLang="zh-CN">
                <a:solidFill>
                  <a:srgbClr val="FF0000"/>
                </a:solidFill>
              </a:rPr>
              <a:t> 1.3090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故填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。</a:t>
            </a:r>
            <a:endParaRPr lang="zh-CN" altLang="en-US"/>
          </a:p>
          <a:p>
            <a:r>
              <a:rPr lang="en-US" altLang="zh-CN"/>
              <a:t>20. 当输入为“1 1 1 1 1 1 1 2”时，输出为（ ）。</a:t>
            </a:r>
            <a:endParaRPr lang="en-US" altLang="zh-CN"/>
          </a:p>
          <a:p>
            <a:r>
              <a:rPr lang="en-US" altLang="zh-CN"/>
              <a:t>A. “3.1416” B. “6.2832” C. “4.7124” D. “4.1888”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同上带入硬算，得到</a:t>
            </a:r>
            <a:r>
              <a:rPr lang="en-US" altLang="zh-CN">
                <a:solidFill>
                  <a:srgbClr val="FF0000"/>
                </a:solidFill>
              </a:rPr>
              <a:t> 4.18878≈4.1888</a:t>
            </a:r>
            <a:r>
              <a:rPr lang="zh-CN" altLang="en-US">
                <a:solidFill>
                  <a:srgbClr val="FF0000"/>
                </a:solidFill>
              </a:rPr>
              <a:t>，选</a:t>
            </a:r>
            <a:r>
              <a:rPr lang="en-US" altLang="zh-CN">
                <a:solidFill>
                  <a:srgbClr val="FF0000"/>
                </a:solidFill>
              </a:rPr>
              <a:t> D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21. 这段代码的含义为（ ）。</a:t>
            </a:r>
            <a:endParaRPr lang="zh-CN" altLang="en-US"/>
          </a:p>
          <a:p>
            <a:r>
              <a:rPr lang="zh-CN" altLang="en-US"/>
              <a:t>A. 求圆的面积并 B. 求球的体积并</a:t>
            </a:r>
            <a:endParaRPr lang="zh-CN" altLang="en-US"/>
          </a:p>
          <a:p>
            <a:r>
              <a:rPr lang="zh-CN" altLang="en-US"/>
              <a:t>C. 求球的体积交 D. 求椭球的体积并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包含时是小球的体积，分离时是</a:t>
            </a:r>
            <a:r>
              <a:rPr lang="en-US" altLang="zh-CN">
                <a:solidFill>
                  <a:srgbClr val="FF0000"/>
                </a:solidFill>
              </a:rPr>
              <a:t> 0</a:t>
            </a:r>
            <a:r>
              <a:rPr lang="zh-CN" altLang="en-US">
                <a:solidFill>
                  <a:srgbClr val="FF0000"/>
                </a:solidFill>
              </a:rPr>
              <a:t>，只能是球体积交了。选</a:t>
            </a:r>
            <a:r>
              <a:rPr lang="en-US" altLang="zh-CN">
                <a:solidFill>
                  <a:srgbClr val="FF0000"/>
                </a:solidFill>
              </a:rPr>
              <a:t> C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7027" y="1854200"/>
            <a:ext cx="5418023" cy="2349654"/>
          </a:xfrm>
        </p:spPr>
        <p:txBody>
          <a:bodyPr>
            <a:normAutofit/>
          </a:bodyPr>
          <a:lstStyle/>
          <a:p>
            <a:r>
              <a:rPr lang="zh-CN" altLang="en-US" dirty="0"/>
              <a:t>单项选择题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通常有不少送分，只有两三题会比较困难。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至于为什么球体积交是用程序给出的这个公式计算的，推导比较复杂，看看就好，不理解也没关系，反正和解题无关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10" y="2463165"/>
            <a:ext cx="3964305" cy="4317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220" y="2463165"/>
            <a:ext cx="3996055" cy="241046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程序分析：</a:t>
            </a:r>
            <a:endParaRPr lang="zh-CN" altLang="en-US"/>
          </a:p>
          <a:p>
            <a:r>
              <a:rPr lang="zh-CN" altLang="en-US"/>
              <a:t>上来是一个结构体</a:t>
            </a:r>
            <a:r>
              <a:rPr lang="en-US" altLang="zh-CN"/>
              <a:t> Node</a:t>
            </a:r>
            <a:r>
              <a:rPr lang="zh-CN" altLang="en-US"/>
              <a:t>，有四个成员：</a:t>
            </a:r>
            <a:r>
              <a:rPr lang="en-US" altLang="zh-CN"/>
              <a:t>h j m w</a:t>
            </a:r>
            <a:r>
              <a:rPr lang="zh-CN" altLang="en-US"/>
              <a:t>，下面是初始化函数，再下面是</a:t>
            </a:r>
            <a:r>
              <a:rPr lang="en-US" altLang="zh-CN"/>
              <a:t> Node+Node </a:t>
            </a:r>
            <a:r>
              <a:rPr lang="zh-CN" altLang="en-US"/>
              <a:t>的规则。</a:t>
            </a:r>
            <a:endParaRPr lang="zh-CN" altLang="en-US"/>
          </a:p>
          <a:p>
            <a:r>
              <a:rPr lang="zh-CN" altLang="en-US"/>
              <a:t>观察接下来的</a:t>
            </a:r>
            <a:r>
              <a:rPr lang="en-US" altLang="zh-CN"/>
              <a:t> solve1</a:t>
            </a:r>
            <a:r>
              <a:rPr lang="zh-CN" altLang="en-US"/>
              <a:t>，发现类似于一个分治处理，</a:t>
            </a:r>
            <a:r>
              <a:rPr lang="zh-CN"/>
              <a:t>注意到边界处</a:t>
            </a:r>
            <a:r>
              <a:rPr lang="zh-CN" altLang="en-US"/>
              <a:t>返回值的最后一项是</a:t>
            </a:r>
            <a:r>
              <a:rPr lang="en-US" altLang="zh-CN"/>
              <a:t> a[h]</a:t>
            </a:r>
            <a:r>
              <a:rPr lang="zh-CN" altLang="en-US"/>
              <a:t>，说明</a:t>
            </a:r>
            <a:r>
              <a:rPr lang="en-US" altLang="zh-CN"/>
              <a:t> w </a:t>
            </a:r>
            <a:r>
              <a:rPr lang="zh-CN" altLang="en-US"/>
              <a:t>指区间和。</a:t>
            </a:r>
            <a:endParaRPr lang="zh-CN" altLang="en-US"/>
          </a:p>
          <a:p>
            <a:r>
              <a:rPr lang="zh-CN" altLang="en-US"/>
              <a:t>再观察</a:t>
            </a:r>
            <a:r>
              <a:rPr lang="en-US" altLang="zh-CN"/>
              <a:t> h</a:t>
            </a:r>
            <a:r>
              <a:rPr lang="zh-CN" altLang="en-US"/>
              <a:t>，有</a:t>
            </a:r>
            <a:r>
              <a:rPr lang="en-US" altLang="zh-CN"/>
              <a:t> h’=max(l.h,l.w+r.h)</a:t>
            </a:r>
            <a:r>
              <a:rPr lang="zh-CN" altLang="en-US"/>
              <a:t>，可以发现这是前缀和最大值，</a:t>
            </a:r>
            <a:r>
              <a:rPr lang="en-US" altLang="zh-CN"/>
              <a:t>m </a:t>
            </a:r>
            <a:r>
              <a:rPr lang="zh-CN" altLang="en-US"/>
              <a:t>则是后缀和最大值，</a:t>
            </a:r>
            <a:r>
              <a:rPr lang="en-US" altLang="zh-CN"/>
              <a:t>j </a:t>
            </a:r>
            <a:r>
              <a:rPr lang="zh-CN" altLang="en-US"/>
              <a:t>则是最大子段和。写过线段树带修最大子段和的应该会非常熟悉。</a:t>
            </a:r>
            <a:endParaRPr lang="zh-CN" altLang="en-US"/>
          </a:p>
          <a:p>
            <a:r>
              <a:rPr lang="zh-CN" altLang="en-US"/>
              <a:t>接下来看</a:t>
            </a:r>
            <a:r>
              <a:rPr lang="en-US" altLang="zh-CN"/>
              <a:t> solve2</a:t>
            </a:r>
            <a:r>
              <a:rPr lang="zh-CN" altLang="en-US"/>
              <a:t>。和</a:t>
            </a:r>
            <a:r>
              <a:rPr lang="en-US" altLang="zh-CN"/>
              <a:t> solve1 </a:t>
            </a:r>
            <a:r>
              <a:rPr lang="zh-CN" altLang="en-US"/>
              <a:t>类似</a:t>
            </a:r>
            <a:r>
              <a:rPr lang="zh-CN" altLang="en-US"/>
              <a:t>分治求，只不过</a:t>
            </a:r>
            <a:r>
              <a:rPr lang="en-US" altLang="zh-CN"/>
              <a:t> h </a:t>
            </a:r>
            <a:r>
              <a:rPr lang="zh-CN" altLang="en-US"/>
              <a:t>和</a:t>
            </a:r>
            <a:r>
              <a:rPr lang="en-US" altLang="zh-CN"/>
              <a:t> m </a:t>
            </a:r>
            <a:r>
              <a:rPr lang="zh-CN" altLang="en-US"/>
              <a:t>改成每次暴力计算，只传递最大子段和。</a:t>
            </a:r>
            <a:endParaRPr lang="zh-CN" altLang="en-US"/>
          </a:p>
          <a:p>
            <a:r>
              <a:rPr lang="zh-CN" altLang="en-US"/>
              <a:t>那么这两个程序就是最大子段和的两个实现。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22.程序总是会正常执行并输出两行两个相等的数。（ ）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&lt;=</a:t>
            </a:r>
            <a:r>
              <a:rPr lang="en-US" altLang="zh-CN">
                <a:solidFill>
                  <a:srgbClr val="FF0000"/>
                </a:solidFill>
              </a:rPr>
              <a:t>0 </a:t>
            </a:r>
            <a:r>
              <a:rPr lang="zh-CN" altLang="en-US">
                <a:solidFill>
                  <a:srgbClr val="FF0000"/>
                </a:solidFill>
              </a:rPr>
              <a:t>时会在第一步发现</a:t>
            </a:r>
            <a:r>
              <a:rPr lang="en-US" altLang="zh-CN">
                <a:solidFill>
                  <a:srgbClr val="FF0000"/>
                </a:solidFill>
              </a:rPr>
              <a:t> l&lt;r </a:t>
            </a:r>
            <a:r>
              <a:rPr lang="zh-CN" altLang="en-US">
                <a:solidFill>
                  <a:srgbClr val="FF0000"/>
                </a:solidFill>
              </a:rPr>
              <a:t>返回</a:t>
            </a:r>
            <a:r>
              <a:rPr lang="en-US" altLang="zh-CN">
                <a:solidFill>
                  <a:srgbClr val="FF0000"/>
                </a:solidFill>
              </a:rPr>
              <a:t> -1</a:t>
            </a:r>
            <a:r>
              <a:rPr lang="zh-CN" altLang="en-US">
                <a:solidFill>
                  <a:srgbClr val="FF0000"/>
                </a:solidFill>
              </a:rPr>
              <a:t>，所以总是正常执行，且输出的两个数一致。故填</a:t>
            </a:r>
            <a:r>
              <a:rPr lang="en-US" altLang="zh-CN">
                <a:solidFill>
                  <a:srgbClr val="FF0000"/>
                </a:solidFill>
              </a:rPr>
              <a:t>√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23.第 28 行与第 38 行分别有可能执行两次及以上。（ ）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28 38 </a:t>
            </a:r>
            <a:r>
              <a:rPr lang="zh-CN" altLang="en-US">
                <a:solidFill>
                  <a:srgbClr val="FF0000"/>
                </a:solidFill>
              </a:rPr>
              <a:t>两行是</a:t>
            </a:r>
            <a:r>
              <a:rPr lang="en-US" altLang="zh-CN">
                <a:solidFill>
                  <a:srgbClr val="FF0000"/>
                </a:solidFill>
              </a:rPr>
              <a:t> l&lt;r </a:t>
            </a:r>
            <a:r>
              <a:rPr lang="zh-CN" altLang="en-US">
                <a:solidFill>
                  <a:srgbClr val="FF0000"/>
                </a:solidFill>
              </a:rPr>
              <a:t>返回</a:t>
            </a:r>
            <a:r>
              <a:rPr lang="en-US" altLang="zh-CN">
                <a:solidFill>
                  <a:srgbClr val="FF0000"/>
                </a:solidFill>
              </a:rPr>
              <a:t> -1</a:t>
            </a:r>
            <a:r>
              <a:rPr lang="zh-CN" altLang="en-US">
                <a:solidFill>
                  <a:srgbClr val="FF0000"/>
                </a:solidFill>
              </a:rPr>
              <a:t>，只可能在</a:t>
            </a:r>
            <a:r>
              <a:rPr lang="en-US" altLang="zh-CN">
                <a:solidFill>
                  <a:srgbClr val="FF0000"/>
                </a:solidFill>
              </a:rPr>
              <a:t> n&lt;=0 </a:t>
            </a:r>
            <a:r>
              <a:rPr lang="zh-CN" altLang="en-US">
                <a:solidFill>
                  <a:srgbClr val="FF0000"/>
                </a:solidFill>
              </a:rPr>
              <a:t>时开头返回。故填×。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24.当输入为“5 -10 11 -9 5 -7”时，输出的第二行为“7”。（ ）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11 </a:t>
            </a:r>
            <a:r>
              <a:rPr lang="zh-CN" altLang="en-US">
                <a:solidFill>
                  <a:srgbClr val="FF0000"/>
                </a:solidFill>
              </a:rPr>
              <a:t>是一个子段和，答案当然不是</a:t>
            </a:r>
            <a:r>
              <a:rPr lang="en-US" altLang="zh-CN">
                <a:solidFill>
                  <a:srgbClr val="FF0000"/>
                </a:solidFill>
              </a:rPr>
              <a:t> 7</a:t>
            </a:r>
            <a:r>
              <a:rPr lang="zh-CN" altLang="en-US">
                <a:solidFill>
                  <a:srgbClr val="FF0000"/>
                </a:solidFill>
              </a:rPr>
              <a:t>。故填×。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6110" y="1717040"/>
            <a:ext cx="7889240" cy="4881880"/>
          </a:xfrm>
        </p:spPr>
        <p:txBody>
          <a:bodyPr/>
          <a:p>
            <a:r>
              <a:rPr lang="zh-CN" altLang="en-US"/>
              <a:t>25.solve1(1, n) 的时间复杂度为（ ）。</a:t>
            </a:r>
            <a:endParaRPr lang="zh-CN" altLang="en-US"/>
          </a:p>
          <a:p>
            <a:r>
              <a:rPr lang="zh-CN" altLang="en-US"/>
              <a:t>A. Θ(log </a:t>
            </a:r>
            <a:r>
              <a:rPr lang="en-US" altLang="zh-CN"/>
              <a:t>n</a:t>
            </a:r>
            <a:r>
              <a:rPr lang="zh-CN" altLang="en-US"/>
              <a:t>) B. Θ(</a:t>
            </a:r>
            <a:r>
              <a:rPr lang="en-US" altLang="zh-CN"/>
              <a:t>n</a:t>
            </a:r>
            <a:r>
              <a:rPr lang="zh-CN" altLang="en-US"/>
              <a:t>) C. Θ(</a:t>
            </a:r>
            <a:r>
              <a:rPr lang="en-US" altLang="zh-CN"/>
              <a:t>n</a:t>
            </a:r>
            <a:r>
              <a:rPr lang="zh-CN" altLang="en-US"/>
              <a:t> log </a:t>
            </a:r>
            <a:r>
              <a:rPr lang="en-US" altLang="zh-CN"/>
              <a:t>n</a:t>
            </a:r>
            <a:r>
              <a:rPr lang="zh-CN" altLang="en-US"/>
              <a:t>) D. Θ(</a:t>
            </a:r>
            <a:r>
              <a:rPr lang="en-US" altLang="zh-CN"/>
              <a:t>n</a:t>
            </a:r>
            <a:r>
              <a:rPr lang="en-US" altLang="zh-CN" baseline="30000"/>
              <a:t>2</a:t>
            </a:r>
            <a:r>
              <a:rPr lang="zh-CN" altLang="en-US"/>
              <a:t>)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solve1 </a:t>
            </a:r>
            <a:r>
              <a:rPr lang="zh-CN" altLang="en-US">
                <a:solidFill>
                  <a:srgbClr val="FF0000"/>
                </a:solidFill>
              </a:rPr>
              <a:t>可以看成线段树建树，而建树是线性的，所以选</a:t>
            </a:r>
            <a:r>
              <a:rPr lang="en-US" altLang="zh-CN">
                <a:solidFill>
                  <a:srgbClr val="FF0000"/>
                </a:solidFill>
              </a:rPr>
              <a:t> B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26.solve2(1, n) 的时间复杂度为（ ）。</a:t>
            </a:r>
            <a:endParaRPr lang="zh-CN" altLang="en-US"/>
          </a:p>
          <a:p>
            <a:r>
              <a:rPr lang="zh-CN" altLang="en-US">
                <a:sym typeface="+mn-ea"/>
              </a:rPr>
              <a:t>A. Θ(log 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) B. Θ(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) C. Θ(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 log 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) D. Θ(</a:t>
            </a:r>
            <a:r>
              <a:rPr lang="en-US" altLang="zh-CN">
                <a:sym typeface="+mn-ea"/>
              </a:rPr>
              <a:t>n</a:t>
            </a:r>
            <a:r>
              <a:rPr lang="en-US" altLang="zh-CN" baseline="30000">
                <a:sym typeface="+mn-ea"/>
              </a:rPr>
              <a:t>2</a:t>
            </a:r>
            <a:r>
              <a:rPr lang="zh-CN" altLang="en-US">
                <a:sym typeface="+mn-ea"/>
              </a:rPr>
              <a:t>)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</a:rPr>
              <a:t>solve2 </a:t>
            </a:r>
            <a:r>
              <a:rPr lang="zh-CN" altLang="en-US">
                <a:solidFill>
                  <a:srgbClr val="FF0000"/>
                </a:solidFill>
              </a:rPr>
              <a:t>每一层都恰好访问了每个元素一遍，而有</a:t>
            </a:r>
            <a:r>
              <a:rPr lang="en-US" altLang="zh-CN">
                <a:solidFill>
                  <a:srgbClr val="FF0000"/>
                </a:solidFill>
              </a:rPr>
              <a:t> log </a:t>
            </a:r>
            <a:r>
              <a:rPr lang="zh-CN" altLang="en-US">
                <a:solidFill>
                  <a:srgbClr val="FF0000"/>
                </a:solidFill>
              </a:rPr>
              <a:t>层，所以是</a:t>
            </a:r>
            <a:r>
              <a:rPr lang="en-US" altLang="zh-CN">
                <a:solidFill>
                  <a:srgbClr val="FF0000"/>
                </a:solidFill>
              </a:rPr>
              <a:t> n log n</a:t>
            </a:r>
            <a:r>
              <a:rPr lang="zh-CN" altLang="en-US">
                <a:solidFill>
                  <a:srgbClr val="FF0000"/>
                </a:solidFill>
              </a:rPr>
              <a:t>。故选</a:t>
            </a:r>
            <a:r>
              <a:rPr lang="en-US" altLang="zh-CN">
                <a:solidFill>
                  <a:srgbClr val="FF0000"/>
                </a:solidFill>
              </a:rPr>
              <a:t> C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27.当输入为“10 -3 2 10 0 -8 9 -4 -5 9 4”时，输出的第一行为（ ）。</a:t>
            </a:r>
            <a:endParaRPr lang="zh-CN" altLang="en-US"/>
          </a:p>
          <a:p>
            <a:r>
              <a:rPr lang="zh-CN" altLang="en-US"/>
              <a:t>A. “13” B. “17” C. “24” D. “12”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使用熟知的从头扫一遍的做法得到答案为</a:t>
            </a:r>
            <a:r>
              <a:rPr lang="en-US" altLang="zh-CN">
                <a:solidFill>
                  <a:srgbClr val="FF0000"/>
                </a:solidFill>
              </a:rPr>
              <a:t> 17</a:t>
            </a:r>
            <a:r>
              <a:rPr lang="zh-CN" altLang="en-US">
                <a:solidFill>
                  <a:srgbClr val="FF0000"/>
                </a:solidFill>
              </a:rPr>
              <a:t>，选</a:t>
            </a:r>
            <a:r>
              <a:rPr lang="en-US" altLang="zh-CN">
                <a:solidFill>
                  <a:srgbClr val="FF0000"/>
                </a:solidFill>
              </a:rPr>
              <a:t> B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注意开头的</a:t>
            </a:r>
            <a:r>
              <a:rPr lang="en-US" altLang="zh-CN">
                <a:solidFill>
                  <a:srgbClr val="FF0000"/>
                </a:solidFill>
              </a:rPr>
              <a:t> 10 </a:t>
            </a:r>
            <a:r>
              <a:rPr lang="zh-CN" altLang="en-US">
                <a:solidFill>
                  <a:srgbClr val="FF0000"/>
                </a:solidFill>
              </a:rPr>
              <a:t>是元素个数！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静态最大子段和有一个更加常用的线性做法。</a:t>
            </a:r>
            <a:endParaRPr lang="zh-CN" altLang="en-US"/>
          </a:p>
          <a:p>
            <a:r>
              <a:rPr lang="zh-CN" altLang="en-US"/>
              <a:t>记</a:t>
            </a:r>
            <a:r>
              <a:rPr lang="en-US" altLang="zh-CN"/>
              <a:t> dp[i] </a:t>
            </a:r>
            <a:r>
              <a:rPr lang="zh-CN" altLang="en-US"/>
              <a:t>为以</a:t>
            </a:r>
            <a:r>
              <a:rPr lang="en-US" altLang="zh-CN"/>
              <a:t> a[i] </a:t>
            </a:r>
            <a:r>
              <a:rPr lang="zh-CN" altLang="en-US"/>
              <a:t>为结尾的子段的和的最大值。</a:t>
            </a:r>
            <a:endParaRPr lang="zh-CN" altLang="en-US"/>
          </a:p>
          <a:p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 a[i] </a:t>
            </a:r>
            <a:r>
              <a:rPr lang="zh-CN" altLang="en-US">
                <a:sym typeface="+mn-ea"/>
              </a:rPr>
              <a:t>为结尾的</a:t>
            </a:r>
            <a:r>
              <a:rPr lang="zh-CN" altLang="en-US"/>
              <a:t>子段要么只有</a:t>
            </a:r>
            <a:r>
              <a:rPr lang="en-US" altLang="zh-CN"/>
              <a:t> a[i]</a:t>
            </a:r>
            <a:r>
              <a:rPr lang="zh-CN" altLang="en-US"/>
              <a:t>，要么去掉</a:t>
            </a:r>
            <a:r>
              <a:rPr lang="en-US" altLang="zh-CN"/>
              <a:t> a[i] </a:t>
            </a:r>
            <a:r>
              <a:rPr lang="zh-CN" altLang="en-US"/>
              <a:t>变成以</a:t>
            </a:r>
            <a:r>
              <a:rPr lang="en-US" altLang="zh-CN"/>
              <a:t> a[i-1] </a:t>
            </a:r>
            <a:r>
              <a:rPr lang="zh-CN" altLang="en-US"/>
              <a:t>结尾的子段，于是</a:t>
            </a:r>
            <a:r>
              <a:rPr lang="en-US" altLang="zh-CN"/>
              <a:t> dp[i]=max(a[i],a[i]+dp[i-1])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这个过程用两个变量可以边读边做，代码非常短。</a:t>
            </a:r>
            <a:endParaRPr lang="zh-CN" altLang="en-US"/>
          </a:p>
          <a:p>
            <a:r>
              <a:rPr lang="zh-CN" altLang="en-US"/>
              <a:t>实际上，它和</a:t>
            </a:r>
            <a:r>
              <a:rPr lang="en-US" altLang="zh-CN"/>
              <a:t> solve1 </a:t>
            </a:r>
            <a:r>
              <a:rPr lang="zh-CN" altLang="en-US"/>
              <a:t>本质几乎一样，只是</a:t>
            </a:r>
            <a:r>
              <a:rPr lang="en-US" altLang="zh-CN"/>
              <a:t> solve1 </a:t>
            </a:r>
            <a:r>
              <a:rPr lang="zh-CN" altLang="en-US"/>
              <a:t>从中间砍，而这个方法从一端砍。</a:t>
            </a:r>
            <a:endParaRPr lang="zh-CN" altLang="en-US"/>
          </a:p>
          <a:p>
            <a:r>
              <a:rPr lang="en-US" altLang="zh-CN"/>
              <a:t>solve1 </a:t>
            </a:r>
            <a:r>
              <a:rPr lang="zh-CN" altLang="en-US"/>
              <a:t>的方法可以建线段树然后支持修改和区间查。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3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代码分析：</a:t>
            </a:r>
            <a:endParaRPr lang="zh-CN" altLang="en-US"/>
          </a:p>
          <a:p>
            <a:r>
              <a:rPr lang="zh-CN" altLang="en-US"/>
              <a:t>首先看</a:t>
            </a:r>
            <a:r>
              <a:rPr lang="en-US" altLang="zh-CN"/>
              <a:t> init</a:t>
            </a:r>
            <a:r>
              <a:rPr lang="zh-CN" altLang="en-US"/>
              <a:t>。发现</a:t>
            </a:r>
            <a:r>
              <a:rPr lang="en-US" altLang="zh-CN"/>
              <a:t> base </a:t>
            </a:r>
            <a:r>
              <a:rPr lang="zh-CN" altLang="en-US"/>
              <a:t>被赋值为</a:t>
            </a:r>
            <a:r>
              <a:rPr lang="en-US" altLang="zh-CN"/>
              <a:t> [A-Z][a-z][0-9]+/</a:t>
            </a:r>
            <a:r>
              <a:rPr lang="zh-CN" altLang="en-US"/>
              <a:t>，然后</a:t>
            </a:r>
            <a:r>
              <a:rPr lang="en-US" altLang="zh-CN"/>
              <a:t> table[base[i]]=i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接下来看到一个</a:t>
            </a:r>
            <a:r>
              <a:rPr lang="en-US" altLang="zh-CN"/>
              <a:t> encode </a:t>
            </a:r>
            <a:r>
              <a:rPr lang="zh-CN" altLang="en-US"/>
              <a:t>和一个</a:t>
            </a:r>
            <a:r>
              <a:rPr lang="en-US" altLang="zh-CN"/>
              <a:t> decode</a:t>
            </a:r>
            <a:r>
              <a:rPr lang="zh-CN" altLang="en-US"/>
              <a:t>，看起来是把字符串编码或解码为另一个字符串，而且应该互逆。主函数更加证实这一点。</a:t>
            </a:r>
            <a:endParaRPr lang="zh-CN" altLang="en-US"/>
          </a:p>
          <a:p>
            <a:r>
              <a:rPr lang="zh-CN" altLang="en-US"/>
              <a:t>观察</a:t>
            </a:r>
            <a:r>
              <a:rPr lang="en-US" altLang="zh-CN"/>
              <a:t> encode</a:t>
            </a:r>
            <a:r>
              <a:rPr lang="zh-CN" altLang="en-US"/>
              <a:t>，发现是取出原字符串的连续三位，转为二进制，得到</a:t>
            </a:r>
            <a:r>
              <a:rPr lang="en-US" altLang="zh-CN"/>
              <a:t> 24bit</a:t>
            </a:r>
            <a:r>
              <a:rPr lang="zh-CN" altLang="en-US"/>
              <a:t>，然后六位一分隔得到四个</a:t>
            </a:r>
            <a:r>
              <a:rPr lang="en-US" altLang="zh-CN"/>
              <a:t> 0~63</a:t>
            </a:r>
            <a:r>
              <a:rPr lang="zh-CN" altLang="en-US"/>
              <a:t>，并用</a:t>
            </a:r>
            <a:r>
              <a:rPr lang="en-US" altLang="zh-CN"/>
              <a:t> base </a:t>
            </a:r>
            <a:r>
              <a:rPr lang="zh-CN" altLang="en-US"/>
              <a:t>表示，其中</a:t>
            </a:r>
            <a:r>
              <a:rPr lang="zh-CN" altLang="en-US">
                <a:sym typeface="+mn-ea"/>
              </a:rPr>
              <a:t>不足位数使用</a:t>
            </a:r>
            <a:r>
              <a:rPr lang="en-US" altLang="zh-CN">
                <a:sym typeface="+mn-ea"/>
              </a:rPr>
              <a:t> = </a:t>
            </a:r>
            <a:r>
              <a:rPr lang="zh-CN" altLang="en-US">
                <a:sym typeface="+mn-ea"/>
              </a:rPr>
              <a:t>补足</a:t>
            </a:r>
            <a:r>
              <a:rPr lang="zh-CN" altLang="en-US"/>
              <a:t>。</a:t>
            </a:r>
            <a:r>
              <a:rPr lang="en-US" altLang="zh-CN"/>
              <a:t>decode </a:t>
            </a:r>
            <a:r>
              <a:rPr lang="zh-CN" altLang="en-US"/>
              <a:t>则是完全相反的过程。</a:t>
            </a:r>
            <a:endParaRPr lang="zh-CN" altLang="en-US"/>
          </a:p>
          <a:p>
            <a:r>
              <a:rPr lang="zh-CN" altLang="en-US"/>
              <a:t>实际上这就是所谓的</a:t>
            </a:r>
            <a:r>
              <a:rPr lang="en-US" altLang="zh-CN"/>
              <a:t> base64 </a:t>
            </a:r>
            <a:r>
              <a:rPr lang="zh-CN" altLang="en-US"/>
              <a:t>编码。它的用处在于，需要传递信息时，可以一定程度上防止编码不同导致乱码等。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3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28.程序总是先输出一行一个整数，再输出一行一个字符串。（ 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解码得到的字符串可以含有换行字符，所以不一定一行。填×。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29.对于任意不含空白字符的字符串 str1，先执行程序输入“0 str1”，得到输出的第二行记为 str2；再执行程序输入“1 str2”，输出的第二行必为 str1。（ 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也就是先</a:t>
            </a:r>
            <a:r>
              <a:rPr lang="en-US" altLang="zh-CN">
                <a:solidFill>
                  <a:srgbClr val="FF0000"/>
                </a:solidFill>
              </a:rPr>
              <a:t> encode </a:t>
            </a:r>
            <a:r>
              <a:rPr lang="zh-CN" altLang="en-US">
                <a:solidFill>
                  <a:srgbClr val="FF0000"/>
                </a:solidFill>
              </a:rPr>
              <a:t>再</a:t>
            </a:r>
            <a:r>
              <a:rPr lang="en-US" altLang="zh-CN">
                <a:solidFill>
                  <a:srgbClr val="FF0000"/>
                </a:solidFill>
              </a:rPr>
              <a:t> decode</a:t>
            </a:r>
            <a:r>
              <a:rPr lang="zh-CN" altLang="en-US">
                <a:solidFill>
                  <a:srgbClr val="FF0000"/>
                </a:solidFill>
              </a:rPr>
              <a:t>，当然是一样的。填</a:t>
            </a:r>
            <a:r>
              <a:rPr lang="en-US" altLang="zh-CN">
                <a:solidFill>
                  <a:srgbClr val="FF0000"/>
                </a:solidFill>
              </a:rPr>
              <a:t>√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30.当输入为“1 SGVsbG93b3JsZA==”时，输出的第二行为“HelloWorld”。（ 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实际输出为</a:t>
            </a:r>
            <a:r>
              <a:rPr lang="en-US" altLang="zh-CN">
                <a:solidFill>
                  <a:srgbClr val="FF0000"/>
                </a:solidFill>
              </a:rPr>
              <a:t> Helloworld</a:t>
            </a:r>
            <a:r>
              <a:rPr lang="zh-CN" altLang="en-US">
                <a:solidFill>
                  <a:srgbClr val="FF0000"/>
                </a:solidFill>
              </a:rPr>
              <a:t>，所以填×。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3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380" y="1716405"/>
            <a:ext cx="7889240" cy="5141595"/>
          </a:xfrm>
        </p:spPr>
        <p:txBody>
          <a:bodyPr>
            <a:normAutofit lnSpcReduction="10000"/>
          </a:bodyPr>
          <a:p>
            <a:r>
              <a:rPr lang="zh-CN" altLang="en-US"/>
              <a:t>31.设输入字符串长度为 n，encode 函数的时间复杂度为（ ）。</a:t>
            </a:r>
            <a:endParaRPr lang="zh-CN" altLang="en-US"/>
          </a:p>
          <a:p>
            <a:r>
              <a:rPr lang="zh-CN" altLang="en-US"/>
              <a:t>A. Θ</a:t>
            </a:r>
            <a:r>
              <a:rPr lang="en-US" altLang="zh-CN"/>
              <a:t>(</a:t>
            </a:r>
            <a:r>
              <a:rPr lang="zh-CN" altLang="en-US"/>
              <a:t>√</a:t>
            </a:r>
            <a:r>
              <a:rPr lang="en-US" altLang="zh-CN"/>
              <a:t>n)</a:t>
            </a:r>
            <a:r>
              <a:rPr lang="zh-CN" altLang="en-US"/>
              <a:t> B. Θ(</a:t>
            </a:r>
            <a:r>
              <a:rPr lang="en-US" altLang="zh-CN"/>
              <a:t>n</a:t>
            </a:r>
            <a:r>
              <a:rPr lang="zh-CN" altLang="en-US"/>
              <a:t>) C. Θ(</a:t>
            </a:r>
            <a:r>
              <a:rPr lang="en-US" altLang="zh-CN"/>
              <a:t>n</a:t>
            </a:r>
            <a:r>
              <a:rPr lang="zh-CN" altLang="en-US"/>
              <a:t> log </a:t>
            </a:r>
            <a:r>
              <a:rPr lang="en-US" altLang="zh-CN"/>
              <a:t>n</a:t>
            </a:r>
            <a:r>
              <a:rPr lang="zh-CN" altLang="en-US"/>
              <a:t>) D. Θ(</a:t>
            </a:r>
            <a:r>
              <a:rPr lang="en-US" altLang="zh-CN"/>
              <a:t>n</a:t>
            </a:r>
            <a:r>
              <a:rPr lang="en-US" altLang="zh-CN" baseline="30000"/>
              <a:t>2</a:t>
            </a:r>
            <a:r>
              <a:rPr lang="zh-CN" altLang="en-US"/>
              <a:t>)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看起来是线性的操作。但是</a:t>
            </a:r>
            <a:r>
              <a:rPr lang="en-US" altLang="zh-CN">
                <a:solidFill>
                  <a:srgbClr val="FF0000"/>
                </a:solidFill>
              </a:rPr>
              <a:t> string+=b </a:t>
            </a:r>
            <a:r>
              <a:rPr lang="zh-CN" altLang="en-US">
                <a:solidFill>
                  <a:srgbClr val="FF0000"/>
                </a:solidFill>
              </a:rPr>
              <a:t>的复杂度标准并没有规定为</a:t>
            </a:r>
            <a:r>
              <a:rPr lang="en-US" altLang="zh-CN">
                <a:solidFill>
                  <a:srgbClr val="FF0000"/>
                </a:solidFill>
              </a:rPr>
              <a:t> O(|b|)</a:t>
            </a:r>
            <a:r>
              <a:rPr lang="zh-CN" altLang="en-US">
                <a:solidFill>
                  <a:srgbClr val="FF0000"/>
                </a:solidFill>
              </a:rPr>
              <a:t>。不过，通常都是如此实现的，所以还是选</a:t>
            </a:r>
            <a:r>
              <a:rPr lang="en-US" altLang="zh-CN">
                <a:solidFill>
                  <a:srgbClr val="FF0000"/>
                </a:solidFill>
              </a:rPr>
              <a:t> B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32.输出的第一行为（ ）。</a:t>
            </a:r>
            <a:endParaRPr lang="zh-CN" altLang="en-US"/>
          </a:p>
          <a:p>
            <a:r>
              <a:rPr lang="zh-CN" altLang="en-US"/>
              <a:t>A. “0xff” B. “255” C. “0xFF” D. “-1”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第一行输出的就是</a:t>
            </a:r>
            <a:r>
              <a:rPr lang="en-US" altLang="zh-CN">
                <a:solidFill>
                  <a:srgbClr val="FF0000"/>
                </a:solidFill>
              </a:rPr>
              <a:t> 0xff </a:t>
            </a:r>
            <a:r>
              <a:rPr lang="zh-CN" altLang="en-US">
                <a:solidFill>
                  <a:srgbClr val="FF0000"/>
                </a:solidFill>
              </a:rPr>
              <a:t>存入</a:t>
            </a:r>
            <a:r>
              <a:rPr lang="en-US" altLang="zh-CN">
                <a:solidFill>
                  <a:srgbClr val="FF0000"/>
                </a:solidFill>
              </a:rPr>
              <a:t> char </a:t>
            </a:r>
            <a:r>
              <a:rPr lang="zh-CN" altLang="en-US">
                <a:solidFill>
                  <a:srgbClr val="FF0000"/>
                </a:solidFill>
              </a:rPr>
              <a:t>后转为</a:t>
            </a:r>
            <a:r>
              <a:rPr lang="en-US" altLang="zh-CN">
                <a:solidFill>
                  <a:srgbClr val="FF0000"/>
                </a:solidFill>
              </a:rPr>
              <a:t> int </a:t>
            </a:r>
            <a:r>
              <a:rPr lang="zh-CN" altLang="en-US">
                <a:solidFill>
                  <a:srgbClr val="FF0000"/>
                </a:solidFill>
              </a:rPr>
              <a:t>的值。</a:t>
            </a:r>
            <a:r>
              <a:rPr lang="en-US" altLang="zh-CN">
                <a:solidFill>
                  <a:srgbClr val="FF0000"/>
                </a:solidFill>
              </a:rPr>
              <a:t>char </a:t>
            </a:r>
            <a:r>
              <a:rPr lang="zh-CN" altLang="en-US">
                <a:solidFill>
                  <a:srgbClr val="FF0000"/>
                </a:solidFill>
              </a:rPr>
              <a:t>可以当做</a:t>
            </a:r>
            <a:r>
              <a:rPr lang="en-US" altLang="zh-CN">
                <a:solidFill>
                  <a:srgbClr val="FF0000"/>
                </a:solidFill>
              </a:rPr>
              <a:t> 8 </a:t>
            </a:r>
            <a:r>
              <a:rPr lang="zh-CN" altLang="en-US">
                <a:solidFill>
                  <a:srgbClr val="FF0000"/>
                </a:solidFill>
              </a:rPr>
              <a:t>位整型，但是是否有符号是实现定义的，通常是有符号。</a:t>
            </a:r>
            <a:r>
              <a:rPr lang="en-US" altLang="zh-CN">
                <a:solidFill>
                  <a:srgbClr val="FF0000"/>
                </a:solidFill>
              </a:rPr>
              <a:t>NOI Linux </a:t>
            </a:r>
            <a:r>
              <a:rPr lang="zh-CN" altLang="en-US">
                <a:solidFill>
                  <a:srgbClr val="FF0000"/>
                </a:solidFill>
              </a:rPr>
              <a:t>上实现为有符号，所以应该是</a:t>
            </a:r>
            <a:r>
              <a:rPr lang="en-US" altLang="zh-CN">
                <a:solidFill>
                  <a:srgbClr val="FF0000"/>
                </a:solidFill>
              </a:rPr>
              <a:t> -1 </a:t>
            </a:r>
            <a:r>
              <a:rPr lang="zh-CN" altLang="en-US">
                <a:solidFill>
                  <a:srgbClr val="FF0000"/>
                </a:solidFill>
              </a:rPr>
              <a:t>而不是</a:t>
            </a:r>
            <a:r>
              <a:rPr lang="en-US" altLang="zh-CN">
                <a:solidFill>
                  <a:srgbClr val="FF0000"/>
                </a:solidFill>
              </a:rPr>
              <a:t> 255</a:t>
            </a:r>
            <a:r>
              <a:rPr lang="zh-CN" altLang="en-US">
                <a:solidFill>
                  <a:srgbClr val="FF0000"/>
                </a:solidFill>
              </a:rPr>
              <a:t>，选</a:t>
            </a:r>
            <a:r>
              <a:rPr lang="en-US" altLang="zh-CN">
                <a:solidFill>
                  <a:srgbClr val="FF0000"/>
                </a:solidFill>
              </a:rPr>
              <a:t> D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33.当输入为“0 CSP2021csp”时，输出的第二行为（ ）。</a:t>
            </a:r>
            <a:endParaRPr lang="zh-CN" altLang="en-US"/>
          </a:p>
          <a:p>
            <a:r>
              <a:rPr lang="zh-CN" altLang="en-US"/>
              <a:t>A. “Q1NQMjAyMWNzcAv=” B. “Q1NQMjAyMGNzcA==”</a:t>
            </a:r>
            <a:endParaRPr lang="zh-CN" altLang="en-US"/>
          </a:p>
          <a:p>
            <a:r>
              <a:rPr lang="zh-CN" altLang="en-US"/>
              <a:t>C. “Q1NQMjAyMGNzcAv=” D. “Q1NQMjAyMWNzcA==”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可以算出答案为</a:t>
            </a:r>
            <a:r>
              <a:rPr lang="en-US" altLang="zh-CN">
                <a:solidFill>
                  <a:srgbClr val="FF0000"/>
                </a:solidFill>
              </a:rPr>
              <a:t> D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3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如果不记得</a:t>
            </a:r>
            <a:r>
              <a:rPr lang="en-US" altLang="zh-CN"/>
              <a:t> 0aA </a:t>
            </a:r>
            <a:r>
              <a:rPr lang="zh-CN" altLang="en-US"/>
              <a:t>的</a:t>
            </a:r>
            <a:r>
              <a:rPr lang="en-US" altLang="zh-CN"/>
              <a:t> ASCII </a:t>
            </a:r>
            <a:r>
              <a:rPr lang="zh-CN" altLang="en-US"/>
              <a:t>码，我该怎么做第</a:t>
            </a:r>
            <a:r>
              <a:rPr lang="en-US" altLang="zh-CN"/>
              <a:t> 30 </a:t>
            </a:r>
            <a:r>
              <a:rPr lang="zh-CN" altLang="en-US"/>
              <a:t>题和第</a:t>
            </a:r>
            <a:r>
              <a:rPr lang="en-US" altLang="zh-CN"/>
              <a:t> 33 </a:t>
            </a:r>
            <a:r>
              <a:rPr lang="zh-CN" altLang="en-US"/>
              <a:t>题？</a:t>
            </a:r>
            <a:endParaRPr lang="zh-CN" altLang="en-US"/>
          </a:p>
          <a:p>
            <a:r>
              <a:rPr lang="zh-CN" altLang="en-US"/>
              <a:t>至少你还能记得，</a:t>
            </a:r>
            <a:r>
              <a:rPr lang="en-US" altLang="zh-CN"/>
              <a:t>0-9</a:t>
            </a:r>
            <a:r>
              <a:rPr lang="zh-CN" altLang="en-US"/>
              <a:t>，</a:t>
            </a:r>
            <a:r>
              <a:rPr lang="en-US" altLang="zh-CN"/>
              <a:t>a-z </a:t>
            </a:r>
            <a:r>
              <a:rPr lang="zh-CN" altLang="en-US"/>
              <a:t>和</a:t>
            </a:r>
            <a:r>
              <a:rPr lang="en-US" altLang="zh-CN"/>
              <a:t> A-Z </a:t>
            </a:r>
            <a:r>
              <a:rPr lang="zh-CN" altLang="en-US"/>
              <a:t>分别连续。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 30</a:t>
            </a:r>
            <a:r>
              <a:rPr lang="zh-CN" altLang="en-US"/>
              <a:t>，你可以转出来发现只有第一个是比较小的，</a:t>
            </a:r>
            <a:r>
              <a:rPr lang="en-US" altLang="zh-CN"/>
              <a:t>W </a:t>
            </a:r>
            <a:r>
              <a:rPr lang="zh-CN" altLang="en-US"/>
              <a:t>对应的位置很大，可以判断出错误。</a:t>
            </a:r>
            <a:endParaRPr lang="zh-CN" altLang="en-US"/>
          </a:p>
          <a:p>
            <a:r>
              <a:rPr lang="zh-CN" altLang="en-US"/>
              <a:t>不过在没有时间或耐心手算时，很可能会先蒙个</a:t>
            </a:r>
            <a:r>
              <a:rPr lang="en-US" altLang="zh-CN"/>
              <a:t>√</a:t>
            </a:r>
            <a:r>
              <a:rPr lang="zh-CN" altLang="en-US"/>
              <a:t>，然后寄了</a:t>
            </a:r>
            <a:r>
              <a:rPr lang="en-US" altLang="zh-CN"/>
              <a:t>:(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 33</a:t>
            </a:r>
            <a:r>
              <a:rPr lang="zh-CN" altLang="en-US"/>
              <a:t>，首先根据位数和选项的等号数可以排除</a:t>
            </a:r>
            <a:r>
              <a:rPr lang="en-US" altLang="zh-CN"/>
              <a:t> AC</a:t>
            </a:r>
            <a:r>
              <a:rPr lang="zh-CN" altLang="en-US"/>
              <a:t>，然后发现两个选项只有一位的差别，转换后也是一位的差别，就是原串的第</a:t>
            </a:r>
            <a:r>
              <a:rPr lang="en-US" altLang="zh-CN"/>
              <a:t> 7 </a:t>
            </a:r>
            <a:r>
              <a:rPr lang="zh-CN" altLang="en-US"/>
              <a:t>位的</a:t>
            </a:r>
            <a:r>
              <a:rPr lang="en-US" altLang="zh-CN"/>
              <a:t> ASCII </a:t>
            </a:r>
            <a:r>
              <a:rPr lang="zh-CN" altLang="en-US"/>
              <a:t>码是</a:t>
            </a:r>
            <a:r>
              <a:rPr lang="en-US" altLang="zh-CN"/>
              <a:t> 48 </a:t>
            </a:r>
            <a:r>
              <a:rPr lang="zh-CN" altLang="en-US"/>
              <a:t>还是</a:t>
            </a:r>
            <a:r>
              <a:rPr lang="en-US" altLang="zh-CN"/>
              <a:t> 49</a:t>
            </a:r>
            <a:r>
              <a:rPr lang="zh-CN" altLang="en-US"/>
              <a:t>。如果你使用的快读在从字符转化为数字时使用了</a:t>
            </a:r>
            <a:r>
              <a:rPr lang="en-US" altLang="zh-CN"/>
              <a:t> ^ </a:t>
            </a:r>
            <a:r>
              <a:rPr lang="zh-CN" altLang="en-US"/>
              <a:t>而不是</a:t>
            </a:r>
            <a:r>
              <a:rPr lang="en-US" altLang="zh-CN"/>
              <a:t> -</a:t>
            </a:r>
            <a:r>
              <a:rPr lang="zh-CN" altLang="en-US"/>
              <a:t>，就能说明</a:t>
            </a:r>
            <a:r>
              <a:rPr lang="en-US" altLang="zh-CN"/>
              <a:t> 0 </a:t>
            </a:r>
            <a:r>
              <a:rPr lang="zh-CN" altLang="en-US"/>
              <a:t>的</a:t>
            </a:r>
            <a:r>
              <a:rPr lang="en-US" altLang="zh-CN"/>
              <a:t> ASCII </a:t>
            </a:r>
            <a:r>
              <a:rPr lang="zh-CN" altLang="en-US"/>
              <a:t>码是偶数，所以应该是选</a:t>
            </a:r>
            <a:r>
              <a:rPr lang="en-US" altLang="zh-CN"/>
              <a:t> 49 </a:t>
            </a:r>
            <a:r>
              <a:rPr lang="zh-CN" altLang="en-US"/>
              <a:t>的那个，也就是</a:t>
            </a:r>
            <a:r>
              <a:rPr lang="en-US" altLang="zh-CN"/>
              <a:t> D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3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以前在洛谷流行过一种解密题，其中通常包含大量的</a:t>
            </a:r>
            <a:r>
              <a:rPr lang="en-US" altLang="zh-CN"/>
              <a:t> base64 </a:t>
            </a:r>
            <a:r>
              <a:rPr lang="zh-CN" altLang="en-US"/>
              <a:t>解码操作。如果你经历过那段时期应该不会对</a:t>
            </a:r>
            <a:r>
              <a:rPr lang="en-US" altLang="zh-CN"/>
              <a:t> base64 </a:t>
            </a:r>
            <a:r>
              <a:rPr lang="zh-CN" altLang="en-US"/>
              <a:t>陌生。</a:t>
            </a:r>
            <a:endParaRPr lang="zh-CN" altLang="en-US"/>
          </a:p>
          <a:p>
            <a:r>
              <a:rPr lang="en-US" altLang="zh-CN"/>
              <a:t>base64 </a:t>
            </a:r>
            <a:r>
              <a:rPr lang="zh-CN" altLang="en-US"/>
              <a:t>并非加密手段，而是编码手段，因为它对于信息没有任何实质上的保护作用。关于加密，我不是很了解，就不瞎说了。</a:t>
            </a:r>
            <a:endParaRPr lang="zh-CN" altLang="en-US"/>
          </a:p>
          <a:p>
            <a:r>
              <a:rPr lang="zh-CN" altLang="en-US"/>
              <a:t>有不少在线网站提供</a:t>
            </a:r>
            <a:r>
              <a:rPr lang="en-US" altLang="zh-CN"/>
              <a:t> base64 </a:t>
            </a:r>
            <a:r>
              <a:rPr lang="zh-CN" altLang="en-US"/>
              <a:t>编码</a:t>
            </a:r>
            <a:r>
              <a:rPr lang="en-US" altLang="zh-CN"/>
              <a:t>/</a:t>
            </a:r>
            <a:r>
              <a:rPr lang="zh-CN" altLang="en-US"/>
              <a:t>解码小程序，例如</a:t>
            </a:r>
            <a:r>
              <a:rPr lang="en-US" altLang="zh-CN"/>
              <a:t> base64.us</a:t>
            </a:r>
            <a:r>
              <a:rPr lang="zh-CN" altLang="en-US"/>
              <a:t>。另外，你还可以直接在浏览器按下</a:t>
            </a:r>
            <a:r>
              <a:rPr lang="en-US" altLang="zh-CN"/>
              <a:t> F12 </a:t>
            </a:r>
            <a:r>
              <a:rPr lang="zh-CN" altLang="en-US"/>
              <a:t>后的</a:t>
            </a:r>
            <a:r>
              <a:rPr lang="en-US" altLang="zh-CN"/>
              <a:t> Console </a:t>
            </a:r>
            <a:r>
              <a:rPr lang="zh-CN" altLang="en-US"/>
              <a:t>中使用</a:t>
            </a:r>
            <a:r>
              <a:rPr lang="en-US" altLang="zh-CN"/>
              <a:t> btoa </a:t>
            </a:r>
            <a:r>
              <a:rPr lang="zh-CN" altLang="en-US"/>
              <a:t>编码</a:t>
            </a:r>
            <a:r>
              <a:rPr lang="en-US" altLang="zh-CN"/>
              <a:t>/atob </a:t>
            </a:r>
            <a:r>
              <a:rPr lang="zh-CN" altLang="en-US"/>
              <a:t>解码，如下图。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4985" y="4730115"/>
            <a:ext cx="2266950" cy="714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70" y="4241165"/>
            <a:ext cx="2470785" cy="20497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89455" y="6290945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base64.us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08370" y="5444490"/>
            <a:ext cx="14401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F12 Console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 Linux 系统终端中，用于列出当前目录下所含的文件和子目录的命令为（</a:t>
            </a:r>
            <a:r>
              <a:rPr lang="en-US" altLang="zh-CN"/>
              <a:t> 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en-US" altLang="zh-CN"/>
              <a:t>A. ls</a:t>
            </a:r>
            <a:endParaRPr lang="en-US" altLang="zh-CN"/>
          </a:p>
          <a:p>
            <a:r>
              <a:rPr lang="en-US" altLang="zh-CN"/>
              <a:t>B. cd</a:t>
            </a:r>
            <a:endParaRPr lang="en-US" altLang="zh-CN"/>
          </a:p>
          <a:p>
            <a:r>
              <a:rPr lang="en-US" altLang="zh-CN"/>
              <a:t>C. cp</a:t>
            </a:r>
            <a:endParaRPr lang="en-US" altLang="zh-CN"/>
          </a:p>
          <a:p>
            <a:r>
              <a:rPr lang="en-US" altLang="zh-CN"/>
              <a:t>D. all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完善程序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通常而言，你需要理解代码的每一个细节才能正确填写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题意非常简洁，用多少个</a:t>
            </a:r>
            <a:r>
              <a:rPr lang="en-US" altLang="zh-CN"/>
              <a:t> 4 </a:t>
            </a:r>
            <a:r>
              <a:rPr lang="zh-CN" altLang="en-US"/>
              <a:t>才能通过加减除造一个数。</a:t>
            </a:r>
            <a:endParaRPr lang="zh-CN" altLang="en-US"/>
          </a:p>
          <a:p>
            <a:r>
              <a:rPr lang="zh-CN" altLang="en-US"/>
              <a:t>观察程序，</a:t>
            </a:r>
            <a:r>
              <a:rPr lang="en-US" altLang="zh-CN"/>
              <a:t>update </a:t>
            </a:r>
            <a:r>
              <a:rPr lang="zh-CN" altLang="en-US"/>
              <a:t>函数就是一个</a:t>
            </a:r>
            <a:r>
              <a:rPr lang="en-US" altLang="zh-CN"/>
              <a:t> min </a:t>
            </a:r>
            <a:r>
              <a:rPr lang="zh-CN" altLang="en-US"/>
              <a:t>的作用。</a:t>
            </a:r>
            <a:endParaRPr lang="zh-CN" altLang="en-US"/>
          </a:p>
          <a:p>
            <a:r>
              <a:rPr lang="zh-CN" altLang="en-US"/>
              <a:t>主函数首先把</a:t>
            </a:r>
            <a:r>
              <a:rPr lang="en-US" altLang="zh-CN"/>
              <a:t> F </a:t>
            </a:r>
            <a:r>
              <a:rPr lang="zh-CN" altLang="en-US"/>
              <a:t>全部初始化为</a:t>
            </a:r>
            <a:r>
              <a:rPr lang="en-US" altLang="zh-CN"/>
              <a:t> INT_MAX</a:t>
            </a:r>
            <a:r>
              <a:rPr lang="zh-CN" altLang="en-US"/>
              <a:t>，这个</a:t>
            </a:r>
            <a:r>
              <a:rPr lang="en-US" altLang="zh-CN"/>
              <a:t> F </a:t>
            </a:r>
            <a:r>
              <a:rPr lang="zh-CN" altLang="en-US"/>
              <a:t>应该就是答案数组。下面是第一个空，观察选项，很显然应该是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D. F[4]=1</a:t>
            </a:r>
            <a:r>
              <a:rPr lang="zh-CN" altLang="en-US"/>
              <a:t>，也就是</a:t>
            </a:r>
            <a:r>
              <a:rPr lang="en-US" altLang="zh-CN"/>
              <a:t> 4 </a:t>
            </a:r>
            <a:r>
              <a:rPr lang="zh-CN" altLang="en-US"/>
              <a:t>需要一个</a:t>
            </a:r>
            <a:r>
              <a:rPr lang="en-US" altLang="zh-CN"/>
              <a:t> 4 </a:t>
            </a:r>
            <a:r>
              <a:rPr lang="zh-CN" altLang="en-US"/>
              <a:t>表达。</a:t>
            </a:r>
            <a:endParaRPr lang="zh-CN" altLang="en-US"/>
          </a:p>
          <a:p>
            <a:r>
              <a:rPr lang="zh-CN" altLang="en-US"/>
              <a:t>再往下看，是一个</a:t>
            </a:r>
            <a:r>
              <a:rPr lang="en-US" altLang="zh-CN"/>
              <a:t> while </a:t>
            </a:r>
            <a:r>
              <a:rPr lang="zh-CN" altLang="en-US"/>
              <a:t>循环，条件是第二个空。</a:t>
            </a:r>
            <a:r>
              <a:rPr lang="en-US" altLang="zh-CN"/>
              <a:t>while </a:t>
            </a:r>
            <a:r>
              <a:rPr lang="zh-CN" altLang="en-US"/>
              <a:t>里是先找到一个</a:t>
            </a:r>
            <a:r>
              <a:rPr lang="en-US" altLang="zh-CN"/>
              <a:t> x</a:t>
            </a:r>
            <a:r>
              <a:rPr lang="zh-CN" altLang="en-US"/>
              <a:t>，然后标记</a:t>
            </a:r>
            <a:r>
              <a:rPr lang="en-US" altLang="zh-CN"/>
              <a:t> x </a:t>
            </a:r>
            <a:r>
              <a:rPr lang="zh-CN" altLang="en-US"/>
              <a:t>已访问，再用它更新所有数。</a:t>
            </a:r>
            <a:endParaRPr lang="zh-CN" altLang="en-US"/>
          </a:p>
          <a:p>
            <a:r>
              <a:rPr lang="zh-CN" altLang="en-US"/>
              <a:t>可以类比于</a:t>
            </a:r>
            <a:r>
              <a:rPr lang="en-US" altLang="zh-CN"/>
              <a:t> dijkstra </a:t>
            </a:r>
            <a:r>
              <a:rPr lang="zh-CN" altLang="en-US"/>
              <a:t>的思想，</a:t>
            </a:r>
            <a:r>
              <a:rPr lang="en-US" altLang="zh-CN"/>
              <a:t>Vis </a:t>
            </a:r>
            <a:r>
              <a:rPr lang="zh-CN" altLang="en-US"/>
              <a:t>表示已经确定了答案。那么第二空就应该填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A. !Vis[n]</a:t>
            </a:r>
            <a:r>
              <a:rPr lang="en-US" altLang="zh-CN"/>
              <a:t> </a:t>
            </a:r>
            <a:r>
              <a:rPr lang="zh-CN" altLang="en-US"/>
              <a:t>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然后看第三问，首先应该有个</a:t>
            </a:r>
            <a:r>
              <a:rPr lang="en-US" altLang="zh-CN">
                <a:sym typeface="+mn-ea"/>
              </a:rPr>
              <a:t> !Vis[i]</a:t>
            </a:r>
            <a:r>
              <a:rPr lang="zh-CN" altLang="en-US">
                <a:sym typeface="+mn-ea"/>
              </a:rPr>
              <a:t>，而</a:t>
            </a:r>
            <a:r>
              <a:rPr lang="en-US" altLang="zh-CN">
                <a:sym typeface="+mn-ea"/>
              </a:rPr>
              <a:t> r </a:t>
            </a:r>
            <a:r>
              <a:rPr lang="zh-CN" altLang="en-US">
                <a:sym typeface="+mn-ea"/>
              </a:rPr>
              <a:t>只用于记录更新轮数，所以应该是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D. !Vis[i] &amp;&amp; F[i] &lt; F[x]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/>
              <a:t>最后看第四问，问题是什么时候才用</a:t>
            </a:r>
            <a:r>
              <a:rPr lang="en-US" altLang="zh-CN"/>
              <a:t> (x,i) </a:t>
            </a:r>
            <a:r>
              <a:rPr lang="zh-CN" altLang="en-US"/>
              <a:t>更新。</a:t>
            </a:r>
            <a:endParaRPr lang="zh-CN" altLang="en-US"/>
          </a:p>
          <a:p>
            <a:r>
              <a:rPr lang="zh-CN" altLang="en-US"/>
              <a:t>同样的，类比于</a:t>
            </a:r>
            <a:r>
              <a:rPr lang="en-US" altLang="zh-CN"/>
              <a:t> dijkstra</a:t>
            </a:r>
            <a:r>
              <a:rPr lang="zh-CN" altLang="en-US"/>
              <a:t>，应该只用已经确定的点去更新，所以应该填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C. Vis[i]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所以答案为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DADC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实际上做这题并不需要写这么复杂的爆搜。</a:t>
            </a:r>
            <a:endParaRPr lang="zh-CN" altLang="en-US"/>
          </a:p>
          <a:p>
            <a:r>
              <a:rPr lang="zh-CN" altLang="en-US"/>
              <a:t>本题的结论是，</a:t>
            </a:r>
            <a:endParaRPr lang="zh-CN" altLang="en-US"/>
          </a:p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 n=4k</a:t>
            </a:r>
            <a:r>
              <a:rPr lang="zh-CN" altLang="en-US">
                <a:sym typeface="+mn-ea"/>
              </a:rPr>
              <a:t>，最优是</a:t>
            </a:r>
            <a:r>
              <a:rPr lang="en-US" altLang="zh-CN">
                <a:sym typeface="+mn-ea"/>
              </a:rPr>
              <a:t> 4+……+4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k </a:t>
            </a:r>
            <a:r>
              <a:rPr lang="zh-CN" altLang="en-US">
                <a:sym typeface="+mn-ea"/>
              </a:rPr>
              <a:t>个；</a:t>
            </a:r>
            <a:endParaRPr lang="zh-CN" altLang="en-US"/>
          </a:p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 n=4k+1</a:t>
            </a:r>
            <a:r>
              <a:rPr lang="zh-CN" altLang="en-US">
                <a:sym typeface="+mn-ea"/>
              </a:rPr>
              <a:t>，最优是</a:t>
            </a:r>
            <a:r>
              <a:rPr lang="en-US" altLang="zh-CN">
                <a:sym typeface="+mn-ea"/>
              </a:rPr>
              <a:t> 4+……+4+4/4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k+2 </a:t>
            </a:r>
            <a:r>
              <a:rPr lang="zh-CN" altLang="en-US">
                <a:sym typeface="+mn-ea"/>
              </a:rPr>
              <a:t>个；</a:t>
            </a:r>
            <a:endParaRPr lang="zh-CN" altLang="en-US"/>
          </a:p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 n=4k+2</a:t>
            </a:r>
            <a:r>
              <a:rPr lang="zh-CN" altLang="en-US">
                <a:sym typeface="+mn-ea"/>
              </a:rPr>
              <a:t>，最优是</a:t>
            </a:r>
            <a:r>
              <a:rPr lang="en-US" altLang="zh-CN">
                <a:sym typeface="+mn-ea"/>
              </a:rPr>
              <a:t> 4+……+4+(4+4)/4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k+3 </a:t>
            </a:r>
            <a:r>
              <a:rPr lang="zh-CN" altLang="en-US">
                <a:sym typeface="+mn-ea"/>
              </a:rPr>
              <a:t>个；</a:t>
            </a:r>
            <a:endParaRPr lang="zh-CN" altLang="en-US"/>
          </a:p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 n=4k+3</a:t>
            </a:r>
            <a:r>
              <a:rPr lang="zh-CN" altLang="en-US">
                <a:sym typeface="+mn-ea"/>
              </a:rPr>
              <a:t>，最优是</a:t>
            </a:r>
            <a:r>
              <a:rPr lang="en-US" altLang="zh-CN">
                <a:sym typeface="+mn-ea"/>
              </a:rPr>
              <a:t> 4+……+4+4-4/4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k+3 </a:t>
            </a:r>
            <a:r>
              <a:rPr lang="zh-CN" altLang="en-US">
                <a:sym typeface="+mn-ea"/>
              </a:rPr>
              <a:t>个。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没有乘法导致要得到大数只能靠加</a:t>
            </a:r>
            <a:r>
              <a:rPr lang="en-US" altLang="zh-CN">
                <a:sym typeface="+mn-ea"/>
              </a:rPr>
              <a:t> 4</a:t>
            </a:r>
            <a:r>
              <a:rPr lang="zh-CN" altLang="en-US">
                <a:sym typeface="+mn-ea"/>
              </a:rPr>
              <a:t>，因此有一个</a:t>
            </a:r>
            <a:r>
              <a:rPr lang="en-US" altLang="zh-CN">
                <a:sym typeface="+mn-ea"/>
              </a:rPr>
              <a:t> n/4 </a:t>
            </a:r>
            <a:r>
              <a:rPr lang="zh-CN" altLang="en-US">
                <a:sym typeface="+mn-ea"/>
              </a:rPr>
              <a:t>的下界，然后随便构造和比较一下，就能得出以上就是最优解了。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这题应该是目前为止最难的初赛题了。</a:t>
            </a:r>
            <a:endParaRPr lang="zh-CN" altLang="en-US"/>
          </a:p>
          <a:p>
            <a:r>
              <a:rPr lang="zh-CN" altLang="en-US"/>
              <a:t>题目告诉了你一个算法的过程，然后填空就是要你补全实现。</a:t>
            </a:r>
            <a:endParaRPr lang="zh-CN" altLang="en-US"/>
          </a:p>
          <a:p>
            <a:r>
              <a:rPr lang="zh-CN" altLang="en-US"/>
              <a:t>描述中出现了一个名词：笛卡尔树。它是由序列构造的一棵二叉树，要求满足堆性质，且中序遍历得到原序列。换句话说，选出最大值作为根，然后左右分别递归构造，得到的就是笛卡尔树。</a:t>
            </a:r>
            <a:endParaRPr lang="zh-CN" altLang="en-US"/>
          </a:p>
          <a:p>
            <a:r>
              <a:rPr lang="zh-CN" altLang="en-US"/>
              <a:t>上面给出的朴素构造是平方的，但是这里显然要求线性。实际上，可以使用单调栈实现线性构造。</a:t>
            </a:r>
            <a:endParaRPr lang="zh-CN" altLang="en-US"/>
          </a:p>
          <a:p>
            <a:r>
              <a:rPr lang="zh-CN" altLang="en-US"/>
              <a:t>考虑在一个序列右边添加一个数，笛卡尔树会有什么变化。不难发现，相当于找到树上往右走的那条链，找到第一个比这个数大的，把右儿子修改为新数，而新数左儿子修改为原右儿子。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26110" y="1717040"/>
            <a:ext cx="7889240" cy="4789805"/>
          </a:xfrm>
        </p:spPr>
        <p:txBody>
          <a:bodyPr/>
          <a:p>
            <a:r>
              <a:rPr lang="zh-CN" altLang="en-US"/>
              <a:t>可以参考下图理解。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所以，使用单调栈维护最右边的链就可以线性构造笛卡尔树了。</a:t>
            </a:r>
            <a:endParaRPr lang="zh-CN" altLang="en-US"/>
          </a:p>
          <a:p>
            <a:r>
              <a:rPr lang="zh-CN" altLang="en-US"/>
              <a:t>那么来看代码实现。</a:t>
            </a:r>
            <a:endParaRPr lang="zh-CN" altLang="en-US"/>
          </a:p>
          <a:p>
            <a:r>
              <a:rPr lang="zh-CN" altLang="en-US"/>
              <a:t>①就是弹栈的过程。除了弹栈外，还要顺带修改新节点的左儿子，所以选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A. p-&gt;son[0] = S[top--]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②就是如果没弹空，那么需要更新当前栈顶的右儿子为新节点，所以选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D. S[top]-&gt;son[1] = p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然后就是入栈，以及最后把根赋值为栈底。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43910" y="2170430"/>
            <a:ext cx="2453005" cy="1249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015" y="1722120"/>
            <a:ext cx="7889240" cy="5135880"/>
          </a:xfrm>
        </p:spPr>
        <p:txBody>
          <a:bodyPr/>
          <a:p>
            <a:r>
              <a:rPr lang="zh-CN" altLang="en-US"/>
              <a:t>构建大根笛卡尔树后，发现原本区间上的最大值，变成了端点在笛卡尔树上的</a:t>
            </a:r>
            <a:r>
              <a:rPr lang="en-US" altLang="zh-CN"/>
              <a:t> LCA</a:t>
            </a:r>
            <a:r>
              <a:rPr lang="zh-CN" altLang="en-US"/>
              <a:t>。可以想象区间从根开始，如果跨过根那么最大值和端点</a:t>
            </a:r>
            <a:r>
              <a:rPr lang="en-US" altLang="zh-CN"/>
              <a:t> LCA </a:t>
            </a:r>
            <a:r>
              <a:rPr lang="zh-CN" altLang="en-US"/>
              <a:t>都是根，否则可以往其中一边递归。</a:t>
            </a:r>
            <a:endParaRPr lang="zh-CN" altLang="en-US"/>
          </a:p>
          <a:p>
            <a:r>
              <a:rPr lang="zh-CN" altLang="en-US"/>
              <a:t>下一步是构建笛卡尔树上的欧拉序。欧拉序就是</a:t>
            </a:r>
            <a:r>
              <a:rPr lang="en-US" altLang="zh-CN"/>
              <a:t>“</a:t>
            </a:r>
            <a:r>
              <a:rPr lang="zh-CN" altLang="en-US"/>
              <a:t>能往下走就往下走，走不了就回头</a:t>
            </a:r>
            <a:r>
              <a:rPr lang="en-US" altLang="zh-CN"/>
              <a:t>”</a:t>
            </a:r>
            <a:r>
              <a:rPr lang="zh-CN" altLang="en-US"/>
              <a:t>形成的路径，如下图。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构造欧拉序非常简单，</a:t>
            </a:r>
            <a:r>
              <a:rPr lang="en-US" altLang="zh-CN"/>
              <a:t>dfs </a:t>
            </a:r>
            <a:r>
              <a:rPr lang="zh-CN" altLang="en-US"/>
              <a:t>一遍即可，也没有填空，就不细讲了。</a:t>
            </a:r>
            <a:endParaRPr lang="zh-CN" altLang="en-US"/>
          </a:p>
          <a:p>
            <a:r>
              <a:rPr lang="zh-CN" altLang="en-US"/>
              <a:t>那么，从第一次访问一个点到第一次访问另一个点，经过的深度最小的点一定就是</a:t>
            </a:r>
            <a:r>
              <a:rPr lang="en-US" altLang="zh-CN"/>
              <a:t> LCA</a:t>
            </a:r>
            <a:r>
              <a:rPr lang="zh-CN" altLang="en-US"/>
              <a:t>。这样，就又转化为了±</a:t>
            </a:r>
            <a:r>
              <a:rPr lang="en-US" altLang="zh-CN"/>
              <a:t>1 RMQ </a:t>
            </a:r>
            <a:r>
              <a:rPr lang="zh-CN" altLang="en-US"/>
              <a:t>问题，这里的</a:t>
            </a:r>
            <a:r>
              <a:rPr lang="zh-CN" altLang="en-US">
                <a:sym typeface="+mn-ea"/>
              </a:rPr>
              <a:t>±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指两个相邻的数必定相差</a:t>
            </a:r>
            <a:r>
              <a:rPr lang="en-US" altLang="zh-CN">
                <a:sym typeface="+mn-ea"/>
              </a:rPr>
              <a:t> 1</a:t>
            </a:r>
            <a:r>
              <a:rPr lang="zh-CN" altLang="en-US">
                <a:sym typeface="+mn-ea"/>
              </a:rPr>
              <a:t>，深度当然满足这一条件。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0640" y="3470275"/>
            <a:ext cx="1439545" cy="1336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6110" y="1717040"/>
            <a:ext cx="7889240" cy="4926965"/>
          </a:xfrm>
        </p:spPr>
        <p:txBody>
          <a:bodyPr/>
          <a:p>
            <a:r>
              <a:rPr lang="zh-CN" altLang="en-US"/>
              <a:t>现在，原始问题已经被转化为了一个长</a:t>
            </a:r>
            <a:r>
              <a:rPr lang="en-US" altLang="zh-CN"/>
              <a:t> 2n-1 </a:t>
            </a:r>
            <a:r>
              <a:rPr lang="zh-CN" altLang="en-US"/>
              <a:t>的±</a:t>
            </a:r>
            <a:r>
              <a:rPr lang="en-US" altLang="zh-CN"/>
              <a:t>1</a:t>
            </a:r>
            <a:r>
              <a:rPr lang="zh-CN" altLang="en-US"/>
              <a:t>序列上的区间</a:t>
            </a:r>
            <a:r>
              <a:rPr lang="zh-CN" altLang="en-US">
                <a:solidFill>
                  <a:srgbClr val="FF0000"/>
                </a:solidFill>
              </a:rPr>
              <a:t>最小值</a:t>
            </a:r>
            <a:r>
              <a:rPr lang="zh-CN" altLang="en-US"/>
              <a:t>问题。所以，③处应该是比较</a:t>
            </a:r>
            <a:r>
              <a:rPr lang="en-US" altLang="zh-CN"/>
              <a:t> dep </a:t>
            </a:r>
            <a:r>
              <a:rPr lang="zh-CN" altLang="en-US"/>
              <a:t>并取更小值，所以选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A.x-&gt;dep &lt; y-&gt;dep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接下来，按照描述，计算分段大小然后对每一段计算最小值，并处理出</a:t>
            </a:r>
            <a:r>
              <a:rPr lang="en-US" altLang="zh-CN"/>
              <a:t> ST </a:t>
            </a:r>
            <a:r>
              <a:rPr lang="zh-CN" altLang="en-US"/>
              <a:t>表，即代码中的 ST_init。再接下来，就是处理散块的最小值问题。</a:t>
            </a:r>
            <a:endParaRPr lang="zh-CN" altLang="en-US"/>
          </a:p>
          <a:p>
            <a:r>
              <a:rPr lang="zh-CN" altLang="en-US"/>
              <a:t>散块长度不一定有整块长度，为了方便，只需在用一个二进制数描述差分数组时，用</a:t>
            </a:r>
            <a:r>
              <a:rPr lang="en-US" altLang="zh-CN"/>
              <a:t> 0 </a:t>
            </a:r>
            <a:r>
              <a:rPr lang="zh-CN" altLang="en-US"/>
              <a:t>表示</a:t>
            </a:r>
            <a:r>
              <a:rPr lang="en-US" altLang="zh-CN"/>
              <a:t> +1</a:t>
            </a:r>
            <a:r>
              <a:rPr lang="zh-CN" altLang="en-US"/>
              <a:t>，这样如果长度不足结尾若干个</a:t>
            </a:r>
            <a:r>
              <a:rPr lang="en-US" altLang="zh-CN"/>
              <a:t> +1 </a:t>
            </a:r>
            <a:r>
              <a:rPr lang="zh-CN" altLang="en-US"/>
              <a:t>一定不是最小值，不会影响答案。</a:t>
            </a:r>
            <a:endParaRPr lang="zh-CN" altLang="en-US"/>
          </a:p>
          <a:p>
            <a:r>
              <a:rPr lang="zh-CN" altLang="en-US"/>
              <a:t>因此，④处应该填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D. A[i * b + j]-&gt;dep &lt; A[i * b + j - 1]-&gt;dep</a:t>
            </a:r>
            <a:r>
              <a:rPr lang="zh-CN" altLang="en-US"/>
              <a:t>，也就是</a:t>
            </a:r>
            <a:r>
              <a:rPr lang="en-US" altLang="zh-CN"/>
              <a:t> 1 </a:t>
            </a:r>
            <a:r>
              <a:rPr lang="zh-CN" altLang="en-US"/>
              <a:t>用来表示</a:t>
            </a:r>
            <a:r>
              <a:rPr lang="en-US" altLang="zh-CN"/>
              <a:t> -1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AC </a:t>
            </a:r>
            <a:r>
              <a:rPr lang="zh-CN" altLang="en-US"/>
              <a:t>错在左右儿子没有区别不能只判一个，</a:t>
            </a:r>
            <a:r>
              <a:rPr lang="en-US" altLang="zh-CN"/>
              <a:t>B </a:t>
            </a:r>
            <a:r>
              <a:rPr lang="zh-CN" altLang="en-US"/>
              <a:t>的</a:t>
            </a:r>
            <a:r>
              <a:rPr lang="en-US" altLang="zh-CN"/>
              <a:t> val </a:t>
            </a:r>
            <a:r>
              <a:rPr lang="zh-CN" altLang="en-US"/>
              <a:t>小等价于</a:t>
            </a:r>
            <a:r>
              <a:rPr lang="en-US" altLang="zh-CN"/>
              <a:t> dep </a:t>
            </a:r>
            <a:r>
              <a:rPr lang="zh-CN" altLang="en-US"/>
              <a:t>大所以写反了。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089" y="1709037"/>
            <a:ext cx="7889531" cy="4472312"/>
          </a:xfrm>
        </p:spPr>
        <p:txBody>
          <a:bodyPr/>
          <a:p>
            <a:r>
              <a:rPr lang="en-US" altLang="zh-CN"/>
              <a:t>small_init </a:t>
            </a:r>
            <a:r>
              <a:rPr lang="zh-CN" altLang="en-US"/>
              <a:t>的后半部分则是对所有情况预处理最小值位置。</a:t>
            </a:r>
            <a:endParaRPr lang="zh-CN" altLang="en-US"/>
          </a:p>
          <a:p>
            <a:r>
              <a:rPr lang="zh-CN" altLang="en-US"/>
              <a:t>⑤处显然是</a:t>
            </a:r>
            <a:r>
              <a:rPr lang="en-US" altLang="zh-CN"/>
              <a:t> v </a:t>
            </a:r>
            <a:r>
              <a:rPr lang="zh-CN" altLang="en-US"/>
              <a:t>应该如何变化。观察到下面是</a:t>
            </a:r>
            <a:r>
              <a:rPr lang="en-US" altLang="zh-CN"/>
              <a:t> v&lt;mx </a:t>
            </a:r>
            <a:r>
              <a:rPr lang="zh-CN" altLang="en-US"/>
              <a:t>则更新，因此与之前是一致的，也就是</a:t>
            </a:r>
            <a:r>
              <a:rPr lang="en-US" altLang="zh-CN"/>
              <a:t> 0,1 </a:t>
            </a:r>
            <a:r>
              <a:rPr lang="zh-CN" altLang="en-US"/>
              <a:t>代表</a:t>
            </a:r>
            <a:r>
              <a:rPr lang="en-US" altLang="zh-CN"/>
              <a:t> +1,-1</a:t>
            </a:r>
            <a:r>
              <a:rPr lang="zh-CN" altLang="en-US"/>
              <a:t>。由于</a:t>
            </a:r>
            <a:r>
              <a:rPr lang="en-US" altLang="zh-CN"/>
              <a:t> S </a:t>
            </a:r>
            <a:r>
              <a:rPr lang="zh-CN" altLang="en-US"/>
              <a:t>从第</a:t>
            </a:r>
            <a:r>
              <a:rPr lang="en-US" altLang="zh-CN"/>
              <a:t> 0 </a:t>
            </a:r>
            <a:r>
              <a:rPr lang="zh-CN" altLang="en-US"/>
              <a:t>位开始存储信息，所以应该右移</a:t>
            </a:r>
            <a:r>
              <a:rPr lang="en-US" altLang="zh-CN"/>
              <a:t> i-1 </a:t>
            </a:r>
            <a:r>
              <a:rPr lang="zh-CN" altLang="en-US"/>
              <a:t>位。因此选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D. v += (S &gt;&gt; (i - 1) &amp; 1) ? -1 : 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然后就是大块查询</a:t>
            </a:r>
            <a:r>
              <a:rPr lang="en-US" altLang="zh-CN"/>
              <a:t> ST_query </a:t>
            </a:r>
            <a:r>
              <a:rPr lang="zh-CN" altLang="en-US"/>
              <a:t>与小块查询</a:t>
            </a:r>
            <a:r>
              <a:rPr lang="en-US" altLang="zh-CN"/>
              <a:t> small_query</a:t>
            </a:r>
            <a:r>
              <a:rPr lang="zh-CN" altLang="en-US"/>
              <a:t>。前者就是</a:t>
            </a:r>
            <a:r>
              <a:rPr lang="en-US" altLang="zh-CN"/>
              <a:t> ST </a:t>
            </a:r>
            <a:r>
              <a:rPr lang="zh-CN" altLang="en-US"/>
              <a:t>表大块查询，而后者则是同一个小块内的散块查询。</a:t>
            </a:r>
            <a:endParaRPr lang="zh-CN" altLang="en-US"/>
          </a:p>
          <a:p>
            <a:r>
              <a:rPr lang="zh-CN" altLang="en-US"/>
              <a:t>对于小块查询，只需要提取出本块中</a:t>
            </a:r>
            <a:r>
              <a:rPr lang="en-US" altLang="zh-CN"/>
              <a:t> l~r </a:t>
            </a:r>
            <a:r>
              <a:rPr lang="zh-CN" altLang="en-US"/>
              <a:t>的部分即可，那么先通过右移消除开头</a:t>
            </a:r>
            <a:r>
              <a:rPr lang="en-US" altLang="zh-CN"/>
              <a:t> l-pb </a:t>
            </a:r>
            <a:r>
              <a:rPr lang="zh-CN" altLang="en-US"/>
              <a:t>位，再只保留</a:t>
            </a:r>
            <a:r>
              <a:rPr lang="en-US" altLang="zh-CN"/>
              <a:t> r-l </a:t>
            </a:r>
            <a:r>
              <a:rPr lang="zh-CN" altLang="en-US"/>
              <a:t>个，就得到了</a:t>
            </a:r>
            <a:r>
              <a:rPr lang="en-US" altLang="zh-CN"/>
              <a:t> l~r </a:t>
            </a:r>
            <a:r>
              <a:rPr lang="zh-CN" altLang="en-US"/>
              <a:t>的部分。所以⑥应该选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C. (Dif[p] &gt;&gt; (l - p * b)) &amp; ((1 &lt;&lt; (r - l)) - 1)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这样这题就做完了。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大题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</a:t>
            </a:r>
            <a:r>
              <a:rPr lang="en-US" altLang="zh-CN"/>
              <a:t>he Method of Four Russians </a:t>
            </a:r>
            <a:r>
              <a:rPr lang="zh-CN" altLang="en-US"/>
              <a:t>通常称为四毛子。它实际上代表一种特殊分块方法，而不只是对于±</a:t>
            </a:r>
            <a:r>
              <a:rPr lang="en-US" altLang="zh-CN"/>
              <a:t>1</a:t>
            </a:r>
            <a:r>
              <a:rPr lang="zh-CN" altLang="en-US"/>
              <a:t>序列的</a:t>
            </a:r>
            <a:r>
              <a:rPr lang="en-US" altLang="zh-CN"/>
              <a:t> RMQ </a:t>
            </a:r>
            <a:r>
              <a:rPr lang="zh-CN" altLang="en-US"/>
              <a:t>的优化。</a:t>
            </a:r>
            <a:endParaRPr lang="zh-CN" altLang="en-US"/>
          </a:p>
          <a:p>
            <a:r>
              <a:rPr lang="zh-CN" altLang="en-US"/>
              <a:t>分块大家都知道是把序列</a:t>
            </a:r>
            <a:r>
              <a:rPr lang="en-US" altLang="zh-CN"/>
              <a:t> B </a:t>
            </a:r>
            <a:r>
              <a:rPr lang="zh-CN" altLang="en-US"/>
              <a:t>个一块分为</a:t>
            </a:r>
            <a:r>
              <a:rPr lang="en-US" altLang="zh-CN"/>
              <a:t> n/B </a:t>
            </a:r>
            <a:r>
              <a:rPr lang="zh-CN" altLang="en-US"/>
              <a:t>块，然后询问拆成块内询问和整块询问，并通过调整</a:t>
            </a:r>
            <a:r>
              <a:rPr lang="en-US" altLang="zh-CN"/>
              <a:t> B </a:t>
            </a:r>
            <a:r>
              <a:rPr lang="zh-CN" altLang="en-US"/>
              <a:t>来获得低时间复杂度。</a:t>
            </a:r>
            <a:endParaRPr lang="zh-CN" altLang="en-US"/>
          </a:p>
          <a:p>
            <a:r>
              <a:rPr lang="zh-CN" altLang="en-US"/>
              <a:t>四毛子的做法是，取</a:t>
            </a:r>
            <a:r>
              <a:rPr lang="en-US" altLang="zh-CN"/>
              <a:t> B=c log n</a:t>
            </a:r>
            <a:r>
              <a:rPr lang="zh-CN" altLang="en-US"/>
              <a:t>，其中</a:t>
            </a:r>
            <a:r>
              <a:rPr lang="en-US" altLang="zh-CN"/>
              <a:t> c </a:t>
            </a:r>
            <a:r>
              <a:rPr lang="zh-CN" altLang="en-US"/>
              <a:t>是一个常数，对于</a:t>
            </a:r>
            <a:r>
              <a:rPr lang="en-US" altLang="zh-CN"/>
              <a:t> n/B </a:t>
            </a:r>
            <a:r>
              <a:rPr lang="zh-CN" altLang="en-US"/>
              <a:t>个大块使用一个</a:t>
            </a:r>
            <a:r>
              <a:rPr lang="en-US" altLang="zh-CN"/>
              <a:t> n log n </a:t>
            </a:r>
            <a:r>
              <a:rPr lang="zh-CN" altLang="en-US"/>
              <a:t>算法，小块内则可以使用指数级暴力预处理，最终整体还是线性的。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1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考点：基础知识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ls</a:t>
            </a:r>
            <a:r>
              <a:rPr lang="en-US" altLang="zh-CN">
                <a:solidFill>
                  <a:srgbClr val="2E75B6"/>
                </a:solidFill>
              </a:rPr>
              <a:t> </a:t>
            </a:r>
            <a:r>
              <a:rPr lang="zh-CN" altLang="en-US">
                <a:solidFill>
                  <a:srgbClr val="2E75B6"/>
                </a:solidFill>
              </a:rPr>
              <a:t>是</a:t>
            </a:r>
            <a:r>
              <a:rPr lang="en-US" altLang="zh-CN">
                <a:solidFill>
                  <a:srgbClr val="2E75B6"/>
                </a:solidFill>
              </a:rPr>
              <a:t> Linux </a:t>
            </a:r>
            <a:r>
              <a:rPr lang="zh-CN" altLang="en-US">
                <a:solidFill>
                  <a:srgbClr val="2E75B6"/>
                </a:solidFill>
              </a:rPr>
              <a:t>系统中</a:t>
            </a:r>
            <a:r>
              <a:rPr lang="zh-CN" altLang="en-US">
                <a:sym typeface="+mn-ea"/>
              </a:rPr>
              <a:t>用于列出当前目录下所含的文件和子目录的命令；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</a:rPr>
              <a:t>cd</a:t>
            </a:r>
            <a:r>
              <a:rPr lang="en-US" altLang="zh-CN">
                <a:solidFill>
                  <a:srgbClr val="2E75B6"/>
                </a:solidFill>
              </a:rPr>
              <a:t> </a:t>
            </a:r>
            <a:r>
              <a:rPr lang="zh-CN" altLang="en-US">
                <a:solidFill>
                  <a:srgbClr val="2E75B6"/>
                </a:solidFill>
              </a:rPr>
              <a:t>是</a:t>
            </a:r>
            <a:r>
              <a:rPr lang="en-US" altLang="zh-CN">
                <a:solidFill>
                  <a:srgbClr val="2E75B6"/>
                </a:solidFill>
              </a:rPr>
              <a:t> Linux/Windows </a:t>
            </a:r>
            <a:r>
              <a:rPr lang="zh-CN" altLang="en-US">
                <a:solidFill>
                  <a:srgbClr val="2E75B6"/>
                </a:solidFill>
              </a:rPr>
              <a:t>系统中用于切换当前目录的命令；</a:t>
            </a:r>
            <a:endParaRPr lang="zh-CN" altLang="en-US">
              <a:solidFill>
                <a:srgbClr val="2E75B6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cp</a:t>
            </a:r>
            <a:r>
              <a:rPr lang="en-US" altLang="zh-CN">
                <a:solidFill>
                  <a:srgbClr val="2E75B6"/>
                </a:solidFill>
              </a:rPr>
              <a:t> </a:t>
            </a:r>
            <a:r>
              <a:rPr lang="zh-CN" altLang="en-US">
                <a:solidFill>
                  <a:srgbClr val="2E75B6"/>
                </a:solidFill>
              </a:rPr>
              <a:t>是</a:t>
            </a:r>
            <a:r>
              <a:rPr lang="en-US" altLang="zh-CN">
                <a:solidFill>
                  <a:srgbClr val="2E75B6"/>
                </a:solidFill>
              </a:rPr>
              <a:t> Linux </a:t>
            </a:r>
            <a:r>
              <a:rPr lang="zh-CN" altLang="en-US">
                <a:solidFill>
                  <a:srgbClr val="2E75B6"/>
                </a:solidFill>
              </a:rPr>
              <a:t>系统中用于复制文件的命令；</a:t>
            </a:r>
            <a:endParaRPr lang="zh-CN" altLang="en-US">
              <a:solidFill>
                <a:srgbClr val="2E75B6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all</a:t>
            </a:r>
            <a:r>
              <a:rPr lang="en-US" altLang="zh-CN">
                <a:solidFill>
                  <a:srgbClr val="2E75B6"/>
                </a:solidFill>
              </a:rPr>
              <a:t> </a:t>
            </a:r>
            <a:r>
              <a:rPr lang="zh-CN" altLang="en-US">
                <a:solidFill>
                  <a:srgbClr val="2E75B6"/>
                </a:solidFill>
              </a:rPr>
              <a:t>并不是命令。</a:t>
            </a:r>
            <a:endParaRPr lang="zh-CN" altLang="en-US">
              <a:solidFill>
                <a:srgbClr val="2E75B6"/>
              </a:solidFill>
            </a:endParaRPr>
          </a:p>
          <a:p>
            <a:endParaRPr lang="zh-CN" altLang="en-US">
              <a:solidFill>
                <a:srgbClr val="2E75B6"/>
              </a:solidFill>
            </a:endParaRPr>
          </a:p>
          <a:p>
            <a:r>
              <a:rPr lang="zh-CN" altLang="en-US">
                <a:solidFill>
                  <a:srgbClr val="2E75B6"/>
                </a:solidFill>
              </a:rPr>
              <a:t>系统命令内容以前似乎没有考过，似乎也没有教材写。</a:t>
            </a:r>
            <a:endParaRPr lang="zh-CN" altLang="en-US">
              <a:solidFill>
                <a:srgbClr val="2E75B6"/>
              </a:solidFill>
            </a:endParaRPr>
          </a:p>
          <a:p>
            <a:r>
              <a:rPr lang="zh-CN" altLang="en-US">
                <a:solidFill>
                  <a:srgbClr val="2E75B6"/>
                </a:solidFill>
              </a:rPr>
              <a:t>或许可以参考</a:t>
            </a:r>
            <a:r>
              <a:rPr lang="en-US" altLang="zh-CN">
                <a:solidFill>
                  <a:srgbClr val="2E75B6"/>
                </a:solidFill>
              </a:rPr>
              <a:t> NOI </a:t>
            </a:r>
            <a:r>
              <a:rPr lang="zh-CN" altLang="en-US">
                <a:solidFill>
                  <a:srgbClr val="2E75B6"/>
                </a:solidFill>
              </a:rPr>
              <a:t>笔试题库中相关内容？</a:t>
            </a:r>
            <a:endParaRPr lang="zh-CN" altLang="en-US">
              <a:solidFill>
                <a:srgbClr val="2E75B6"/>
              </a:solidFill>
            </a:endParaRPr>
          </a:p>
          <a:p>
            <a:r>
              <a:rPr lang="zh-CN" altLang="en-US">
                <a:solidFill>
                  <a:srgbClr val="2E75B6"/>
                </a:solidFill>
                <a:hlinkClick r:id="rId1" action="ppaction://hlinkfile"/>
              </a:rPr>
              <a:t>https://www.noi.cn/xw/2022-07-27/766893.shtml</a:t>
            </a:r>
            <a:endParaRPr lang="zh-CN" altLang="en-US">
              <a:solidFill>
                <a:srgbClr val="2E75B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ym typeface="+mn-ea"/>
              </a:rPr>
              <a:t>祝大家初赛至少 90 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感谢聆听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二进制数 00101010</a:t>
            </a:r>
            <a:r>
              <a:rPr lang="zh-CN" altLang="en-US" baseline="-25000"/>
              <a:t>2</a:t>
            </a:r>
            <a:r>
              <a:rPr lang="zh-CN" altLang="en-US"/>
              <a:t> 和 00010110</a:t>
            </a:r>
            <a:r>
              <a:rPr lang="zh-CN" altLang="en-US" baseline="-25000"/>
              <a:t>2</a:t>
            </a:r>
            <a:r>
              <a:rPr lang="zh-CN" altLang="en-US"/>
              <a:t> 的和为（</a:t>
            </a:r>
            <a:r>
              <a:rPr lang="en-US" altLang="zh-CN"/>
              <a:t> 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A. 00111100</a:t>
            </a:r>
            <a:r>
              <a:rPr lang="zh-CN" altLang="en-US" baseline="-25000"/>
              <a:t>2</a:t>
            </a:r>
            <a:endParaRPr lang="zh-CN" altLang="en-US"/>
          </a:p>
          <a:p>
            <a:r>
              <a:rPr lang="zh-CN" altLang="en-US"/>
              <a:t>B. 01000000</a:t>
            </a:r>
            <a:r>
              <a:rPr lang="zh-CN" altLang="en-US" baseline="-25000"/>
              <a:t>2</a:t>
            </a:r>
            <a:endParaRPr lang="zh-CN" altLang="en-US"/>
          </a:p>
          <a:p>
            <a:r>
              <a:rPr lang="zh-CN" altLang="en-US"/>
              <a:t>C. 00111100</a:t>
            </a:r>
            <a:r>
              <a:rPr lang="zh-CN" altLang="en-US" baseline="-25000"/>
              <a:t>2</a:t>
            </a:r>
            <a:endParaRPr lang="zh-CN" altLang="en-US"/>
          </a:p>
          <a:p>
            <a:r>
              <a:rPr lang="zh-CN" altLang="en-US"/>
              <a:t>D. 01000010</a:t>
            </a:r>
            <a:r>
              <a:rPr lang="zh-CN" altLang="en-US" baseline="-25000"/>
              <a:t>2</a:t>
            </a:r>
            <a:endParaRPr lang="zh-CN" altLang="en-US" baseline="-25000"/>
          </a:p>
          <a:p>
            <a:endParaRPr lang="zh-CN" altLang="en-US"/>
          </a:p>
          <a:p>
            <a:r>
              <a:rPr lang="zh-CN" altLang="en-US"/>
              <a:t>答案：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2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考点：进制</a:t>
            </a:r>
            <a:endParaRPr lang="zh-CN" altLang="en-US"/>
          </a:p>
          <a:p>
            <a:r>
              <a:rPr lang="zh-CN" altLang="en-US"/>
              <a:t>直接二进制加法</a:t>
            </a:r>
            <a:endParaRPr lang="zh-CN" altLang="en-US"/>
          </a:p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00101010</a:t>
            </a:r>
            <a:endParaRPr lang="zh-CN" altLang="en-US">
              <a:sym typeface="+mn-ea"/>
            </a:endParaRPr>
          </a:p>
          <a:p>
            <a:r>
              <a:rPr lang="en-US" altLang="zh-CN"/>
              <a:t>+</a:t>
            </a:r>
            <a:r>
              <a:rPr lang="zh-CN" altLang="en-US">
                <a:sym typeface="+mn-ea"/>
              </a:rPr>
              <a:t>00010110</a:t>
            </a:r>
            <a:endParaRPr lang="zh-CN" altLang="en-US">
              <a:sym typeface="+mn-ea"/>
            </a:endParaRPr>
          </a:p>
          <a:p>
            <a:r>
              <a:rPr lang="en-US" altLang="zh-CN"/>
              <a:t>---------</a:t>
            </a:r>
            <a:endParaRPr lang="en-US" altLang="zh-CN"/>
          </a:p>
          <a:p>
            <a:r>
              <a:rPr lang="en-US" altLang="zh-CN"/>
              <a:t> 01000000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二进制加法就是逢</a:t>
            </a:r>
            <a:r>
              <a:rPr lang="en-US" altLang="zh-CN"/>
              <a:t> 2 </a:t>
            </a:r>
            <a:r>
              <a:rPr lang="zh-CN" altLang="en-US"/>
              <a:t>进</a:t>
            </a:r>
            <a:r>
              <a:rPr lang="en-US" altLang="zh-CN"/>
              <a:t> 1 </a:t>
            </a:r>
            <a:r>
              <a:rPr lang="zh-CN" altLang="en-US"/>
              <a:t>即可。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 3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在程序运行过程中，如果递归调用的层数过多，可能会由于（</a:t>
            </a:r>
            <a:r>
              <a:rPr lang="en-US" altLang="zh-CN"/>
              <a:t> </a:t>
            </a:r>
            <a:r>
              <a:rPr lang="zh-CN" altLang="en-US"/>
              <a:t>）引发错误。</a:t>
            </a:r>
            <a:endParaRPr lang="zh-CN" altLang="en-US"/>
          </a:p>
          <a:p>
            <a:r>
              <a:rPr lang="zh-CN" altLang="en-US"/>
              <a:t>A. 系统分配的栈空间溢出</a:t>
            </a:r>
            <a:endParaRPr lang="zh-CN" altLang="en-US"/>
          </a:p>
          <a:p>
            <a:r>
              <a:rPr lang="zh-CN" altLang="en-US"/>
              <a:t>B. 系统分配的队列空间溢出</a:t>
            </a:r>
            <a:endParaRPr lang="zh-CN" altLang="en-US"/>
          </a:p>
          <a:p>
            <a:r>
              <a:rPr lang="zh-CN" altLang="en-US"/>
              <a:t>C. 系统分配的链表空间溢出</a:t>
            </a:r>
            <a:endParaRPr lang="zh-CN" altLang="en-US"/>
          </a:p>
          <a:p>
            <a:r>
              <a:rPr lang="zh-CN" altLang="en-US"/>
              <a:t>D. 系统分配的堆空间溢出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答案：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A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200,&quot;width&quot;:11175}"/>
</p:tagLst>
</file>

<file path=ppt/tags/tag2.xml><?xml version="1.0" encoding="utf-8"?>
<p:tagLst xmlns:p="http://schemas.openxmlformats.org/presentationml/2006/main">
  <p:tag name="KSO_WM_UNIT_PLACING_PICTURE_USER_VIEWPORT" val="{&quot;height&quot;:7043.011023622047,&quot;width&quot;:12424.458267716534}"/>
</p:tagLst>
</file>

<file path=ppt/tags/tag3.xml><?xml version="1.0" encoding="utf-8"?>
<p:tagLst xmlns:p="http://schemas.openxmlformats.org/presentationml/2006/main">
  <p:tag name="KSO_WM_UNIT_PLACING_PICTURE_USER_VIEWPORT" val="{&quot;height&quot;:3705,&quot;width&quot;:7275}"/>
</p:tagLst>
</file>

<file path=ppt/tags/tag4.xml><?xml version="1.0" encoding="utf-8"?>
<p:tagLst xmlns:p="http://schemas.openxmlformats.org/presentationml/2006/main">
  <p:tag name="COMMONDATA" val="eyJoZGlkIjoiYjhiMTIwMTI2NjE4OWFmYzc3ZjUxZmNmYWYxM2M4OTAifQ==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9782</Words>
  <Application>WPS 演示</Application>
  <PresentationFormat>全屏显示(4:3)</PresentationFormat>
  <Paragraphs>546</Paragraphs>
  <Slides>60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1" baseType="lpstr">
      <vt:lpstr>Arial</vt:lpstr>
      <vt:lpstr>宋体</vt:lpstr>
      <vt:lpstr>Wingdings</vt:lpstr>
      <vt:lpstr>微软雅黑</vt:lpstr>
      <vt:lpstr>微软雅黑 Light</vt:lpstr>
      <vt:lpstr>黑体</vt:lpstr>
      <vt:lpstr>等线</vt:lpstr>
      <vt:lpstr>Arial Unicode MS</vt:lpstr>
      <vt:lpstr>等线 Light</vt:lpstr>
      <vt:lpstr>主题1</vt:lpstr>
      <vt:lpstr>Paint.Picture</vt:lpstr>
      <vt:lpstr>2021 年 CSP-S 第一轮真题讲解</vt:lpstr>
      <vt:lpstr>关于难度</vt:lpstr>
      <vt:lpstr>PowerPoint 演示文稿</vt:lpstr>
      <vt:lpstr>单项选择题</vt:lpstr>
      <vt:lpstr>第 1 题</vt:lpstr>
      <vt:lpstr>第 1 题</vt:lpstr>
      <vt:lpstr>第 2 题</vt:lpstr>
      <vt:lpstr>第 2 题</vt:lpstr>
      <vt:lpstr>第 3 题</vt:lpstr>
      <vt:lpstr>第 3 题</vt:lpstr>
      <vt:lpstr>第 4 题</vt:lpstr>
      <vt:lpstr>第 4 题</vt:lpstr>
      <vt:lpstr>第 5 题</vt:lpstr>
      <vt:lpstr>第 5 题</vt:lpstr>
      <vt:lpstr>第 5 题</vt:lpstr>
      <vt:lpstr>第 6 题</vt:lpstr>
      <vt:lpstr>第 6 题</vt:lpstr>
      <vt:lpstr>第 7 题</vt:lpstr>
      <vt:lpstr>第 7 题</vt:lpstr>
      <vt:lpstr>第 8 题</vt:lpstr>
      <vt:lpstr>第 8 题</vt:lpstr>
      <vt:lpstr>第 9 题</vt:lpstr>
      <vt:lpstr>第 9 题</vt:lpstr>
      <vt:lpstr>第 10 题</vt:lpstr>
      <vt:lpstr>第 10 题</vt:lpstr>
      <vt:lpstr>第 11 题</vt:lpstr>
      <vt:lpstr>第 11 题</vt:lpstr>
      <vt:lpstr>第 12 题</vt:lpstr>
      <vt:lpstr>第 12 题</vt:lpstr>
      <vt:lpstr>第 13 题</vt:lpstr>
      <vt:lpstr>第 13 题</vt:lpstr>
      <vt:lpstr>第 14 题</vt:lpstr>
      <vt:lpstr>第 14 题</vt:lpstr>
      <vt:lpstr>第 15 题</vt:lpstr>
      <vt:lpstr>第 15 题</vt:lpstr>
      <vt:lpstr>阅读程序</vt:lpstr>
      <vt:lpstr>第 1 大题</vt:lpstr>
      <vt:lpstr>第 1 大题</vt:lpstr>
      <vt:lpstr>第 1 大题</vt:lpstr>
      <vt:lpstr>第 1 大题</vt:lpstr>
      <vt:lpstr>第 2 大题</vt:lpstr>
      <vt:lpstr>第 2 大题</vt:lpstr>
      <vt:lpstr>第 2 大题</vt:lpstr>
      <vt:lpstr>第 2 大题</vt:lpstr>
      <vt:lpstr>第 3 大题</vt:lpstr>
      <vt:lpstr>第 3 大题</vt:lpstr>
      <vt:lpstr>第 3 大题</vt:lpstr>
      <vt:lpstr>第 3 大题</vt:lpstr>
      <vt:lpstr>第 3 大题</vt:lpstr>
      <vt:lpstr>完善程序</vt:lpstr>
      <vt:lpstr>第 1 大题</vt:lpstr>
      <vt:lpstr>第 1 大题</vt:lpstr>
      <vt:lpstr>第 1 大题</vt:lpstr>
      <vt:lpstr>第 2 大题</vt:lpstr>
      <vt:lpstr>第 2 大题</vt:lpstr>
      <vt:lpstr>第 2 大题</vt:lpstr>
      <vt:lpstr>第 2 大题</vt:lpstr>
      <vt:lpstr>第 2 大题</vt:lpstr>
      <vt:lpstr>第 2 大题</vt:lpstr>
      <vt:lpstr>祝大家初赛至少 90 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排序</dc:title>
  <dc:creator>洛谷学术组</dc:creator>
  <cp:lastModifiedBy>Administrator</cp:lastModifiedBy>
  <cp:revision>510</cp:revision>
  <dcterms:created xsi:type="dcterms:W3CDTF">2021-01-12T09:39:00Z</dcterms:created>
  <dcterms:modified xsi:type="dcterms:W3CDTF">2022-08-19T05:55:08Z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252B3D5AC99A4F0B836589E1BAB2AEB5</vt:lpwstr>
  </property>
  <property fmtid="{D5CDD505-2E9C-101B-9397-08002B2CF9AE}" pid="3" name="KSOProductBuildVer">
    <vt:lpwstr>2052-11.1.0.12313</vt:lpwstr>
  </property>
</Properties>
</file>