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6" r:id="rId3"/>
    <p:sldId id="274" r:id="rId4"/>
    <p:sldId id="382" r:id="rId5"/>
    <p:sldId id="367" r:id="rId6"/>
    <p:sldId id="368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273" r:id="rId15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cq" initials="wc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6" autoAdjust="0"/>
    <p:restoredTop sz="91643" autoAdjust="0"/>
  </p:normalViewPr>
  <p:slideViewPr>
    <p:cSldViewPr snapToGrid="0">
      <p:cViewPr varScale="1">
        <p:scale>
          <a:sx n="68" d="100"/>
          <a:sy n="68" d="100"/>
        </p:scale>
        <p:origin x="940" y="52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576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A1A5-87A5-4F69-8D07-6F9C8B3A8B27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B5C1-8FEC-416B-AF5D-220EF5533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/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000B89-1775-494D-A3A4-EA3441A4224B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82DA07C-2802-498B-8AE7-DB418465B79C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EBD238-0177-444E-A26C-C61A28D3291E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E01F2D6-70D3-418A-9741-D62E4B4E25E5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58C9-7524-40BB-9FA1-28F2468E7F5E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/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/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A2B7287-99E8-429B-9A42-47D7A5C77679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9782-C552-4FF5-BFBD-9944CC0358CF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015F7-7153-4D56-82F0-1E1AE8A3B8D2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/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/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1F1A22-CF6C-456C-85A3-854549011787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FD8775-DC8F-469D-BE22-9B09BE13E09B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F8B03F-910B-4854-AA0D-4274CA7BF561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55E5F5-2EE3-4EAF-8CC1-2FD2897E9819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43EB126-A9E4-4A80-9FAC-2817C922E78B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B489-A8E5-4FCC-9B1C-B80658AF5489}" type="datetime1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第二次 阅读程序与完善程序 综合训练 讲评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2023 CSP-J1 </a:t>
            </a:r>
            <a:r>
              <a:rPr lang="zh-CN" altLang="en-US" dirty="0"/>
              <a:t>专题课程</a:t>
            </a:r>
            <a:endParaRPr lang="en-US" altLang="zh-CN" dirty="0"/>
          </a:p>
          <a:p>
            <a:r>
              <a:rPr lang="en-US" altLang="zh-CN" dirty="0"/>
              <a:t>ustze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7C330-D434-892D-0E0A-EABF9916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阅读程序</a:t>
            </a:r>
            <a:r>
              <a:rPr lang="en-US" altLang="zh-CN" dirty="0"/>
              <a:t>-2</a:t>
            </a:r>
            <a:r>
              <a:rPr lang="zh-CN" altLang="en-US" dirty="0"/>
              <a:t> （选择题）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C6012-D8E9-A4D1-3992-3CE830D7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解析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dirty="0"/>
              <a:t>13</a:t>
            </a:r>
            <a:r>
              <a:rPr lang="zh-CN" altLang="en-US" dirty="0"/>
              <a:t>在二进制下为</a:t>
            </a:r>
            <a:r>
              <a:rPr lang="en-US" altLang="zh-CN" dirty="0"/>
              <a:t>1101</a:t>
            </a:r>
            <a:r>
              <a:rPr lang="zh-CN" altLang="en-US" dirty="0"/>
              <a:t>，故答案为</a:t>
            </a:r>
            <a:r>
              <a:rPr lang="en-US" altLang="zh-CN" dirty="0"/>
              <a:t>3</a:t>
            </a:r>
            <a:r>
              <a:rPr lang="zh-CN" altLang="en-US" dirty="0"/>
              <a:t>，选</a:t>
            </a:r>
            <a:r>
              <a:rPr lang="en-US" altLang="zh-CN" dirty="0"/>
              <a:t>B</a:t>
            </a:r>
          </a:p>
          <a:p>
            <a:pPr marL="457200" indent="-457200">
              <a:buAutoNum type="arabicPeriod"/>
            </a:pPr>
            <a:r>
              <a:rPr lang="en-US" altLang="zh-CN" dirty="0"/>
              <a:t>0x7AB1E </a:t>
            </a:r>
            <a:r>
              <a:rPr lang="zh-CN" altLang="en-US" dirty="0"/>
              <a:t>可以发现，我们只需要将</a:t>
            </a:r>
            <a:r>
              <a:rPr lang="en-US" altLang="zh-CN" dirty="0"/>
              <a:t>16</a:t>
            </a:r>
            <a:r>
              <a:rPr lang="zh-CN" altLang="en-US" dirty="0"/>
              <a:t>进制下每一位在二进制中的</a:t>
            </a:r>
            <a:r>
              <a:rPr lang="en-US" altLang="zh-CN" dirty="0"/>
              <a:t>1</a:t>
            </a:r>
            <a:r>
              <a:rPr lang="zh-CN" altLang="en-US" dirty="0"/>
              <a:t>的个数相加就可以得到最终答案。计算可得</a:t>
            </a:r>
            <a:r>
              <a:rPr lang="en-US" altLang="zh-CN" dirty="0"/>
              <a:t>3+2+3+1+3=12</a:t>
            </a:r>
            <a:r>
              <a:rPr lang="zh-CN" altLang="en-US" dirty="0"/>
              <a:t>，选</a:t>
            </a:r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9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B04EB-A283-4E5F-18B2-130E8E3A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阅读程序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BCF9F-A138-B0CE-0873-CB6C4CFD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解析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容易发现，</a:t>
            </a:r>
            <a:r>
              <a:rPr lang="en-US" altLang="zh-CN" dirty="0"/>
              <a:t>f</a:t>
            </a:r>
            <a:r>
              <a:rPr lang="zh-CN" altLang="en-US" dirty="0"/>
              <a:t>函数和</a:t>
            </a:r>
            <a:r>
              <a:rPr lang="en-US" altLang="zh-CN" dirty="0"/>
              <a:t>g</a:t>
            </a:r>
            <a:r>
              <a:rPr lang="zh-CN" altLang="en-US" dirty="0"/>
              <a:t>函数都求的是不定方程</a:t>
            </a:r>
            <a:r>
              <a:rPr lang="en-US" altLang="zh-CN" dirty="0"/>
              <a:t>x1+x2+…+</a:t>
            </a:r>
            <a:r>
              <a:rPr lang="en-US" altLang="zh-CN" dirty="0" err="1"/>
              <a:t>xn</a:t>
            </a:r>
            <a:r>
              <a:rPr lang="en-US" altLang="zh-CN" dirty="0"/>
              <a:t>=m</a:t>
            </a:r>
            <a:r>
              <a:rPr lang="zh-CN" altLang="en-US" dirty="0"/>
              <a:t>的非负整数解的个数。</a:t>
            </a:r>
            <a:r>
              <a:rPr lang="en-US" altLang="zh-CN" dirty="0"/>
              <a:t>f</a:t>
            </a:r>
            <a:r>
              <a:rPr lang="zh-CN" altLang="en-US" dirty="0"/>
              <a:t>利用搜索求解而</a:t>
            </a:r>
            <a:r>
              <a:rPr lang="en-US" altLang="zh-CN" dirty="0"/>
              <a:t>g</a:t>
            </a:r>
            <a:r>
              <a:rPr lang="zh-CN" altLang="en-US" dirty="0"/>
              <a:t>函数递推求解。</a:t>
            </a:r>
            <a:endParaRPr lang="en-US" altLang="zh-CN" dirty="0"/>
          </a:p>
          <a:p>
            <a:r>
              <a:rPr lang="zh-CN" altLang="en-US" dirty="0"/>
              <a:t>实际上，将方程里每个数</a:t>
            </a:r>
            <a:r>
              <a:rPr lang="en-US" altLang="zh-CN" dirty="0"/>
              <a:t>+1</a:t>
            </a:r>
            <a:r>
              <a:rPr lang="zh-CN" altLang="en-US" dirty="0"/>
              <a:t>，我们求的就是</a:t>
            </a:r>
            <a:r>
              <a:rPr lang="en-US" altLang="zh-CN" dirty="0"/>
              <a:t>x1+x2+…+</a:t>
            </a:r>
            <a:r>
              <a:rPr lang="en-US" altLang="zh-CN" dirty="0" err="1"/>
              <a:t>xn</a:t>
            </a:r>
            <a:r>
              <a:rPr lang="en-US" altLang="zh-CN" dirty="0"/>
              <a:t>=</a:t>
            </a:r>
            <a:r>
              <a:rPr lang="en-US" altLang="zh-CN"/>
              <a:t>m+n</a:t>
            </a:r>
            <a:r>
              <a:rPr lang="zh-CN" altLang="en-US"/>
              <a:t>的</a:t>
            </a:r>
            <a:r>
              <a:rPr lang="zh-CN" altLang="en-US" dirty="0"/>
              <a:t>正整数解的个数，利用插板法得知，最终答案为</a:t>
            </a:r>
            <a:r>
              <a:rPr lang="en-US" altLang="zh-CN" dirty="0"/>
              <a:t>C(m+n-1,n-1)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AF582-3347-F8AC-4488-F7BB675E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阅读程序</a:t>
            </a:r>
            <a:r>
              <a:rPr lang="en-US" altLang="zh-CN" dirty="0"/>
              <a:t>-3</a:t>
            </a:r>
            <a:r>
              <a:rPr lang="zh-CN" altLang="en-US" dirty="0"/>
              <a:t> （判断题）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41D98-FEE9-BEF2-4574-66109E0F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解析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程序运算结果会超出</a:t>
            </a:r>
            <a:r>
              <a:rPr lang="en-US" altLang="zh-CN" dirty="0"/>
              <a:t>int</a:t>
            </a:r>
            <a:r>
              <a:rPr lang="zh-CN" altLang="en-US" dirty="0"/>
              <a:t>范围，故错误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根据前文分析，正确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f</a:t>
            </a:r>
            <a:r>
              <a:rPr lang="zh-CN" altLang="en-US" dirty="0"/>
              <a:t>函数为指数级时间复杂度，错误</a:t>
            </a:r>
          </a:p>
        </p:txBody>
      </p:sp>
    </p:spTree>
    <p:extLst>
      <p:ext uri="{BB962C8B-B14F-4D97-AF65-F5344CB8AC3E}">
        <p14:creationId xmlns:p14="http://schemas.microsoft.com/office/powerpoint/2010/main" val="317254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EDDCB-D28D-8232-62A8-5DF0FB15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阅读程序</a:t>
            </a:r>
            <a:r>
              <a:rPr lang="en-US" altLang="zh-CN" dirty="0"/>
              <a:t>-3</a:t>
            </a:r>
            <a:r>
              <a:rPr lang="zh-CN" altLang="en-US" dirty="0"/>
              <a:t> （选择题）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2F2F3-90F4-BB52-E101-156A7B03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解析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观察得</a:t>
            </a:r>
            <a:r>
              <a:rPr lang="en-US" altLang="zh-CN" dirty="0"/>
              <a:t>g</a:t>
            </a:r>
            <a:r>
              <a:rPr lang="zh-CN" altLang="en-US" dirty="0"/>
              <a:t>函数时间复杂度为</a:t>
            </a:r>
            <a:r>
              <a:rPr lang="en-US" altLang="zh-CN" dirty="0"/>
              <a:t>O(nm^2)</a:t>
            </a:r>
            <a:r>
              <a:rPr lang="zh-CN" altLang="en-US" dirty="0"/>
              <a:t>，故选</a:t>
            </a:r>
            <a:r>
              <a:rPr lang="en-US" altLang="zh-CN" dirty="0"/>
              <a:t>C</a:t>
            </a:r>
          </a:p>
          <a:p>
            <a:pPr marL="457200" indent="-457200">
              <a:buAutoNum type="arabicPeriod"/>
            </a:pPr>
            <a:r>
              <a:rPr lang="en-US" altLang="zh-CN" dirty="0"/>
              <a:t>C(4,1)=4</a:t>
            </a:r>
            <a:r>
              <a:rPr lang="zh-CN" altLang="en-US" dirty="0"/>
              <a:t>，故选</a:t>
            </a:r>
            <a:r>
              <a:rPr lang="en-US" altLang="zh-CN" dirty="0"/>
              <a:t>C</a:t>
            </a:r>
          </a:p>
          <a:p>
            <a:pPr marL="457200" indent="-457200">
              <a:buAutoNum type="arabicPeriod"/>
            </a:pPr>
            <a:r>
              <a:rPr lang="en-US" altLang="zh-CN" dirty="0"/>
              <a:t>C(10,4)=210</a:t>
            </a:r>
            <a:r>
              <a:rPr lang="zh-CN" altLang="en-US" dirty="0"/>
              <a:t>，故选</a:t>
            </a:r>
            <a:r>
              <a:rPr lang="en-US" altLang="zh-CN" dirty="0"/>
              <a:t>A</a:t>
            </a:r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0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D9D216-9FA2-CEA5-F5FA-575D0E051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End.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69D42DF-22CD-E731-9D07-E8B1B8C76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3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4FCDCD-DA7B-E3E4-1667-5595A462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上课纪律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258351-3ADA-74D5-E148-D9F58D90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按时参加各项活动。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上课认真听讲，不要做其他事情，比如玩游戏。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上课时，</a:t>
            </a:r>
            <a:r>
              <a:rPr lang="zh-CN" altLang="en-US" dirty="0">
                <a:solidFill>
                  <a:schemeClr val="accent2"/>
                </a:solidFill>
              </a:rPr>
              <a:t>不能刷屏</a:t>
            </a:r>
            <a:r>
              <a:rPr lang="zh-CN" altLang="en-US" dirty="0"/>
              <a:t>（短时间多次发言），</a:t>
            </a:r>
            <a:r>
              <a:rPr lang="zh-CN" altLang="en-US" dirty="0">
                <a:solidFill>
                  <a:schemeClr val="accent2"/>
                </a:solidFill>
              </a:rPr>
              <a:t>不能发课程无关</a:t>
            </a:r>
            <a:r>
              <a:rPr lang="zh-CN" altLang="en-US" dirty="0"/>
              <a:t>内容，不能发影响助教和其他同学的内容，更</a:t>
            </a:r>
            <a:r>
              <a:rPr lang="zh-CN" altLang="en-US" dirty="0">
                <a:solidFill>
                  <a:schemeClr val="accent2"/>
                </a:solidFill>
              </a:rPr>
              <a:t>不能开玩笑和辱骂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提问区</a:t>
            </a:r>
            <a:r>
              <a:rPr lang="zh-CN" altLang="en-US" dirty="0">
                <a:solidFill>
                  <a:schemeClr val="accent2"/>
                </a:solidFill>
              </a:rPr>
              <a:t>禁止发送非学术提问</a:t>
            </a:r>
            <a:r>
              <a:rPr lang="zh-CN" altLang="en-US" dirty="0"/>
              <a:t>的内容。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违反以上纪律的人，有可能会被</a:t>
            </a:r>
            <a:r>
              <a:rPr lang="zh-CN" altLang="en-US" dirty="0">
                <a:solidFill>
                  <a:schemeClr val="accent2"/>
                </a:solidFill>
              </a:rPr>
              <a:t>禁言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禁言后要</a:t>
            </a:r>
            <a:r>
              <a:rPr lang="zh-CN" altLang="en-US" dirty="0">
                <a:solidFill>
                  <a:schemeClr val="accent2"/>
                </a:solidFill>
              </a:rPr>
              <a:t>手写书面检讨</a:t>
            </a:r>
            <a:r>
              <a:rPr lang="zh-CN" altLang="en-US" dirty="0"/>
              <a:t>才能解开。</a:t>
            </a:r>
          </a:p>
        </p:txBody>
      </p:sp>
    </p:spTree>
    <p:extLst>
      <p:ext uri="{BB962C8B-B14F-4D97-AF65-F5344CB8AC3E}">
        <p14:creationId xmlns:p14="http://schemas.microsoft.com/office/powerpoint/2010/main" val="215298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答案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TFFFDC</a:t>
            </a:r>
          </a:p>
          <a:p>
            <a:r>
              <a:rPr lang="en-US" altLang="zh-CN" dirty="0"/>
              <a:t>FTTFBD</a:t>
            </a:r>
          </a:p>
          <a:p>
            <a:r>
              <a:rPr lang="en-US" altLang="zh-CN" dirty="0"/>
              <a:t>FTFCCA</a:t>
            </a:r>
          </a:p>
          <a:p>
            <a:r>
              <a:rPr lang="en-US" altLang="zh-CN" dirty="0"/>
              <a:t>ABBBC</a:t>
            </a:r>
          </a:p>
          <a:p>
            <a:r>
              <a:rPr lang="en-US" altLang="zh-CN" dirty="0"/>
              <a:t>ADBBA</a:t>
            </a:r>
          </a:p>
          <a:p>
            <a:r>
              <a:rPr lang="en-US" altLang="zh-CN" dirty="0"/>
              <a:t>BDABB</a:t>
            </a:r>
          </a:p>
        </p:txBody>
      </p:sp>
    </p:spTree>
    <p:extLst>
      <p:ext uri="{BB962C8B-B14F-4D97-AF65-F5344CB8AC3E}">
        <p14:creationId xmlns:p14="http://schemas.microsoft.com/office/powerpoint/2010/main" val="405420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9100A-E42F-4016-2C98-F050FFDA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A5E48-6766-5718-8522-B6C023CD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平均分：</a:t>
            </a:r>
            <a:r>
              <a:rPr lang="en-US" altLang="zh-CN" dirty="0"/>
              <a:t>57</a:t>
            </a:r>
          </a:p>
          <a:p>
            <a:r>
              <a:rPr lang="zh-CN" altLang="en-US" dirty="0"/>
              <a:t>中位数：</a:t>
            </a:r>
            <a:r>
              <a:rPr lang="en-US" altLang="zh-CN" dirty="0"/>
              <a:t>58</a:t>
            </a:r>
          </a:p>
          <a:p>
            <a:r>
              <a:rPr lang="en-US" altLang="zh-CN" dirty="0"/>
              <a:t>[90,100]: 2</a:t>
            </a:r>
          </a:p>
          <a:p>
            <a:r>
              <a:rPr lang="en-US" altLang="zh-CN" dirty="0"/>
              <a:t>[80,90): 17</a:t>
            </a:r>
          </a:p>
          <a:p>
            <a:r>
              <a:rPr lang="en-US" altLang="zh-CN" dirty="0"/>
              <a:t>[70,80): 44</a:t>
            </a:r>
          </a:p>
          <a:p>
            <a:r>
              <a:rPr lang="en-US" altLang="zh-CN" dirty="0"/>
              <a:t>[60,70): 56</a:t>
            </a:r>
          </a:p>
          <a:p>
            <a:r>
              <a:rPr lang="zh-CN" altLang="en-US" dirty="0"/>
              <a:t>低于</a:t>
            </a:r>
            <a:r>
              <a:rPr lang="en-US" altLang="zh-CN" dirty="0"/>
              <a:t>33</a:t>
            </a:r>
            <a:r>
              <a:rPr lang="zh-CN" altLang="en-US" dirty="0"/>
              <a:t>：</a:t>
            </a:r>
            <a:r>
              <a:rPr lang="en-US" altLang="zh-CN"/>
              <a:t>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1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75B3D-3BD8-8B7D-DC38-DC869AEA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阅读程序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6292D-8234-5D58-CFDA-91BD9F43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解析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代码实际上可以理解为，一个字符串由若干个数字构成，数字之间由字母分割开来，代码最后求的是一共有多少个字母和所有数字之和。</a:t>
            </a:r>
            <a:endParaRPr lang="en-US" altLang="zh-CN" dirty="0"/>
          </a:p>
          <a:p>
            <a:r>
              <a:rPr lang="zh-CN" altLang="en-US" dirty="0"/>
              <a:t>（比如题目中</a:t>
            </a:r>
            <a:r>
              <a:rPr lang="en-US" altLang="zh-CN" dirty="0"/>
              <a:t>A10A00A=“A”+”10”+”A”+”00”+”A”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3892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FB9D6-095A-34EA-1527-93986E6B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阅读程序</a:t>
            </a:r>
            <a:r>
              <a:rPr lang="en-US" altLang="zh-CN" dirty="0"/>
              <a:t>-1</a:t>
            </a:r>
            <a:r>
              <a:rPr lang="zh-CN" altLang="en-US" dirty="0"/>
              <a:t>（判断题）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F63D6-40D8-CB93-EE78-2CD67D55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解析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/>
              <a:t>虽然说代码中有两层循环嵌套，但是观察可以发现，整个代码运行过程中最多将字符串遍历一次，因此时间复杂度为</a:t>
            </a:r>
            <a:r>
              <a:rPr lang="en-US" altLang="zh-CN" dirty="0"/>
              <a:t>O(n)</a:t>
            </a:r>
            <a:r>
              <a:rPr lang="zh-CN" altLang="en-US" dirty="0"/>
              <a:t>，正确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根据代码解读，显然输出的两个数和可以大于</a:t>
            </a:r>
            <a:r>
              <a:rPr lang="en-US" altLang="zh-CN" dirty="0"/>
              <a:t>n</a:t>
            </a:r>
            <a:r>
              <a:rPr lang="zh-CN" altLang="en-US" dirty="0"/>
              <a:t>，错误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S</a:t>
            </a:r>
            <a:r>
              <a:rPr lang="zh-CN" altLang="en-US" dirty="0"/>
              <a:t>全为数字时，当</a:t>
            </a:r>
            <a:r>
              <a:rPr lang="en-US" altLang="zh-CN" dirty="0"/>
              <a:t>n</a:t>
            </a:r>
            <a:r>
              <a:rPr lang="zh-CN" altLang="en-US" dirty="0"/>
              <a:t>较小时输出会和</a:t>
            </a:r>
            <a:r>
              <a:rPr lang="en-US" altLang="zh-CN" dirty="0"/>
              <a:t>S</a:t>
            </a:r>
            <a:r>
              <a:rPr lang="zh-CN" altLang="en-US" dirty="0"/>
              <a:t>一致，</a:t>
            </a:r>
            <a:r>
              <a:rPr lang="en-US" altLang="zh-CN" dirty="0"/>
              <a:t>n</a:t>
            </a:r>
            <a:r>
              <a:rPr lang="zh-CN" altLang="en-US" dirty="0"/>
              <a:t>较大时，由于</a:t>
            </a:r>
            <a:r>
              <a:rPr lang="en-US" altLang="zh-CN" dirty="0"/>
              <a:t>int</a:t>
            </a:r>
            <a:r>
              <a:rPr lang="zh-CN" altLang="en-US" dirty="0"/>
              <a:t>会溢出，故输出会和</a:t>
            </a:r>
            <a:r>
              <a:rPr lang="en-US" altLang="zh-CN" dirty="0"/>
              <a:t>S</a:t>
            </a:r>
            <a:r>
              <a:rPr lang="zh-CN" altLang="en-US" dirty="0"/>
              <a:t>不一致，错误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如果全是字母，显然第一行大于</a:t>
            </a:r>
            <a:r>
              <a:rPr lang="en-US" altLang="zh-CN" dirty="0"/>
              <a:t>0</a:t>
            </a:r>
            <a:r>
              <a:rPr lang="zh-CN" altLang="en-US" dirty="0"/>
              <a:t>而第二行输出</a:t>
            </a:r>
            <a:r>
              <a:rPr lang="en-US" altLang="zh-CN" dirty="0"/>
              <a:t>0</a:t>
            </a:r>
            <a:r>
              <a:rPr lang="zh-CN" altLang="en-US" dirty="0"/>
              <a:t>，错误</a:t>
            </a:r>
          </a:p>
        </p:txBody>
      </p:sp>
    </p:spTree>
    <p:extLst>
      <p:ext uri="{BB962C8B-B14F-4D97-AF65-F5344CB8AC3E}">
        <p14:creationId xmlns:p14="http://schemas.microsoft.com/office/powerpoint/2010/main" val="218380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B6F1A-D337-846E-7A9E-21F28DF4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阅读程序</a:t>
            </a:r>
            <a:r>
              <a:rPr lang="en-US" altLang="zh-CN" dirty="0"/>
              <a:t>-1</a:t>
            </a:r>
            <a:r>
              <a:rPr lang="zh-CN" altLang="en-US" dirty="0"/>
              <a:t>（选择题）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DB6CA-C6DF-77F0-CC12-486F321F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解析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dirty="0"/>
              <a:t>A10A00A</a:t>
            </a:r>
            <a:r>
              <a:rPr lang="zh-CN" altLang="en-US" dirty="0"/>
              <a:t>中有</a:t>
            </a:r>
            <a:r>
              <a:rPr lang="en-US" altLang="zh-CN" dirty="0"/>
              <a:t>3</a:t>
            </a:r>
            <a:r>
              <a:rPr lang="zh-CN" altLang="en-US" dirty="0"/>
              <a:t>个字母，故第一行输出</a:t>
            </a:r>
            <a:r>
              <a:rPr lang="en-US" altLang="zh-CN" dirty="0"/>
              <a:t>3</a:t>
            </a:r>
            <a:r>
              <a:rPr lang="zh-CN" altLang="en-US" dirty="0"/>
              <a:t>，选</a:t>
            </a:r>
            <a:r>
              <a:rPr lang="en-US" altLang="zh-CN" dirty="0"/>
              <a:t>D</a:t>
            </a:r>
          </a:p>
          <a:p>
            <a:pPr marL="457200" indent="-457200">
              <a:buAutoNum type="arabicPeriod"/>
            </a:pPr>
            <a:r>
              <a:rPr lang="en-US" altLang="zh-CN" dirty="0"/>
              <a:t>P1Q14HJ514L</a:t>
            </a:r>
            <a:r>
              <a:rPr lang="zh-CN" altLang="en-US" dirty="0"/>
              <a:t>，</a:t>
            </a:r>
            <a:r>
              <a:rPr lang="en-US" altLang="zh-CN" dirty="0"/>
              <a:t>1+14+514=529</a:t>
            </a:r>
            <a:r>
              <a:rPr lang="zh-CN" altLang="en-US" dirty="0"/>
              <a:t>，选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15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69500-9BD3-4B91-F744-63A16CD9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阅读程序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8B71D-B859-AB3A-8E38-04431150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解析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代码中实现的功能和库函数</a:t>
            </a:r>
            <a:r>
              <a:rPr lang="en-US" altLang="zh-CN" dirty="0"/>
              <a:t>__</a:t>
            </a:r>
            <a:r>
              <a:rPr lang="en-US" altLang="zh-CN" dirty="0" err="1"/>
              <a:t>buitin_popcount</a:t>
            </a:r>
            <a:r>
              <a:rPr lang="zh-CN" altLang="en-US" dirty="0"/>
              <a:t>实现的功能相同，意在求出一个</a:t>
            </a:r>
            <a:r>
              <a:rPr lang="en-US" altLang="zh-CN" dirty="0"/>
              <a:t>32</a:t>
            </a:r>
            <a:r>
              <a:rPr lang="zh-CN" altLang="en-US" dirty="0"/>
              <a:t>位整数二进制下</a:t>
            </a:r>
            <a:r>
              <a:rPr lang="en-US" altLang="zh-CN" dirty="0"/>
              <a:t>1</a:t>
            </a:r>
            <a:r>
              <a:rPr lang="zh-CN" altLang="en-US" dirty="0"/>
              <a:t>的个数。</a:t>
            </a:r>
            <a:endParaRPr lang="en-US" altLang="zh-CN" dirty="0"/>
          </a:p>
          <a:p>
            <a:r>
              <a:rPr lang="zh-CN" altLang="en-US" dirty="0"/>
              <a:t>观察可以发现，</a:t>
            </a:r>
            <a:r>
              <a:rPr lang="en-US" altLang="zh-CN" dirty="0"/>
              <a:t>table</a:t>
            </a:r>
            <a:r>
              <a:rPr lang="zh-CN" altLang="en-US" dirty="0"/>
              <a:t>预处理了</a:t>
            </a:r>
            <a:r>
              <a:rPr lang="en-US" altLang="zh-CN" dirty="0"/>
              <a:t>0~255</a:t>
            </a:r>
            <a:r>
              <a:rPr lang="zh-CN" altLang="en-US" dirty="0"/>
              <a:t>内所有数的二进制下</a:t>
            </a:r>
            <a:r>
              <a:rPr lang="en-US" altLang="zh-CN" dirty="0"/>
              <a:t>1</a:t>
            </a:r>
            <a:r>
              <a:rPr lang="zh-CN" altLang="en-US" dirty="0"/>
              <a:t>的个数，查询的时候通过位运算，将一个</a:t>
            </a:r>
            <a:r>
              <a:rPr lang="en-US" altLang="zh-CN" dirty="0"/>
              <a:t>32</a:t>
            </a:r>
            <a:r>
              <a:rPr lang="zh-CN" altLang="en-US" dirty="0"/>
              <a:t>位整数每</a:t>
            </a:r>
            <a:r>
              <a:rPr lang="en-US" altLang="zh-CN" dirty="0"/>
              <a:t>8</a:t>
            </a:r>
            <a:r>
              <a:rPr lang="zh-CN" altLang="en-US" dirty="0"/>
              <a:t>位每</a:t>
            </a:r>
            <a:r>
              <a:rPr lang="en-US" altLang="zh-CN" dirty="0"/>
              <a:t>8</a:t>
            </a:r>
            <a:r>
              <a:rPr lang="zh-CN" altLang="en-US" dirty="0"/>
              <a:t>位的分开，以快速求出其</a:t>
            </a:r>
            <a:r>
              <a:rPr lang="en-US" altLang="zh-CN" dirty="0"/>
              <a:t>1</a:t>
            </a:r>
            <a:r>
              <a:rPr lang="zh-CN" altLang="en-US" dirty="0"/>
              <a:t>的个数总和。（</a:t>
            </a:r>
            <a:r>
              <a:rPr lang="en-US" altLang="zh-CN" dirty="0"/>
              <a:t>0xFF</a:t>
            </a:r>
            <a:r>
              <a:rPr lang="zh-CN" altLang="en-US" dirty="0"/>
              <a:t>即二进制下的</a:t>
            </a:r>
            <a:r>
              <a:rPr lang="en-US" altLang="zh-CN" dirty="0"/>
              <a:t>11111111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函数相当于每次取出</a:t>
            </a:r>
            <a:r>
              <a:rPr lang="en-US" altLang="zh-CN" dirty="0"/>
              <a:t>8</a:t>
            </a:r>
            <a:r>
              <a:rPr lang="zh-CN" altLang="en-US" dirty="0"/>
              <a:t>位然后求和）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536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C4BE2-6AFE-9ACD-4738-0ABF5883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阅读程序</a:t>
            </a:r>
            <a:r>
              <a:rPr lang="en-US" altLang="zh-CN" dirty="0"/>
              <a:t>-2</a:t>
            </a:r>
            <a:r>
              <a:rPr lang="zh-CN" altLang="en-US" dirty="0"/>
              <a:t> （判断题）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C9451-5104-6F02-D995-48169A4A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解析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/>
              <a:t>输入为</a:t>
            </a:r>
            <a:r>
              <a:rPr lang="en-US" altLang="zh-CN" dirty="0"/>
              <a:t>0</a:t>
            </a:r>
            <a:r>
              <a:rPr lang="zh-CN" altLang="en-US" dirty="0"/>
              <a:t>时答案为</a:t>
            </a:r>
            <a:r>
              <a:rPr lang="en-US" altLang="zh-CN" dirty="0"/>
              <a:t>0</a:t>
            </a:r>
            <a:r>
              <a:rPr lang="zh-CN" altLang="en-US" dirty="0"/>
              <a:t>，故错误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table</a:t>
            </a:r>
            <a:r>
              <a:rPr lang="zh-CN" altLang="en-US" dirty="0"/>
              <a:t>类型最后储存的值和运算过程均不会超过</a:t>
            </a:r>
            <a:r>
              <a:rPr lang="en-US" altLang="zh-CN" dirty="0"/>
              <a:t>32</a:t>
            </a:r>
            <a:r>
              <a:rPr lang="zh-CN" altLang="en-US" dirty="0"/>
              <a:t>，在</a:t>
            </a:r>
            <a:r>
              <a:rPr lang="en-US" altLang="zh-CN" dirty="0"/>
              <a:t>char</a:t>
            </a:r>
            <a:r>
              <a:rPr lang="zh-CN" altLang="en-US" dirty="0"/>
              <a:t>的范围内，故正确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输入为</a:t>
            </a:r>
            <a:r>
              <a:rPr lang="en-US" altLang="zh-CN" dirty="0"/>
              <a:t>2^32-1</a:t>
            </a:r>
            <a:r>
              <a:rPr lang="zh-CN" altLang="en-US" dirty="0"/>
              <a:t>时答案为</a:t>
            </a:r>
            <a:r>
              <a:rPr lang="en-US" altLang="zh-CN" dirty="0"/>
              <a:t>32</a:t>
            </a:r>
            <a:r>
              <a:rPr lang="zh-CN" altLang="en-US" dirty="0"/>
              <a:t>，故正确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改为</a:t>
            </a:r>
            <a:r>
              <a:rPr lang="en-US" altLang="zh-CN" dirty="0"/>
              <a:t>0xFFFF</a:t>
            </a:r>
            <a:r>
              <a:rPr lang="zh-CN" altLang="en-US" dirty="0"/>
              <a:t>，即取出了</a:t>
            </a:r>
            <a:r>
              <a:rPr lang="en-US" altLang="zh-CN" dirty="0"/>
              <a:t>16</a:t>
            </a:r>
            <a:r>
              <a:rPr lang="zh-CN" altLang="en-US" dirty="0"/>
              <a:t>位，最大可达</a:t>
            </a:r>
            <a:r>
              <a:rPr lang="en-US" altLang="zh-CN" dirty="0"/>
              <a:t>65535</a:t>
            </a:r>
            <a:r>
              <a:rPr lang="zh-CN" altLang="en-US" dirty="0"/>
              <a:t>，会导致溢出</a:t>
            </a:r>
            <a:r>
              <a:rPr lang="en-US" altLang="zh-CN" dirty="0"/>
              <a:t>table</a:t>
            </a:r>
            <a:r>
              <a:rPr lang="zh-CN" altLang="en-US" dirty="0"/>
              <a:t>数组范围。</a:t>
            </a:r>
          </a:p>
        </p:txBody>
      </p:sp>
    </p:spTree>
    <p:extLst>
      <p:ext uri="{BB962C8B-B14F-4D97-AF65-F5344CB8AC3E}">
        <p14:creationId xmlns:p14="http://schemas.microsoft.com/office/powerpoint/2010/main" val="38459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MzNzM0NDc4NWJmZjMyMGNmZjhmNzU3ZDQzNzEyZWEifQ=="/>
  <p:tag name="KSO_WPP_MARK_KEY" val="3c352c8d-1cd2-40ff-b7a2-749e0ab261c0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3378</TotalTime>
  <Words>747</Words>
  <Application>Microsoft Office PowerPoint</Application>
  <PresentationFormat>全屏显示(4:3)</PresentationFormat>
  <Paragraphs>70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主题1</vt:lpstr>
      <vt:lpstr>第二次 阅读程序与完善程序 综合训练 讲评</vt:lpstr>
      <vt:lpstr>上课纪律</vt:lpstr>
      <vt:lpstr>试题答案</vt:lpstr>
      <vt:lpstr>比赛情况</vt:lpstr>
      <vt:lpstr>阅读程序-1</vt:lpstr>
      <vt:lpstr>阅读程序-1（判断题）</vt:lpstr>
      <vt:lpstr>阅读程序-1（选择题）</vt:lpstr>
      <vt:lpstr>阅读程序-2</vt:lpstr>
      <vt:lpstr>阅读程序-2 （判断题）</vt:lpstr>
      <vt:lpstr>阅读程序-2 （选择题）</vt:lpstr>
      <vt:lpstr>阅读程序-3</vt:lpstr>
      <vt:lpstr>阅读程序-3 （判断题）</vt:lpstr>
      <vt:lpstr>阅读程序-3 （选择题）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循环结构程序设计</dc:title>
  <dc:creator>洛谷学术组</dc:creator>
  <cp:lastModifiedBy>stze u</cp:lastModifiedBy>
  <cp:revision>413</cp:revision>
  <cp:lastPrinted>2021-03-11T03:06:00Z</cp:lastPrinted>
  <dcterms:created xsi:type="dcterms:W3CDTF">2018-06-13T20:29:00Z</dcterms:created>
  <dcterms:modified xsi:type="dcterms:W3CDTF">2023-08-11T10:56:53Z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15D6AF8EA01548C6BEFBE5E6CB1A198A</vt:lpwstr>
  </property>
  <property fmtid="{D5CDD505-2E9C-101B-9397-08002B2CF9AE}" pid="3" name="KSOProductBuildVer">
    <vt:lpwstr>2052-11.1.0.12598</vt:lpwstr>
  </property>
</Properties>
</file>