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3" r:id="rId2"/>
    <p:sldId id="651" r:id="rId3"/>
    <p:sldId id="294" r:id="rId4"/>
    <p:sldId id="256" r:id="rId5"/>
    <p:sldId id="670" r:id="rId6"/>
    <p:sldId id="671" r:id="rId7"/>
    <p:sldId id="672" r:id="rId8"/>
    <p:sldId id="667" r:id="rId9"/>
    <p:sldId id="661" r:id="rId10"/>
    <p:sldId id="662" r:id="rId11"/>
    <p:sldId id="673" r:id="rId12"/>
    <p:sldId id="674" r:id="rId13"/>
    <p:sldId id="663" r:id="rId14"/>
    <p:sldId id="675" r:id="rId15"/>
    <p:sldId id="6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91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2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300275-74D1-EC17-A6DE-4F3B1142C6F4}"/>
              </a:ext>
            </a:extLst>
          </p:cNvPr>
          <p:cNvSpPr txBox="1"/>
          <p:nvPr userDrawn="1"/>
        </p:nvSpPr>
        <p:spPr>
          <a:xfrm>
            <a:off x="9056205" y="6176963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0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从复杂度开始认识算法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58C9-9357-144C-8E9F-6DEB6CC2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702" y="1079291"/>
            <a:ext cx="10298596" cy="197788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66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重点：</a:t>
            </a:r>
            <a:br>
              <a:rPr kumimoji="1" lang="en-US" altLang="zh-CN" sz="66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</a:br>
            <a:r>
              <a:rPr kumimoji="1" lang="zh-CN" altLang="en-US" sz="6600" dirty="0">
                <a:solidFill>
                  <a:srgbClr val="0070C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数据结构与算法的学习方法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91282-F996-D144-9A6A-C32E4415E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胡船长</a:t>
            </a:r>
            <a:endParaRPr kumimoji="1" lang="en-US" altLang="zh-CN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初航我带你，远航靠自己</a:t>
            </a:r>
          </a:p>
        </p:txBody>
      </p:sp>
    </p:spTree>
    <p:extLst>
      <p:ext uri="{BB962C8B-B14F-4D97-AF65-F5344CB8AC3E}">
        <p14:creationId xmlns:p14="http://schemas.microsoft.com/office/powerpoint/2010/main" val="237371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F6AA-52A3-07F5-2883-55F151613E39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4815523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如何学习算法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E8B731-7446-E472-768C-023DB2E5ACED}"/>
                  </a:ext>
                </a:extLst>
              </p:cNvPr>
              <p:cNvSpPr txBox="1"/>
              <p:nvPr/>
            </p:nvSpPr>
            <p:spPr>
              <a:xfrm>
                <a:off x="1143000" y="1807218"/>
                <a:ext cx="9284914" cy="2356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kumimoji="1" lang="zh-CN" altLang="en-US" sz="3200" dirty="0"/>
                  <a:t>同学：</a:t>
                </a:r>
                <a:r>
                  <a:rPr kumimoji="1" lang="en-US" altLang="zh-CN" sz="3200" dirty="0"/>
                  <a:t>1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2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3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4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5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6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7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8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9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…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+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100</a:t>
                </a:r>
              </a:p>
              <a:p>
                <a:pPr>
                  <a:lnSpc>
                    <a:spcPct val="200000"/>
                  </a:lnSpc>
                </a:pPr>
                <a:r>
                  <a:rPr kumimoji="1" lang="zh-CN" altLang="en-US" sz="3200" dirty="0"/>
                  <a:t>高斯：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1+100</m:t>
                            </m:r>
                          </m:e>
                        </m:d>
                        <m:r>
                          <a:rPr kumimoji="1" lang="zh-CN" alt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E8B731-7446-E472-768C-023DB2E5A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807218"/>
                <a:ext cx="9284914" cy="2356992"/>
              </a:xfrm>
              <a:prstGeom prst="rect">
                <a:avLst/>
              </a:prstGeom>
              <a:blipFill>
                <a:blip r:embed="rId3"/>
                <a:stretch>
                  <a:fillRect l="-1776" r="-683" b="-3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>
            <a:extLst>
              <a:ext uri="{FF2B5EF4-FFF2-40B4-BE49-F238E27FC236}">
                <a16:creationId xmlns:a16="http://schemas.microsoft.com/office/drawing/2014/main" id="{2C39B4C3-D631-D852-55CB-449CB9180649}"/>
              </a:ext>
            </a:extLst>
          </p:cNvPr>
          <p:cNvSpPr/>
          <p:nvPr/>
        </p:nvSpPr>
        <p:spPr>
          <a:xfrm>
            <a:off x="4422913" y="3657601"/>
            <a:ext cx="914400" cy="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79C1805-B4A3-7ABD-F137-5CB17B545E54}"/>
                  </a:ext>
                </a:extLst>
              </p:cNvPr>
              <p:cNvSpPr txBox="1"/>
              <p:nvPr/>
            </p:nvSpPr>
            <p:spPr>
              <a:xfrm>
                <a:off x="5462976" y="3226196"/>
                <a:ext cx="2419637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zh-CN" alt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79C1805-B4A3-7ABD-F137-5CB17B545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976" y="3226196"/>
                <a:ext cx="2419637" cy="938014"/>
              </a:xfrm>
              <a:prstGeom prst="rect">
                <a:avLst/>
              </a:prstGeom>
              <a:blipFill>
                <a:blip r:embed="rId4"/>
                <a:stretch>
                  <a:fillRect l="-5236" t="-2667" r="-104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194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F6AA-52A3-07F5-2883-55F151613E39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4815523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如何学习算法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79C1805-B4A3-7ABD-F137-5CB17B545E54}"/>
                  </a:ext>
                </a:extLst>
              </p:cNvPr>
              <p:cNvSpPr txBox="1"/>
              <p:nvPr/>
            </p:nvSpPr>
            <p:spPr>
              <a:xfrm>
                <a:off x="6105381" y="3474551"/>
                <a:ext cx="2419637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zh-CN" alt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79C1805-B4A3-7ABD-F137-5CB17B545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81" y="3474551"/>
                <a:ext cx="2419637" cy="938014"/>
              </a:xfrm>
              <a:prstGeom prst="rect">
                <a:avLst/>
              </a:prstGeom>
              <a:blipFill>
                <a:blip r:embed="rId3"/>
                <a:stretch>
                  <a:fillRect l="-4688" t="-4000" r="-52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>
            <a:extLst>
              <a:ext uri="{FF2B5EF4-FFF2-40B4-BE49-F238E27FC236}">
                <a16:creationId xmlns:a16="http://schemas.microsoft.com/office/drawing/2014/main" id="{8AE61DD8-B75E-DEBE-8E32-D0EDAE2FAC0D}"/>
              </a:ext>
            </a:extLst>
          </p:cNvPr>
          <p:cNvSpPr/>
          <p:nvPr/>
        </p:nvSpPr>
        <p:spPr>
          <a:xfrm>
            <a:off x="5986700" y="2472266"/>
            <a:ext cx="2656999" cy="22736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2FBDE4-7EFA-36A8-FE2B-EF101CB8AABA}"/>
              </a:ext>
            </a:extLst>
          </p:cNvPr>
          <p:cNvSpPr txBox="1"/>
          <p:nvPr/>
        </p:nvSpPr>
        <p:spPr>
          <a:xfrm>
            <a:off x="6105381" y="26074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等差数列求和算法</a:t>
            </a:r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A53FEE09-C35F-FB75-4A9E-246C914D6162}"/>
              </a:ext>
            </a:extLst>
          </p:cNvPr>
          <p:cNvSpPr/>
          <p:nvPr/>
        </p:nvSpPr>
        <p:spPr>
          <a:xfrm>
            <a:off x="3692160" y="2114201"/>
            <a:ext cx="2235200" cy="716130"/>
          </a:xfrm>
          <a:custGeom>
            <a:avLst/>
            <a:gdLst>
              <a:gd name="connsiteX0" fmla="*/ 0 w 2235200"/>
              <a:gd name="connsiteY0" fmla="*/ 716130 h 716130"/>
              <a:gd name="connsiteX1" fmla="*/ 1027289 w 2235200"/>
              <a:gd name="connsiteY1" fmla="*/ 4930 h 716130"/>
              <a:gd name="connsiteX2" fmla="*/ 2235200 w 2235200"/>
              <a:gd name="connsiteY2" fmla="*/ 388752 h 71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716130">
                <a:moveTo>
                  <a:pt x="0" y="716130"/>
                </a:moveTo>
                <a:cubicBezTo>
                  <a:pt x="327378" y="387811"/>
                  <a:pt x="654756" y="59493"/>
                  <a:pt x="1027289" y="4930"/>
                </a:cubicBezTo>
                <a:cubicBezTo>
                  <a:pt x="1399822" y="-49633"/>
                  <a:pt x="2045170" y="366174"/>
                  <a:pt x="2235200" y="388752"/>
                </a:cubicBezTo>
              </a:path>
            </a:pathLst>
          </a:custGeom>
          <a:noFill/>
          <a:ln w="50800"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E8C1D1-7926-C893-0F8A-2E0A1F97101C}"/>
                  </a:ext>
                </a:extLst>
              </p:cNvPr>
              <p:cNvSpPr txBox="1"/>
              <p:nvPr/>
            </p:nvSpPr>
            <p:spPr>
              <a:xfrm>
                <a:off x="2395645" y="2830331"/>
                <a:ext cx="25930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sz="3200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32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E8C1D1-7926-C893-0F8A-2E0A1F971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645" y="2830331"/>
                <a:ext cx="2593029" cy="584775"/>
              </a:xfrm>
              <a:prstGeom prst="rect">
                <a:avLst/>
              </a:prstGeom>
              <a:blipFill>
                <a:blip r:embed="rId4"/>
                <a:stretch>
                  <a:fillRect l="-3902" r="-7317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任意形状 11">
            <a:extLst>
              <a:ext uri="{FF2B5EF4-FFF2-40B4-BE49-F238E27FC236}">
                <a16:creationId xmlns:a16="http://schemas.microsoft.com/office/drawing/2014/main" id="{26B5C2E2-4228-69F6-05EB-ECA8C388DC17}"/>
              </a:ext>
            </a:extLst>
          </p:cNvPr>
          <p:cNvSpPr/>
          <p:nvPr/>
        </p:nvSpPr>
        <p:spPr>
          <a:xfrm rot="10449699">
            <a:off x="3722785" y="4634134"/>
            <a:ext cx="2235200" cy="716130"/>
          </a:xfrm>
          <a:custGeom>
            <a:avLst/>
            <a:gdLst>
              <a:gd name="connsiteX0" fmla="*/ 0 w 2235200"/>
              <a:gd name="connsiteY0" fmla="*/ 716130 h 716130"/>
              <a:gd name="connsiteX1" fmla="*/ 1027289 w 2235200"/>
              <a:gd name="connsiteY1" fmla="*/ 4930 h 716130"/>
              <a:gd name="connsiteX2" fmla="*/ 2235200 w 2235200"/>
              <a:gd name="connsiteY2" fmla="*/ 388752 h 71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716130">
                <a:moveTo>
                  <a:pt x="0" y="716130"/>
                </a:moveTo>
                <a:cubicBezTo>
                  <a:pt x="327378" y="387811"/>
                  <a:pt x="654756" y="59493"/>
                  <a:pt x="1027289" y="4930"/>
                </a:cubicBezTo>
                <a:cubicBezTo>
                  <a:pt x="1399822" y="-49633"/>
                  <a:pt x="2045170" y="366174"/>
                  <a:pt x="2235200" y="388752"/>
                </a:cubicBezTo>
              </a:path>
            </a:pathLst>
          </a:custGeom>
          <a:noFill/>
          <a:ln w="50800"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568FC3-BE78-FF9C-D954-A65B6910D613}"/>
              </a:ext>
            </a:extLst>
          </p:cNvPr>
          <p:cNvSpPr txBox="1"/>
          <p:nvPr/>
        </p:nvSpPr>
        <p:spPr>
          <a:xfrm>
            <a:off x="2881680" y="446288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求和结果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44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E81B49F-C7C8-AE9F-8C61-659E3A6607F0}"/>
              </a:ext>
            </a:extLst>
          </p:cNvPr>
          <p:cNvSpPr txBox="1"/>
          <p:nvPr/>
        </p:nvSpPr>
        <p:spPr>
          <a:xfrm>
            <a:off x="2618125" y="2644170"/>
            <a:ext cx="6955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学习，学流程，及正确性</a:t>
            </a:r>
            <a:endParaRPr kumimoji="1" lang="en-US" altLang="zh-CN" sz="48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使用，用输出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5C498D0-9186-8AAA-A369-99DA58E93481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4815523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如何学习算法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867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304" y="2624371"/>
            <a:ext cx="6695392" cy="804629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如何确定程序中的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BUG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96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1488F-785F-3375-3DB8-34C91229CAC6}"/>
              </a:ext>
            </a:extLst>
          </p:cNvPr>
          <p:cNvSpPr txBox="1">
            <a:spLocks/>
          </p:cNvSpPr>
          <p:nvPr/>
        </p:nvSpPr>
        <p:spPr>
          <a:xfrm>
            <a:off x="257790" y="393149"/>
            <a:ext cx="6695392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如何确定程序中的 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BUG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1171CC-6561-9C20-2B82-76FD6005FB74}"/>
              </a:ext>
            </a:extLst>
          </p:cNvPr>
          <p:cNvSpPr txBox="1"/>
          <p:nvPr/>
        </p:nvSpPr>
        <p:spPr>
          <a:xfrm>
            <a:off x="1192696" y="1767462"/>
            <a:ext cx="10033516" cy="1922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/>
              <a:t>先沿着</a:t>
            </a:r>
            <a:r>
              <a:rPr kumimoji="1" lang="en-US" altLang="zh-CN" sz="3200" dirty="0"/>
              <a:t>『</a:t>
            </a:r>
            <a:r>
              <a:rPr kumimoji="1" lang="zh-CN" altLang="en-US" sz="3200" dirty="0"/>
              <a:t>算法逻辑</a:t>
            </a:r>
            <a:r>
              <a:rPr kumimoji="1" lang="en-US" altLang="zh-CN" sz="3200" dirty="0"/>
              <a:t>』</a:t>
            </a:r>
            <a:r>
              <a:rPr kumimoji="1" lang="zh-CN" altLang="en-US" sz="3200" dirty="0"/>
              <a:t>，检查数据处理流程是否有问题；</a:t>
            </a:r>
            <a:endParaRPr kumimoji="1" lang="en-US" altLang="zh-CN" sz="3200" dirty="0"/>
          </a:p>
          <a:p>
            <a:pPr>
              <a:lnSpc>
                <a:spcPct val="200000"/>
              </a:lnSpc>
            </a:pPr>
            <a:r>
              <a:rPr kumimoji="1" lang="zh-CN" altLang="en-US" sz="3200" dirty="0"/>
              <a:t>再检查程序中每个阶段的</a:t>
            </a:r>
            <a:r>
              <a:rPr kumimoji="1" lang="en-US" altLang="zh-CN" sz="3200" dirty="0"/>
              <a:t>『</a:t>
            </a:r>
            <a:r>
              <a:rPr kumimoji="1" lang="zh-CN" altLang="en-US" sz="3200" dirty="0"/>
              <a:t>数据</a:t>
            </a:r>
            <a:r>
              <a:rPr kumimoji="1" lang="en-US" altLang="zh-CN" sz="3200" dirty="0"/>
              <a:t>』</a:t>
            </a:r>
            <a:r>
              <a:rPr kumimoji="1" lang="zh-CN" altLang="en-US" sz="3200" dirty="0"/>
              <a:t>是否符合预期。</a:t>
            </a:r>
            <a:endParaRPr kumimoji="1" lang="en-US" altLang="zh-C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0836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4" y="1903010"/>
            <a:ext cx="6627224" cy="17480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不要考虑太多，坚持看完，你就已经超过了</a:t>
            </a:r>
            <a:r>
              <a:rPr kumimoji="1" lang="en-US" altLang="zh-CN" sz="4800" b="1" u="sng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95%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的人。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D7760-AB98-4A53-31C7-0F5C433D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823" y="1528668"/>
            <a:ext cx="2955653" cy="124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C330F3-A8D1-3725-0070-3D374B2A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23" y="2777018"/>
            <a:ext cx="2955653" cy="1303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75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2667028" y="1602224"/>
            <a:ext cx="5012911" cy="218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如何学习数据结构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如何学习算法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如何确定程序中的 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BUG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57051" y="373218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本期内容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24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891" y="2624371"/>
            <a:ext cx="6008218" cy="804629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如何学习数据结构</a:t>
            </a:r>
          </a:p>
        </p:txBody>
      </p:sp>
    </p:spTree>
    <p:extLst>
      <p:ext uri="{BB962C8B-B14F-4D97-AF65-F5344CB8AC3E}">
        <p14:creationId xmlns:p14="http://schemas.microsoft.com/office/powerpoint/2010/main" val="66786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07A119-4A63-D544-D350-9049AD3EB8FA}"/>
              </a:ext>
            </a:extLst>
          </p:cNvPr>
          <p:cNvSpPr txBox="1"/>
          <p:nvPr/>
        </p:nvSpPr>
        <p:spPr>
          <a:xfrm>
            <a:off x="1192696" y="1767462"/>
            <a:ext cx="8802410" cy="1922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/>
              <a:t>数据结构 </a:t>
            </a:r>
            <a:r>
              <a:rPr kumimoji="1" lang="en-US" altLang="zh-CN" sz="3200" dirty="0"/>
              <a:t>=</a:t>
            </a:r>
            <a:r>
              <a:rPr kumimoji="1" lang="zh-CN" altLang="en-US" sz="3200" dirty="0"/>
              <a:t> 结构定义 </a:t>
            </a:r>
            <a:r>
              <a:rPr kumimoji="1" lang="en-US" altLang="zh-CN" sz="3200" dirty="0"/>
              <a:t>+</a:t>
            </a:r>
            <a:r>
              <a:rPr kumimoji="1" lang="zh-CN" altLang="en-US" sz="3200" dirty="0"/>
              <a:t> 结构操作</a:t>
            </a:r>
            <a:endParaRPr kumimoji="1" lang="en-US" altLang="zh-CN" sz="3200" dirty="0"/>
          </a:p>
          <a:p>
            <a:pPr>
              <a:lnSpc>
                <a:spcPct val="200000"/>
              </a:lnSpc>
            </a:pPr>
            <a:r>
              <a:rPr kumimoji="1" lang="zh-CN" altLang="en-US" sz="3200" dirty="0"/>
              <a:t>数据结构就是定义一种性质，并且维护这种性质</a:t>
            </a:r>
            <a:endParaRPr kumimoji="1" lang="en-US" altLang="zh-CN" sz="32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C0AEDC-3125-25FF-7F68-07AC2F534E4D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6008218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如何学习数据结构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22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07A119-4A63-D544-D350-9049AD3EB8FA}"/>
              </a:ext>
            </a:extLst>
          </p:cNvPr>
          <p:cNvSpPr txBox="1"/>
          <p:nvPr/>
        </p:nvSpPr>
        <p:spPr>
          <a:xfrm>
            <a:off x="1232452" y="1429531"/>
            <a:ext cx="89551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/>
              <a:t>数据结构 </a:t>
            </a:r>
            <a:r>
              <a:rPr kumimoji="1" lang="en-US" altLang="zh-CN" sz="3200" dirty="0"/>
              <a:t>=</a:t>
            </a:r>
            <a:r>
              <a:rPr kumimoji="1" lang="zh-CN" altLang="en-US" sz="3200" dirty="0"/>
              <a:t> 结构定义 </a:t>
            </a:r>
            <a:r>
              <a:rPr kumimoji="1" lang="en-US" altLang="zh-CN" sz="3200" dirty="0"/>
              <a:t>+</a:t>
            </a:r>
            <a:r>
              <a:rPr kumimoji="1" lang="zh-CN" altLang="en-US" sz="3200" dirty="0"/>
              <a:t> 结构操作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链表是一种物理</a:t>
            </a:r>
            <a:r>
              <a:rPr lang="zh-CN" altLang="en-US" sz="2400" u="none" strike="noStrike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存储单元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上非连续、非顺序的</a:t>
            </a:r>
            <a:r>
              <a:rPr lang="zh-CN" altLang="en-US" sz="2400" u="none" strike="noStrike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存储结构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，</a:t>
            </a:r>
            <a:r>
              <a:rPr lang="zh-CN" altLang="en-US" sz="2400" u="none" strike="noStrike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数据元素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的逻辑顺序是通过链表中的</a:t>
            </a:r>
            <a:r>
              <a:rPr lang="zh-CN" altLang="en-US" sz="2400" u="none" strike="noStrike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指针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链接次序实现的。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endParaRPr kumimoji="1" lang="en-US" altLang="zh-CN" sz="2400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链表通常支持的操作有，插入、删除、遍历查找 等操作。</a:t>
            </a:r>
            <a:endParaRPr kumimoji="1" lang="en-US" altLang="zh-CN" sz="2400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C0AEDC-3125-25FF-7F68-07AC2F534E4D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6008218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如何学习数据结构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555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07A119-4A63-D544-D350-9049AD3EB8FA}"/>
              </a:ext>
            </a:extLst>
          </p:cNvPr>
          <p:cNvSpPr txBox="1"/>
          <p:nvPr/>
        </p:nvSpPr>
        <p:spPr>
          <a:xfrm>
            <a:off x="1232452" y="1429531"/>
            <a:ext cx="8955156" cy="93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/>
              <a:t>数据结构就是定义一种性质，并且维护这种性质</a:t>
            </a:r>
            <a:endParaRPr kumimoji="1" lang="en-US" altLang="zh-CN" sz="32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C0AEDC-3125-25FF-7F68-07AC2F534E4D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6008218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如何学习数据结构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F1CEFD85-D342-7279-6DF2-15CE65F697B2}"/>
              </a:ext>
            </a:extLst>
          </p:cNvPr>
          <p:cNvSpPr/>
          <p:nvPr/>
        </p:nvSpPr>
        <p:spPr>
          <a:xfrm>
            <a:off x="3845401" y="3429000"/>
            <a:ext cx="2250599" cy="26239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BA26F1-892B-54C8-136A-4BE404F79448}"/>
              </a:ext>
            </a:extLst>
          </p:cNvPr>
          <p:cNvSpPr txBox="1"/>
          <p:nvPr/>
        </p:nvSpPr>
        <p:spPr>
          <a:xfrm>
            <a:off x="3962400" y="35898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某数据结构</a:t>
            </a:r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6114FA88-532C-A9FF-65D0-72BF910BFEE8}"/>
              </a:ext>
            </a:extLst>
          </p:cNvPr>
          <p:cNvSpPr/>
          <p:nvPr/>
        </p:nvSpPr>
        <p:spPr>
          <a:xfrm>
            <a:off x="1603022" y="3133381"/>
            <a:ext cx="2235200" cy="716130"/>
          </a:xfrm>
          <a:custGeom>
            <a:avLst/>
            <a:gdLst>
              <a:gd name="connsiteX0" fmla="*/ 0 w 2235200"/>
              <a:gd name="connsiteY0" fmla="*/ 716130 h 716130"/>
              <a:gd name="connsiteX1" fmla="*/ 1027289 w 2235200"/>
              <a:gd name="connsiteY1" fmla="*/ 4930 h 716130"/>
              <a:gd name="connsiteX2" fmla="*/ 2235200 w 2235200"/>
              <a:gd name="connsiteY2" fmla="*/ 388752 h 71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716130">
                <a:moveTo>
                  <a:pt x="0" y="716130"/>
                </a:moveTo>
                <a:cubicBezTo>
                  <a:pt x="327378" y="387811"/>
                  <a:pt x="654756" y="59493"/>
                  <a:pt x="1027289" y="4930"/>
                </a:cubicBezTo>
                <a:cubicBezTo>
                  <a:pt x="1399822" y="-49633"/>
                  <a:pt x="2045170" y="366174"/>
                  <a:pt x="2235200" y="388752"/>
                </a:cubicBezTo>
              </a:path>
            </a:pathLst>
          </a:custGeom>
          <a:noFill/>
          <a:ln w="50800"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0A78BA59-21C3-04F3-FC7B-B2D88859E89A}"/>
              </a:ext>
            </a:extLst>
          </p:cNvPr>
          <p:cNvSpPr/>
          <p:nvPr/>
        </p:nvSpPr>
        <p:spPr>
          <a:xfrm>
            <a:off x="6095999" y="2873737"/>
            <a:ext cx="2370667" cy="716130"/>
          </a:xfrm>
          <a:custGeom>
            <a:avLst/>
            <a:gdLst>
              <a:gd name="connsiteX0" fmla="*/ 0 w 2235200"/>
              <a:gd name="connsiteY0" fmla="*/ 716130 h 716130"/>
              <a:gd name="connsiteX1" fmla="*/ 1027289 w 2235200"/>
              <a:gd name="connsiteY1" fmla="*/ 4930 h 716130"/>
              <a:gd name="connsiteX2" fmla="*/ 2235200 w 2235200"/>
              <a:gd name="connsiteY2" fmla="*/ 388752 h 71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716130">
                <a:moveTo>
                  <a:pt x="0" y="716130"/>
                </a:moveTo>
                <a:cubicBezTo>
                  <a:pt x="327378" y="387811"/>
                  <a:pt x="654756" y="59493"/>
                  <a:pt x="1027289" y="4930"/>
                </a:cubicBezTo>
                <a:cubicBezTo>
                  <a:pt x="1399822" y="-49633"/>
                  <a:pt x="2045170" y="366174"/>
                  <a:pt x="2235200" y="388752"/>
                </a:cubicBezTo>
              </a:path>
            </a:pathLst>
          </a:custGeom>
          <a:noFill/>
          <a:ln w="50800"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23BB4D-79BE-FD36-ADEA-A8C74F2417D3}"/>
              </a:ext>
            </a:extLst>
          </p:cNvPr>
          <p:cNvSpPr txBox="1"/>
          <p:nvPr/>
        </p:nvSpPr>
        <p:spPr>
          <a:xfrm>
            <a:off x="1279856" y="38495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存入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98E06F5-1D9C-CD03-1E0B-DDB556B40179}"/>
              </a:ext>
            </a:extLst>
          </p:cNvPr>
          <p:cNvSpPr txBox="1"/>
          <p:nvPr/>
        </p:nvSpPr>
        <p:spPr>
          <a:xfrm>
            <a:off x="8143500" y="3306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取出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541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07A119-4A63-D544-D350-9049AD3EB8FA}"/>
              </a:ext>
            </a:extLst>
          </p:cNvPr>
          <p:cNvSpPr txBox="1"/>
          <p:nvPr/>
        </p:nvSpPr>
        <p:spPr>
          <a:xfrm>
            <a:off x="1232452" y="1429531"/>
            <a:ext cx="8955156" cy="93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/>
              <a:t>数据结构就是定义一种性质，并且维护这种性质</a:t>
            </a:r>
            <a:endParaRPr kumimoji="1" lang="en-US" altLang="zh-CN" sz="32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C0AEDC-3125-25FF-7F68-07AC2F534E4D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6008218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如何学习数据结构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F1CEFD85-D342-7279-6DF2-15CE65F697B2}"/>
              </a:ext>
            </a:extLst>
          </p:cNvPr>
          <p:cNvSpPr/>
          <p:nvPr/>
        </p:nvSpPr>
        <p:spPr>
          <a:xfrm>
            <a:off x="3845401" y="3429000"/>
            <a:ext cx="2250599" cy="26239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BA26F1-892B-54C8-136A-4BE404F79448}"/>
              </a:ext>
            </a:extLst>
          </p:cNvPr>
          <p:cNvSpPr txBox="1"/>
          <p:nvPr/>
        </p:nvSpPr>
        <p:spPr>
          <a:xfrm>
            <a:off x="3962400" y="35898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某数据结构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D83BF2-F276-6F76-17B8-10BD95BCF29D}"/>
              </a:ext>
            </a:extLst>
          </p:cNvPr>
          <p:cNvSpPr txBox="1"/>
          <p:nvPr/>
        </p:nvSpPr>
        <p:spPr>
          <a:xfrm>
            <a:off x="4262814" y="4965317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维护性质</a:t>
            </a:r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6114FA88-532C-A9FF-65D0-72BF910BFEE8}"/>
              </a:ext>
            </a:extLst>
          </p:cNvPr>
          <p:cNvSpPr/>
          <p:nvPr/>
        </p:nvSpPr>
        <p:spPr>
          <a:xfrm>
            <a:off x="1603022" y="3133381"/>
            <a:ext cx="2235200" cy="716130"/>
          </a:xfrm>
          <a:custGeom>
            <a:avLst/>
            <a:gdLst>
              <a:gd name="connsiteX0" fmla="*/ 0 w 2235200"/>
              <a:gd name="connsiteY0" fmla="*/ 716130 h 716130"/>
              <a:gd name="connsiteX1" fmla="*/ 1027289 w 2235200"/>
              <a:gd name="connsiteY1" fmla="*/ 4930 h 716130"/>
              <a:gd name="connsiteX2" fmla="*/ 2235200 w 2235200"/>
              <a:gd name="connsiteY2" fmla="*/ 388752 h 71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716130">
                <a:moveTo>
                  <a:pt x="0" y="716130"/>
                </a:moveTo>
                <a:cubicBezTo>
                  <a:pt x="327378" y="387811"/>
                  <a:pt x="654756" y="59493"/>
                  <a:pt x="1027289" y="4930"/>
                </a:cubicBezTo>
                <a:cubicBezTo>
                  <a:pt x="1399822" y="-49633"/>
                  <a:pt x="2045170" y="366174"/>
                  <a:pt x="2235200" y="388752"/>
                </a:cubicBezTo>
              </a:path>
            </a:pathLst>
          </a:custGeom>
          <a:noFill/>
          <a:ln w="50800"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0A78BA59-21C3-04F3-FC7B-B2D88859E89A}"/>
              </a:ext>
            </a:extLst>
          </p:cNvPr>
          <p:cNvSpPr/>
          <p:nvPr/>
        </p:nvSpPr>
        <p:spPr>
          <a:xfrm>
            <a:off x="6095999" y="2873737"/>
            <a:ext cx="2370667" cy="716130"/>
          </a:xfrm>
          <a:custGeom>
            <a:avLst/>
            <a:gdLst>
              <a:gd name="connsiteX0" fmla="*/ 0 w 2235200"/>
              <a:gd name="connsiteY0" fmla="*/ 716130 h 716130"/>
              <a:gd name="connsiteX1" fmla="*/ 1027289 w 2235200"/>
              <a:gd name="connsiteY1" fmla="*/ 4930 h 716130"/>
              <a:gd name="connsiteX2" fmla="*/ 2235200 w 2235200"/>
              <a:gd name="connsiteY2" fmla="*/ 388752 h 71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716130">
                <a:moveTo>
                  <a:pt x="0" y="716130"/>
                </a:moveTo>
                <a:cubicBezTo>
                  <a:pt x="327378" y="387811"/>
                  <a:pt x="654756" y="59493"/>
                  <a:pt x="1027289" y="4930"/>
                </a:cubicBezTo>
                <a:cubicBezTo>
                  <a:pt x="1399822" y="-49633"/>
                  <a:pt x="2045170" y="366174"/>
                  <a:pt x="2235200" y="388752"/>
                </a:cubicBezTo>
              </a:path>
            </a:pathLst>
          </a:custGeom>
          <a:noFill/>
          <a:ln w="50800"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23BB4D-79BE-FD36-ADEA-A8C74F2417D3}"/>
              </a:ext>
            </a:extLst>
          </p:cNvPr>
          <p:cNvSpPr txBox="1"/>
          <p:nvPr/>
        </p:nvSpPr>
        <p:spPr>
          <a:xfrm>
            <a:off x="1279856" y="38495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存入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98E06F5-1D9C-CD03-1E0B-DDB556B40179}"/>
              </a:ext>
            </a:extLst>
          </p:cNvPr>
          <p:cNvSpPr txBox="1"/>
          <p:nvPr/>
        </p:nvSpPr>
        <p:spPr>
          <a:xfrm>
            <a:off x="8143500" y="3306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取出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B55B43-F2E6-CE55-5D23-8F88A2D907F6}"/>
              </a:ext>
            </a:extLst>
          </p:cNvPr>
          <p:cNvSpPr txBox="1"/>
          <p:nvPr/>
        </p:nvSpPr>
        <p:spPr>
          <a:xfrm>
            <a:off x="882311" y="4259623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使用性质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4395B4C-C3DD-4650-C707-5B7AA96D589C}"/>
              </a:ext>
            </a:extLst>
          </p:cNvPr>
          <p:cNvSpPr txBox="1"/>
          <p:nvPr/>
        </p:nvSpPr>
        <p:spPr>
          <a:xfrm>
            <a:off x="7745955" y="3676112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使用性质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0695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E81B49F-C7C8-AE9F-8C61-659E3A6607F0}"/>
              </a:ext>
            </a:extLst>
          </p:cNvPr>
          <p:cNvSpPr txBox="1"/>
          <p:nvPr/>
        </p:nvSpPr>
        <p:spPr>
          <a:xfrm>
            <a:off x="4157007" y="2644170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学习，学细节</a:t>
            </a:r>
            <a:endParaRPr kumimoji="1" lang="en-US" altLang="zh-CN" sz="48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使用，用性质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FDF225-901D-E365-23E0-74A8553CDFB8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6008218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如何学习数据结构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158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238" y="2624371"/>
            <a:ext cx="4815523" cy="804629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如何学习算法</a:t>
            </a:r>
          </a:p>
        </p:txBody>
      </p:sp>
    </p:spTree>
    <p:extLst>
      <p:ext uri="{BB962C8B-B14F-4D97-AF65-F5344CB8AC3E}">
        <p14:creationId xmlns:p14="http://schemas.microsoft.com/office/powerpoint/2010/main" val="8883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9528</TotalTime>
  <Words>350</Words>
  <Application>Microsoft Macintosh PowerPoint</Application>
  <PresentationFormat>宽屏</PresentationFormat>
  <Paragraphs>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等线 Light</vt:lpstr>
      <vt:lpstr>Kaiti SC</vt:lpstr>
      <vt:lpstr>Source Han Sans CN Light</vt:lpstr>
      <vt:lpstr>Source Han Sans CN Medium</vt:lpstr>
      <vt:lpstr>Source Han Sans CN Normal</vt:lpstr>
      <vt:lpstr>Source Han Sans CN Regular</vt:lpstr>
      <vt:lpstr>Arial</vt:lpstr>
      <vt:lpstr>Cambria Math</vt:lpstr>
      <vt:lpstr>Office 主题​​</vt:lpstr>
      <vt:lpstr>重点： 数据结构与算法的学习方法</vt:lpstr>
      <vt:lpstr>PowerPoint 演示文稿</vt:lpstr>
      <vt:lpstr>一. 如何学习数据结构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如何学习算法</vt:lpstr>
      <vt:lpstr>PowerPoint 演示文稿</vt:lpstr>
      <vt:lpstr>PowerPoint 演示文稿</vt:lpstr>
      <vt:lpstr>PowerPoint 演示文稿</vt:lpstr>
      <vt:lpstr>三. 如何确定程序中的 BUG</vt:lpstr>
      <vt:lpstr>PowerPoint 演示文稿</vt:lpstr>
      <vt:lpstr>不要考虑太多，坚持看完，你就已经超过了95%的人。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192</cp:revision>
  <dcterms:created xsi:type="dcterms:W3CDTF">2021-01-25T10:52:11Z</dcterms:created>
  <dcterms:modified xsi:type="dcterms:W3CDTF">2023-01-24T08:53:05Z</dcterms:modified>
</cp:coreProperties>
</file>