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93" r:id="rId2"/>
    <p:sldId id="651" r:id="rId3"/>
    <p:sldId id="294" r:id="rId4"/>
    <p:sldId id="256" r:id="rId5"/>
    <p:sldId id="676" r:id="rId6"/>
    <p:sldId id="677" r:id="rId7"/>
    <p:sldId id="678" r:id="rId8"/>
    <p:sldId id="679" r:id="rId9"/>
    <p:sldId id="680" r:id="rId10"/>
    <p:sldId id="661" r:id="rId11"/>
    <p:sldId id="662" r:id="rId12"/>
    <p:sldId id="674" r:id="rId13"/>
    <p:sldId id="681" r:id="rId14"/>
    <p:sldId id="682" r:id="rId15"/>
    <p:sldId id="683" r:id="rId16"/>
    <p:sldId id="684" r:id="rId17"/>
    <p:sldId id="685" r:id="rId18"/>
    <p:sldId id="686" r:id="rId19"/>
    <p:sldId id="687" r:id="rId20"/>
    <p:sldId id="688" r:id="rId21"/>
    <p:sldId id="663" r:id="rId22"/>
    <p:sldId id="675" r:id="rId23"/>
    <p:sldId id="689" r:id="rId24"/>
    <p:sldId id="690" r:id="rId25"/>
    <p:sldId id="691" r:id="rId26"/>
    <p:sldId id="692" r:id="rId27"/>
    <p:sldId id="693" r:id="rId28"/>
    <p:sldId id="694" r:id="rId29"/>
    <p:sldId id="695" r:id="rId30"/>
    <p:sldId id="696" r:id="rId31"/>
    <p:sldId id="697" r:id="rId32"/>
    <p:sldId id="66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1" autoAdjust="0"/>
    <p:restoredTop sz="94660"/>
  </p:normalViewPr>
  <p:slideViewPr>
    <p:cSldViewPr snapToGrid="0" showGuides="1">
      <p:cViewPr varScale="1">
        <p:scale>
          <a:sx n="151" d="100"/>
          <a:sy n="151" d="100"/>
        </p:scale>
        <p:origin x="28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CC58-688E-B145-8A6C-8A5328D7D73F}" type="datetimeFigureOut">
              <a:rPr kumimoji="1" lang="zh-CN" altLang="en-US" smtClean="0"/>
              <a:t>2023/1/24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CE79C-78AE-1444-8954-4A60812C49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02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42E9F-72CD-49E6-979E-8FBE90BAB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4EE101-7C5A-47E5-BB01-56C5CB609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297B1-CE3E-4DCF-B61B-0D349BAC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5ED68-C211-4B1D-B1EF-B8DDBD75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1C4E1-9198-4B3E-9D15-297630C2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47B95-450C-4E98-A8F8-BDC6559E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BE4736-5392-402A-8627-4E54932D8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9ECD3-3323-4514-87C0-D5A7B9F4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8918A-4F60-4D66-AEF6-BAFAA6B2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71F58-DBE0-4571-8DAA-ECA059D8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5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23891C-15DB-4130-A9E7-2E6CD8ABA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39B78-1FBA-4123-A7B5-B5EDBB803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F2AC1-1CF2-408C-99CE-45447EBF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A2707-5CA0-4C44-AD15-8E380ACF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2F74E-BE77-408F-A9EA-05E7DD99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26AAC-C68B-401C-9419-3DDE362C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4B519-6AFC-4912-BE6B-C950BEED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A3718-AA0D-4A22-B7B0-A03E3BA5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499F7-D63B-42F9-A072-707075B4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D89EB-5C1D-4D7A-915C-BC56BB6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8B3A8-9CE5-4C12-88DE-D55ABDB5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60322F-B12B-4013-99EE-A8C38253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19046-BE9B-4631-9D5B-15BFF996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F83B0-E518-4DD8-86C0-DDD0607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DA88F-24FB-4621-9268-68648483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CD557-D490-4488-8EC7-6830B04A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C050F-AC6B-4051-B162-D18FED318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FB62D-1696-4136-A2C6-C9D9B8896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9D7C8-B381-4B54-9A99-CCD3B894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DE9590-7A7C-4DC9-8D2C-073496BB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54B01-DCB6-4854-84C0-7EDA8F7B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6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D04A-2231-4B96-B5E0-3077DCBC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9A1CCD-6D39-48FD-AA9B-FFAA8A9C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CB6A7-EEA6-42A2-BC0B-E63878F6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ACEBDB-7BF4-4E19-A66B-EADE76D55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2283BA-9E5F-4CC2-9435-1250A8529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B0DBB7-C617-4095-9828-9449FF9C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9812B4-D4D1-4BA8-8AD1-A10465FD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F2F400-CC25-4039-A680-EFAF5D50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3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C47A6-798C-4683-A9A0-00500CAA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0E639-D070-4A2A-85C5-977D39BD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63D01F-A136-416F-81BA-7EA9C9D5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0DB33-CB0F-4E39-B75F-14181561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4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E75E23-2900-48A3-8FCD-CF8EBE3E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08372-9B2A-4E33-AA4A-06B5583C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105EA-355F-449D-B0E6-40F7C3CA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2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437B-49EA-4C60-B58E-1075E042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D2E71-1729-44C0-8A4F-2D83BD3B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09615-D5BA-41B9-A122-23A5EADC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18DFA-EBB3-4519-B0C8-A0A15D41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98BF5-B55B-4E8C-905D-10BF5FF8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FD9E5-1A53-4F3E-89C5-6F5E775B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8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31C52-5A75-4760-BEFF-79BB7040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9462F5-35C1-4210-ACC1-3E8416B55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C8A3F-A42D-474A-904C-C687A556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B4AD7-A372-43C9-B1A5-EC61EEBB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10365-0DE6-44F1-BC04-E917C7EF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D1520-4110-41AA-97CA-BD3FF43F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0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85A8E-8470-46D9-8710-7526F1B4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62370-A641-488F-81EB-1A4FC355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495E4-6654-47D8-B8EC-4834F0008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D801-0106-49A1-9081-8E6AF34A3884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74279-0F60-4832-AB50-640CE8F3B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D0B89-70AA-43A8-8153-E2FA5993C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CD33-568E-4B5B-AA5A-AD9908BE56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28CAB4-00D5-0F63-4AB9-879C0AE89CAF}"/>
              </a:ext>
            </a:extLst>
          </p:cNvPr>
          <p:cNvSpPr txBox="1"/>
          <p:nvPr userDrawn="1"/>
        </p:nvSpPr>
        <p:spPr>
          <a:xfrm>
            <a:off x="9056205" y="6176963"/>
            <a:ext cx="3135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《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船说：算法与数据结构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》</a:t>
            </a:r>
          </a:p>
          <a:p>
            <a:pPr algn="ctr"/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第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0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章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-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从复杂度开始认识算法</a:t>
            </a:r>
          </a:p>
        </p:txBody>
      </p:sp>
    </p:spTree>
    <p:extLst>
      <p:ext uri="{BB962C8B-B14F-4D97-AF65-F5344CB8AC3E}">
        <p14:creationId xmlns:p14="http://schemas.microsoft.com/office/powerpoint/2010/main" val="18939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E58C9-9357-144C-8E9F-6DEB6CC22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702" y="1079291"/>
            <a:ext cx="10298596" cy="1977887"/>
          </a:xfrm>
        </p:spPr>
        <p:txBody>
          <a:bodyPr>
            <a:normAutofit/>
          </a:bodyPr>
          <a:lstStyle/>
          <a:p>
            <a:r>
              <a:rPr kumimoji="1" lang="zh-CN" altLang="en-US" sz="66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为什么要学习</a:t>
            </a:r>
            <a:br>
              <a:rPr kumimoji="1" lang="en-US" altLang="zh-CN" sz="66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</a:br>
            <a:r>
              <a:rPr kumimoji="1" lang="zh-CN" altLang="en-US" sz="66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复杂度的分析方法</a:t>
            </a:r>
            <a:endParaRPr kumimoji="1" lang="zh-CN" altLang="en-US" sz="6600" dirty="0">
              <a:solidFill>
                <a:srgbClr val="0070C0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391282-F996-D144-9A6A-C32E4415E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zh-CN" altLang="en-US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胡船长</a:t>
            </a:r>
            <a:endParaRPr kumimoji="1" lang="en-US" altLang="zh-CN" dirty="0"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  <a:p>
            <a:pPr algn="r"/>
            <a:r>
              <a:rPr kumimoji="1" lang="zh-CN" altLang="en-US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初航我带你，远航靠自己</a:t>
            </a:r>
          </a:p>
        </p:txBody>
      </p:sp>
    </p:spTree>
    <p:extLst>
      <p:ext uri="{BB962C8B-B14F-4D97-AF65-F5344CB8AC3E}">
        <p14:creationId xmlns:p14="http://schemas.microsoft.com/office/powerpoint/2010/main" val="237371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85" y="2624371"/>
            <a:ext cx="7089829" cy="804629"/>
          </a:xfrm>
        </p:spPr>
        <p:txBody>
          <a:bodyPr>
            <a:normAutofit fontScale="90000"/>
          </a:bodyPr>
          <a:lstStyle/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时间复杂度与空间复杂度</a:t>
            </a:r>
          </a:p>
        </p:txBody>
      </p:sp>
    </p:spTree>
    <p:extLst>
      <p:ext uri="{BB962C8B-B14F-4D97-AF65-F5344CB8AC3E}">
        <p14:creationId xmlns:p14="http://schemas.microsoft.com/office/powerpoint/2010/main" val="88832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D7C14DF-9A92-FB14-0FEE-016EB4A76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981" y="1388267"/>
            <a:ext cx="5630334" cy="346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2A0612EA-B513-6F4C-107E-540839ACBBF4}"/>
              </a:ext>
            </a:extLst>
          </p:cNvPr>
          <p:cNvSpPr txBox="1">
            <a:spLocks/>
          </p:cNvSpPr>
          <p:nvPr/>
        </p:nvSpPr>
        <p:spPr>
          <a:xfrm>
            <a:off x="257790" y="393150"/>
            <a:ext cx="7089829" cy="80462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时间复杂度与空间复杂度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9C3298-9065-E21C-A2EF-B4A0F0C425A2}"/>
              </a:ext>
            </a:extLst>
          </p:cNvPr>
          <p:cNvSpPr txBox="1"/>
          <p:nvPr/>
        </p:nvSpPr>
        <p:spPr>
          <a:xfrm>
            <a:off x="982132" y="1388267"/>
            <a:ext cx="4786888" cy="1922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3200" dirty="0"/>
              <a:t>时间复杂度：跑的快不快</a:t>
            </a:r>
            <a:endParaRPr kumimoji="1" lang="en-US" altLang="zh-CN" sz="3200" dirty="0"/>
          </a:p>
          <a:p>
            <a:pPr>
              <a:lnSpc>
                <a:spcPct val="200000"/>
              </a:lnSpc>
            </a:pPr>
            <a:r>
              <a:rPr kumimoji="1" lang="zh-CN" altLang="en-US" sz="3200" dirty="0"/>
              <a:t>空间复杂度：吃的多不多</a:t>
            </a:r>
            <a:endParaRPr kumimoji="1" lang="en-US" altLang="zh-CN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1948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E81B49F-C7C8-AE9F-8C61-659E3A6607F0}"/>
              </a:ext>
            </a:extLst>
          </p:cNvPr>
          <p:cNvSpPr txBox="1"/>
          <p:nvPr/>
        </p:nvSpPr>
        <p:spPr>
          <a:xfrm>
            <a:off x="2618125" y="2598003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时间换空间，空间换时间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F6D1AC0-36A3-95CD-4FE2-9B171247D6CE}"/>
              </a:ext>
            </a:extLst>
          </p:cNvPr>
          <p:cNvSpPr txBox="1">
            <a:spLocks/>
          </p:cNvSpPr>
          <p:nvPr/>
        </p:nvSpPr>
        <p:spPr>
          <a:xfrm>
            <a:off x="257790" y="393150"/>
            <a:ext cx="7089829" cy="80462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时间复杂度与空间复杂度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4867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D1AC0-36A3-95CD-4FE2-9B171247D6CE}"/>
              </a:ext>
            </a:extLst>
          </p:cNvPr>
          <p:cNvSpPr txBox="1">
            <a:spLocks/>
          </p:cNvSpPr>
          <p:nvPr/>
        </p:nvSpPr>
        <p:spPr>
          <a:xfrm>
            <a:off x="257790" y="393150"/>
            <a:ext cx="7089829" cy="8046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大 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O 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表示法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289306-1847-20E3-D914-93430600E794}"/>
              </a:ext>
            </a:extLst>
          </p:cNvPr>
          <p:cNvSpPr txBox="1"/>
          <p:nvPr/>
        </p:nvSpPr>
        <p:spPr>
          <a:xfrm>
            <a:off x="1201163" y="1333246"/>
            <a:ext cx="9337813" cy="2680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3200" dirty="0"/>
              <a:t>大 </a:t>
            </a:r>
            <a:r>
              <a:rPr kumimoji="1" lang="en-US" altLang="zh-CN" sz="3200" dirty="0"/>
              <a:t>O </a:t>
            </a:r>
            <a:r>
              <a:rPr kumimoji="1" lang="zh-CN" altLang="en-US" sz="3200" dirty="0"/>
              <a:t>符号：</a:t>
            </a:r>
            <a:r>
              <a:rPr lang="zh-CN" altLang="en-US" sz="3200" b="0" i="0" dirty="0">
                <a:effectLst/>
                <a:latin typeface="-apple-system"/>
              </a:rPr>
              <a:t>是用于描述函数渐进行为的数学符号。</a:t>
            </a:r>
            <a:endParaRPr lang="en-US" altLang="zh-CN" sz="3200" b="0" i="0" dirty="0"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1.</a:t>
            </a:r>
            <a:r>
              <a:rPr kumimoji="1" lang="zh-CN" altLang="en-US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 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用常数</a:t>
            </a:r>
            <a:r>
              <a:rPr lang="en-US" altLang="zh-CN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1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取代运行时间中的所有加法常数</a:t>
            </a:r>
            <a:endParaRPr lang="en-US" altLang="zh-CN" sz="2400" dirty="0">
              <a:effectLst/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2.</a:t>
            </a:r>
            <a:r>
              <a:rPr kumimoji="1" lang="zh-CN" altLang="en-US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 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在修改后的运行次数函数中，只保留最高阶项</a:t>
            </a:r>
            <a:endParaRPr lang="en-US" altLang="zh-CN" sz="2400" dirty="0">
              <a:effectLst/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3.</a:t>
            </a:r>
            <a:r>
              <a:rPr kumimoji="1" lang="zh-CN" altLang="en-US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 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如果最高阶项存在且不是</a:t>
            </a:r>
            <a:r>
              <a:rPr lang="en-US" altLang="zh-CN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1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，则去除与这个项目相乘的常数</a:t>
            </a:r>
            <a:endParaRPr lang="en-US" altLang="zh-CN" sz="2400" dirty="0">
              <a:effectLst/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599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D1AC0-36A3-95CD-4FE2-9B171247D6CE}"/>
              </a:ext>
            </a:extLst>
          </p:cNvPr>
          <p:cNvSpPr txBox="1">
            <a:spLocks/>
          </p:cNvSpPr>
          <p:nvPr/>
        </p:nvSpPr>
        <p:spPr>
          <a:xfrm>
            <a:off x="257790" y="393150"/>
            <a:ext cx="7089829" cy="8046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大 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O 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表示法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289306-1847-20E3-D914-93430600E794}"/>
              </a:ext>
            </a:extLst>
          </p:cNvPr>
          <p:cNvSpPr txBox="1"/>
          <p:nvPr/>
        </p:nvSpPr>
        <p:spPr>
          <a:xfrm>
            <a:off x="1201163" y="1333246"/>
            <a:ext cx="8355172" cy="1660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1.</a:t>
            </a:r>
            <a:r>
              <a:rPr kumimoji="1" lang="zh-CN" altLang="en-US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 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用常数</a:t>
            </a:r>
            <a:r>
              <a:rPr lang="en-US" altLang="zh-CN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1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取代运行时间中的所有加法常数</a:t>
            </a:r>
            <a:endParaRPr lang="en-US" altLang="zh-CN" sz="2400" dirty="0">
              <a:effectLst/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2.</a:t>
            </a:r>
            <a:r>
              <a:rPr kumimoji="1" lang="zh-CN" altLang="en-US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 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在修改后的运行次数函数中，只保留最高阶项</a:t>
            </a:r>
            <a:endParaRPr lang="en-US" altLang="zh-CN" sz="2400" dirty="0">
              <a:effectLst/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3.</a:t>
            </a:r>
            <a:r>
              <a:rPr kumimoji="1" lang="zh-CN" altLang="en-US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 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如果最高阶项存在且不是</a:t>
            </a:r>
            <a:r>
              <a:rPr lang="en-US" altLang="zh-CN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1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，则去除与这个项目相乘的常数</a:t>
            </a:r>
            <a:endParaRPr lang="en-US" altLang="zh-CN" sz="2400" dirty="0">
              <a:effectLst/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21665F-4C1C-7044-D2FA-ED66FB7C3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162" y="3344334"/>
            <a:ext cx="5809237" cy="26428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0271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D1AC0-36A3-95CD-4FE2-9B171247D6CE}"/>
              </a:ext>
            </a:extLst>
          </p:cNvPr>
          <p:cNvSpPr txBox="1">
            <a:spLocks/>
          </p:cNvSpPr>
          <p:nvPr/>
        </p:nvSpPr>
        <p:spPr>
          <a:xfrm>
            <a:off x="257790" y="393150"/>
            <a:ext cx="7089829" cy="8046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大 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O 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表示法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289306-1847-20E3-D914-93430600E794}"/>
              </a:ext>
            </a:extLst>
          </p:cNvPr>
          <p:cNvSpPr txBox="1"/>
          <p:nvPr/>
        </p:nvSpPr>
        <p:spPr>
          <a:xfrm>
            <a:off x="1201163" y="1333246"/>
            <a:ext cx="8355172" cy="1660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1.</a:t>
            </a:r>
            <a:r>
              <a:rPr kumimoji="1" lang="zh-CN" altLang="en-US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 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用常数</a:t>
            </a:r>
            <a:r>
              <a:rPr lang="en-US" altLang="zh-CN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1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取代运行时间中的所有加法常数</a:t>
            </a:r>
            <a:endParaRPr lang="en-US" altLang="zh-CN" sz="2400" dirty="0">
              <a:effectLst/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2.</a:t>
            </a:r>
            <a:r>
              <a:rPr kumimoji="1" lang="zh-CN" altLang="en-US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 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在修改后的运行次数函数中，只保留最高阶项</a:t>
            </a:r>
            <a:endParaRPr lang="en-US" altLang="zh-CN" sz="2400" dirty="0">
              <a:effectLst/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3.</a:t>
            </a:r>
            <a:r>
              <a:rPr kumimoji="1" lang="zh-CN" altLang="en-US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 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如果最高阶项存在且不是</a:t>
            </a:r>
            <a:r>
              <a:rPr lang="en-US" altLang="zh-CN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1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，则去除与这个项目相乘的常数</a:t>
            </a:r>
            <a:endParaRPr lang="en-US" altLang="zh-CN" sz="2400" dirty="0">
              <a:effectLst/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4FA56F-7FF2-CABB-941A-69A308C2C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163" y="3344334"/>
            <a:ext cx="6843062" cy="26500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2083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D1AC0-36A3-95CD-4FE2-9B171247D6CE}"/>
              </a:ext>
            </a:extLst>
          </p:cNvPr>
          <p:cNvSpPr txBox="1">
            <a:spLocks/>
          </p:cNvSpPr>
          <p:nvPr/>
        </p:nvSpPr>
        <p:spPr>
          <a:xfrm>
            <a:off x="257790" y="393150"/>
            <a:ext cx="7089829" cy="8046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大 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O 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表示法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289306-1847-20E3-D914-93430600E794}"/>
              </a:ext>
            </a:extLst>
          </p:cNvPr>
          <p:cNvSpPr txBox="1"/>
          <p:nvPr/>
        </p:nvSpPr>
        <p:spPr>
          <a:xfrm>
            <a:off x="1201163" y="1333246"/>
            <a:ext cx="8355172" cy="1660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1.</a:t>
            </a:r>
            <a:r>
              <a:rPr kumimoji="1" lang="zh-CN" altLang="en-US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 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用常数</a:t>
            </a:r>
            <a:r>
              <a:rPr lang="en-US" altLang="zh-CN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1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取代运行时间中的所有加法常数</a:t>
            </a:r>
            <a:endParaRPr lang="en-US" altLang="zh-CN" sz="2400" dirty="0">
              <a:effectLst/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2.</a:t>
            </a:r>
            <a:r>
              <a:rPr kumimoji="1" lang="zh-CN" altLang="en-US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 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在修改后的运行次数函数中，只保留最高阶项</a:t>
            </a:r>
            <a:endParaRPr lang="en-US" altLang="zh-CN" sz="2400" dirty="0">
              <a:effectLst/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3.</a:t>
            </a:r>
            <a:r>
              <a:rPr kumimoji="1" lang="zh-CN" altLang="en-US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 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如果最高阶项存在且不是</a:t>
            </a:r>
            <a:r>
              <a:rPr lang="en-US" altLang="zh-CN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1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，则去除与这个项目相乘的常数</a:t>
            </a:r>
            <a:endParaRPr lang="en-US" altLang="zh-CN" sz="2400" dirty="0">
              <a:effectLst/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4FA56F-7FF2-CABB-941A-69A308C2C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163" y="3344334"/>
            <a:ext cx="6843062" cy="26500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761F52F-5466-1FB5-DF8F-DCC4FEFA9893}"/>
              </a:ext>
            </a:extLst>
          </p:cNvPr>
          <p:cNvSpPr txBox="1"/>
          <p:nvPr/>
        </p:nvSpPr>
        <p:spPr>
          <a:xfrm>
            <a:off x="8263467" y="3344334"/>
            <a:ext cx="2039341" cy="852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时间复杂度：</a:t>
            </a:r>
            <a:r>
              <a:rPr kumimoji="1" lang="en-US" altLang="zh-CN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O(n)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空间复杂度：</a:t>
            </a:r>
            <a:r>
              <a:rPr kumimoji="1" lang="en-US" altLang="zh-CN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O(1)</a:t>
            </a:r>
            <a:endParaRPr kumimoji="1" lang="zh-CN" altLang="en-US" dirty="0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13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D1AC0-36A3-95CD-4FE2-9B171247D6CE}"/>
              </a:ext>
            </a:extLst>
          </p:cNvPr>
          <p:cNvSpPr txBox="1">
            <a:spLocks/>
          </p:cNvSpPr>
          <p:nvPr/>
        </p:nvSpPr>
        <p:spPr>
          <a:xfrm>
            <a:off x="257790" y="393150"/>
            <a:ext cx="7089829" cy="8046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大 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O 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表示法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289306-1847-20E3-D914-93430600E794}"/>
              </a:ext>
            </a:extLst>
          </p:cNvPr>
          <p:cNvSpPr txBox="1"/>
          <p:nvPr/>
        </p:nvSpPr>
        <p:spPr>
          <a:xfrm>
            <a:off x="1201163" y="1333246"/>
            <a:ext cx="8355172" cy="1660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1.</a:t>
            </a:r>
            <a:r>
              <a:rPr kumimoji="1" lang="zh-CN" altLang="en-US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 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用常数</a:t>
            </a:r>
            <a:r>
              <a:rPr lang="en-US" altLang="zh-CN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1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取代运行时间中的所有加法常数</a:t>
            </a:r>
            <a:endParaRPr lang="en-US" altLang="zh-CN" sz="2400" dirty="0">
              <a:effectLst/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2.</a:t>
            </a:r>
            <a:r>
              <a:rPr kumimoji="1" lang="zh-CN" altLang="en-US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 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在修改后的运行次数函数中，只保留最高阶项</a:t>
            </a:r>
            <a:endParaRPr lang="en-US" altLang="zh-CN" sz="2400" dirty="0">
              <a:effectLst/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3.</a:t>
            </a:r>
            <a:r>
              <a:rPr kumimoji="1" lang="zh-CN" altLang="en-US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 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如果最高阶项存在且不是</a:t>
            </a:r>
            <a:r>
              <a:rPr lang="en-US" altLang="zh-CN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1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，则去除与这个项目相乘的常数</a:t>
            </a:r>
            <a:endParaRPr lang="en-US" altLang="zh-CN" sz="2400" dirty="0">
              <a:effectLst/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7A7578-1B1A-5770-BD12-C8A54D5E6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162" y="3344333"/>
            <a:ext cx="5809236" cy="17386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174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D1AC0-36A3-95CD-4FE2-9B171247D6CE}"/>
              </a:ext>
            </a:extLst>
          </p:cNvPr>
          <p:cNvSpPr txBox="1">
            <a:spLocks/>
          </p:cNvSpPr>
          <p:nvPr/>
        </p:nvSpPr>
        <p:spPr>
          <a:xfrm>
            <a:off x="257790" y="393150"/>
            <a:ext cx="7089829" cy="8046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大 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O 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表示法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289306-1847-20E3-D914-93430600E794}"/>
              </a:ext>
            </a:extLst>
          </p:cNvPr>
          <p:cNvSpPr txBox="1"/>
          <p:nvPr/>
        </p:nvSpPr>
        <p:spPr>
          <a:xfrm>
            <a:off x="1201163" y="1333246"/>
            <a:ext cx="8355172" cy="1660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1.</a:t>
            </a:r>
            <a:r>
              <a:rPr kumimoji="1" lang="zh-CN" altLang="en-US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 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用常数</a:t>
            </a:r>
            <a:r>
              <a:rPr lang="en-US" altLang="zh-CN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1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取代运行时间中的所有加法常数</a:t>
            </a:r>
            <a:endParaRPr lang="en-US" altLang="zh-CN" sz="2400" dirty="0">
              <a:effectLst/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2.</a:t>
            </a:r>
            <a:r>
              <a:rPr kumimoji="1" lang="zh-CN" altLang="en-US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 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在修改后的运行次数函数中，只保留最高阶项</a:t>
            </a:r>
            <a:endParaRPr lang="en-US" altLang="zh-CN" sz="2400" dirty="0">
              <a:effectLst/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3.</a:t>
            </a:r>
            <a:r>
              <a:rPr kumimoji="1" lang="zh-CN" altLang="en-US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 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如果最高阶项存在且不是</a:t>
            </a:r>
            <a:r>
              <a:rPr lang="en-US" altLang="zh-CN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1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，则去除与这个项目相乘的常数</a:t>
            </a:r>
            <a:endParaRPr lang="en-US" altLang="zh-CN" sz="2400" dirty="0">
              <a:effectLst/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BCA886-73D5-6EB4-DAF8-0F93EC620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162" y="3344333"/>
            <a:ext cx="6426200" cy="2247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1610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D1AC0-36A3-95CD-4FE2-9B171247D6CE}"/>
              </a:ext>
            </a:extLst>
          </p:cNvPr>
          <p:cNvSpPr txBox="1">
            <a:spLocks/>
          </p:cNvSpPr>
          <p:nvPr/>
        </p:nvSpPr>
        <p:spPr>
          <a:xfrm>
            <a:off x="257790" y="393150"/>
            <a:ext cx="7089829" cy="8046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大 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O 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表示法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289306-1847-20E3-D914-93430600E794}"/>
              </a:ext>
            </a:extLst>
          </p:cNvPr>
          <p:cNvSpPr txBox="1"/>
          <p:nvPr/>
        </p:nvSpPr>
        <p:spPr>
          <a:xfrm>
            <a:off x="1201163" y="1333246"/>
            <a:ext cx="8355172" cy="1660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1.</a:t>
            </a:r>
            <a:r>
              <a:rPr kumimoji="1" lang="zh-CN" altLang="en-US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 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用常数</a:t>
            </a:r>
            <a:r>
              <a:rPr lang="en-US" altLang="zh-CN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1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取代运行时间中的所有加法常数</a:t>
            </a:r>
            <a:endParaRPr lang="en-US" altLang="zh-CN" sz="2400" dirty="0">
              <a:effectLst/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2.</a:t>
            </a:r>
            <a:r>
              <a:rPr kumimoji="1" lang="zh-CN" altLang="en-US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 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在修改后的运行次数函数中，只保留最高阶项</a:t>
            </a:r>
            <a:endParaRPr lang="en-US" altLang="zh-CN" sz="2400" dirty="0">
              <a:effectLst/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3.</a:t>
            </a:r>
            <a:r>
              <a:rPr kumimoji="1" lang="zh-CN" altLang="en-US" sz="2400" dirty="0"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 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如果最高阶项存在且不是</a:t>
            </a:r>
            <a:r>
              <a:rPr lang="en-US" altLang="zh-CN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1</a:t>
            </a:r>
            <a:r>
              <a:rPr lang="zh-CN" altLang="en-US" sz="2400" dirty="0">
                <a:effectLst/>
                <a:latin typeface="Source Han Sans CN Light" panose="020B0500000000000000" pitchFamily="34" charset="-128"/>
                <a:ea typeface="Source Han Sans CN Light" panose="020B0500000000000000" pitchFamily="34" charset="-128"/>
              </a:rPr>
              <a:t>，则去除与这个项目相乘的常数</a:t>
            </a:r>
            <a:endParaRPr lang="en-US" altLang="zh-CN" sz="2400" dirty="0">
              <a:effectLst/>
              <a:latin typeface="Source Han Sans CN Light" panose="020B0500000000000000" pitchFamily="34" charset="-128"/>
              <a:ea typeface="Source Han Sans CN Light" panose="020B0500000000000000" pitchFamily="34" charset="-128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BCA886-73D5-6EB4-DAF8-0F93EC620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162" y="3344333"/>
            <a:ext cx="6426200" cy="2247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C3C7703-3CF3-D89A-5404-4DF5C9DD82EC}"/>
              </a:ext>
            </a:extLst>
          </p:cNvPr>
          <p:cNvSpPr txBox="1"/>
          <p:nvPr/>
        </p:nvSpPr>
        <p:spPr>
          <a:xfrm>
            <a:off x="8263467" y="3344334"/>
            <a:ext cx="2039341" cy="852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时间复杂度：</a:t>
            </a:r>
            <a:r>
              <a:rPr kumimoji="1" lang="en-US" altLang="zh-CN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O(1)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空间复杂度：</a:t>
            </a:r>
            <a:r>
              <a:rPr kumimoji="1" lang="en-US" altLang="zh-CN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O(1)</a:t>
            </a:r>
            <a:endParaRPr kumimoji="1" lang="zh-CN" altLang="en-US" dirty="0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387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02EB16-E618-AD4B-8F21-96464EE87010}"/>
              </a:ext>
            </a:extLst>
          </p:cNvPr>
          <p:cNvSpPr txBox="1"/>
          <p:nvPr/>
        </p:nvSpPr>
        <p:spPr>
          <a:xfrm>
            <a:off x="2411337" y="1602224"/>
            <a:ext cx="7369325" cy="2182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复杂度对于算法学习的作用</a:t>
            </a:r>
            <a:endParaRPr kumimoji="1" lang="en-US" altLang="zh-CN" sz="32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时间复杂度与空间复杂度</a:t>
            </a:r>
            <a:endParaRPr kumimoji="1" lang="en-US" altLang="zh-CN" sz="32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三</a:t>
            </a:r>
            <a:r>
              <a:rPr kumimoji="1" lang="en-US" altLang="zh-CN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学会这几种复杂度，解决</a:t>
            </a:r>
            <a:r>
              <a:rPr kumimoji="1" lang="en-US" altLang="zh-CN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90%</a:t>
            </a:r>
            <a:r>
              <a:rPr kumimoji="1" lang="zh-CN" altLang="en-US" sz="32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的问题</a:t>
            </a:r>
            <a:endParaRPr kumimoji="1" lang="en-US" altLang="zh-CN" sz="32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043DF3-E6A3-7D95-2FF1-8CA99E9713D5}"/>
              </a:ext>
            </a:extLst>
          </p:cNvPr>
          <p:cNvSpPr txBox="1">
            <a:spLocks/>
          </p:cNvSpPr>
          <p:nvPr/>
        </p:nvSpPr>
        <p:spPr>
          <a:xfrm>
            <a:off x="357051" y="373218"/>
            <a:ext cx="8317970" cy="122900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00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 本期内容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245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E81B49F-C7C8-AE9F-8C61-659E3A6607F0}"/>
              </a:ext>
            </a:extLst>
          </p:cNvPr>
          <p:cNvSpPr txBox="1"/>
          <p:nvPr/>
        </p:nvSpPr>
        <p:spPr>
          <a:xfrm>
            <a:off x="3233678" y="2318603"/>
            <a:ext cx="57246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系数归一、常数归一</a:t>
            </a:r>
            <a:endParaRPr kumimoji="1" lang="en-US" altLang="zh-CN" sz="4800" dirty="0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  <a:p>
            <a:r>
              <a:rPr kumimoji="1" lang="zh-CN" altLang="en-US" sz="48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保留最高次项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F6D1AC0-36A3-95CD-4FE2-9B171247D6CE}"/>
              </a:ext>
            </a:extLst>
          </p:cNvPr>
          <p:cNvSpPr txBox="1">
            <a:spLocks/>
          </p:cNvSpPr>
          <p:nvPr/>
        </p:nvSpPr>
        <p:spPr>
          <a:xfrm>
            <a:off x="257790" y="393150"/>
            <a:ext cx="7089829" cy="8046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二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大 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O 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表示法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5941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818" y="2624371"/>
            <a:ext cx="9782363" cy="804629"/>
          </a:xfrm>
        </p:spPr>
        <p:txBody>
          <a:bodyPr>
            <a:normAutofit fontScale="90000"/>
          </a:bodyPr>
          <a:lstStyle/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三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学会这几种复杂度，解决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90%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的问题</a:t>
            </a:r>
          </a:p>
        </p:txBody>
      </p:sp>
    </p:spTree>
    <p:extLst>
      <p:ext uri="{BB962C8B-B14F-4D97-AF65-F5344CB8AC3E}">
        <p14:creationId xmlns:p14="http://schemas.microsoft.com/office/powerpoint/2010/main" val="1685962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0D5CD0F9-D49A-0B81-F35C-89C468B6D79F}"/>
              </a:ext>
            </a:extLst>
          </p:cNvPr>
          <p:cNvSpPr txBox="1">
            <a:spLocks/>
          </p:cNvSpPr>
          <p:nvPr/>
        </p:nvSpPr>
        <p:spPr>
          <a:xfrm>
            <a:off x="257790" y="401616"/>
            <a:ext cx="9782363" cy="8046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三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O(1)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时间复杂度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4420E2-EDF2-EE85-8DCF-11CEF22FC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235" y="1986147"/>
            <a:ext cx="8249529" cy="28857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0836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0D5CD0F9-D49A-0B81-F35C-89C468B6D79F}"/>
              </a:ext>
            </a:extLst>
          </p:cNvPr>
          <p:cNvSpPr txBox="1">
            <a:spLocks/>
          </p:cNvSpPr>
          <p:nvPr/>
        </p:nvSpPr>
        <p:spPr>
          <a:xfrm>
            <a:off x="257790" y="401616"/>
            <a:ext cx="9782363" cy="8046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三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O(n)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时间复杂度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098778-2EC5-EAA9-1E4E-1355D747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401" y="1791031"/>
            <a:ext cx="8459198" cy="3275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5464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0D5CD0F9-D49A-0B81-F35C-89C468B6D79F}"/>
              </a:ext>
            </a:extLst>
          </p:cNvPr>
          <p:cNvSpPr txBox="1">
            <a:spLocks/>
          </p:cNvSpPr>
          <p:nvPr/>
        </p:nvSpPr>
        <p:spPr>
          <a:xfrm>
            <a:off x="257790" y="401616"/>
            <a:ext cx="9782363" cy="8046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三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O(n)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时间复杂度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7E5117-4FDD-1BC4-D9D1-F39782376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573990"/>
            <a:ext cx="8096249" cy="37100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2822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0D5CD0F9-D49A-0B81-F35C-89C468B6D79F}"/>
              </a:ext>
            </a:extLst>
          </p:cNvPr>
          <p:cNvSpPr txBox="1">
            <a:spLocks/>
          </p:cNvSpPr>
          <p:nvPr/>
        </p:nvSpPr>
        <p:spPr>
          <a:xfrm>
            <a:off x="257790" y="401616"/>
            <a:ext cx="9782363" cy="8046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三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O(n</a:t>
            </a:r>
            <a:r>
              <a:rPr kumimoji="1" lang="en-US" altLang="zh-CN" sz="4800" baseline="300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2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)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时间复杂度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D238028-EA71-D60E-BDCD-B10C9E789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402" y="1433205"/>
            <a:ext cx="7191196" cy="39915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0976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0D5CD0F9-D49A-0B81-F35C-89C468B6D79F}"/>
              </a:ext>
            </a:extLst>
          </p:cNvPr>
          <p:cNvSpPr txBox="1">
            <a:spLocks/>
          </p:cNvSpPr>
          <p:nvPr/>
        </p:nvSpPr>
        <p:spPr>
          <a:xfrm>
            <a:off x="257790" y="401616"/>
            <a:ext cx="9782363" cy="8046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三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O(</a:t>
            </a:r>
            <a:r>
              <a:rPr kumimoji="1" lang="en-US" altLang="zh-CN" sz="4800" dirty="0" err="1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logn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)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时间复杂度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C9EC96-D1C2-CAF5-36CC-5272C1512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716" y="1723442"/>
            <a:ext cx="7666567" cy="34111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7698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0D5CD0F9-D49A-0B81-F35C-89C468B6D79F}"/>
              </a:ext>
            </a:extLst>
          </p:cNvPr>
          <p:cNvSpPr txBox="1">
            <a:spLocks/>
          </p:cNvSpPr>
          <p:nvPr/>
        </p:nvSpPr>
        <p:spPr>
          <a:xfrm>
            <a:off x="257790" y="401616"/>
            <a:ext cx="9782363" cy="8046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三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O(</a:t>
            </a:r>
            <a:r>
              <a:rPr kumimoji="1" lang="en-US" altLang="zh-CN" sz="4800" dirty="0" err="1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logn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)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时间复杂度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4658148-153F-FAD2-3CA3-D5FA26E3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575" y="1816515"/>
            <a:ext cx="7308850" cy="32249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86090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0D5CD0F9-D49A-0B81-F35C-89C468B6D79F}"/>
              </a:ext>
            </a:extLst>
          </p:cNvPr>
          <p:cNvSpPr txBox="1">
            <a:spLocks/>
          </p:cNvSpPr>
          <p:nvPr/>
        </p:nvSpPr>
        <p:spPr>
          <a:xfrm>
            <a:off x="257790" y="401616"/>
            <a:ext cx="9782363" cy="8046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三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O(nm)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时间复杂度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3A5C42-0832-D327-0F7F-FC190B38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100" y="1517925"/>
            <a:ext cx="7797800" cy="38221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5559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0D5CD0F9-D49A-0B81-F35C-89C468B6D79F}"/>
              </a:ext>
            </a:extLst>
          </p:cNvPr>
          <p:cNvSpPr txBox="1">
            <a:spLocks/>
          </p:cNvSpPr>
          <p:nvPr/>
        </p:nvSpPr>
        <p:spPr>
          <a:xfrm>
            <a:off x="257790" y="401616"/>
            <a:ext cx="9782363" cy="8046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三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O(</a:t>
            </a:r>
            <a:r>
              <a:rPr kumimoji="1" lang="en-US" altLang="zh-CN" sz="4800" dirty="0" err="1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n+m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)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时间复杂度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B847E7-3106-F935-62BD-78E694BB5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433" y="1610783"/>
            <a:ext cx="6443133" cy="43319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3948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479" y="2624371"/>
            <a:ext cx="7593042" cy="804629"/>
          </a:xfrm>
        </p:spPr>
        <p:txBody>
          <a:bodyPr>
            <a:normAutofit fontScale="90000"/>
          </a:bodyPr>
          <a:lstStyle/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复杂度对于算法学习的作用</a:t>
            </a:r>
          </a:p>
        </p:txBody>
      </p:sp>
    </p:spTree>
    <p:extLst>
      <p:ext uri="{BB962C8B-B14F-4D97-AF65-F5344CB8AC3E}">
        <p14:creationId xmlns:p14="http://schemas.microsoft.com/office/powerpoint/2010/main" val="66786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0D5CD0F9-D49A-0B81-F35C-89C468B6D79F}"/>
              </a:ext>
            </a:extLst>
          </p:cNvPr>
          <p:cNvSpPr txBox="1">
            <a:spLocks/>
          </p:cNvSpPr>
          <p:nvPr/>
        </p:nvSpPr>
        <p:spPr>
          <a:xfrm>
            <a:off x="257790" y="401616"/>
            <a:ext cx="9782363" cy="8046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三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随堂练习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1</a:t>
            </a:r>
            <a:endParaRPr kumimoji="1" lang="zh-CN" altLang="en-US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8E79DD-C101-B655-5F93-6C8C04367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425" y="1386765"/>
            <a:ext cx="8185149" cy="40844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3951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0D5CD0F9-D49A-0B81-F35C-89C468B6D79F}"/>
              </a:ext>
            </a:extLst>
          </p:cNvPr>
          <p:cNvSpPr txBox="1">
            <a:spLocks/>
          </p:cNvSpPr>
          <p:nvPr/>
        </p:nvSpPr>
        <p:spPr>
          <a:xfrm>
            <a:off x="257790" y="401616"/>
            <a:ext cx="9782363" cy="8046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三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随堂练习</a:t>
            </a:r>
            <a:r>
              <a:rPr kumimoji="1" lang="en-US" altLang="zh-CN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2</a:t>
            </a:r>
            <a:endParaRPr kumimoji="1" lang="zh-CN" altLang="en-US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2CF155-32D4-C49D-FBCE-E207969A8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50" y="1575784"/>
            <a:ext cx="8445500" cy="37064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9521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7748-6405-ED45-992F-DE5268A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04" y="1903010"/>
            <a:ext cx="6627224" cy="17480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不要考虑太多，坚持看完，你就已经超过了</a:t>
            </a:r>
            <a:r>
              <a:rPr kumimoji="1" lang="en-US" altLang="zh-CN" sz="4800" b="1" u="sng" dirty="0">
                <a:solidFill>
                  <a:srgbClr val="C00000"/>
                </a:solidFill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95%</a:t>
            </a:r>
            <a:r>
              <a:rPr kumimoji="1" lang="zh-CN" altLang="en-US" sz="4800" dirty="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的人。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FD7760-AB98-4A53-31C7-0F5C433D1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823" y="1528668"/>
            <a:ext cx="2955653" cy="1248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9C330F3-A8D1-3725-0070-3D374B2AC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23" y="2777018"/>
            <a:ext cx="2955653" cy="1303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6752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07A119-4A63-D544-D350-9049AD3EB8FA}"/>
              </a:ext>
            </a:extLst>
          </p:cNvPr>
          <p:cNvSpPr txBox="1"/>
          <p:nvPr/>
        </p:nvSpPr>
        <p:spPr>
          <a:xfrm>
            <a:off x="1049586" y="1990465"/>
            <a:ext cx="10092828" cy="1438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54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怎么区分</a:t>
            </a:r>
            <a:r>
              <a:rPr kumimoji="1" lang="en-US" altLang="zh-CN" sz="54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『</a:t>
            </a:r>
            <a:r>
              <a:rPr kumimoji="1" lang="zh-CN" altLang="en-US" sz="5400" b="1" dirty="0">
                <a:solidFill>
                  <a:srgbClr val="C00000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内行</a:t>
            </a:r>
            <a:r>
              <a:rPr kumimoji="1" lang="en-US" altLang="zh-CN" sz="54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』</a:t>
            </a:r>
            <a:r>
              <a:rPr kumimoji="1" lang="zh-CN" altLang="en-US" sz="54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和</a:t>
            </a:r>
            <a:r>
              <a:rPr kumimoji="1" lang="en-US" altLang="zh-CN" sz="54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『</a:t>
            </a:r>
            <a:r>
              <a:rPr kumimoji="1" lang="zh-CN" altLang="en-US" sz="5400" b="1" dirty="0">
                <a:solidFill>
                  <a:srgbClr val="00B050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外行</a:t>
            </a:r>
            <a:r>
              <a:rPr kumimoji="1" lang="en-US" altLang="zh-CN" sz="54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』 </a:t>
            </a:r>
            <a:r>
              <a:rPr kumimoji="1" lang="zh-CN" altLang="en-US" sz="54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？</a:t>
            </a:r>
            <a:endParaRPr kumimoji="1" lang="en-US" altLang="zh-CN" sz="5400" dirty="0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5485DFFD-FBB9-73A1-AA56-F74A672A6D39}"/>
              </a:ext>
            </a:extLst>
          </p:cNvPr>
          <p:cNvSpPr txBox="1">
            <a:spLocks/>
          </p:cNvSpPr>
          <p:nvPr/>
        </p:nvSpPr>
        <p:spPr>
          <a:xfrm>
            <a:off x="257790" y="393150"/>
            <a:ext cx="7593042" cy="80462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复杂度对于算法学习的作用</a:t>
            </a:r>
            <a:endParaRPr kumimoji="1" lang="zh-CN" altLang="en-US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6227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5485DFFD-FBB9-73A1-AA56-F74A672A6D39}"/>
              </a:ext>
            </a:extLst>
          </p:cNvPr>
          <p:cNvSpPr txBox="1">
            <a:spLocks/>
          </p:cNvSpPr>
          <p:nvPr/>
        </p:nvSpPr>
        <p:spPr>
          <a:xfrm>
            <a:off x="257790" y="393150"/>
            <a:ext cx="7593042" cy="80462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复杂度对于算法学习的作用</a:t>
            </a:r>
            <a:endParaRPr kumimoji="1" lang="zh-CN" altLang="en-US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CA9D1B-4178-3581-5892-76F29E2C9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71" y="1262586"/>
            <a:ext cx="3278186" cy="43790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2435B51-43BA-6302-9617-472053F4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566" y="1220877"/>
            <a:ext cx="2838868" cy="44162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CDB0D80-672A-B85E-CFD0-3CEC4814CE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71"/>
          <a:stretch/>
        </p:blipFill>
        <p:spPr bwMode="auto">
          <a:xfrm>
            <a:off x="7773443" y="1220878"/>
            <a:ext cx="3628188" cy="44162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2934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5485DFFD-FBB9-73A1-AA56-F74A672A6D39}"/>
              </a:ext>
            </a:extLst>
          </p:cNvPr>
          <p:cNvSpPr txBox="1">
            <a:spLocks/>
          </p:cNvSpPr>
          <p:nvPr/>
        </p:nvSpPr>
        <p:spPr>
          <a:xfrm>
            <a:off x="257790" y="393150"/>
            <a:ext cx="7593042" cy="80462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复杂度对于算法学习的作用</a:t>
            </a:r>
            <a:endParaRPr kumimoji="1" lang="zh-CN" altLang="en-US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CDB0D80-672A-B85E-CFD0-3CEC4814CE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"/>
          <a:stretch/>
        </p:blipFill>
        <p:spPr bwMode="auto">
          <a:xfrm>
            <a:off x="1197812" y="1220877"/>
            <a:ext cx="8073188" cy="44162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3980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07A119-4A63-D544-D350-9049AD3EB8FA}"/>
              </a:ext>
            </a:extLst>
          </p:cNvPr>
          <p:cNvSpPr txBox="1"/>
          <p:nvPr/>
        </p:nvSpPr>
        <p:spPr>
          <a:xfrm>
            <a:off x="1120920" y="2339471"/>
            <a:ext cx="9950160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4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『</a:t>
            </a:r>
            <a:r>
              <a:rPr kumimoji="1" lang="zh-CN" altLang="en-US" sz="4000" b="1" dirty="0">
                <a:solidFill>
                  <a:srgbClr val="C00000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内行</a:t>
            </a:r>
            <a:r>
              <a:rPr kumimoji="1" lang="en-US" altLang="zh-CN" sz="4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』</a:t>
            </a:r>
            <a:r>
              <a:rPr kumimoji="1" lang="zh-CN" altLang="en-US" sz="4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：能够说清楚一个行业的审美标准</a:t>
            </a:r>
            <a:endParaRPr kumimoji="1" lang="en-US" altLang="zh-CN" sz="4000" dirty="0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5485DFFD-FBB9-73A1-AA56-F74A672A6D39}"/>
              </a:ext>
            </a:extLst>
          </p:cNvPr>
          <p:cNvSpPr txBox="1">
            <a:spLocks/>
          </p:cNvSpPr>
          <p:nvPr/>
        </p:nvSpPr>
        <p:spPr>
          <a:xfrm>
            <a:off x="257790" y="393150"/>
            <a:ext cx="7593042" cy="80462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复杂度对于算法学习的作用</a:t>
            </a:r>
            <a:endParaRPr kumimoji="1" lang="zh-CN" altLang="en-US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8617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07A119-4A63-D544-D350-9049AD3EB8FA}"/>
              </a:ext>
            </a:extLst>
          </p:cNvPr>
          <p:cNvSpPr txBox="1"/>
          <p:nvPr/>
        </p:nvSpPr>
        <p:spPr>
          <a:xfrm>
            <a:off x="1120920" y="1794706"/>
            <a:ext cx="9950160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4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『</a:t>
            </a:r>
            <a:r>
              <a:rPr kumimoji="1" lang="zh-CN" altLang="en-US" sz="4000" b="1" dirty="0">
                <a:solidFill>
                  <a:srgbClr val="C00000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内行</a:t>
            </a:r>
            <a:r>
              <a:rPr kumimoji="1" lang="en-US" altLang="zh-CN" sz="4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』</a:t>
            </a:r>
            <a:r>
              <a:rPr kumimoji="1" lang="zh-CN" altLang="en-US" sz="4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：能够说清楚一个行业的审美标准</a:t>
            </a:r>
            <a:endParaRPr kumimoji="1" lang="en-US" altLang="zh-CN" sz="4000" dirty="0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5485DFFD-FBB9-73A1-AA56-F74A672A6D39}"/>
              </a:ext>
            </a:extLst>
          </p:cNvPr>
          <p:cNvSpPr txBox="1">
            <a:spLocks/>
          </p:cNvSpPr>
          <p:nvPr/>
        </p:nvSpPr>
        <p:spPr>
          <a:xfrm>
            <a:off x="257790" y="393150"/>
            <a:ext cx="7593042" cy="80462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复杂度对于算法学习的作用</a:t>
            </a:r>
            <a:endParaRPr kumimoji="1" lang="zh-CN" altLang="en-US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A7DDEE-46F6-1280-BE0E-66F7F179430A}"/>
              </a:ext>
            </a:extLst>
          </p:cNvPr>
          <p:cNvSpPr txBox="1"/>
          <p:nvPr/>
        </p:nvSpPr>
        <p:spPr>
          <a:xfrm>
            <a:off x="859630" y="2884235"/>
            <a:ext cx="10472739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4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『</a:t>
            </a:r>
            <a:r>
              <a:rPr kumimoji="1" lang="zh-CN" altLang="en-US" sz="4000" b="1" dirty="0">
                <a:solidFill>
                  <a:srgbClr val="C00000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复杂度</a:t>
            </a:r>
            <a:r>
              <a:rPr kumimoji="1" lang="en-US" altLang="zh-CN" sz="4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』</a:t>
            </a:r>
            <a:r>
              <a:rPr kumimoji="1" lang="zh-CN" altLang="en-US" sz="4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：是程序中最重要的一项审美标准</a:t>
            </a:r>
            <a:endParaRPr kumimoji="1" lang="en-US" altLang="zh-CN" sz="4000" dirty="0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4613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5485DFFD-FBB9-73A1-AA56-F74A672A6D39}"/>
              </a:ext>
            </a:extLst>
          </p:cNvPr>
          <p:cNvSpPr txBox="1">
            <a:spLocks/>
          </p:cNvSpPr>
          <p:nvPr/>
        </p:nvSpPr>
        <p:spPr>
          <a:xfrm>
            <a:off x="257790" y="393150"/>
            <a:ext cx="7593042" cy="80462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一</a:t>
            </a:r>
            <a:r>
              <a:rPr kumimoji="1" lang="en-US" altLang="zh-CN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.</a:t>
            </a:r>
            <a:r>
              <a:rPr kumimoji="1" lang="zh-CN" altLang="en-US" sz="4800">
                <a:latin typeface="Source Han Sans CN Normal" panose="020B0500000000000000" pitchFamily="34" charset="-128"/>
                <a:ea typeface="Source Han Sans CN Normal" panose="020B0500000000000000" pitchFamily="34" charset="-128"/>
              </a:rPr>
              <a:t> 复杂度对于算法学习的作用</a:t>
            </a:r>
            <a:endParaRPr kumimoji="1" lang="zh-CN" altLang="en-US" sz="4800" dirty="0">
              <a:latin typeface="Source Han Sans CN Normal" panose="020B0500000000000000" pitchFamily="34" charset="-128"/>
              <a:ea typeface="Source Han Sans CN Normal" panose="020B0500000000000000" pitchFamily="34" charset="-128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A7DDEE-46F6-1280-BE0E-66F7F179430A}"/>
              </a:ext>
            </a:extLst>
          </p:cNvPr>
          <p:cNvSpPr txBox="1"/>
          <p:nvPr/>
        </p:nvSpPr>
        <p:spPr>
          <a:xfrm>
            <a:off x="979592" y="2339471"/>
            <a:ext cx="7879080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4000" dirty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t>明是非、辨善恶、识好歹、知良莠</a:t>
            </a:r>
            <a:endParaRPr kumimoji="1" lang="en-US" altLang="zh-CN" sz="4000" dirty="0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01D8687-CCDF-B6F1-C1B0-F702DD782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459" y="1879513"/>
            <a:ext cx="2827867" cy="283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3783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214;#407214;#407215;#407215;#407215;#407212;#407197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9647</TotalTime>
  <Words>765</Words>
  <Application>Microsoft Macintosh PowerPoint</Application>
  <PresentationFormat>宽屏</PresentationFormat>
  <Paragraphs>73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-apple-system</vt:lpstr>
      <vt:lpstr>等线</vt:lpstr>
      <vt:lpstr>等线 Light</vt:lpstr>
      <vt:lpstr>Kaiti SC</vt:lpstr>
      <vt:lpstr>Source Han Sans CN Light</vt:lpstr>
      <vt:lpstr>Source Han Sans CN Medium</vt:lpstr>
      <vt:lpstr>Source Han Sans CN Normal</vt:lpstr>
      <vt:lpstr>Source Han Sans CN Regular</vt:lpstr>
      <vt:lpstr>Arial</vt:lpstr>
      <vt:lpstr>Office 主题​​</vt:lpstr>
      <vt:lpstr>为什么要学习 复杂度的分析方法</vt:lpstr>
      <vt:lpstr>PowerPoint 演示文稿</vt:lpstr>
      <vt:lpstr>一. 复杂度对于算法学习的作用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 时间复杂度与空间复杂度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三. 学会这几种复杂度，解决90%的问题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不要考虑太多，坚持看完，你就已经超过了95%的人。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Guang Hu</cp:lastModifiedBy>
  <cp:revision>254</cp:revision>
  <dcterms:created xsi:type="dcterms:W3CDTF">2021-01-25T10:52:11Z</dcterms:created>
  <dcterms:modified xsi:type="dcterms:W3CDTF">2023-01-24T09:15:26Z</dcterms:modified>
</cp:coreProperties>
</file>