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3" r:id="rId2"/>
    <p:sldId id="1221" r:id="rId3"/>
    <p:sldId id="651" r:id="rId4"/>
    <p:sldId id="294" r:id="rId5"/>
    <p:sldId id="256" r:id="rId6"/>
    <p:sldId id="1212" r:id="rId7"/>
    <p:sldId id="1213" r:id="rId8"/>
    <p:sldId id="1214" r:id="rId9"/>
    <p:sldId id="1217" r:id="rId10"/>
    <p:sldId id="1218" r:id="rId11"/>
    <p:sldId id="1215" r:id="rId12"/>
    <p:sldId id="1216" r:id="rId13"/>
    <p:sldId id="1219" r:id="rId14"/>
    <p:sldId id="1220" r:id="rId15"/>
    <p:sldId id="661" r:id="rId16"/>
    <p:sldId id="662" r:id="rId17"/>
    <p:sldId id="663" r:id="rId18"/>
    <p:sldId id="664" r:id="rId19"/>
    <p:sldId id="6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10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B1927A-69D2-7F9F-D32E-E888908D3CC8}"/>
              </a:ext>
            </a:extLst>
          </p:cNvPr>
          <p:cNvSpPr txBox="1"/>
          <p:nvPr userDrawn="1"/>
        </p:nvSpPr>
        <p:spPr>
          <a:xfrm>
            <a:off x="9113112" y="6176963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递归函数的设计技巧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pPr algn="l"/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船长带你</a:t>
            </a:r>
            <a:r>
              <a:rPr kumimoji="1" lang="zh-CN" altLang="en-US" sz="8000" b="1" dirty="0">
                <a:solidFill>
                  <a:srgbClr val="C0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突破</a:t>
            </a:r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：</a:t>
            </a:r>
            <a:br>
              <a:rPr kumimoji="1" lang="en-US" altLang="zh-CN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</a:br>
            <a:r>
              <a:rPr kumimoji="1" lang="zh-CN" altLang="en-US" sz="8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让人挠头的</a:t>
            </a:r>
            <a:r>
              <a:rPr kumimoji="1" lang="zh-CN" altLang="en-US" sz="8000" u="sng" dirty="0">
                <a:solidFill>
                  <a:srgbClr val="7030A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递归函数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541EB84-A39F-CF44-A804-C0662A8135F9}"/>
              </a:ext>
            </a:extLst>
          </p:cNvPr>
          <p:cNvSpPr/>
          <p:nvPr/>
        </p:nvSpPr>
        <p:spPr>
          <a:xfrm>
            <a:off x="2781460" y="2810436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证明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D6CD98-9397-4146-A1F1-61F3412F2684}"/>
              </a:ext>
            </a:extLst>
          </p:cNvPr>
          <p:cNvSpPr txBox="1"/>
          <p:nvPr/>
        </p:nvSpPr>
        <p:spPr>
          <a:xfrm>
            <a:off x="838200" y="28273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第一步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17DF2D-12CE-2145-8D59-68F302D7F316}"/>
              </a:ext>
            </a:extLst>
          </p:cNvPr>
          <p:cNvSpPr txBox="1"/>
          <p:nvPr/>
        </p:nvSpPr>
        <p:spPr>
          <a:xfrm>
            <a:off x="838200" y="1769137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3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…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（</a:t>
            </a:r>
            <a:r>
              <a:rPr kumimoji="1" lang="en-US" altLang="zh-CN" sz="2400" u="sng" dirty="0">
                <a:latin typeface="Courier" pitchFamily="2" charset="0"/>
              </a:rPr>
              <a:t>2n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-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） </a:t>
            </a:r>
            <a:r>
              <a:rPr kumimoji="1" lang="en-US" altLang="zh-CN" sz="2400" u="sng" dirty="0">
                <a:latin typeface="Courier" pitchFamily="2" charset="0"/>
              </a:rPr>
              <a:t>=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n</a:t>
            </a:r>
            <a:r>
              <a:rPr kumimoji="1" lang="en-US" altLang="zh-CN" sz="2400" u="sng" baseline="30000" dirty="0">
                <a:latin typeface="Courier" pitchFamily="2" charset="0"/>
              </a:rPr>
              <a:t>2</a:t>
            </a:r>
            <a:endParaRPr kumimoji="1" lang="zh-CN" altLang="en-US" sz="2400" u="sng" dirty="0">
              <a:latin typeface="Courier" pitchFamily="2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404C6D3-7638-7623-4FFA-66E5F56BC098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298871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B51BEF8B-CA6D-AE4F-899C-60E34AACFECA}"/>
              </a:ext>
            </a:extLst>
          </p:cNvPr>
          <p:cNvSpPr/>
          <p:nvPr/>
        </p:nvSpPr>
        <p:spPr>
          <a:xfrm>
            <a:off x="2781460" y="2810436"/>
            <a:ext cx="1541929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假设 </a:t>
            </a:r>
            <a:endParaRPr kumimoji="1" lang="en-US" altLang="zh-CN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P(k)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正确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F4C1012-01B7-9843-981D-4BEBFFC3CFF4}"/>
              </a:ext>
            </a:extLst>
          </p:cNvPr>
          <p:cNvSpPr/>
          <p:nvPr/>
        </p:nvSpPr>
        <p:spPr>
          <a:xfrm>
            <a:off x="5157107" y="2810436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证明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P(k+1)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8D9A27A-3712-8847-8691-1029A6625D5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23389" y="3119718"/>
            <a:ext cx="8337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CA2933B-CEAB-D243-BE2C-EBA521A331FC}"/>
              </a:ext>
            </a:extLst>
          </p:cNvPr>
          <p:cNvSpPr txBox="1"/>
          <p:nvPr/>
        </p:nvSpPr>
        <p:spPr>
          <a:xfrm>
            <a:off x="838200" y="28273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第二步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17DF2D-12CE-2145-8D59-68F302D7F316}"/>
              </a:ext>
            </a:extLst>
          </p:cNvPr>
          <p:cNvSpPr txBox="1"/>
          <p:nvPr/>
        </p:nvSpPr>
        <p:spPr>
          <a:xfrm>
            <a:off x="838200" y="1769137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3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…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（</a:t>
            </a:r>
            <a:r>
              <a:rPr kumimoji="1" lang="en-US" altLang="zh-CN" sz="2400" u="sng" dirty="0">
                <a:latin typeface="Courier" pitchFamily="2" charset="0"/>
              </a:rPr>
              <a:t>2n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-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） </a:t>
            </a:r>
            <a:r>
              <a:rPr kumimoji="1" lang="en-US" altLang="zh-CN" sz="2400" u="sng" dirty="0">
                <a:latin typeface="Courier" pitchFamily="2" charset="0"/>
              </a:rPr>
              <a:t>=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n</a:t>
            </a:r>
            <a:r>
              <a:rPr kumimoji="1" lang="en-US" altLang="zh-CN" sz="2400" u="sng" baseline="30000" dirty="0">
                <a:latin typeface="Courier" pitchFamily="2" charset="0"/>
              </a:rPr>
              <a:t>2</a:t>
            </a:r>
            <a:endParaRPr kumimoji="1" lang="zh-CN" altLang="en-US" sz="2400" u="sng" dirty="0">
              <a:latin typeface="Courier" pitchFamily="2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0657971-DBAF-D278-BD34-ABA958769095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69196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A8F9D187-0D33-8D49-8293-596D3763DA9B}"/>
              </a:ext>
            </a:extLst>
          </p:cNvPr>
          <p:cNvSpPr/>
          <p:nvPr/>
        </p:nvSpPr>
        <p:spPr>
          <a:xfrm>
            <a:off x="2781459" y="2810436"/>
            <a:ext cx="1541929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证毕</a:t>
            </a:r>
            <a:endParaRPr kumimoji="1" lang="en-US" altLang="zh-CN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P(n)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正确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57950D-8452-D04E-88C3-A21EB08A0909}"/>
              </a:ext>
            </a:extLst>
          </p:cNvPr>
          <p:cNvSpPr txBox="1"/>
          <p:nvPr/>
        </p:nvSpPr>
        <p:spPr>
          <a:xfrm>
            <a:off x="838200" y="282733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第三步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17DF2D-12CE-2145-8D59-68F302D7F316}"/>
              </a:ext>
            </a:extLst>
          </p:cNvPr>
          <p:cNvSpPr txBox="1"/>
          <p:nvPr/>
        </p:nvSpPr>
        <p:spPr>
          <a:xfrm>
            <a:off x="838200" y="1769137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3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…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（</a:t>
            </a:r>
            <a:r>
              <a:rPr kumimoji="1" lang="en-US" altLang="zh-CN" sz="2400" u="sng" dirty="0">
                <a:latin typeface="Courier" pitchFamily="2" charset="0"/>
              </a:rPr>
              <a:t>2n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-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） </a:t>
            </a:r>
            <a:r>
              <a:rPr kumimoji="1" lang="en-US" altLang="zh-CN" sz="2400" u="sng" dirty="0">
                <a:latin typeface="Courier" pitchFamily="2" charset="0"/>
              </a:rPr>
              <a:t>=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n</a:t>
            </a:r>
            <a:r>
              <a:rPr kumimoji="1" lang="en-US" altLang="zh-CN" sz="2400" u="sng" baseline="30000" dirty="0">
                <a:latin typeface="Courier" pitchFamily="2" charset="0"/>
              </a:rPr>
              <a:t>2</a:t>
            </a:r>
            <a:endParaRPr kumimoji="1" lang="zh-CN" altLang="en-US" sz="2400" u="sng" dirty="0">
              <a:latin typeface="Courier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BC404B4-26C9-1F04-D3E9-F49110295901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1582025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10610AA-E7ED-CB62-5F60-84FC824DFCCC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EFAD4E-D25C-BA0B-4948-D602EBDC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7" y="2421575"/>
            <a:ext cx="5175823" cy="235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303F16-3124-D365-E371-337D80DED256}"/>
              </a:ext>
            </a:extLst>
          </p:cNvPr>
          <p:cNvSpPr txBox="1"/>
          <p:nvPr/>
        </p:nvSpPr>
        <p:spPr>
          <a:xfrm>
            <a:off x="855441" y="1578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证明：如下程序的正确性</a:t>
            </a:r>
            <a:endParaRPr kumimoji="1"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9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10610AA-E7ED-CB62-5F60-84FC824DFCCC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54794E-3B55-CD3B-2013-C736B8F70E79}"/>
              </a:ext>
            </a:extLst>
          </p:cNvPr>
          <p:cNvSpPr txBox="1"/>
          <p:nvPr/>
        </p:nvSpPr>
        <p:spPr>
          <a:xfrm>
            <a:off x="2586065" y="313661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chemeClr val="accent6">
                    <a:lumMod val="75000"/>
                  </a:schemeClr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数学</a:t>
            </a:r>
            <a:r>
              <a:rPr kumimoji="1" lang="zh-CN" altLang="en-US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归纳法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313D9D-BB28-E2E3-BC7E-9E2E993739F7}"/>
              </a:ext>
            </a:extLst>
          </p:cNvPr>
          <p:cNvSpPr txBox="1"/>
          <p:nvPr/>
        </p:nvSpPr>
        <p:spPr>
          <a:xfrm>
            <a:off x="6856464" y="313661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solidFill>
                  <a:srgbClr val="C0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结构</a:t>
            </a:r>
            <a:r>
              <a:rPr kumimoji="1" lang="zh-CN" altLang="en-US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归纳法</a:t>
            </a:r>
          </a:p>
        </p:txBody>
      </p:sp>
    </p:spTree>
    <p:extLst>
      <p:ext uri="{BB962C8B-B14F-4D97-AF65-F5344CB8AC3E}">
        <p14:creationId xmlns:p14="http://schemas.microsoft.com/office/powerpoint/2010/main" val="27001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77" y="2624371"/>
            <a:ext cx="9021445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递归函数设计的三个重要部分</a:t>
            </a:r>
          </a:p>
        </p:txBody>
      </p:sp>
    </p:spTree>
    <p:extLst>
      <p:ext uri="{BB962C8B-B14F-4D97-AF65-F5344CB8AC3E}">
        <p14:creationId xmlns:p14="http://schemas.microsoft.com/office/powerpoint/2010/main" val="8883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0AFDC5-17A8-ACC8-0C5F-267AED830FD6}"/>
              </a:ext>
            </a:extLst>
          </p:cNvPr>
          <p:cNvSpPr txBox="1"/>
          <p:nvPr/>
        </p:nvSpPr>
        <p:spPr>
          <a:xfrm>
            <a:off x="829486" y="1679713"/>
            <a:ext cx="9602309" cy="2513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重要：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给</a:t>
            </a: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『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递归函数</a:t>
            </a: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』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一个明确的语义</a:t>
            </a:r>
            <a:endParaRPr kumimoji="1" lang="en-US" altLang="zh-CN" sz="2800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实现边界条件时的程序逻辑</a:t>
            </a:r>
            <a:endParaRPr kumimoji="1" lang="en-US" altLang="zh-CN" sz="2800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8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假设递归函数调用返回结果是正确的，实现本层函数逻辑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9004E0-5EC6-F5A1-46FE-84A912A0878E}"/>
              </a:ext>
            </a:extLst>
          </p:cNvPr>
          <p:cNvSpPr txBox="1">
            <a:spLocks/>
          </p:cNvSpPr>
          <p:nvPr/>
        </p:nvSpPr>
        <p:spPr>
          <a:xfrm>
            <a:off x="257790" y="396932"/>
            <a:ext cx="9021445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递归函数设计的三个重要部分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94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610" y="2624371"/>
            <a:ext cx="6504780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学以致用：递归求阶乘</a:t>
            </a:r>
          </a:p>
        </p:txBody>
      </p:sp>
    </p:spTree>
    <p:extLst>
      <p:ext uri="{BB962C8B-B14F-4D97-AF65-F5344CB8AC3E}">
        <p14:creationId xmlns:p14="http://schemas.microsoft.com/office/powerpoint/2010/main" val="168596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6152FE-958A-4A24-83C9-86F7E9188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47" y="2651771"/>
            <a:ext cx="6716746" cy="2164058"/>
          </a:xfrm>
          <a:prstGeom prst="rect">
            <a:avLst/>
          </a:prstGeom>
        </p:spPr>
      </p:pic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ABB03FB0-0E99-9224-07F2-5A3B7FE250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0477" y="1967714"/>
            <a:ext cx="1003413" cy="509798"/>
          </a:xfrm>
          <a:prstGeom prst="bentConnector3">
            <a:avLst>
              <a:gd name="adj1" fmla="val 100000"/>
            </a:avLst>
          </a:prstGeom>
          <a:ln w="38100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0E2E5475-6FD5-7BE1-1142-27C30C4813EB}"/>
              </a:ext>
            </a:extLst>
          </p:cNvPr>
          <p:cNvSpPr/>
          <p:nvPr/>
        </p:nvSpPr>
        <p:spPr>
          <a:xfrm>
            <a:off x="3627083" y="1459649"/>
            <a:ext cx="2995748" cy="522514"/>
          </a:xfrm>
          <a:custGeom>
            <a:avLst/>
            <a:gdLst>
              <a:gd name="connsiteX0" fmla="*/ 0 w 2995748"/>
              <a:gd name="connsiteY0" fmla="*/ 87087 h 522514"/>
              <a:gd name="connsiteX1" fmla="*/ 87087 w 2995748"/>
              <a:gd name="connsiteY1" fmla="*/ 0 h 522514"/>
              <a:gd name="connsiteX2" fmla="*/ 707833 w 2995748"/>
              <a:gd name="connsiteY2" fmla="*/ 0 h 522514"/>
              <a:gd name="connsiteX3" fmla="*/ 1243932 w 2995748"/>
              <a:gd name="connsiteY3" fmla="*/ 0 h 522514"/>
              <a:gd name="connsiteX4" fmla="*/ 1751816 w 2995748"/>
              <a:gd name="connsiteY4" fmla="*/ 0 h 522514"/>
              <a:gd name="connsiteX5" fmla="*/ 2344346 w 2995748"/>
              <a:gd name="connsiteY5" fmla="*/ 0 h 522514"/>
              <a:gd name="connsiteX6" fmla="*/ 2908661 w 2995748"/>
              <a:gd name="connsiteY6" fmla="*/ 0 h 522514"/>
              <a:gd name="connsiteX7" fmla="*/ 2995748 w 2995748"/>
              <a:gd name="connsiteY7" fmla="*/ 87087 h 522514"/>
              <a:gd name="connsiteX8" fmla="*/ 2995748 w 2995748"/>
              <a:gd name="connsiteY8" fmla="*/ 435427 h 522514"/>
              <a:gd name="connsiteX9" fmla="*/ 2908661 w 2995748"/>
              <a:gd name="connsiteY9" fmla="*/ 522514 h 522514"/>
              <a:gd name="connsiteX10" fmla="*/ 2344346 w 2995748"/>
              <a:gd name="connsiteY10" fmla="*/ 522514 h 522514"/>
              <a:gd name="connsiteX11" fmla="*/ 1808247 w 2995748"/>
              <a:gd name="connsiteY11" fmla="*/ 522514 h 522514"/>
              <a:gd name="connsiteX12" fmla="*/ 1187501 w 2995748"/>
              <a:gd name="connsiteY12" fmla="*/ 522514 h 522514"/>
              <a:gd name="connsiteX13" fmla="*/ 566755 w 2995748"/>
              <a:gd name="connsiteY13" fmla="*/ 522514 h 522514"/>
              <a:gd name="connsiteX14" fmla="*/ 87087 w 2995748"/>
              <a:gd name="connsiteY14" fmla="*/ 522514 h 522514"/>
              <a:gd name="connsiteX15" fmla="*/ 0 w 2995748"/>
              <a:gd name="connsiteY15" fmla="*/ 435427 h 522514"/>
              <a:gd name="connsiteX16" fmla="*/ 0 w 2995748"/>
              <a:gd name="connsiteY16" fmla="*/ 87087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5748" h="522514" extrusionOk="0">
                <a:moveTo>
                  <a:pt x="0" y="87087"/>
                </a:moveTo>
                <a:cubicBezTo>
                  <a:pt x="-6510" y="34974"/>
                  <a:pt x="26062" y="4852"/>
                  <a:pt x="87087" y="0"/>
                </a:cubicBezTo>
                <a:cubicBezTo>
                  <a:pt x="281041" y="-25621"/>
                  <a:pt x="424505" y="13038"/>
                  <a:pt x="707833" y="0"/>
                </a:cubicBezTo>
                <a:cubicBezTo>
                  <a:pt x="991161" y="-13038"/>
                  <a:pt x="1121888" y="54585"/>
                  <a:pt x="1243932" y="0"/>
                </a:cubicBezTo>
                <a:cubicBezTo>
                  <a:pt x="1365976" y="-54585"/>
                  <a:pt x="1522053" y="7038"/>
                  <a:pt x="1751816" y="0"/>
                </a:cubicBezTo>
                <a:cubicBezTo>
                  <a:pt x="1981579" y="-7038"/>
                  <a:pt x="2218994" y="60748"/>
                  <a:pt x="2344346" y="0"/>
                </a:cubicBezTo>
                <a:cubicBezTo>
                  <a:pt x="2469698" y="-60748"/>
                  <a:pt x="2723909" y="24221"/>
                  <a:pt x="2908661" y="0"/>
                </a:cubicBezTo>
                <a:cubicBezTo>
                  <a:pt x="2960706" y="-6424"/>
                  <a:pt x="2993712" y="40779"/>
                  <a:pt x="2995748" y="87087"/>
                </a:cubicBezTo>
                <a:cubicBezTo>
                  <a:pt x="3004981" y="208216"/>
                  <a:pt x="2969691" y="304836"/>
                  <a:pt x="2995748" y="435427"/>
                </a:cubicBezTo>
                <a:cubicBezTo>
                  <a:pt x="2998176" y="484108"/>
                  <a:pt x="2943225" y="520325"/>
                  <a:pt x="2908661" y="522514"/>
                </a:cubicBezTo>
                <a:cubicBezTo>
                  <a:pt x="2794005" y="542817"/>
                  <a:pt x="2530269" y="462533"/>
                  <a:pt x="2344346" y="522514"/>
                </a:cubicBezTo>
                <a:cubicBezTo>
                  <a:pt x="2158423" y="582495"/>
                  <a:pt x="2061409" y="514885"/>
                  <a:pt x="1808247" y="522514"/>
                </a:cubicBezTo>
                <a:cubicBezTo>
                  <a:pt x="1555085" y="530143"/>
                  <a:pt x="1464185" y="499829"/>
                  <a:pt x="1187501" y="522514"/>
                </a:cubicBezTo>
                <a:cubicBezTo>
                  <a:pt x="910817" y="545199"/>
                  <a:pt x="691903" y="490327"/>
                  <a:pt x="566755" y="522514"/>
                </a:cubicBezTo>
                <a:cubicBezTo>
                  <a:pt x="441607" y="554701"/>
                  <a:pt x="316125" y="511814"/>
                  <a:pt x="87087" y="522514"/>
                </a:cubicBezTo>
                <a:cubicBezTo>
                  <a:pt x="37423" y="521038"/>
                  <a:pt x="-5674" y="475042"/>
                  <a:pt x="0" y="435427"/>
                </a:cubicBezTo>
                <a:cubicBezTo>
                  <a:pt x="-33428" y="346492"/>
                  <a:pt x="4076" y="218098"/>
                  <a:pt x="0" y="87087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f(n)</a:t>
            </a:r>
            <a:r>
              <a:rPr kumimoji="1" lang="zh-CN" altLang="en-US" dirty="0">
                <a:solidFill>
                  <a:schemeClr val="tx1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代表 </a:t>
            </a:r>
            <a:r>
              <a:rPr kumimoji="1"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zh-CN" dirty="0">
                <a:solidFill>
                  <a:schemeClr val="tx1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的阶乘的结果</a:t>
            </a:r>
          </a:p>
        </p:txBody>
      </p:sp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4EBF0522-EF3C-87DC-CBE2-9EA0553A35C8}"/>
              </a:ext>
            </a:extLst>
          </p:cNvPr>
          <p:cNvCxnSpPr>
            <a:cxnSpLocks/>
          </p:cNvCxnSpPr>
          <p:nvPr/>
        </p:nvCxnSpPr>
        <p:spPr>
          <a:xfrm flipV="1">
            <a:off x="7665337" y="3056709"/>
            <a:ext cx="851646" cy="460705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ED080F4-C0BE-F0D1-6E03-049392E98230}"/>
              </a:ext>
            </a:extLst>
          </p:cNvPr>
          <p:cNvSpPr/>
          <p:nvPr/>
        </p:nvSpPr>
        <p:spPr>
          <a:xfrm>
            <a:off x="8516983" y="2795452"/>
            <a:ext cx="2995748" cy="522514"/>
          </a:xfrm>
          <a:custGeom>
            <a:avLst/>
            <a:gdLst>
              <a:gd name="connsiteX0" fmla="*/ 0 w 2995748"/>
              <a:gd name="connsiteY0" fmla="*/ 87087 h 522514"/>
              <a:gd name="connsiteX1" fmla="*/ 87087 w 2995748"/>
              <a:gd name="connsiteY1" fmla="*/ 0 h 522514"/>
              <a:gd name="connsiteX2" fmla="*/ 707833 w 2995748"/>
              <a:gd name="connsiteY2" fmla="*/ 0 h 522514"/>
              <a:gd name="connsiteX3" fmla="*/ 1243932 w 2995748"/>
              <a:gd name="connsiteY3" fmla="*/ 0 h 522514"/>
              <a:gd name="connsiteX4" fmla="*/ 1751816 w 2995748"/>
              <a:gd name="connsiteY4" fmla="*/ 0 h 522514"/>
              <a:gd name="connsiteX5" fmla="*/ 2344346 w 2995748"/>
              <a:gd name="connsiteY5" fmla="*/ 0 h 522514"/>
              <a:gd name="connsiteX6" fmla="*/ 2908661 w 2995748"/>
              <a:gd name="connsiteY6" fmla="*/ 0 h 522514"/>
              <a:gd name="connsiteX7" fmla="*/ 2995748 w 2995748"/>
              <a:gd name="connsiteY7" fmla="*/ 87087 h 522514"/>
              <a:gd name="connsiteX8" fmla="*/ 2995748 w 2995748"/>
              <a:gd name="connsiteY8" fmla="*/ 435427 h 522514"/>
              <a:gd name="connsiteX9" fmla="*/ 2908661 w 2995748"/>
              <a:gd name="connsiteY9" fmla="*/ 522514 h 522514"/>
              <a:gd name="connsiteX10" fmla="*/ 2344346 w 2995748"/>
              <a:gd name="connsiteY10" fmla="*/ 522514 h 522514"/>
              <a:gd name="connsiteX11" fmla="*/ 1808247 w 2995748"/>
              <a:gd name="connsiteY11" fmla="*/ 522514 h 522514"/>
              <a:gd name="connsiteX12" fmla="*/ 1187501 w 2995748"/>
              <a:gd name="connsiteY12" fmla="*/ 522514 h 522514"/>
              <a:gd name="connsiteX13" fmla="*/ 566755 w 2995748"/>
              <a:gd name="connsiteY13" fmla="*/ 522514 h 522514"/>
              <a:gd name="connsiteX14" fmla="*/ 87087 w 2995748"/>
              <a:gd name="connsiteY14" fmla="*/ 522514 h 522514"/>
              <a:gd name="connsiteX15" fmla="*/ 0 w 2995748"/>
              <a:gd name="connsiteY15" fmla="*/ 435427 h 522514"/>
              <a:gd name="connsiteX16" fmla="*/ 0 w 2995748"/>
              <a:gd name="connsiteY16" fmla="*/ 87087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95748" h="522514" extrusionOk="0">
                <a:moveTo>
                  <a:pt x="0" y="87087"/>
                </a:moveTo>
                <a:cubicBezTo>
                  <a:pt x="-6510" y="34974"/>
                  <a:pt x="26062" y="4852"/>
                  <a:pt x="87087" y="0"/>
                </a:cubicBezTo>
                <a:cubicBezTo>
                  <a:pt x="281041" y="-25621"/>
                  <a:pt x="424505" y="13038"/>
                  <a:pt x="707833" y="0"/>
                </a:cubicBezTo>
                <a:cubicBezTo>
                  <a:pt x="991161" y="-13038"/>
                  <a:pt x="1121888" y="54585"/>
                  <a:pt x="1243932" y="0"/>
                </a:cubicBezTo>
                <a:cubicBezTo>
                  <a:pt x="1365976" y="-54585"/>
                  <a:pt x="1522053" y="7038"/>
                  <a:pt x="1751816" y="0"/>
                </a:cubicBezTo>
                <a:cubicBezTo>
                  <a:pt x="1981579" y="-7038"/>
                  <a:pt x="2218994" y="60748"/>
                  <a:pt x="2344346" y="0"/>
                </a:cubicBezTo>
                <a:cubicBezTo>
                  <a:pt x="2469698" y="-60748"/>
                  <a:pt x="2723909" y="24221"/>
                  <a:pt x="2908661" y="0"/>
                </a:cubicBezTo>
                <a:cubicBezTo>
                  <a:pt x="2960706" y="-6424"/>
                  <a:pt x="2993712" y="40779"/>
                  <a:pt x="2995748" y="87087"/>
                </a:cubicBezTo>
                <a:cubicBezTo>
                  <a:pt x="3004981" y="208216"/>
                  <a:pt x="2969691" y="304836"/>
                  <a:pt x="2995748" y="435427"/>
                </a:cubicBezTo>
                <a:cubicBezTo>
                  <a:pt x="2998176" y="484108"/>
                  <a:pt x="2943225" y="520325"/>
                  <a:pt x="2908661" y="522514"/>
                </a:cubicBezTo>
                <a:cubicBezTo>
                  <a:pt x="2794005" y="542817"/>
                  <a:pt x="2530269" y="462533"/>
                  <a:pt x="2344346" y="522514"/>
                </a:cubicBezTo>
                <a:cubicBezTo>
                  <a:pt x="2158423" y="582495"/>
                  <a:pt x="2061409" y="514885"/>
                  <a:pt x="1808247" y="522514"/>
                </a:cubicBezTo>
                <a:cubicBezTo>
                  <a:pt x="1555085" y="530143"/>
                  <a:pt x="1464185" y="499829"/>
                  <a:pt x="1187501" y="522514"/>
                </a:cubicBezTo>
                <a:cubicBezTo>
                  <a:pt x="910817" y="545199"/>
                  <a:pt x="691903" y="490327"/>
                  <a:pt x="566755" y="522514"/>
                </a:cubicBezTo>
                <a:cubicBezTo>
                  <a:pt x="441607" y="554701"/>
                  <a:pt x="316125" y="511814"/>
                  <a:pt x="87087" y="522514"/>
                </a:cubicBezTo>
                <a:cubicBezTo>
                  <a:pt x="37423" y="521038"/>
                  <a:pt x="-5674" y="475042"/>
                  <a:pt x="0" y="435427"/>
                </a:cubicBezTo>
                <a:cubicBezTo>
                  <a:pt x="-33428" y="346492"/>
                  <a:pt x="4076" y="218098"/>
                  <a:pt x="0" y="87087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边界条件：</a:t>
            </a:r>
            <a:r>
              <a:rPr kumimoji="1"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n==1</a:t>
            </a:r>
            <a:endParaRPr kumimoji="1" lang="zh-CN" altLang="en-US" dirty="0">
              <a:solidFill>
                <a:schemeClr val="tx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7F44ACA0-6850-6533-8F13-BF65C9DED5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5074" y="4604317"/>
            <a:ext cx="1153772" cy="608467"/>
          </a:xfrm>
          <a:prstGeom prst="bentConnector3">
            <a:avLst>
              <a:gd name="adj1" fmla="val 100571"/>
            </a:avLst>
          </a:prstGeom>
          <a:ln w="38100">
            <a:solidFill>
              <a:srgbClr val="92D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31AF05D-FB69-C98D-C851-3DFE35DD4583}"/>
              </a:ext>
            </a:extLst>
          </p:cNvPr>
          <p:cNvCxnSpPr>
            <a:cxnSpLocks/>
          </p:cNvCxnSpPr>
          <p:nvPr/>
        </p:nvCxnSpPr>
        <p:spPr>
          <a:xfrm>
            <a:off x="4458789" y="4331664"/>
            <a:ext cx="306541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692CCCA-225B-C62A-F280-1028237E08E8}"/>
              </a:ext>
            </a:extLst>
          </p:cNvPr>
          <p:cNvSpPr/>
          <p:nvPr/>
        </p:nvSpPr>
        <p:spPr>
          <a:xfrm>
            <a:off x="7106194" y="5220767"/>
            <a:ext cx="4206240" cy="522514"/>
          </a:xfrm>
          <a:custGeom>
            <a:avLst/>
            <a:gdLst>
              <a:gd name="connsiteX0" fmla="*/ 0 w 4206240"/>
              <a:gd name="connsiteY0" fmla="*/ 87087 h 522514"/>
              <a:gd name="connsiteX1" fmla="*/ 87087 w 4206240"/>
              <a:gd name="connsiteY1" fmla="*/ 0 h 522514"/>
              <a:gd name="connsiteX2" fmla="*/ 743738 w 4206240"/>
              <a:gd name="connsiteY2" fmla="*/ 0 h 522514"/>
              <a:gd name="connsiteX3" fmla="*/ 1279427 w 4206240"/>
              <a:gd name="connsiteY3" fmla="*/ 0 h 522514"/>
              <a:gd name="connsiteX4" fmla="*/ 1774795 w 4206240"/>
              <a:gd name="connsiteY4" fmla="*/ 0 h 522514"/>
              <a:gd name="connsiteX5" fmla="*/ 2391125 w 4206240"/>
              <a:gd name="connsiteY5" fmla="*/ 0 h 522514"/>
              <a:gd name="connsiteX6" fmla="*/ 2926813 w 4206240"/>
              <a:gd name="connsiteY6" fmla="*/ 0 h 522514"/>
              <a:gd name="connsiteX7" fmla="*/ 3583464 w 4206240"/>
              <a:gd name="connsiteY7" fmla="*/ 0 h 522514"/>
              <a:gd name="connsiteX8" fmla="*/ 4119153 w 4206240"/>
              <a:gd name="connsiteY8" fmla="*/ 0 h 522514"/>
              <a:gd name="connsiteX9" fmla="*/ 4206240 w 4206240"/>
              <a:gd name="connsiteY9" fmla="*/ 87087 h 522514"/>
              <a:gd name="connsiteX10" fmla="*/ 4206240 w 4206240"/>
              <a:gd name="connsiteY10" fmla="*/ 435427 h 522514"/>
              <a:gd name="connsiteX11" fmla="*/ 4119153 w 4206240"/>
              <a:gd name="connsiteY11" fmla="*/ 522514 h 522514"/>
              <a:gd name="connsiteX12" fmla="*/ 3664106 w 4206240"/>
              <a:gd name="connsiteY12" fmla="*/ 522514 h 522514"/>
              <a:gd name="connsiteX13" fmla="*/ 3007455 w 4206240"/>
              <a:gd name="connsiteY13" fmla="*/ 522514 h 522514"/>
              <a:gd name="connsiteX14" fmla="*/ 2512087 w 4206240"/>
              <a:gd name="connsiteY14" fmla="*/ 522514 h 522514"/>
              <a:gd name="connsiteX15" fmla="*/ 1936077 w 4206240"/>
              <a:gd name="connsiteY15" fmla="*/ 522514 h 522514"/>
              <a:gd name="connsiteX16" fmla="*/ 1279427 w 4206240"/>
              <a:gd name="connsiteY16" fmla="*/ 522514 h 522514"/>
              <a:gd name="connsiteX17" fmla="*/ 703417 w 4206240"/>
              <a:gd name="connsiteY17" fmla="*/ 522514 h 522514"/>
              <a:gd name="connsiteX18" fmla="*/ 87087 w 4206240"/>
              <a:gd name="connsiteY18" fmla="*/ 522514 h 522514"/>
              <a:gd name="connsiteX19" fmla="*/ 0 w 4206240"/>
              <a:gd name="connsiteY19" fmla="*/ 435427 h 522514"/>
              <a:gd name="connsiteX20" fmla="*/ 0 w 4206240"/>
              <a:gd name="connsiteY20" fmla="*/ 87087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06240" h="522514" extrusionOk="0">
                <a:moveTo>
                  <a:pt x="0" y="87087"/>
                </a:moveTo>
                <a:cubicBezTo>
                  <a:pt x="-6510" y="34974"/>
                  <a:pt x="26062" y="4852"/>
                  <a:pt x="87087" y="0"/>
                </a:cubicBezTo>
                <a:cubicBezTo>
                  <a:pt x="253799" y="-73688"/>
                  <a:pt x="588040" y="36448"/>
                  <a:pt x="743738" y="0"/>
                </a:cubicBezTo>
                <a:cubicBezTo>
                  <a:pt x="899436" y="-36448"/>
                  <a:pt x="1021841" y="41118"/>
                  <a:pt x="1279427" y="0"/>
                </a:cubicBezTo>
                <a:cubicBezTo>
                  <a:pt x="1537013" y="-41118"/>
                  <a:pt x="1665515" y="42435"/>
                  <a:pt x="1774795" y="0"/>
                </a:cubicBezTo>
                <a:cubicBezTo>
                  <a:pt x="1884075" y="-42435"/>
                  <a:pt x="2128253" y="21478"/>
                  <a:pt x="2391125" y="0"/>
                </a:cubicBezTo>
                <a:cubicBezTo>
                  <a:pt x="2653997" y="-21478"/>
                  <a:pt x="2768162" y="34994"/>
                  <a:pt x="2926813" y="0"/>
                </a:cubicBezTo>
                <a:cubicBezTo>
                  <a:pt x="3085464" y="-34994"/>
                  <a:pt x="3314306" y="75151"/>
                  <a:pt x="3583464" y="0"/>
                </a:cubicBezTo>
                <a:cubicBezTo>
                  <a:pt x="3852622" y="-75151"/>
                  <a:pt x="4006061" y="7808"/>
                  <a:pt x="4119153" y="0"/>
                </a:cubicBezTo>
                <a:cubicBezTo>
                  <a:pt x="4161310" y="9826"/>
                  <a:pt x="4204280" y="36716"/>
                  <a:pt x="4206240" y="87087"/>
                </a:cubicBezTo>
                <a:cubicBezTo>
                  <a:pt x="4246792" y="221280"/>
                  <a:pt x="4167034" y="316733"/>
                  <a:pt x="4206240" y="435427"/>
                </a:cubicBezTo>
                <a:cubicBezTo>
                  <a:pt x="4209731" y="488720"/>
                  <a:pt x="4167472" y="524811"/>
                  <a:pt x="4119153" y="522514"/>
                </a:cubicBezTo>
                <a:cubicBezTo>
                  <a:pt x="3961278" y="541008"/>
                  <a:pt x="3829350" y="490395"/>
                  <a:pt x="3664106" y="522514"/>
                </a:cubicBezTo>
                <a:cubicBezTo>
                  <a:pt x="3498862" y="554633"/>
                  <a:pt x="3244943" y="456162"/>
                  <a:pt x="3007455" y="522514"/>
                </a:cubicBezTo>
                <a:cubicBezTo>
                  <a:pt x="2769967" y="588866"/>
                  <a:pt x="2634313" y="520363"/>
                  <a:pt x="2512087" y="522514"/>
                </a:cubicBezTo>
                <a:cubicBezTo>
                  <a:pt x="2389861" y="524665"/>
                  <a:pt x="2141682" y="516452"/>
                  <a:pt x="1936077" y="522514"/>
                </a:cubicBezTo>
                <a:cubicBezTo>
                  <a:pt x="1730472" y="528576"/>
                  <a:pt x="1482860" y="470378"/>
                  <a:pt x="1279427" y="522514"/>
                </a:cubicBezTo>
                <a:cubicBezTo>
                  <a:pt x="1075994" y="574650"/>
                  <a:pt x="909326" y="507177"/>
                  <a:pt x="703417" y="522514"/>
                </a:cubicBezTo>
                <a:cubicBezTo>
                  <a:pt x="497508" y="537851"/>
                  <a:pt x="287496" y="459169"/>
                  <a:pt x="87087" y="522514"/>
                </a:cubicBezTo>
                <a:cubicBezTo>
                  <a:pt x="36260" y="522626"/>
                  <a:pt x="1653" y="480545"/>
                  <a:pt x="0" y="435427"/>
                </a:cubicBezTo>
                <a:cubicBezTo>
                  <a:pt x="-24645" y="301693"/>
                  <a:pt x="39733" y="232147"/>
                  <a:pt x="0" y="87087"/>
                </a:cubicBezTo>
                <a:close/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利用 </a:t>
            </a:r>
            <a:r>
              <a:rPr kumimoji="1"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f(n-1)</a:t>
            </a:r>
            <a:r>
              <a:rPr kumimoji="1"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的值，计算 </a:t>
            </a:r>
            <a:r>
              <a:rPr kumimoji="1"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f(n)</a:t>
            </a:r>
            <a:r>
              <a:rPr kumimoji="1"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Source Han Sans CN Regular" panose="020B0500000000000000" pitchFamily="34" charset="-128"/>
                <a:cs typeface="Courier New" panose="02070309020205020404" pitchFamily="49" charset="0"/>
              </a:rPr>
              <a:t>的值</a:t>
            </a:r>
            <a:endParaRPr kumimoji="1" lang="zh-CN" altLang="en-US" dirty="0">
              <a:solidFill>
                <a:schemeClr val="tx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4FEA64-0B8D-5EFE-8502-A4C9A34074C0}"/>
              </a:ext>
            </a:extLst>
          </p:cNvPr>
          <p:cNvSpPr txBox="1">
            <a:spLocks/>
          </p:cNvSpPr>
          <p:nvPr/>
        </p:nvSpPr>
        <p:spPr>
          <a:xfrm>
            <a:off x="257790" y="432113"/>
            <a:ext cx="6504780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学以致用：递归求阶乘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47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不要考虑太多，坚持看完，你就已经超过了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218977" y="1602224"/>
            <a:ext cx="7754046" cy="4398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1-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HZOJ-184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：路飞吃桃</a:t>
            </a:r>
            <a:endParaRPr kumimoji="1" lang="en-US" altLang="zh-CN" sz="32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2-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应试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HZOJ-186</a:t>
            </a:r>
            <a:r>
              <a:rPr kumimoji="1" lang="zh-CN" altLang="en-US" sz="3200" b="1" dirty="0">
                <a:solidFill>
                  <a:srgbClr val="00B05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：弹簧板</a:t>
            </a:r>
            <a:endParaRPr kumimoji="1" lang="en-US" altLang="zh-CN" sz="3200" b="1" dirty="0">
              <a:solidFill>
                <a:srgbClr val="00B05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3-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HZOJ-235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：递归实现指数型枚举</a:t>
            </a:r>
            <a:endParaRPr kumimoji="1" lang="en-US" altLang="zh-CN" sz="32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4-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HZOJ-236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：递归实现组合型枚举</a:t>
            </a:r>
            <a:endParaRPr kumimoji="1" lang="en-US" altLang="zh-CN" sz="32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5-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校招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HZOJ-237</a:t>
            </a:r>
            <a:r>
              <a:rPr kumimoji="1" lang="zh-CN" altLang="en-US" sz="3200" b="1" dirty="0">
                <a:solidFill>
                  <a:schemeClr val="accent4">
                    <a:lumMod val="75000"/>
                  </a:schemeClr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：递归实现排列型枚举</a:t>
            </a:r>
            <a:endParaRPr kumimoji="1" lang="en-US" altLang="zh-CN" sz="3200" b="1" dirty="0">
              <a:solidFill>
                <a:schemeClr val="accent4">
                  <a:lumMod val="75000"/>
                </a:schemeClr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6-</a:t>
            </a:r>
            <a:r>
              <a:rPr kumimoji="1" lang="zh-CN" altLang="en-US" sz="32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竞赛</a:t>
            </a:r>
            <a:r>
              <a:rPr kumimoji="1" lang="en-US" altLang="zh-CN" sz="32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32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HZOJ-239</a:t>
            </a:r>
            <a:r>
              <a:rPr kumimoji="1" lang="zh-CN" altLang="en-US" sz="3200" b="1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：不规则的街道</a:t>
            </a:r>
            <a:endParaRPr kumimoji="1" lang="en-US" altLang="zh-CN" sz="3200" b="1" dirty="0">
              <a:solidFill>
                <a:srgbClr val="C00000"/>
              </a:solidFill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本章习题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54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667028" y="1602224"/>
            <a:ext cx="6131807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递归函数设计的三个重要部分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学以致用：递归求阶乘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617" y="2624371"/>
            <a:ext cx="7394766" cy="804629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53A7-EEBC-F9C7-590D-30D9AB0100E2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AEA995-4A03-52E2-7553-28F9243ED0F0}"/>
              </a:ext>
            </a:extLst>
          </p:cNvPr>
          <p:cNvSpPr txBox="1"/>
          <p:nvPr/>
        </p:nvSpPr>
        <p:spPr>
          <a:xfrm>
            <a:off x="1231219" y="1948380"/>
            <a:ext cx="8220277" cy="246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Step1</a:t>
            </a:r>
            <a:r>
              <a:rPr kumimoji="1"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Courier" charset="0"/>
              </a:rPr>
              <a:t>验证</a:t>
            </a:r>
            <a:r>
              <a:rPr kumimoji="1" lang="zh-CN" altLang="en-US" sz="2400" dirty="0">
                <a:latin typeface="+mn-ea"/>
                <a:cs typeface="Courier" charset="0"/>
              </a:rPr>
              <a:t> 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P(1)</a:t>
            </a:r>
            <a:r>
              <a:rPr kumimoji="1" lang="zh-CN" altLang="en-US" sz="2400" dirty="0">
                <a:latin typeface="+mn-ea"/>
                <a:cs typeface="Courier" charset="0"/>
              </a:rPr>
              <a:t> 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Courier" charset="0"/>
              </a:rPr>
              <a:t>成立</a:t>
            </a:r>
            <a:endParaRPr kumimoji="1" lang="en-US" altLang="zh-CN" sz="2400" dirty="0">
              <a:latin typeface="Source Han Sans CN Light" panose="020B0500000000000000" pitchFamily="34" charset="-128"/>
              <a:ea typeface="Source Han Sans CN Light" panose="020B0500000000000000" pitchFamily="34" charset="-128"/>
              <a:cs typeface="Kaiti SC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2400" dirty="0">
              <a:latin typeface="+mn-ea"/>
              <a:cs typeface="Kaiti SC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Step2</a:t>
            </a:r>
            <a:r>
              <a:rPr kumimoji="1"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证明如果 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P(k)</a:t>
            </a: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 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成立</a:t>
            </a:r>
            <a:r>
              <a:rPr kumimoji="1" lang="zh-CN" altLang="en-US" sz="2400" dirty="0">
                <a:latin typeface="+mn-ea"/>
                <a:cs typeface="Kaiti SC" charset="-122"/>
              </a:rPr>
              <a:t>，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那么</a:t>
            </a:r>
            <a:r>
              <a:rPr kumimoji="1" lang="en-US" altLang="zh-CN" sz="2400" dirty="0">
                <a:latin typeface="+mn-ea"/>
                <a:cs typeface="Kaiti SC" charset="-122"/>
              </a:rPr>
              <a:t> 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P(k+1)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 也成立</a:t>
            </a:r>
            <a:endParaRPr kumimoji="1" lang="en-US" altLang="zh-CN" sz="2400" dirty="0">
              <a:latin typeface="Source Han Sans CN Light" panose="020B0500000000000000" pitchFamily="34" charset="-128"/>
              <a:ea typeface="Source Han Sans CN Light" panose="020B0500000000000000" pitchFamily="34" charset="-128"/>
              <a:cs typeface="Kaiti SC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2400" dirty="0">
              <a:latin typeface="+mn-ea"/>
              <a:cs typeface="Kaiti SC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Step3</a:t>
            </a:r>
            <a:r>
              <a:rPr kumimoji="1"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联合</a:t>
            </a:r>
            <a:r>
              <a:rPr kumimoji="1" lang="zh-CN" altLang="en-US" sz="2400" dirty="0">
                <a:latin typeface="+mn-ea"/>
                <a:cs typeface="Kaiti SC" charset="-122"/>
              </a:rPr>
              <a:t> 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Step1</a:t>
            </a:r>
            <a:r>
              <a:rPr kumimoji="1" lang="zh-CN" altLang="en-US" sz="2400" dirty="0">
                <a:latin typeface="+mn-ea"/>
                <a:cs typeface="Kaiti SC" charset="-122"/>
              </a:rPr>
              <a:t> 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与</a:t>
            </a:r>
            <a:r>
              <a:rPr kumimoji="1" lang="zh-CN" altLang="en-US" sz="2400" dirty="0">
                <a:latin typeface="+mn-ea"/>
                <a:cs typeface="Kaiti SC" charset="-122"/>
              </a:rPr>
              <a:t> 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Step2</a:t>
            </a:r>
            <a:r>
              <a:rPr kumimoji="1" lang="zh-CN" altLang="en-US" sz="2400" dirty="0">
                <a:latin typeface="+mn-ea"/>
                <a:cs typeface="Kaiti SC" charset="-122"/>
              </a:rPr>
              <a:t>，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Kaiti SC" charset="-122"/>
              </a:rPr>
              <a:t>证明由</a:t>
            </a:r>
            <a:r>
              <a:rPr kumimoji="1" lang="zh-CN" altLang="en-US" sz="2400" dirty="0">
                <a:latin typeface="+mn-ea"/>
                <a:cs typeface="Kaiti SC" charset="-122"/>
              </a:rPr>
              <a:t> </a:t>
            </a:r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P(1)-&gt;P(n)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  <a:cs typeface="Courier" charset="0"/>
              </a:rPr>
              <a:t>成立</a:t>
            </a:r>
            <a:r>
              <a:rPr kumimoji="1" lang="zh-CN" altLang="en-US" sz="2400" dirty="0">
                <a:latin typeface="+mn-ea"/>
                <a:cs typeface="Courier" charset="0"/>
              </a:rPr>
              <a:t> </a:t>
            </a:r>
            <a:endParaRPr kumimoji="1" lang="zh-CN" altLang="en-US" sz="2400" dirty="0">
              <a:latin typeface="+mn-ea"/>
              <a:cs typeface="Kaiti SC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22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541EB84-A39F-CF44-A804-C0662A8135F9}"/>
              </a:ext>
            </a:extLst>
          </p:cNvPr>
          <p:cNvSpPr/>
          <p:nvPr/>
        </p:nvSpPr>
        <p:spPr>
          <a:xfrm>
            <a:off x="1882588" y="2810436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证明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1BEF8B-CA6D-AE4F-899C-60E34AACFECA}"/>
              </a:ext>
            </a:extLst>
          </p:cNvPr>
          <p:cNvSpPr/>
          <p:nvPr/>
        </p:nvSpPr>
        <p:spPr>
          <a:xfrm>
            <a:off x="4195482" y="2810436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k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n?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F4C1012-01B7-9843-981D-4BEBFFC3CFF4}"/>
              </a:ext>
            </a:extLst>
          </p:cNvPr>
          <p:cNvSpPr/>
          <p:nvPr/>
        </p:nvSpPr>
        <p:spPr>
          <a:xfrm>
            <a:off x="6508376" y="2810436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证明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P(k+1)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BA3B70A-4426-0D4B-8F7D-5225A8C61189}"/>
              </a:ext>
            </a:extLst>
          </p:cNvPr>
          <p:cNvSpPr/>
          <p:nvPr/>
        </p:nvSpPr>
        <p:spPr>
          <a:xfrm>
            <a:off x="8821270" y="2810436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增加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k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E577775-C2AB-7140-AD08-E7CCF9C4A2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28682" y="3119718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A0AC8D7-6B14-6E46-A615-5DA2D69E55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41576" y="3119718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8D9A27A-3712-8847-8691-1029A6625D5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54470" y="3119718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99F6146D-EBCA-E340-8770-E5D40FE96C0F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7131423" y="497542"/>
            <a:ext cx="12700" cy="4625788"/>
          </a:xfrm>
          <a:prstGeom prst="bentConnector3">
            <a:avLst>
              <a:gd name="adj1" fmla="val 32117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3CCD915-0DC2-5D46-BA4D-35244D78D11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18529" y="3429000"/>
            <a:ext cx="0" cy="7351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CED1162-E12C-ED4A-80F5-4351B672EF29}"/>
              </a:ext>
            </a:extLst>
          </p:cNvPr>
          <p:cNvSpPr txBox="1"/>
          <p:nvPr/>
        </p:nvSpPr>
        <p:spPr>
          <a:xfrm>
            <a:off x="5496725" y="2804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D66674-DFBF-784A-BCBB-EA1B1C2DF4EA}"/>
              </a:ext>
            </a:extLst>
          </p:cNvPr>
          <p:cNvSpPr txBox="1"/>
          <p:nvPr/>
        </p:nvSpPr>
        <p:spPr>
          <a:xfrm>
            <a:off x="4830722" y="3435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44A16AF-C148-70DD-384A-E3473809ABAE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325887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541EB84-A39F-CF44-A804-C0662A8135F9}"/>
              </a:ext>
            </a:extLst>
          </p:cNvPr>
          <p:cNvSpPr/>
          <p:nvPr/>
        </p:nvSpPr>
        <p:spPr>
          <a:xfrm>
            <a:off x="1837765" y="3904130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证明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1BEF8B-CA6D-AE4F-899C-60E34AACFECA}"/>
              </a:ext>
            </a:extLst>
          </p:cNvPr>
          <p:cNvSpPr/>
          <p:nvPr/>
        </p:nvSpPr>
        <p:spPr>
          <a:xfrm>
            <a:off x="4150659" y="3904130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k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=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n?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F4C1012-01B7-9843-981D-4BEBFFC3CFF4}"/>
              </a:ext>
            </a:extLst>
          </p:cNvPr>
          <p:cNvSpPr/>
          <p:nvPr/>
        </p:nvSpPr>
        <p:spPr>
          <a:xfrm>
            <a:off x="6463553" y="3904130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证明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P(k+1)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BA3B70A-4426-0D4B-8F7D-5225A8C61189}"/>
              </a:ext>
            </a:extLst>
          </p:cNvPr>
          <p:cNvSpPr/>
          <p:nvPr/>
        </p:nvSpPr>
        <p:spPr>
          <a:xfrm>
            <a:off x="8776447" y="3904130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增加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k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E577775-C2AB-7140-AD08-E7CCF9C4A28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83859" y="4213412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A0AC8D7-6B14-6E46-A615-5DA2D69E554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96753" y="4213412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8D9A27A-3712-8847-8691-1029A6625D5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09647" y="4213412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99F6146D-EBCA-E340-8770-E5D40FE96C0F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V="1">
            <a:off x="7086600" y="1591236"/>
            <a:ext cx="12700" cy="4625788"/>
          </a:xfrm>
          <a:prstGeom prst="bentConnector3">
            <a:avLst>
              <a:gd name="adj1" fmla="val 32117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3CCD915-0DC2-5D46-BA4D-35244D78D11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73706" y="4522694"/>
            <a:ext cx="0" cy="7351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CED1162-E12C-ED4A-80F5-4351B672EF29}"/>
              </a:ext>
            </a:extLst>
          </p:cNvPr>
          <p:cNvSpPr txBox="1"/>
          <p:nvPr/>
        </p:nvSpPr>
        <p:spPr>
          <a:xfrm>
            <a:off x="5451902" y="38977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D66674-DFBF-784A-BCBB-EA1B1C2DF4EA}"/>
              </a:ext>
            </a:extLst>
          </p:cNvPr>
          <p:cNvSpPr txBox="1"/>
          <p:nvPr/>
        </p:nvSpPr>
        <p:spPr>
          <a:xfrm>
            <a:off x="4785899" y="4529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CFAD28-89B8-A04E-ABCB-B5C3D031DD0A}"/>
              </a:ext>
            </a:extLst>
          </p:cNvPr>
          <p:cNvSpPr txBox="1"/>
          <p:nvPr/>
        </p:nvSpPr>
        <p:spPr>
          <a:xfrm>
            <a:off x="2180505" y="1920246"/>
            <a:ext cx="783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证明：</a:t>
            </a:r>
            <a:r>
              <a:rPr kumimoji="1" lang="en-US" altLang="zh-CN" sz="3200" dirty="0">
                <a:latin typeface="Courier" pitchFamily="2" charset="0"/>
              </a:rPr>
              <a:t>1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+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3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+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…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+</a:t>
            </a:r>
            <a:r>
              <a:rPr kumimoji="1" lang="zh-CN" altLang="en-US" sz="3200" dirty="0">
                <a:latin typeface="Courier" pitchFamily="2" charset="0"/>
              </a:rPr>
              <a:t> （</a:t>
            </a:r>
            <a:r>
              <a:rPr kumimoji="1" lang="en-US" altLang="zh-CN" sz="3200" dirty="0">
                <a:latin typeface="Courier" pitchFamily="2" charset="0"/>
              </a:rPr>
              <a:t>2n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-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1</a:t>
            </a:r>
            <a:r>
              <a:rPr kumimoji="1" lang="zh-CN" altLang="en-US" sz="3200" dirty="0">
                <a:latin typeface="Courier" pitchFamily="2" charset="0"/>
              </a:rPr>
              <a:t>） </a:t>
            </a:r>
            <a:r>
              <a:rPr kumimoji="1" lang="en-US" altLang="zh-CN" sz="3200" dirty="0">
                <a:latin typeface="Courier" pitchFamily="2" charset="0"/>
              </a:rPr>
              <a:t>=</a:t>
            </a:r>
            <a:r>
              <a:rPr kumimoji="1" lang="zh-CN" altLang="en-US" sz="3200" dirty="0">
                <a:latin typeface="Courier" pitchFamily="2" charset="0"/>
              </a:rPr>
              <a:t> </a:t>
            </a:r>
            <a:r>
              <a:rPr kumimoji="1" lang="en-US" altLang="zh-CN" sz="3200" dirty="0">
                <a:latin typeface="Courier" pitchFamily="2" charset="0"/>
              </a:rPr>
              <a:t>n</a:t>
            </a:r>
            <a:r>
              <a:rPr kumimoji="1" lang="en-US" altLang="zh-CN" sz="3200" baseline="30000" dirty="0">
                <a:latin typeface="Courier" pitchFamily="2" charset="0"/>
              </a:rPr>
              <a:t>2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0C072E3-BEAF-A471-9236-603DAB24CD32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244767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541EB84-A39F-CF44-A804-C0662A8135F9}"/>
              </a:ext>
            </a:extLst>
          </p:cNvPr>
          <p:cNvSpPr/>
          <p:nvPr/>
        </p:nvSpPr>
        <p:spPr>
          <a:xfrm>
            <a:off x="3550023" y="2164977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证明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51BEF8B-CA6D-AE4F-899C-60E34AACFECA}"/>
              </a:ext>
            </a:extLst>
          </p:cNvPr>
          <p:cNvSpPr/>
          <p:nvPr/>
        </p:nvSpPr>
        <p:spPr>
          <a:xfrm>
            <a:off x="3550023" y="3272118"/>
            <a:ext cx="1541929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假设 </a:t>
            </a:r>
            <a:endParaRPr kumimoji="1" lang="en-US" altLang="zh-CN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P(k)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正确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F4C1012-01B7-9843-981D-4BEBFFC3CFF4}"/>
              </a:ext>
            </a:extLst>
          </p:cNvPr>
          <p:cNvSpPr/>
          <p:nvPr/>
        </p:nvSpPr>
        <p:spPr>
          <a:xfrm>
            <a:off x="5925670" y="3272118"/>
            <a:ext cx="1246094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证明 </a:t>
            </a:r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P(k+1)</a:t>
            </a:r>
            <a:endParaRPr kumimoji="1" lang="zh-CN" alt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8D9A27A-3712-8847-8691-1029A6625D5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91952" y="3581400"/>
            <a:ext cx="8337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A8F9D187-0D33-8D49-8293-596D3763DA9B}"/>
              </a:ext>
            </a:extLst>
          </p:cNvPr>
          <p:cNvSpPr/>
          <p:nvPr/>
        </p:nvSpPr>
        <p:spPr>
          <a:xfrm>
            <a:off x="3550022" y="4379259"/>
            <a:ext cx="1541929" cy="61856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证毕</a:t>
            </a:r>
            <a:endParaRPr kumimoji="1" lang="en-US" altLang="zh-CN" dirty="0">
              <a:solidFill>
                <a:schemeClr val="tx1"/>
              </a:solidFill>
              <a:latin typeface="Courier" pitchFamily="2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ourier" pitchFamily="2" charset="0"/>
              </a:rPr>
              <a:t>P(n)</a:t>
            </a:r>
            <a:r>
              <a:rPr kumimoji="1" lang="zh-CN" altLang="en-US" dirty="0">
                <a:solidFill>
                  <a:schemeClr val="tx1"/>
                </a:solidFill>
                <a:latin typeface="Courier" pitchFamily="2" charset="0"/>
              </a:rPr>
              <a:t>正确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D6CD98-9397-4146-A1F1-61F3412F2684}"/>
              </a:ext>
            </a:extLst>
          </p:cNvPr>
          <p:cNvSpPr txBox="1"/>
          <p:nvPr/>
        </p:nvSpPr>
        <p:spPr>
          <a:xfrm>
            <a:off x="1606763" y="218187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第一步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A2933B-CEAB-D243-BE2C-EBA521A331FC}"/>
              </a:ext>
            </a:extLst>
          </p:cNvPr>
          <p:cNvSpPr txBox="1"/>
          <p:nvPr/>
        </p:nvSpPr>
        <p:spPr>
          <a:xfrm>
            <a:off x="1606763" y="32890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第二步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57950D-8452-D04E-88C3-A21EB08A0909}"/>
              </a:ext>
            </a:extLst>
          </p:cNvPr>
          <p:cNvSpPr txBox="1"/>
          <p:nvPr/>
        </p:nvSpPr>
        <p:spPr>
          <a:xfrm>
            <a:off x="1606763" y="439615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第三步</a:t>
            </a:r>
            <a:endParaRPr kumimoji="1" lang="zh-CN" altLang="en-US" sz="3200" dirty="0">
              <a:latin typeface="Courier" pitchFamily="2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1B0E88B-F04E-689D-94E5-0B3178958172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18540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217DF2D-12CE-2145-8D59-68F302D7F316}"/>
              </a:ext>
            </a:extLst>
          </p:cNvPr>
          <p:cNvSpPr txBox="1"/>
          <p:nvPr/>
        </p:nvSpPr>
        <p:spPr>
          <a:xfrm>
            <a:off x="838200" y="1769137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>
                <a:latin typeface="SimHei" panose="02010609060101010101" pitchFamily="49" charset="-122"/>
                <a:ea typeface="SimHei" panose="02010609060101010101" pitchFamily="49" charset="-122"/>
              </a:rPr>
              <a:t>证明：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3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…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+</a:t>
            </a:r>
            <a:r>
              <a:rPr kumimoji="1" lang="zh-CN" altLang="en-US" sz="2400" u="sng" dirty="0">
                <a:latin typeface="Courier" pitchFamily="2" charset="0"/>
              </a:rPr>
              <a:t> （</a:t>
            </a:r>
            <a:r>
              <a:rPr kumimoji="1" lang="en-US" altLang="zh-CN" sz="2400" u="sng" dirty="0">
                <a:latin typeface="Courier" pitchFamily="2" charset="0"/>
              </a:rPr>
              <a:t>2n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-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1</a:t>
            </a:r>
            <a:r>
              <a:rPr kumimoji="1" lang="zh-CN" altLang="en-US" sz="2400" u="sng" dirty="0">
                <a:latin typeface="Courier" pitchFamily="2" charset="0"/>
              </a:rPr>
              <a:t>） </a:t>
            </a:r>
            <a:r>
              <a:rPr kumimoji="1" lang="en-US" altLang="zh-CN" sz="2400" u="sng" dirty="0">
                <a:latin typeface="Courier" pitchFamily="2" charset="0"/>
              </a:rPr>
              <a:t>=</a:t>
            </a:r>
            <a:r>
              <a:rPr kumimoji="1" lang="zh-CN" altLang="en-US" sz="2400" u="sng" dirty="0">
                <a:latin typeface="Courier" pitchFamily="2" charset="0"/>
              </a:rPr>
              <a:t> </a:t>
            </a:r>
            <a:r>
              <a:rPr kumimoji="1" lang="en-US" altLang="zh-CN" sz="2400" u="sng" dirty="0">
                <a:latin typeface="Courier" pitchFamily="2" charset="0"/>
              </a:rPr>
              <a:t>n</a:t>
            </a:r>
            <a:r>
              <a:rPr kumimoji="1" lang="en-US" altLang="zh-CN" sz="2400" u="sng" baseline="30000" dirty="0">
                <a:latin typeface="Courier" pitchFamily="2" charset="0"/>
              </a:rPr>
              <a:t>2</a:t>
            </a:r>
            <a:endParaRPr kumimoji="1" lang="zh-CN" altLang="en-US" sz="2400" u="sng" dirty="0">
              <a:latin typeface="Courier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C82A7D5-244D-EBA1-B18D-6E7B3ED7BF62}"/>
              </a:ext>
            </a:extLst>
          </p:cNvPr>
          <p:cNvSpPr txBox="1">
            <a:spLocks/>
          </p:cNvSpPr>
          <p:nvPr/>
        </p:nvSpPr>
        <p:spPr>
          <a:xfrm>
            <a:off x="257790" y="393151"/>
            <a:ext cx="7394766" cy="8046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拿起武器：数学归纳法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312351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9529</TotalTime>
  <Words>555</Words>
  <Application>Microsoft Macintosh PowerPoint</Application>
  <PresentationFormat>宽屏</PresentationFormat>
  <Paragraphs>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阿里巴巴普惠体</vt:lpstr>
      <vt:lpstr>等线</vt:lpstr>
      <vt:lpstr>等线 Light</vt:lpstr>
      <vt:lpstr>SimHei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Courier</vt:lpstr>
      <vt:lpstr>Courier New</vt:lpstr>
      <vt:lpstr>Office 主题​​</vt:lpstr>
      <vt:lpstr>船长带你突破： 让人挠头的递归函数</vt:lpstr>
      <vt:lpstr>PowerPoint 演示文稿</vt:lpstr>
      <vt:lpstr>PowerPoint 演示文稿</vt:lpstr>
      <vt:lpstr>一. 拿起武器：数学归纳法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递归函数设计的三个重要部分</vt:lpstr>
      <vt:lpstr>PowerPoint 演示文稿</vt:lpstr>
      <vt:lpstr>三. 学以致用：递归求阶乘</vt:lpstr>
      <vt:lpstr>PowerPoint 演示文稿</vt:lpstr>
      <vt:lpstr>不要考虑太多，坚持看完，你就已经超过了95%的人。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194</cp:revision>
  <dcterms:created xsi:type="dcterms:W3CDTF">2021-01-25T10:52:11Z</dcterms:created>
  <dcterms:modified xsi:type="dcterms:W3CDTF">2023-01-25T07:15:39Z</dcterms:modified>
</cp:coreProperties>
</file>