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76" r:id="rId2"/>
    <p:sldId id="483" r:id="rId3"/>
    <p:sldId id="484" r:id="rId4"/>
    <p:sldId id="48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92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递归函数的设计技巧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00385">
            <a:extLst>
              <a:ext uri="{FF2B5EF4-FFF2-40B4-BE49-F238E27FC236}">
                <a16:creationId xmlns:a16="http://schemas.microsoft.com/office/drawing/2014/main" id="{A3BF1290-1795-FD4A-B94C-9A529F5D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002" y="584548"/>
            <a:ext cx="327199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测试题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239</a:t>
            </a:r>
            <a:endParaRPr lang="zh-CN" altLang="en-US" sz="3400" b="1" dirty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BDC396-92F7-0D42-B742-51D04AC44F9A}"/>
              </a:ext>
            </a:extLst>
          </p:cNvPr>
          <p:cNvSpPr txBox="1"/>
          <p:nvPr/>
        </p:nvSpPr>
        <p:spPr>
          <a:xfrm>
            <a:off x="1989455" y="1834973"/>
            <a:ext cx="954107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charset="-122"/>
              </a:rPr>
              <a:t>分形：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C65054-B461-7C4D-A584-955D449E72F4}"/>
              </a:ext>
            </a:extLst>
          </p:cNvPr>
          <p:cNvSpPr txBox="1"/>
          <p:nvPr/>
        </p:nvSpPr>
        <p:spPr>
          <a:xfrm>
            <a:off x="2462913" y="2319531"/>
            <a:ext cx="8032968" cy="42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分形，是指整体图形可以分成若干个部分，每一部分都是整体缩小后的形状。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FBC546-9443-F347-BC21-43D513957BB9}"/>
              </a:ext>
            </a:extLst>
          </p:cNvPr>
          <p:cNvSpPr txBox="1"/>
          <p:nvPr/>
        </p:nvSpPr>
        <p:spPr>
          <a:xfrm>
            <a:off x="1990116" y="3303394"/>
            <a:ext cx="1467068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charset="-122"/>
              </a:rPr>
              <a:t>题目分析：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C15D98-7B21-9C44-8798-1EE59C8D58C5}"/>
              </a:ext>
            </a:extLst>
          </p:cNvPr>
          <p:cNvSpPr txBox="1"/>
          <p:nvPr/>
        </p:nvSpPr>
        <p:spPr>
          <a:xfrm>
            <a:off x="2462914" y="3809098"/>
            <a:ext cx="766487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   本题是一道典型的分形系统，一个图形，可以分成如下四个区域。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B99057-C6E7-764B-B861-B35658E9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7" y="4509120"/>
            <a:ext cx="4000927" cy="2000464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5063A538-8F72-0F45-97EB-90783BE96CD4}"/>
              </a:ext>
            </a:extLst>
          </p:cNvPr>
          <p:cNvSpPr/>
          <p:nvPr/>
        </p:nvSpPr>
        <p:spPr>
          <a:xfrm>
            <a:off x="6168008" y="4542802"/>
            <a:ext cx="914400" cy="914400"/>
          </a:xfrm>
          <a:prstGeom prst="round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" pitchFamily="2" charset="0"/>
              </a:rPr>
              <a:t>①</a:t>
            </a:r>
            <a:endParaRPr kumimoji="1" lang="zh-CN" alt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AF3E192-ADF3-1841-B6B0-BB4A15336640}"/>
              </a:ext>
            </a:extLst>
          </p:cNvPr>
          <p:cNvSpPr/>
          <p:nvPr/>
        </p:nvSpPr>
        <p:spPr>
          <a:xfrm>
            <a:off x="7125816" y="4530824"/>
            <a:ext cx="914400" cy="914400"/>
          </a:xfrm>
          <a:prstGeom prst="roundRect">
            <a:avLst/>
          </a:prstGeom>
          <a:solidFill>
            <a:srgbClr val="0070C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②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C8AE877-C6E0-F148-AB07-A825658DB5A9}"/>
              </a:ext>
            </a:extLst>
          </p:cNvPr>
          <p:cNvSpPr/>
          <p:nvPr/>
        </p:nvSpPr>
        <p:spPr>
          <a:xfrm>
            <a:off x="7125816" y="5517232"/>
            <a:ext cx="914400" cy="914400"/>
          </a:xfrm>
          <a:prstGeom prst="roundRect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③</a:t>
            </a:r>
            <a:endParaRPr kumimoji="1" lang="zh-CN" altLang="en-US" sz="24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14381B3-AE02-0B49-9284-F784E827B3E1}"/>
              </a:ext>
            </a:extLst>
          </p:cNvPr>
          <p:cNvSpPr/>
          <p:nvPr/>
        </p:nvSpPr>
        <p:spPr>
          <a:xfrm>
            <a:off x="6168008" y="5517232"/>
            <a:ext cx="914400" cy="914400"/>
          </a:xfrm>
          <a:prstGeom prst="roundRect">
            <a:avLst/>
          </a:prstGeom>
          <a:solidFill>
            <a:srgbClr val="7030A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④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550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00385">
            <a:extLst>
              <a:ext uri="{FF2B5EF4-FFF2-40B4-BE49-F238E27FC236}">
                <a16:creationId xmlns:a16="http://schemas.microsoft.com/office/drawing/2014/main" id="{A3BF1290-1795-FD4A-B94C-9A529F5D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002" y="584548"/>
            <a:ext cx="327199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测试题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239</a:t>
            </a:r>
            <a:endParaRPr lang="zh-CN" altLang="en-US" sz="3400" b="1" dirty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FBC546-9443-F347-BC21-43D513957BB9}"/>
              </a:ext>
            </a:extLst>
          </p:cNvPr>
          <p:cNvSpPr txBox="1"/>
          <p:nvPr/>
        </p:nvSpPr>
        <p:spPr>
          <a:xfrm>
            <a:off x="1990116" y="1446946"/>
            <a:ext cx="1467068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charset="-122"/>
              </a:rPr>
              <a:t>题目分析：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C15D98-7B21-9C44-8798-1EE59C8D58C5}"/>
              </a:ext>
            </a:extLst>
          </p:cNvPr>
          <p:cNvSpPr txBox="1"/>
          <p:nvPr/>
        </p:nvSpPr>
        <p:spPr>
          <a:xfrm>
            <a:off x="2462914" y="1952650"/>
            <a:ext cx="7664873" cy="43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本题是一道典型的分形系统，一个图形，可以分成如下四个区域。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B99057-C6E7-764B-B861-B35658E9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7" y="2652672"/>
            <a:ext cx="4000927" cy="2000464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5063A538-8F72-0F45-97EB-90783BE96CD4}"/>
              </a:ext>
            </a:extLst>
          </p:cNvPr>
          <p:cNvSpPr/>
          <p:nvPr/>
        </p:nvSpPr>
        <p:spPr>
          <a:xfrm>
            <a:off x="6168008" y="2686354"/>
            <a:ext cx="914400" cy="914400"/>
          </a:xfrm>
          <a:prstGeom prst="round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" pitchFamily="2" charset="0"/>
              </a:rPr>
              <a:t>①</a:t>
            </a:r>
            <a:endParaRPr kumimoji="1" lang="zh-CN" alt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AF3E192-ADF3-1841-B6B0-BB4A15336640}"/>
              </a:ext>
            </a:extLst>
          </p:cNvPr>
          <p:cNvSpPr/>
          <p:nvPr/>
        </p:nvSpPr>
        <p:spPr>
          <a:xfrm>
            <a:off x="7125816" y="2674376"/>
            <a:ext cx="914400" cy="914400"/>
          </a:xfrm>
          <a:prstGeom prst="roundRect">
            <a:avLst/>
          </a:prstGeom>
          <a:solidFill>
            <a:srgbClr val="0070C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②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C8AE877-C6E0-F148-AB07-A825658DB5A9}"/>
              </a:ext>
            </a:extLst>
          </p:cNvPr>
          <p:cNvSpPr/>
          <p:nvPr/>
        </p:nvSpPr>
        <p:spPr>
          <a:xfrm>
            <a:off x="7125816" y="3660784"/>
            <a:ext cx="914400" cy="914400"/>
          </a:xfrm>
          <a:prstGeom prst="roundRect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③</a:t>
            </a:r>
            <a:endParaRPr kumimoji="1" lang="zh-CN" altLang="en-US" sz="24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14381B3-AE02-0B49-9284-F784E827B3E1}"/>
              </a:ext>
            </a:extLst>
          </p:cNvPr>
          <p:cNvSpPr/>
          <p:nvPr/>
        </p:nvSpPr>
        <p:spPr>
          <a:xfrm>
            <a:off x="6168008" y="3660784"/>
            <a:ext cx="914400" cy="914400"/>
          </a:xfrm>
          <a:prstGeom prst="roundRect">
            <a:avLst/>
          </a:prstGeom>
          <a:solidFill>
            <a:srgbClr val="7030A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④</a:t>
            </a:r>
            <a:endParaRPr kumimoji="1"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18A8D3-09EF-BE4A-9ADE-0541EAC1AA86}"/>
              </a:ext>
            </a:extLst>
          </p:cNvPr>
          <p:cNvSpPr txBox="1"/>
          <p:nvPr/>
        </p:nvSpPr>
        <p:spPr>
          <a:xfrm>
            <a:off x="1874964" y="4704190"/>
            <a:ext cx="8901556" cy="151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：所有编号减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，等价于原图</a:t>
            </a:r>
            <a:r>
              <a:rPr kumimoji="1" lang="zh-CN" altLang="en-US" b="1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顺时针旋转</a:t>
            </a:r>
            <a:r>
              <a:rPr kumimoji="1" lang="en-US" altLang="zh-CN" b="1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90</a:t>
            </a:r>
            <a:r>
              <a:rPr kumimoji="1" lang="zh-CN" altLang="en-US" b="1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度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，再做</a:t>
            </a:r>
            <a:r>
              <a:rPr kumimoji="1" lang="zh-CN" altLang="en-US" b="1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轴对称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，所有坐标加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(0,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0)</a:t>
            </a:r>
            <a:endParaRPr kumimoji="1" lang="en-US" altLang="zh-CN" b="1" u="sng" dirty="0">
              <a:solidFill>
                <a:srgbClr val="00B050"/>
              </a:solidFill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②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：所有编号减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4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，等价于原图，所有坐标加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(0,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n)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③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：所有编号减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8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，等价于原图，所有坐标加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(n,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n)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④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：所有编号减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12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，等价于原图</a:t>
            </a:r>
            <a:r>
              <a:rPr kumimoji="1" lang="zh-CN" altLang="en-US" b="1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逆时针旋转</a:t>
            </a:r>
            <a:r>
              <a:rPr kumimoji="1" lang="en-US" altLang="zh-CN" b="1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90</a:t>
            </a:r>
            <a:r>
              <a:rPr kumimoji="1" lang="zh-CN" altLang="en-US" b="1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度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，再做</a:t>
            </a:r>
            <a:r>
              <a:rPr kumimoji="1" lang="zh-CN" altLang="en-US" u="sng" dirty="0">
                <a:solidFill>
                  <a:srgbClr val="00B050"/>
                </a:solidFill>
                <a:latin typeface="Courier" pitchFamily="2" charset="0"/>
                <a:ea typeface="Kaiti SC" panose="02010600040101010101" pitchFamily="2" charset="-122"/>
              </a:rPr>
              <a:t>轴对称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，所有坐标加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(n,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387468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00385">
            <a:extLst>
              <a:ext uri="{FF2B5EF4-FFF2-40B4-BE49-F238E27FC236}">
                <a16:creationId xmlns:a16="http://schemas.microsoft.com/office/drawing/2014/main" id="{A3BF1290-1795-FD4A-B94C-9A529F5D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002" y="584548"/>
            <a:ext cx="327199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测试题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239</a:t>
            </a:r>
            <a:endParaRPr lang="zh-CN" altLang="en-US" sz="3400" b="1" dirty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FBC546-9443-F347-BC21-43D513957BB9}"/>
              </a:ext>
            </a:extLst>
          </p:cNvPr>
          <p:cNvSpPr txBox="1"/>
          <p:nvPr/>
        </p:nvSpPr>
        <p:spPr>
          <a:xfrm>
            <a:off x="1990116" y="1446946"/>
            <a:ext cx="1467068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charset="-122"/>
              </a:rPr>
              <a:t>坐标变换：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18A8D3-09EF-BE4A-9ADE-0541EAC1AA86}"/>
              </a:ext>
            </a:extLst>
          </p:cNvPr>
          <p:cNvSpPr txBox="1"/>
          <p:nvPr/>
        </p:nvSpPr>
        <p:spPr>
          <a:xfrm>
            <a:off x="3174313" y="4336895"/>
            <a:ext cx="6657423" cy="186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N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*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M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的矩阵，坐标为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，坐标从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开始，经过如下操作：</a:t>
            </a: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顺时针旋转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90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度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(y,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N-x-1)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逆时针旋转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90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度：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(M-y-1,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x)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      轴对称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M-y-1)</a:t>
            </a: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9CF0C6-C781-1F49-ACDF-7A23039C4160}"/>
              </a:ext>
            </a:extLst>
          </p:cNvPr>
          <p:cNvGraphicFramePr>
            <a:graphicFrameLocks noGrp="1"/>
          </p:cNvGraphicFramePr>
          <p:nvPr/>
        </p:nvGraphicFramePr>
        <p:xfrm>
          <a:off x="5362466" y="2422199"/>
          <a:ext cx="1467069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023">
                  <a:extLst>
                    <a:ext uri="{9D8B030D-6E8A-4147-A177-3AD203B41FA5}">
                      <a16:colId xmlns:a16="http://schemas.microsoft.com/office/drawing/2014/main" val="1303836353"/>
                    </a:ext>
                  </a:extLst>
                </a:gridCol>
                <a:gridCol w="489023">
                  <a:extLst>
                    <a:ext uri="{9D8B030D-6E8A-4147-A177-3AD203B41FA5}">
                      <a16:colId xmlns:a16="http://schemas.microsoft.com/office/drawing/2014/main" val="3508558486"/>
                    </a:ext>
                  </a:extLst>
                </a:gridCol>
                <a:gridCol w="489023">
                  <a:extLst>
                    <a:ext uri="{9D8B030D-6E8A-4147-A177-3AD203B41FA5}">
                      <a16:colId xmlns:a16="http://schemas.microsoft.com/office/drawing/2014/main" val="29654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2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13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0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1238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7369EEF-EC4B-5743-B2F4-89D0290B682C}"/>
              </a:ext>
            </a:extLst>
          </p:cNvPr>
          <p:cNvGraphicFramePr>
            <a:graphicFrameLocks noGrp="1"/>
          </p:cNvGraphicFramePr>
          <p:nvPr/>
        </p:nvGraphicFramePr>
        <p:xfrm>
          <a:off x="7824192" y="2607619"/>
          <a:ext cx="195767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418">
                  <a:extLst>
                    <a:ext uri="{9D8B030D-6E8A-4147-A177-3AD203B41FA5}">
                      <a16:colId xmlns:a16="http://schemas.microsoft.com/office/drawing/2014/main" val="1303836353"/>
                    </a:ext>
                  </a:extLst>
                </a:gridCol>
                <a:gridCol w="489418">
                  <a:extLst>
                    <a:ext uri="{9D8B030D-6E8A-4147-A177-3AD203B41FA5}">
                      <a16:colId xmlns:a16="http://schemas.microsoft.com/office/drawing/2014/main" val="3508558486"/>
                    </a:ext>
                  </a:extLst>
                </a:gridCol>
                <a:gridCol w="489418">
                  <a:extLst>
                    <a:ext uri="{9D8B030D-6E8A-4147-A177-3AD203B41FA5}">
                      <a16:colId xmlns:a16="http://schemas.microsoft.com/office/drawing/2014/main" val="2965416246"/>
                    </a:ext>
                  </a:extLst>
                </a:gridCol>
                <a:gridCol w="489418">
                  <a:extLst>
                    <a:ext uri="{9D8B030D-6E8A-4147-A177-3AD203B41FA5}">
                      <a16:colId xmlns:a16="http://schemas.microsoft.com/office/drawing/2014/main" val="218052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2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13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0294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559AE36-AF25-F74A-839D-BB19F3D96C19}"/>
              </a:ext>
            </a:extLst>
          </p:cNvPr>
          <p:cNvGraphicFramePr>
            <a:graphicFrameLocks noGrp="1"/>
          </p:cNvGraphicFramePr>
          <p:nvPr/>
        </p:nvGraphicFramePr>
        <p:xfrm>
          <a:off x="2407075" y="2607619"/>
          <a:ext cx="195767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9418">
                  <a:extLst>
                    <a:ext uri="{9D8B030D-6E8A-4147-A177-3AD203B41FA5}">
                      <a16:colId xmlns:a16="http://schemas.microsoft.com/office/drawing/2014/main" val="1303836353"/>
                    </a:ext>
                  </a:extLst>
                </a:gridCol>
                <a:gridCol w="489418">
                  <a:extLst>
                    <a:ext uri="{9D8B030D-6E8A-4147-A177-3AD203B41FA5}">
                      <a16:colId xmlns:a16="http://schemas.microsoft.com/office/drawing/2014/main" val="3508558486"/>
                    </a:ext>
                  </a:extLst>
                </a:gridCol>
                <a:gridCol w="489418">
                  <a:extLst>
                    <a:ext uri="{9D8B030D-6E8A-4147-A177-3AD203B41FA5}">
                      <a16:colId xmlns:a16="http://schemas.microsoft.com/office/drawing/2014/main" val="2965416246"/>
                    </a:ext>
                  </a:extLst>
                </a:gridCol>
                <a:gridCol w="489418">
                  <a:extLst>
                    <a:ext uri="{9D8B030D-6E8A-4147-A177-3AD203B41FA5}">
                      <a16:colId xmlns:a16="http://schemas.microsoft.com/office/drawing/2014/main" val="218052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62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13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02943"/>
                  </a:ext>
                </a:extLst>
              </a:tr>
            </a:tbl>
          </a:graphicData>
        </a:graphic>
      </p:graphicFrame>
      <p:sp>
        <p:nvSpPr>
          <p:cNvPr id="4" name="燕尾形箭头 3">
            <a:extLst>
              <a:ext uri="{FF2B5EF4-FFF2-40B4-BE49-F238E27FC236}">
                <a16:creationId xmlns:a16="http://schemas.microsoft.com/office/drawing/2014/main" id="{E272C8AF-6A08-6B47-AB97-C3A6BB4ABA33}"/>
              </a:ext>
            </a:extLst>
          </p:cNvPr>
          <p:cNvSpPr/>
          <p:nvPr/>
        </p:nvSpPr>
        <p:spPr>
          <a:xfrm>
            <a:off x="7088155" y="3214287"/>
            <a:ext cx="483870" cy="28803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4038C7-5F8A-5E4B-8C45-0F4679D28461}"/>
              </a:ext>
            </a:extLst>
          </p:cNvPr>
          <p:cNvSpPr txBox="1"/>
          <p:nvPr/>
        </p:nvSpPr>
        <p:spPr>
          <a:xfrm>
            <a:off x="6985273" y="2819169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顺时针</a:t>
            </a:r>
          </a:p>
        </p:txBody>
      </p:sp>
      <p:sp>
        <p:nvSpPr>
          <p:cNvPr id="17" name="燕尾形箭头 16">
            <a:extLst>
              <a:ext uri="{FF2B5EF4-FFF2-40B4-BE49-F238E27FC236}">
                <a16:creationId xmlns:a16="http://schemas.microsoft.com/office/drawing/2014/main" id="{26CBEEF7-A966-BD4E-A35D-4B6C045A410D}"/>
              </a:ext>
            </a:extLst>
          </p:cNvPr>
          <p:cNvSpPr/>
          <p:nvPr/>
        </p:nvSpPr>
        <p:spPr>
          <a:xfrm rot="10800000">
            <a:off x="4578046" y="3214287"/>
            <a:ext cx="483870" cy="28803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298726-324C-4B4E-B261-DBC5C9E5222B}"/>
              </a:ext>
            </a:extLst>
          </p:cNvPr>
          <p:cNvSpPr txBox="1"/>
          <p:nvPr/>
        </p:nvSpPr>
        <p:spPr>
          <a:xfrm>
            <a:off x="4475164" y="2819169"/>
            <a:ext cx="7232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逆时针</a:t>
            </a:r>
          </a:p>
        </p:txBody>
      </p:sp>
    </p:spTree>
    <p:extLst>
      <p:ext uri="{BB962C8B-B14F-4D97-AF65-F5344CB8AC3E}">
        <p14:creationId xmlns:p14="http://schemas.microsoft.com/office/powerpoint/2010/main" val="33353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00385">
            <a:extLst>
              <a:ext uri="{FF2B5EF4-FFF2-40B4-BE49-F238E27FC236}">
                <a16:creationId xmlns:a16="http://schemas.microsoft.com/office/drawing/2014/main" id="{A3BF1290-1795-FD4A-B94C-9A529F5D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002" y="584548"/>
            <a:ext cx="3271996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测试题</a:t>
            </a:r>
            <a:r>
              <a:rPr lang="en-US" altLang="zh-CN" sz="3400" b="1" dirty="0">
                <a:solidFill>
                  <a:srgbClr val="000000"/>
                </a:solidFill>
                <a:latin typeface="SimHei" charset="-122"/>
                <a:ea typeface="SimHei" charset="-122"/>
                <a:cs typeface="SimHei" charset="-122"/>
              </a:rPr>
              <a:t>239</a:t>
            </a:r>
            <a:endParaRPr lang="zh-CN" altLang="en-US" sz="3400" b="1" dirty="0">
              <a:solidFill>
                <a:srgbClr val="0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FBC546-9443-F347-BC21-43D513957BB9}"/>
              </a:ext>
            </a:extLst>
          </p:cNvPr>
          <p:cNvSpPr txBox="1"/>
          <p:nvPr/>
        </p:nvSpPr>
        <p:spPr>
          <a:xfrm>
            <a:off x="1990116" y="1341441"/>
            <a:ext cx="1467068" cy="45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charset="-122"/>
              </a:rPr>
              <a:t>题目分析：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C15D98-7B21-9C44-8798-1EE59C8D58C5}"/>
              </a:ext>
            </a:extLst>
          </p:cNvPr>
          <p:cNvSpPr txBox="1"/>
          <p:nvPr/>
        </p:nvSpPr>
        <p:spPr>
          <a:xfrm>
            <a:off x="2462914" y="1847145"/>
            <a:ext cx="644139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假设，现在已计算得到对应区域点在原图中的坐标为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y)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当前城市等级为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 n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，原图等级为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n-1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，边长为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L=2</a:t>
            </a:r>
            <a:r>
              <a:rPr kumimoji="1" lang="en-US" altLang="zh-CN" baseline="30000" dirty="0">
                <a:latin typeface="Courier" pitchFamily="2" charset="0"/>
                <a:ea typeface="Kaiti SC" panose="02010600040101010101" pitchFamily="2" charset="-122"/>
              </a:rPr>
              <a:t>n-1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B99057-C6E7-764B-B861-B35658E9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37" y="2852936"/>
            <a:ext cx="4000927" cy="2000464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5063A538-8F72-0F45-97EB-90783BE96CD4}"/>
              </a:ext>
            </a:extLst>
          </p:cNvPr>
          <p:cNvSpPr/>
          <p:nvPr/>
        </p:nvSpPr>
        <p:spPr>
          <a:xfrm>
            <a:off x="6168008" y="2886618"/>
            <a:ext cx="914400" cy="914400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ourier" pitchFamily="2" charset="0"/>
              </a:rPr>
              <a:t>①</a:t>
            </a:r>
            <a:endParaRPr kumimoji="1" lang="zh-CN" altLang="en-US" sz="2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AF3E192-ADF3-1841-B6B0-BB4A15336640}"/>
              </a:ext>
            </a:extLst>
          </p:cNvPr>
          <p:cNvSpPr/>
          <p:nvPr/>
        </p:nvSpPr>
        <p:spPr>
          <a:xfrm>
            <a:off x="7125816" y="2874640"/>
            <a:ext cx="914400" cy="914400"/>
          </a:xfrm>
          <a:prstGeom prst="roundRect">
            <a:avLst/>
          </a:prstGeom>
          <a:solidFill>
            <a:srgbClr val="0070C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②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C8AE877-C6E0-F148-AB07-A825658DB5A9}"/>
              </a:ext>
            </a:extLst>
          </p:cNvPr>
          <p:cNvSpPr/>
          <p:nvPr/>
        </p:nvSpPr>
        <p:spPr>
          <a:xfrm>
            <a:off x="7125816" y="3861048"/>
            <a:ext cx="914400" cy="914400"/>
          </a:xfrm>
          <a:prstGeom prst="roundRect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③</a:t>
            </a:r>
            <a:endParaRPr kumimoji="1" lang="zh-CN" altLang="en-US" sz="24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14381B3-AE02-0B49-9284-F784E827B3E1}"/>
              </a:ext>
            </a:extLst>
          </p:cNvPr>
          <p:cNvSpPr/>
          <p:nvPr/>
        </p:nvSpPr>
        <p:spPr>
          <a:xfrm>
            <a:off x="6168008" y="3861048"/>
            <a:ext cx="914400" cy="914400"/>
          </a:xfrm>
          <a:prstGeom prst="roundRect">
            <a:avLst/>
          </a:prstGeom>
          <a:solidFill>
            <a:srgbClr val="7030A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④</a:t>
            </a:r>
            <a:endParaRPr kumimoji="1"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18A8D3-09EF-BE4A-9ADE-0541EAC1AA86}"/>
              </a:ext>
            </a:extLst>
          </p:cNvPr>
          <p:cNvSpPr txBox="1"/>
          <p:nvPr/>
        </p:nvSpPr>
        <p:spPr>
          <a:xfrm>
            <a:off x="2135560" y="4802425"/>
            <a:ext cx="8208912" cy="150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(y,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L-x-1)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(y,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x)</a:t>
            </a:r>
            <a:endParaRPr kumimoji="1" lang="en-US" altLang="zh-CN" b="1" u="sng" dirty="0">
              <a:solidFill>
                <a:srgbClr val="00B050"/>
              </a:solidFill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②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 err="1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y+L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)</a:t>
            </a: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③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</a:t>
            </a:r>
            <a:r>
              <a:rPr kumimoji="1" lang="en-US" altLang="zh-CN" dirty="0" err="1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x+L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 err="1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y+L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)</a:t>
            </a: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</a:rPr>
              <a:t>④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</a:rPr>
              <a:t>：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(x,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y)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(L-y-1,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x)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(L-y-1,L-x-1) </a:t>
            </a:r>
            <a:r>
              <a:rPr kumimoji="1" lang="zh-CN" altLang="en-US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 </a:t>
            </a:r>
            <a:r>
              <a:rPr kumimoji="1" lang="en-US" altLang="zh-CN" dirty="0">
                <a:latin typeface="Courier" pitchFamily="2" charset="0"/>
                <a:ea typeface="Kaiti SC" panose="02010600040101010101" pitchFamily="2" charset="-122"/>
                <a:sym typeface="Wingdings" pitchFamily="2" charset="2"/>
              </a:rPr>
              <a:t>(2L-y-1,L-x-1)</a:t>
            </a:r>
            <a:endParaRPr kumimoji="1" lang="en-US" altLang="zh-CN" dirty="0">
              <a:latin typeface="Courier" pitchFamily="2" charset="0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17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9580</TotalTime>
  <Words>387</Words>
  <Application>Microsoft Macintosh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SimHei</vt:lpstr>
      <vt:lpstr>Kaiti SC</vt:lpstr>
      <vt:lpstr>Arial</vt:lpstr>
      <vt:lpstr>Courier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196</cp:revision>
  <dcterms:created xsi:type="dcterms:W3CDTF">2021-01-25T10:52:11Z</dcterms:created>
  <dcterms:modified xsi:type="dcterms:W3CDTF">2023-01-25T15:09:29Z</dcterms:modified>
</cp:coreProperties>
</file>