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93" r:id="rId2"/>
    <p:sldId id="1221" r:id="rId3"/>
    <p:sldId id="272" r:id="rId4"/>
    <p:sldId id="279" r:id="rId5"/>
    <p:sldId id="651" r:id="rId6"/>
    <p:sldId id="294" r:id="rId7"/>
    <p:sldId id="287" r:id="rId8"/>
    <p:sldId id="1229" r:id="rId9"/>
    <p:sldId id="1230" r:id="rId10"/>
    <p:sldId id="1233" r:id="rId11"/>
    <p:sldId id="1231" r:id="rId12"/>
    <p:sldId id="1235" r:id="rId13"/>
    <p:sldId id="1236" r:id="rId14"/>
    <p:sldId id="1222" r:id="rId15"/>
    <p:sldId id="299" r:id="rId16"/>
    <p:sldId id="300" r:id="rId17"/>
    <p:sldId id="301" r:id="rId18"/>
    <p:sldId id="302" r:id="rId19"/>
    <p:sldId id="303" r:id="rId20"/>
    <p:sldId id="304" r:id="rId21"/>
    <p:sldId id="307" r:id="rId22"/>
    <p:sldId id="306" r:id="rId23"/>
    <p:sldId id="305" r:id="rId24"/>
    <p:sldId id="1239" r:id="rId25"/>
    <p:sldId id="1240" r:id="rId26"/>
    <p:sldId id="1238" r:id="rId27"/>
    <p:sldId id="1223" r:id="rId28"/>
    <p:sldId id="308" r:id="rId29"/>
    <p:sldId id="309" r:id="rId30"/>
    <p:sldId id="310" r:id="rId31"/>
    <p:sldId id="312" r:id="rId32"/>
    <p:sldId id="313" r:id="rId33"/>
    <p:sldId id="1227" r:id="rId34"/>
    <p:sldId id="660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14" autoAdjust="0"/>
    <p:restoredTop sz="94660"/>
  </p:normalViewPr>
  <p:slideViewPr>
    <p:cSldViewPr snapToGrid="0" showGuides="1">
      <p:cViewPr varScale="1">
        <p:scale>
          <a:sx n="124" d="100"/>
          <a:sy n="124" d="100"/>
        </p:scale>
        <p:origin x="200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4CC58-688E-B145-8A6C-8A5328D7D73F}" type="datetimeFigureOut">
              <a:rPr kumimoji="1" lang="zh-CN" altLang="en-US" smtClean="0"/>
              <a:t>2023/1/27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CE79C-78AE-1444-8954-4A60812C49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202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7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6566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6041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371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9858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3918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9892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9241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0687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9150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1886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76291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876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9623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4348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64049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85990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332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085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97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021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635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986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209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4078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A395-4650-3C4D-A37A-8C65BE6F93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152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42E9F-72CD-49E6-979E-8FBE90BAB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4EE101-7C5A-47E5-BB01-56C5CB609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297B1-CE3E-4DCF-B61B-0D349BAC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5ED68-C211-4B1D-B1EF-B8DDBD75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1C4E1-9198-4B3E-9D15-297630C2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2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47B95-450C-4E98-A8F8-BDC6559E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BE4736-5392-402A-8627-4E54932D8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9ECD3-3323-4514-87C0-D5A7B9F4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8918A-4F60-4D66-AEF6-BAFAA6B2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71F58-DBE0-4571-8DAA-ECA059D8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5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23891C-15DB-4130-A9E7-2E6CD8ABA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B39B78-1FBA-4123-A7B5-B5EDBB803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F2AC1-1CF2-408C-99CE-45447EBF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A2707-5CA0-4C44-AD15-8E380ACF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2F74E-BE77-408F-A9EA-05E7DD99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7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26AAC-C68B-401C-9419-3DDE362C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4B519-6AFC-4912-BE6B-C950BEEDF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A3718-AA0D-4A22-B7B0-A03E3BA5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499F7-D63B-42F9-A072-707075B4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D89EB-5C1D-4D7A-915C-BC56BB6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9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8B3A8-9CE5-4C12-88DE-D55ABDB5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60322F-B12B-4013-99EE-A8C38253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19046-BE9B-4631-9D5B-15BFF996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F83B0-E518-4DD8-86C0-DDD06077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DA88F-24FB-4621-9268-68648483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8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CD557-D490-4488-8EC7-6830B04A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C050F-AC6B-4051-B162-D18FED318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1FB62D-1696-4136-A2C6-C9D9B8896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9D7C8-B381-4B54-9A99-CCD3B894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DE9590-7A7C-4DC9-8D2C-073496BB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54B01-DCB6-4854-84C0-7EDA8F7B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86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4D04A-2231-4B96-B5E0-3077DCBC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A1CCD-6D39-48FD-AA9B-FFAA8A9C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3CB6A7-EEA6-42A2-BC0B-E63878F66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ACEBDB-7BF4-4E19-A66B-EADE76D55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2283BA-9E5F-4CC2-9435-1250A8529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B0DBB7-C617-4095-9828-9449FF9C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9812B4-D4D1-4BA8-8AD1-A10465FD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F2F400-CC25-4039-A680-EFAF5D50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03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C47A6-798C-4683-A9A0-00500CAA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30E639-D070-4A2A-85C5-977D39BD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63D01F-A136-416F-81BA-7EA9C9D5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40DB33-CB0F-4E39-B75F-14181561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4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E75E23-2900-48A3-8FCD-CF8EBE3E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008372-9B2A-4E33-AA4A-06B5583C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8105EA-355F-449D-B0E6-40F7C3CA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2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0437B-49EA-4C60-B58E-1075E042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D2E71-1729-44C0-8A4F-2D83BD3B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409615-D5BA-41B9-A122-23A5EADCD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218DFA-EBB3-4519-B0C8-A0A15D41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98BF5-B55B-4E8C-905D-10BF5FF8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AFD9E5-1A53-4F3E-89C5-6F5E775B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8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31C52-5A75-4760-BEFF-79BB7040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9462F5-35C1-4210-ACC1-3E8416B55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C8A3F-A42D-474A-904C-C687A5562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EB4AD7-A372-43C9-B1A5-EC61EEBB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D10365-0DE6-44F1-BC04-E917C7EF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D1520-4110-41AA-97CA-BD3FF43F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80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C85A8E-8470-46D9-8710-7526F1B4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62370-A641-488F-81EB-1A4FC3555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495E4-6654-47D8-B8EC-4834F0008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0D801-0106-49A1-9081-8E6AF34A3884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74279-0F60-4832-AB50-640CE8F3B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D0B89-70AA-43A8-8153-E2FA5993C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B1927A-69D2-7F9F-D32E-E888908D3CC8}"/>
              </a:ext>
            </a:extLst>
          </p:cNvPr>
          <p:cNvSpPr txBox="1"/>
          <p:nvPr userDrawn="1"/>
        </p:nvSpPr>
        <p:spPr>
          <a:xfrm>
            <a:off x="9113112" y="6176963"/>
            <a:ext cx="3021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《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船说：算法与数据结构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》</a:t>
            </a:r>
          </a:p>
          <a:p>
            <a:pPr algn="ctr"/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第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ea typeface="Kaiti SC" panose="02010600040101010101" pitchFamily="2" charset="-122"/>
                <a:cs typeface="Courier New" panose="02070309020205020404" pitchFamily="49" charset="0"/>
              </a:rPr>
              <a:t>2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章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-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顺序表和链表</a:t>
            </a:r>
          </a:p>
        </p:txBody>
      </p:sp>
    </p:spTree>
    <p:extLst>
      <p:ext uri="{BB962C8B-B14F-4D97-AF65-F5344CB8AC3E}">
        <p14:creationId xmlns:p14="http://schemas.microsoft.com/office/powerpoint/2010/main" val="189398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E58C9-9357-144C-8E9F-6DEB6CC22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/>
          </a:bodyPr>
          <a:lstStyle/>
          <a:p>
            <a:r>
              <a:rPr kumimoji="1" lang="zh-CN" altLang="en-US" sz="80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顺序表和链表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391282-F996-D144-9A6A-C32E4415E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zh-CN" altLang="en-US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胡船长</a:t>
            </a:r>
            <a:endParaRPr kumimoji="1" lang="en-US" altLang="zh-CN" dirty="0">
              <a:latin typeface="Source Han Sans CN Light" panose="020B0500000000000000" pitchFamily="34" charset="-128"/>
              <a:ea typeface="Source Han Sans CN Light" panose="020B0500000000000000" pitchFamily="34" charset="-128"/>
            </a:endParaRPr>
          </a:p>
          <a:p>
            <a:pPr algn="r"/>
            <a:r>
              <a:rPr kumimoji="1" lang="zh-CN" altLang="en-US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初航我带你，远航靠自己</a:t>
            </a:r>
          </a:p>
        </p:txBody>
      </p:sp>
    </p:spTree>
    <p:extLst>
      <p:ext uri="{BB962C8B-B14F-4D97-AF65-F5344CB8AC3E}">
        <p14:creationId xmlns:p14="http://schemas.microsoft.com/office/powerpoint/2010/main" val="237371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顺序表：插入演示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51578" y="4523984"/>
            <a:ext cx="2323072" cy="9541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1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size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9</a:t>
            </a:r>
          </a:p>
          <a:p>
            <a:r>
              <a:rPr kumimoji="1" lang="en-US" altLang="zh-CN" sz="2800" b="1" dirty="0">
                <a:solidFill>
                  <a:srgbClr val="C00000"/>
                </a:solidFill>
              </a:rPr>
              <a:t>2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、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count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=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5</a:t>
            </a:r>
            <a:endParaRPr kumimoji="1"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4490549" y="4758720"/>
            <a:ext cx="978408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184857" y="4523983"/>
            <a:ext cx="2323072" cy="9541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1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size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9</a:t>
            </a:r>
          </a:p>
          <a:p>
            <a:r>
              <a:rPr kumimoji="1" lang="en-US" altLang="zh-CN" sz="2800" b="1" dirty="0">
                <a:solidFill>
                  <a:srgbClr val="C00000"/>
                </a:solidFill>
              </a:rPr>
              <a:t>2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、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count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=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6</a:t>
            </a:r>
            <a:endParaRPr kumimoji="1" lang="zh-CN" altLang="en-US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AACC501-8375-DB85-7879-EE3FCEB41229}"/>
              </a:ext>
            </a:extLst>
          </p:cNvPr>
          <p:cNvGraphicFramePr>
            <a:graphicFrameLocks noGrp="1"/>
          </p:cNvGraphicFramePr>
          <p:nvPr/>
        </p:nvGraphicFramePr>
        <p:xfrm>
          <a:off x="1451578" y="2806759"/>
          <a:ext cx="7167123" cy="12488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6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244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sz="24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sz="24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sz="24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sz="24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sz="24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240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CN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680842"/>
                  </a:ext>
                </a:extLst>
              </a:tr>
              <a:tr h="6244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①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②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③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④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⑤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08EC7AF-5EE9-EC38-5BF3-80D933815E0F}"/>
              </a:ext>
            </a:extLst>
          </p:cNvPr>
          <p:cNvSpPr txBox="1"/>
          <p:nvPr/>
        </p:nvSpPr>
        <p:spPr>
          <a:xfrm>
            <a:off x="3181218" y="3520019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Courier" charset="0"/>
                <a:ea typeface="Courier" charset="0"/>
                <a:cs typeface="Courier" charset="0"/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908741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顺序表：删除演示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51578" y="4523984"/>
            <a:ext cx="2231701" cy="9541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1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size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9</a:t>
            </a:r>
          </a:p>
          <a:p>
            <a:r>
              <a:rPr kumimoji="1" lang="en-US" altLang="zh-CN" sz="2800" dirty="0"/>
              <a:t>2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count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EF43CC0-6ABE-1272-54F9-21F6BBD30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905673"/>
              </p:ext>
            </p:extLst>
          </p:nvPr>
        </p:nvGraphicFramePr>
        <p:xfrm>
          <a:off x="1451578" y="2806759"/>
          <a:ext cx="7167123" cy="12488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6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244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sz="24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sz="24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sz="24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sz="24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sz="24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240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CN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680842"/>
                  </a:ext>
                </a:extLst>
              </a:tr>
              <a:tr h="6244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①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②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⑥</a:t>
                      </a:r>
                      <a:endParaRPr lang="zh-CN" altLang="en-US" sz="2400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③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④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⑤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255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顺序表：删除演示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51578" y="4523984"/>
            <a:ext cx="2323072" cy="9541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1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size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9</a:t>
            </a:r>
          </a:p>
          <a:p>
            <a:r>
              <a:rPr kumimoji="1" lang="en-US" altLang="zh-CN" sz="2800" b="1" dirty="0">
                <a:solidFill>
                  <a:srgbClr val="C00000"/>
                </a:solidFill>
              </a:rPr>
              <a:t>2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、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count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=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6</a:t>
            </a:r>
            <a:endParaRPr kumimoji="1" lang="zh-CN" altLang="en-US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EF43CC0-6ABE-1272-54F9-21F6BBD30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784366"/>
              </p:ext>
            </p:extLst>
          </p:nvPr>
        </p:nvGraphicFramePr>
        <p:xfrm>
          <a:off x="1451578" y="2806759"/>
          <a:ext cx="7167123" cy="12488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6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244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sz="24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sz="24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sz="24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sz="24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sz="24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240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CN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680842"/>
                  </a:ext>
                </a:extLst>
              </a:tr>
              <a:tr h="6244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①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②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⑥</a:t>
                      </a:r>
                      <a:endParaRPr lang="zh-CN" altLang="en-US" sz="2400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④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⑤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右箭头 3">
            <a:extLst>
              <a:ext uri="{FF2B5EF4-FFF2-40B4-BE49-F238E27FC236}">
                <a16:creationId xmlns:a16="http://schemas.microsoft.com/office/drawing/2014/main" id="{0C2D366A-100C-553C-5379-51795662A50A}"/>
              </a:ext>
            </a:extLst>
          </p:cNvPr>
          <p:cNvSpPr/>
          <p:nvPr/>
        </p:nvSpPr>
        <p:spPr>
          <a:xfrm>
            <a:off x="4179901" y="4758721"/>
            <a:ext cx="978408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1D8423-D8B7-2703-B627-7ABA7FEC71B4}"/>
              </a:ext>
            </a:extLst>
          </p:cNvPr>
          <p:cNvSpPr txBox="1"/>
          <p:nvPr/>
        </p:nvSpPr>
        <p:spPr>
          <a:xfrm>
            <a:off x="5654931" y="4523984"/>
            <a:ext cx="2323072" cy="9541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1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size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9</a:t>
            </a:r>
          </a:p>
          <a:p>
            <a:r>
              <a:rPr kumimoji="1" lang="en-US" altLang="zh-CN" sz="2800" b="1" dirty="0">
                <a:solidFill>
                  <a:srgbClr val="C00000"/>
                </a:solidFill>
              </a:rPr>
              <a:t>2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、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count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=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5</a:t>
            </a:r>
            <a:endParaRPr kumimoji="1"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1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AF80278-4FF0-401D-A462-4C2A8D9306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zh-CN" alt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顺序表：代码演示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665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7748-6405-ED45-992F-DE5268A2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820" y="2624371"/>
            <a:ext cx="7648359" cy="80462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二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链表：结构讲解 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&amp;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代码演示</a:t>
            </a:r>
            <a:endParaRPr kumimoji="1" lang="en-US" altLang="zh-CN" sz="48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9991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链表：结构定义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9690" y="3560143"/>
          <a:ext cx="1489413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0xfc123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①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0x4d123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241826" y="3560143"/>
          <a:ext cx="1489413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0x4d123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②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0x6f749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903962" y="3560143"/>
          <a:ext cx="1489413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0x6f749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③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NULL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" name="肘形连接符 10"/>
          <p:cNvCxnSpPr>
            <a:endCxn id="9" idx="0"/>
          </p:cNvCxnSpPr>
          <p:nvPr/>
        </p:nvCxnSpPr>
        <p:spPr>
          <a:xfrm flipV="1">
            <a:off x="5069103" y="3560143"/>
            <a:ext cx="1917429" cy="914581"/>
          </a:xfrm>
          <a:prstGeom prst="bentConnector4">
            <a:avLst>
              <a:gd name="adj1" fmla="val 30581"/>
              <a:gd name="adj2" fmla="val 124995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endCxn id="10" idx="0"/>
          </p:cNvCxnSpPr>
          <p:nvPr/>
        </p:nvCxnSpPr>
        <p:spPr>
          <a:xfrm flipV="1">
            <a:off x="7731239" y="3560143"/>
            <a:ext cx="1917429" cy="914581"/>
          </a:xfrm>
          <a:prstGeom prst="bentConnector4">
            <a:avLst>
              <a:gd name="adj1" fmla="val 30581"/>
              <a:gd name="adj2" fmla="val 124995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10393375" y="4474724"/>
            <a:ext cx="63779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452483" y="3930983"/>
          <a:ext cx="148941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head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0xfc123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肘形连接符 20"/>
          <p:cNvCxnSpPr>
            <a:endCxn id="4" idx="0"/>
          </p:cNvCxnSpPr>
          <p:nvPr/>
        </p:nvCxnSpPr>
        <p:spPr>
          <a:xfrm flipV="1">
            <a:off x="2941896" y="3560143"/>
            <a:ext cx="1382500" cy="914581"/>
          </a:xfrm>
          <a:prstGeom prst="bentConnector4">
            <a:avLst>
              <a:gd name="adj1" fmla="val 23067"/>
              <a:gd name="adj2" fmla="val 124995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3171215" y="2684834"/>
            <a:ext cx="7587574" cy="2607014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489303" y="20683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程序内部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373827" y="27430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bg1">
                    <a:lumMod val="50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内存内部</a:t>
            </a:r>
          </a:p>
        </p:txBody>
      </p:sp>
    </p:spTree>
    <p:extLst>
      <p:ext uri="{BB962C8B-B14F-4D97-AF65-F5344CB8AC3E}">
        <p14:creationId xmlns:p14="http://schemas.microsoft.com/office/powerpoint/2010/main" val="1925718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链表：插入元素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9690" y="2431745"/>
          <a:ext cx="1489413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0xfc123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①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0x4d123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241826" y="2431745"/>
          <a:ext cx="1489413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0x4d123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②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0x6f749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903962" y="2431745"/>
          <a:ext cx="1489413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0x6f749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③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NULL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" name="肘形连接符 10"/>
          <p:cNvCxnSpPr>
            <a:endCxn id="9" idx="0"/>
          </p:cNvCxnSpPr>
          <p:nvPr/>
        </p:nvCxnSpPr>
        <p:spPr>
          <a:xfrm flipV="1">
            <a:off x="5069103" y="2431745"/>
            <a:ext cx="1917429" cy="914581"/>
          </a:xfrm>
          <a:prstGeom prst="bentConnector4">
            <a:avLst>
              <a:gd name="adj1" fmla="val 30581"/>
              <a:gd name="adj2" fmla="val 124995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endCxn id="10" idx="0"/>
          </p:cNvCxnSpPr>
          <p:nvPr/>
        </p:nvCxnSpPr>
        <p:spPr>
          <a:xfrm flipV="1">
            <a:off x="7731239" y="2431745"/>
            <a:ext cx="1917429" cy="914581"/>
          </a:xfrm>
          <a:prstGeom prst="bentConnector4">
            <a:avLst>
              <a:gd name="adj1" fmla="val 30581"/>
              <a:gd name="adj2" fmla="val 124995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10393375" y="3346326"/>
            <a:ext cx="63779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452483" y="2802585"/>
          <a:ext cx="148941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head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0xfc123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肘形连接符 20"/>
          <p:cNvCxnSpPr>
            <a:endCxn id="4" idx="0"/>
          </p:cNvCxnSpPr>
          <p:nvPr/>
        </p:nvCxnSpPr>
        <p:spPr>
          <a:xfrm flipV="1">
            <a:off x="2941896" y="2431745"/>
            <a:ext cx="1382500" cy="914581"/>
          </a:xfrm>
          <a:prstGeom prst="bentConnector4">
            <a:avLst>
              <a:gd name="adj1" fmla="val 23067"/>
              <a:gd name="adj2" fmla="val 124995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241825" y="4626953"/>
          <a:ext cx="1489413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7030A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0xccaab</a:t>
                      </a:r>
                      <a:endParaRPr lang="zh-CN" altLang="en-US" b="1" dirty="0">
                        <a:solidFill>
                          <a:srgbClr val="7030A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④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NULL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" name="直线箭头连接符 14"/>
          <p:cNvCxnSpPr>
            <a:stCxn id="14" idx="0"/>
          </p:cNvCxnSpPr>
          <p:nvPr/>
        </p:nvCxnSpPr>
        <p:spPr>
          <a:xfrm flipV="1">
            <a:off x="6986531" y="3643234"/>
            <a:ext cx="0" cy="983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3797928" y="4997793"/>
          <a:ext cx="148941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node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7030A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0xccaab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肘形连接符 21"/>
          <p:cNvCxnSpPr>
            <a:stCxn id="19" idx="0"/>
            <a:endCxn id="14" idx="1"/>
          </p:cNvCxnSpPr>
          <p:nvPr/>
        </p:nvCxnSpPr>
        <p:spPr>
          <a:xfrm rot="16200000" flipH="1">
            <a:off x="5299519" y="4240908"/>
            <a:ext cx="185420" cy="1699191"/>
          </a:xfrm>
          <a:prstGeom prst="bentConnector4">
            <a:avLst>
              <a:gd name="adj1" fmla="val -123288"/>
              <a:gd name="adj2" fmla="val 71914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054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链表：插入元素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9690" y="2431745"/>
          <a:ext cx="1489413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0xfc123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①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0x4d123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241826" y="2431745"/>
          <a:ext cx="1489413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0x4d123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②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0x6f749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903962" y="2431745"/>
          <a:ext cx="1489413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0x6f749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③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NULL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" name="肘形连接符 10"/>
          <p:cNvCxnSpPr>
            <a:endCxn id="9" idx="0"/>
          </p:cNvCxnSpPr>
          <p:nvPr/>
        </p:nvCxnSpPr>
        <p:spPr>
          <a:xfrm flipV="1">
            <a:off x="5069103" y="2431745"/>
            <a:ext cx="1917429" cy="914581"/>
          </a:xfrm>
          <a:prstGeom prst="bentConnector4">
            <a:avLst>
              <a:gd name="adj1" fmla="val 30581"/>
              <a:gd name="adj2" fmla="val 124995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endCxn id="10" idx="0"/>
          </p:cNvCxnSpPr>
          <p:nvPr/>
        </p:nvCxnSpPr>
        <p:spPr>
          <a:xfrm flipV="1">
            <a:off x="7731239" y="2431745"/>
            <a:ext cx="1917429" cy="914581"/>
          </a:xfrm>
          <a:prstGeom prst="bentConnector4">
            <a:avLst>
              <a:gd name="adj1" fmla="val 30581"/>
              <a:gd name="adj2" fmla="val 124995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10393375" y="3346326"/>
            <a:ext cx="63779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452483" y="2802585"/>
          <a:ext cx="148941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head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0xfc123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肘形连接符 20"/>
          <p:cNvCxnSpPr>
            <a:endCxn id="4" idx="0"/>
          </p:cNvCxnSpPr>
          <p:nvPr/>
        </p:nvCxnSpPr>
        <p:spPr>
          <a:xfrm flipV="1">
            <a:off x="2941896" y="2431745"/>
            <a:ext cx="1382500" cy="914581"/>
          </a:xfrm>
          <a:prstGeom prst="bentConnector4">
            <a:avLst>
              <a:gd name="adj1" fmla="val 23067"/>
              <a:gd name="adj2" fmla="val 124995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069103" y="4806153"/>
          <a:ext cx="1489413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7030A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0xccaab</a:t>
                      </a:r>
                      <a:endParaRPr lang="zh-CN" altLang="en-US" b="1" dirty="0">
                        <a:solidFill>
                          <a:srgbClr val="7030A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④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NULL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452483" y="4278481"/>
          <a:ext cx="148941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P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0xfc123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肘形连接符 16"/>
          <p:cNvCxnSpPr>
            <a:stCxn id="16" idx="0"/>
            <a:endCxn id="4" idx="2"/>
          </p:cNvCxnSpPr>
          <p:nvPr/>
        </p:nvCxnSpPr>
        <p:spPr>
          <a:xfrm rot="5400000" flipH="1" flipV="1">
            <a:off x="2893684" y="2847770"/>
            <a:ext cx="734216" cy="212720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941894" y="5176993"/>
          <a:ext cx="148941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node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7030A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0xccaab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肘形连接符 23"/>
          <p:cNvCxnSpPr>
            <a:stCxn id="19" idx="0"/>
            <a:endCxn id="14" idx="0"/>
          </p:cNvCxnSpPr>
          <p:nvPr/>
        </p:nvCxnSpPr>
        <p:spPr>
          <a:xfrm rot="5400000" flipH="1" flipV="1">
            <a:off x="4564784" y="3927969"/>
            <a:ext cx="370840" cy="2127209"/>
          </a:xfrm>
          <a:prstGeom prst="bentConnector3">
            <a:avLst>
              <a:gd name="adj1" fmla="val 161644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43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链表：插入元素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9690" y="2431745"/>
          <a:ext cx="1489413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0xfc123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①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0x4d123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241826" y="2431745"/>
          <a:ext cx="1489413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0x4d123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②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0x6f749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903962" y="2431745"/>
          <a:ext cx="1489413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0x6f749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③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NULL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" name="肘形连接符 10"/>
          <p:cNvCxnSpPr>
            <a:endCxn id="9" idx="0"/>
          </p:cNvCxnSpPr>
          <p:nvPr/>
        </p:nvCxnSpPr>
        <p:spPr>
          <a:xfrm flipV="1">
            <a:off x="5069103" y="2431745"/>
            <a:ext cx="1917429" cy="914581"/>
          </a:xfrm>
          <a:prstGeom prst="bentConnector4">
            <a:avLst>
              <a:gd name="adj1" fmla="val 30581"/>
              <a:gd name="adj2" fmla="val 124995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endCxn id="10" idx="0"/>
          </p:cNvCxnSpPr>
          <p:nvPr/>
        </p:nvCxnSpPr>
        <p:spPr>
          <a:xfrm flipV="1">
            <a:off x="7731239" y="2431745"/>
            <a:ext cx="1917429" cy="914581"/>
          </a:xfrm>
          <a:prstGeom prst="bentConnector4">
            <a:avLst>
              <a:gd name="adj1" fmla="val 30581"/>
              <a:gd name="adj2" fmla="val 124995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10393375" y="3346326"/>
            <a:ext cx="63779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452483" y="2802585"/>
          <a:ext cx="148941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head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0xfc123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肘形连接符 20"/>
          <p:cNvCxnSpPr>
            <a:endCxn id="4" idx="0"/>
          </p:cNvCxnSpPr>
          <p:nvPr/>
        </p:nvCxnSpPr>
        <p:spPr>
          <a:xfrm flipV="1">
            <a:off x="2941896" y="2431745"/>
            <a:ext cx="1382500" cy="914581"/>
          </a:xfrm>
          <a:prstGeom prst="bentConnector4">
            <a:avLst>
              <a:gd name="adj1" fmla="val 23067"/>
              <a:gd name="adj2" fmla="val 124995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069103" y="4806153"/>
          <a:ext cx="1489413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7030A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0xccaab</a:t>
                      </a:r>
                      <a:endParaRPr lang="zh-CN" altLang="en-US" b="1" dirty="0">
                        <a:solidFill>
                          <a:srgbClr val="7030A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④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0x4d123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452483" y="4278481"/>
          <a:ext cx="148941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P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0xfc123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肘形连接符 16"/>
          <p:cNvCxnSpPr>
            <a:stCxn id="16" idx="0"/>
            <a:endCxn id="4" idx="2"/>
          </p:cNvCxnSpPr>
          <p:nvPr/>
        </p:nvCxnSpPr>
        <p:spPr>
          <a:xfrm rot="5400000" flipH="1" flipV="1">
            <a:off x="2893684" y="2847770"/>
            <a:ext cx="734216" cy="212720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941894" y="5176993"/>
          <a:ext cx="148941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node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7030A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0xccaab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肘形连接符 23"/>
          <p:cNvCxnSpPr>
            <a:stCxn id="19" idx="0"/>
            <a:endCxn id="14" idx="0"/>
          </p:cNvCxnSpPr>
          <p:nvPr/>
        </p:nvCxnSpPr>
        <p:spPr>
          <a:xfrm rot="5400000" flipH="1" flipV="1">
            <a:off x="4564784" y="3927969"/>
            <a:ext cx="370840" cy="2127209"/>
          </a:xfrm>
          <a:prstGeom prst="bentConnector3">
            <a:avLst>
              <a:gd name="adj1" fmla="val 161644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endCxn id="9" idx="2"/>
          </p:cNvCxnSpPr>
          <p:nvPr/>
        </p:nvCxnSpPr>
        <p:spPr>
          <a:xfrm rot="5400000" flipH="1" flipV="1">
            <a:off x="5694453" y="4408332"/>
            <a:ext cx="2156145" cy="428013"/>
          </a:xfrm>
          <a:prstGeom prst="bentConnector3">
            <a:avLst>
              <a:gd name="adj1" fmla="val 372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72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链表：插入元素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9690" y="2431745"/>
          <a:ext cx="1489413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0xfc123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①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7030A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0xccaab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241826" y="2431745"/>
          <a:ext cx="1489413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0x4d123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②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0x6f749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903962" y="2431745"/>
          <a:ext cx="1489413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0x6f749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③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NULL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" name="肘形连接符 10"/>
          <p:cNvCxnSpPr>
            <a:endCxn id="14" idx="0"/>
          </p:cNvCxnSpPr>
          <p:nvPr/>
        </p:nvCxnSpPr>
        <p:spPr>
          <a:xfrm rot="16200000" flipH="1">
            <a:off x="4711543" y="3703887"/>
            <a:ext cx="1459826" cy="74470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endCxn id="10" idx="0"/>
          </p:cNvCxnSpPr>
          <p:nvPr/>
        </p:nvCxnSpPr>
        <p:spPr>
          <a:xfrm flipV="1">
            <a:off x="7731239" y="2431745"/>
            <a:ext cx="1917429" cy="914581"/>
          </a:xfrm>
          <a:prstGeom prst="bentConnector4">
            <a:avLst>
              <a:gd name="adj1" fmla="val 30581"/>
              <a:gd name="adj2" fmla="val 124995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10393375" y="3346326"/>
            <a:ext cx="63779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452483" y="2802585"/>
          <a:ext cx="148941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head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0xfc123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肘形连接符 20"/>
          <p:cNvCxnSpPr>
            <a:endCxn id="4" idx="0"/>
          </p:cNvCxnSpPr>
          <p:nvPr/>
        </p:nvCxnSpPr>
        <p:spPr>
          <a:xfrm flipV="1">
            <a:off x="2941896" y="2431745"/>
            <a:ext cx="1382500" cy="914581"/>
          </a:xfrm>
          <a:prstGeom prst="bentConnector4">
            <a:avLst>
              <a:gd name="adj1" fmla="val 23067"/>
              <a:gd name="adj2" fmla="val 124995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069103" y="4806153"/>
          <a:ext cx="1489413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7030A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0xccaab</a:t>
                      </a:r>
                      <a:endParaRPr lang="zh-CN" altLang="en-US" b="1" dirty="0">
                        <a:solidFill>
                          <a:srgbClr val="7030A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④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0x4d123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452483" y="4278481"/>
          <a:ext cx="148941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P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0xfc123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肘形连接符 16"/>
          <p:cNvCxnSpPr>
            <a:stCxn id="16" idx="0"/>
            <a:endCxn id="4" idx="2"/>
          </p:cNvCxnSpPr>
          <p:nvPr/>
        </p:nvCxnSpPr>
        <p:spPr>
          <a:xfrm rot="5400000" flipH="1" flipV="1">
            <a:off x="2893684" y="2847770"/>
            <a:ext cx="734216" cy="212720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941894" y="5176993"/>
          <a:ext cx="148941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node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7030A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0xccaab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肘形连接符 23"/>
          <p:cNvCxnSpPr>
            <a:stCxn id="19" idx="0"/>
            <a:endCxn id="14" idx="0"/>
          </p:cNvCxnSpPr>
          <p:nvPr/>
        </p:nvCxnSpPr>
        <p:spPr>
          <a:xfrm rot="5400000" flipH="1" flipV="1">
            <a:off x="4564784" y="3927969"/>
            <a:ext cx="370840" cy="2127209"/>
          </a:xfrm>
          <a:prstGeom prst="bentConnector3">
            <a:avLst>
              <a:gd name="adj1" fmla="val 161644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endCxn id="9" idx="2"/>
          </p:cNvCxnSpPr>
          <p:nvPr/>
        </p:nvCxnSpPr>
        <p:spPr>
          <a:xfrm rot="5400000" flipH="1" flipV="1">
            <a:off x="5694453" y="4408332"/>
            <a:ext cx="2156145" cy="428013"/>
          </a:xfrm>
          <a:prstGeom prst="bentConnector3">
            <a:avLst>
              <a:gd name="adj1" fmla="val 372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84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02EB16-E618-AD4B-8F21-96464EE87010}"/>
              </a:ext>
            </a:extLst>
          </p:cNvPr>
          <p:cNvSpPr txBox="1"/>
          <p:nvPr/>
        </p:nvSpPr>
        <p:spPr>
          <a:xfrm>
            <a:off x="1541644" y="1195824"/>
            <a:ext cx="9485289" cy="513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1-</a:t>
            </a:r>
            <a:r>
              <a:rPr kumimoji="1" lang="zh-CN" altLang="en-US" sz="32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应试</a:t>
            </a:r>
            <a:r>
              <a:rPr kumimoji="1" lang="en-US" altLang="zh-CN" sz="32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32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32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Leetcode-206</a:t>
            </a:r>
            <a:r>
              <a:rPr kumimoji="1" lang="zh-CN" altLang="en-US" sz="32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：反转链表</a:t>
            </a:r>
            <a:endParaRPr kumimoji="1" lang="en-US" altLang="zh-CN" sz="3200" b="1" dirty="0">
              <a:solidFill>
                <a:srgbClr val="00B050"/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32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2-</a:t>
            </a:r>
            <a:r>
              <a:rPr kumimoji="1" lang="zh-CN" altLang="en-US" sz="32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应试</a:t>
            </a:r>
            <a:r>
              <a:rPr kumimoji="1" lang="en-US" altLang="zh-CN" sz="32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32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32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Leetcode-141</a:t>
            </a:r>
            <a:r>
              <a:rPr kumimoji="1" lang="zh-CN" altLang="en-US" sz="32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：环形链表</a:t>
            </a:r>
          </a:p>
          <a:p>
            <a:pPr>
              <a:lnSpc>
                <a:spcPct val="150000"/>
              </a:lnSpc>
            </a:pPr>
            <a:r>
              <a:rPr kumimoji="1" lang="en-US" altLang="zh-CN" sz="32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3-</a:t>
            </a:r>
            <a:r>
              <a:rPr kumimoji="1" lang="zh-CN" altLang="en-US" sz="32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校招</a:t>
            </a:r>
            <a:r>
              <a:rPr kumimoji="1" lang="en-US" altLang="zh-CN" sz="32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.Leetcode-202</a:t>
            </a:r>
            <a:r>
              <a:rPr kumimoji="1" lang="zh-CN" altLang="en-US" sz="32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：快乐数</a:t>
            </a:r>
          </a:p>
          <a:p>
            <a:pPr>
              <a:lnSpc>
                <a:spcPct val="150000"/>
              </a:lnSpc>
            </a:pPr>
            <a:r>
              <a:rPr kumimoji="1" lang="en-US" altLang="zh-CN" sz="32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4-</a:t>
            </a:r>
            <a:r>
              <a:rPr kumimoji="1" lang="zh-CN" altLang="en-US" sz="32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校招</a:t>
            </a:r>
            <a:r>
              <a:rPr kumimoji="1" lang="en-US" altLang="zh-CN" sz="32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.Leetcode-61</a:t>
            </a:r>
            <a:r>
              <a:rPr kumimoji="1" lang="zh-CN" altLang="en-US" sz="32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：旋转链表</a:t>
            </a:r>
          </a:p>
          <a:p>
            <a:pPr>
              <a:lnSpc>
                <a:spcPct val="150000"/>
              </a:lnSpc>
            </a:pPr>
            <a:r>
              <a:rPr kumimoji="1" lang="en-US" altLang="zh-CN" sz="32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5-</a:t>
            </a:r>
            <a:r>
              <a:rPr kumimoji="1" lang="zh-CN" altLang="en-US" sz="32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校招</a:t>
            </a:r>
            <a:r>
              <a:rPr kumimoji="1" lang="en-US" altLang="zh-CN" sz="32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.Leetcode-19</a:t>
            </a:r>
            <a:r>
              <a:rPr kumimoji="1" lang="zh-CN" altLang="en-US" sz="32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：删除链表的倒数第 </a:t>
            </a:r>
            <a:r>
              <a:rPr kumimoji="1" lang="en-US" altLang="zh-CN" sz="32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N </a:t>
            </a:r>
            <a:r>
              <a:rPr kumimoji="1" lang="zh-CN" altLang="en-US" sz="32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个节点</a:t>
            </a:r>
          </a:p>
          <a:p>
            <a:pPr>
              <a:lnSpc>
                <a:spcPct val="150000"/>
              </a:lnSpc>
            </a:pPr>
            <a:r>
              <a:rPr kumimoji="1" lang="en-US" altLang="zh-CN" sz="32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6-</a:t>
            </a:r>
            <a:r>
              <a:rPr kumimoji="1" lang="zh-CN" altLang="en-US" sz="32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校招</a:t>
            </a:r>
            <a:r>
              <a:rPr kumimoji="1" lang="en-US" altLang="zh-CN" sz="32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.Leetcode-142</a:t>
            </a:r>
            <a:r>
              <a:rPr kumimoji="1" lang="zh-CN" altLang="en-US" sz="32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：环形链表</a:t>
            </a:r>
            <a:r>
              <a:rPr kumimoji="1" lang="en-US" altLang="zh-CN" sz="32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Ⅱ</a:t>
            </a:r>
          </a:p>
          <a:p>
            <a:pPr>
              <a:lnSpc>
                <a:spcPct val="150000"/>
              </a:lnSpc>
            </a:pPr>
            <a:r>
              <a:rPr kumimoji="1" lang="en-US" altLang="zh-CN" sz="32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7-</a:t>
            </a:r>
            <a:r>
              <a:rPr kumimoji="1" lang="zh-CN" altLang="en-US" sz="32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校招</a:t>
            </a:r>
            <a:r>
              <a:rPr kumimoji="1" lang="en-US" altLang="zh-CN" sz="32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.Leetcode-92</a:t>
            </a:r>
            <a:r>
              <a:rPr kumimoji="1" lang="zh-CN" altLang="en-US" sz="32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：反转链表</a:t>
            </a:r>
            <a:r>
              <a:rPr kumimoji="1" lang="en-US" altLang="zh-CN" sz="32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Ⅱ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043DF3-E6A3-7D95-2FF1-8CA99E9713D5}"/>
              </a:ext>
            </a:extLst>
          </p:cNvPr>
          <p:cNvSpPr txBox="1">
            <a:spLocks/>
          </p:cNvSpPr>
          <p:nvPr/>
        </p:nvSpPr>
        <p:spPr>
          <a:xfrm>
            <a:off x="314718" y="59952"/>
            <a:ext cx="8317970" cy="122900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000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 本章习题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6540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链表：插入元素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174861" y="2509564"/>
          <a:ext cx="1489413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0xfc123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①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7030A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0xccaab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553732" y="2512960"/>
          <a:ext cx="1489413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0x4d123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②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0x6f749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9698484" y="2509564"/>
          <a:ext cx="1489413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0x6f749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③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NULL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肘形连接符 12"/>
          <p:cNvCxnSpPr>
            <a:endCxn id="10" idx="0"/>
          </p:cNvCxnSpPr>
          <p:nvPr/>
        </p:nvCxnSpPr>
        <p:spPr>
          <a:xfrm flipV="1">
            <a:off x="9043145" y="2509564"/>
            <a:ext cx="1400045" cy="914581"/>
          </a:xfrm>
          <a:prstGeom prst="bentConnector4">
            <a:avLst>
              <a:gd name="adj1" fmla="val 23404"/>
              <a:gd name="adj2" fmla="val 124995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11187897" y="3424156"/>
            <a:ext cx="63779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047654" y="2880404"/>
          <a:ext cx="148941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head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0xfc123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肘形连接符 20"/>
          <p:cNvCxnSpPr>
            <a:endCxn id="4" idx="0"/>
          </p:cNvCxnSpPr>
          <p:nvPr/>
        </p:nvCxnSpPr>
        <p:spPr>
          <a:xfrm flipV="1">
            <a:off x="2537067" y="2509564"/>
            <a:ext cx="1382500" cy="914581"/>
          </a:xfrm>
          <a:prstGeom prst="bentConnector4">
            <a:avLst>
              <a:gd name="adj1" fmla="val 23067"/>
              <a:gd name="adj2" fmla="val 124995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408980" y="2509564"/>
          <a:ext cx="1489413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7030A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0xccaab</a:t>
                      </a:r>
                      <a:endParaRPr lang="zh-CN" altLang="en-US" b="1" dirty="0">
                        <a:solidFill>
                          <a:srgbClr val="7030A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④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0x4d123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177827" y="4551035"/>
          <a:ext cx="148941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P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0xfc123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408979" y="4551035"/>
          <a:ext cx="148941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node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7030A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0xccaab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3" name="肘形连接符 22"/>
          <p:cNvCxnSpPr>
            <a:endCxn id="9" idx="0"/>
          </p:cNvCxnSpPr>
          <p:nvPr/>
        </p:nvCxnSpPr>
        <p:spPr>
          <a:xfrm flipV="1">
            <a:off x="6898393" y="2512960"/>
            <a:ext cx="1400045" cy="911185"/>
          </a:xfrm>
          <a:prstGeom prst="bentConnector4">
            <a:avLst>
              <a:gd name="adj1" fmla="val 23404"/>
              <a:gd name="adj2" fmla="val 125088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endCxn id="14" idx="0"/>
          </p:cNvCxnSpPr>
          <p:nvPr/>
        </p:nvCxnSpPr>
        <p:spPr>
          <a:xfrm flipV="1">
            <a:off x="4664273" y="2509564"/>
            <a:ext cx="1489413" cy="914581"/>
          </a:xfrm>
          <a:prstGeom prst="bentConnector4">
            <a:avLst>
              <a:gd name="adj1" fmla="val 25000"/>
              <a:gd name="adj2" fmla="val 124995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6" idx="0"/>
            <a:endCxn id="4" idx="2"/>
          </p:cNvCxnSpPr>
          <p:nvPr/>
        </p:nvCxnSpPr>
        <p:spPr>
          <a:xfrm rot="16200000" flipV="1">
            <a:off x="3456575" y="4085077"/>
            <a:ext cx="928951" cy="296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9" idx="0"/>
            <a:endCxn id="14" idx="2"/>
          </p:cNvCxnSpPr>
          <p:nvPr/>
        </p:nvCxnSpPr>
        <p:spPr>
          <a:xfrm rot="5400000" flipH="1" flipV="1">
            <a:off x="5689210" y="4086560"/>
            <a:ext cx="92895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128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链表：错误插入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9690" y="2431745"/>
          <a:ext cx="1489413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0xfc123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①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0x4d123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241826" y="2431745"/>
          <a:ext cx="1489413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0x4d123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②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0x6f749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903962" y="2431745"/>
          <a:ext cx="1489413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0x6f749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③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NULL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" name="肘形连接符 10"/>
          <p:cNvCxnSpPr>
            <a:endCxn id="9" idx="0"/>
          </p:cNvCxnSpPr>
          <p:nvPr/>
        </p:nvCxnSpPr>
        <p:spPr>
          <a:xfrm flipV="1">
            <a:off x="5069103" y="2431745"/>
            <a:ext cx="1917429" cy="914581"/>
          </a:xfrm>
          <a:prstGeom prst="bentConnector4">
            <a:avLst>
              <a:gd name="adj1" fmla="val 30581"/>
              <a:gd name="adj2" fmla="val 124995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endCxn id="10" idx="0"/>
          </p:cNvCxnSpPr>
          <p:nvPr/>
        </p:nvCxnSpPr>
        <p:spPr>
          <a:xfrm flipV="1">
            <a:off x="7731239" y="2431745"/>
            <a:ext cx="1917429" cy="914581"/>
          </a:xfrm>
          <a:prstGeom prst="bentConnector4">
            <a:avLst>
              <a:gd name="adj1" fmla="val 30581"/>
              <a:gd name="adj2" fmla="val 124995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10393375" y="3346326"/>
            <a:ext cx="63779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452483" y="2802585"/>
          <a:ext cx="148941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head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0xfc123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肘形连接符 20"/>
          <p:cNvCxnSpPr>
            <a:endCxn id="4" idx="0"/>
          </p:cNvCxnSpPr>
          <p:nvPr/>
        </p:nvCxnSpPr>
        <p:spPr>
          <a:xfrm flipV="1">
            <a:off x="2941896" y="2431745"/>
            <a:ext cx="1382500" cy="914581"/>
          </a:xfrm>
          <a:prstGeom prst="bentConnector4">
            <a:avLst>
              <a:gd name="adj1" fmla="val 23067"/>
              <a:gd name="adj2" fmla="val 124995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069103" y="4806153"/>
          <a:ext cx="1489413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7030A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0xccaab</a:t>
                      </a:r>
                      <a:endParaRPr lang="zh-CN" altLang="en-US" b="1" dirty="0">
                        <a:solidFill>
                          <a:srgbClr val="7030A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④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NULL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452483" y="4278481"/>
          <a:ext cx="148941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P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0xfc123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肘形连接符 16"/>
          <p:cNvCxnSpPr>
            <a:stCxn id="16" idx="0"/>
            <a:endCxn id="4" idx="2"/>
          </p:cNvCxnSpPr>
          <p:nvPr/>
        </p:nvCxnSpPr>
        <p:spPr>
          <a:xfrm rot="5400000" flipH="1" flipV="1">
            <a:off x="2893684" y="2847770"/>
            <a:ext cx="734216" cy="212720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941894" y="5176993"/>
          <a:ext cx="148941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node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7030A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0xccaab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肘形连接符 23"/>
          <p:cNvCxnSpPr>
            <a:stCxn id="19" idx="0"/>
            <a:endCxn id="14" idx="0"/>
          </p:cNvCxnSpPr>
          <p:nvPr/>
        </p:nvCxnSpPr>
        <p:spPr>
          <a:xfrm rot="5400000" flipH="1" flipV="1">
            <a:off x="4564784" y="3927969"/>
            <a:ext cx="370840" cy="2127209"/>
          </a:xfrm>
          <a:prstGeom prst="bentConnector3">
            <a:avLst>
              <a:gd name="adj1" fmla="val 161644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619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链表：错误插入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9690" y="2431745"/>
          <a:ext cx="1489413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0xfc123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①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0x4d123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241826" y="2431745"/>
          <a:ext cx="1489413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0x4d123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②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0x6f749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903962" y="2431745"/>
          <a:ext cx="1489413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0x6f749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③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NULL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" name="肘形连接符 10"/>
          <p:cNvCxnSpPr>
            <a:endCxn id="9" idx="0"/>
          </p:cNvCxnSpPr>
          <p:nvPr/>
        </p:nvCxnSpPr>
        <p:spPr>
          <a:xfrm flipV="1">
            <a:off x="5069103" y="2431745"/>
            <a:ext cx="1917429" cy="914581"/>
          </a:xfrm>
          <a:prstGeom prst="bentConnector4">
            <a:avLst>
              <a:gd name="adj1" fmla="val 30581"/>
              <a:gd name="adj2" fmla="val 124995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endCxn id="10" idx="0"/>
          </p:cNvCxnSpPr>
          <p:nvPr/>
        </p:nvCxnSpPr>
        <p:spPr>
          <a:xfrm flipV="1">
            <a:off x="7731239" y="2431745"/>
            <a:ext cx="1917429" cy="914581"/>
          </a:xfrm>
          <a:prstGeom prst="bentConnector4">
            <a:avLst>
              <a:gd name="adj1" fmla="val 30581"/>
              <a:gd name="adj2" fmla="val 124995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10393375" y="3346326"/>
            <a:ext cx="63779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452483" y="2802585"/>
          <a:ext cx="148941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head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0xfc123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肘形连接符 20"/>
          <p:cNvCxnSpPr>
            <a:endCxn id="4" idx="0"/>
          </p:cNvCxnSpPr>
          <p:nvPr/>
        </p:nvCxnSpPr>
        <p:spPr>
          <a:xfrm flipV="1">
            <a:off x="2941896" y="2431745"/>
            <a:ext cx="1382500" cy="914581"/>
          </a:xfrm>
          <a:prstGeom prst="bentConnector4">
            <a:avLst>
              <a:gd name="adj1" fmla="val 23067"/>
              <a:gd name="adj2" fmla="val 124995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069103" y="4806153"/>
          <a:ext cx="1489413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7030A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0xccaab</a:t>
                      </a:r>
                      <a:endParaRPr lang="zh-CN" altLang="en-US" b="1" dirty="0">
                        <a:solidFill>
                          <a:srgbClr val="7030A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④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0x4d123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452483" y="4278481"/>
          <a:ext cx="148941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P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0xfc123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肘形连接符 16"/>
          <p:cNvCxnSpPr>
            <a:stCxn id="16" idx="0"/>
            <a:endCxn id="4" idx="2"/>
          </p:cNvCxnSpPr>
          <p:nvPr/>
        </p:nvCxnSpPr>
        <p:spPr>
          <a:xfrm rot="5400000" flipH="1" flipV="1">
            <a:off x="2893684" y="2847770"/>
            <a:ext cx="734216" cy="212720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941894" y="5176993"/>
          <a:ext cx="148941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node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7030A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0xccaab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肘形连接符 23"/>
          <p:cNvCxnSpPr>
            <a:stCxn id="19" idx="0"/>
            <a:endCxn id="14" idx="0"/>
          </p:cNvCxnSpPr>
          <p:nvPr/>
        </p:nvCxnSpPr>
        <p:spPr>
          <a:xfrm rot="5400000" flipH="1" flipV="1">
            <a:off x="4564784" y="3927969"/>
            <a:ext cx="370840" cy="2127209"/>
          </a:xfrm>
          <a:prstGeom prst="bentConnector3">
            <a:avLst>
              <a:gd name="adj1" fmla="val 161644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endCxn id="9" idx="2"/>
          </p:cNvCxnSpPr>
          <p:nvPr/>
        </p:nvCxnSpPr>
        <p:spPr>
          <a:xfrm rot="5400000" flipH="1" flipV="1">
            <a:off x="5694453" y="4408332"/>
            <a:ext cx="2156145" cy="428013"/>
          </a:xfrm>
          <a:prstGeom prst="bentConnector3">
            <a:avLst>
              <a:gd name="adj1" fmla="val 372"/>
            </a:avLst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525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链表：错误插入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9690" y="2431745"/>
          <a:ext cx="1489413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0xfc123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①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7030A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0xccaab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241826" y="2431745"/>
          <a:ext cx="1489413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0x4d123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②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0x6f749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903962" y="2431745"/>
          <a:ext cx="1489413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0x6f749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③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NULL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" name="肘形连接符 10"/>
          <p:cNvCxnSpPr>
            <a:endCxn id="14" idx="0"/>
          </p:cNvCxnSpPr>
          <p:nvPr/>
        </p:nvCxnSpPr>
        <p:spPr>
          <a:xfrm rot="16200000" flipH="1">
            <a:off x="4711543" y="3703886"/>
            <a:ext cx="1459827" cy="744706"/>
          </a:xfrm>
          <a:prstGeom prst="bentConnector3">
            <a:avLst>
              <a:gd name="adj1" fmla="val 69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endCxn id="10" idx="0"/>
          </p:cNvCxnSpPr>
          <p:nvPr/>
        </p:nvCxnSpPr>
        <p:spPr>
          <a:xfrm flipV="1">
            <a:off x="7731239" y="2431745"/>
            <a:ext cx="1917429" cy="914581"/>
          </a:xfrm>
          <a:prstGeom prst="bentConnector4">
            <a:avLst>
              <a:gd name="adj1" fmla="val 30581"/>
              <a:gd name="adj2" fmla="val 124995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10393375" y="3346326"/>
            <a:ext cx="63779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452483" y="2802585"/>
          <a:ext cx="148941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head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0xfc123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肘形连接符 20"/>
          <p:cNvCxnSpPr>
            <a:endCxn id="4" idx="0"/>
          </p:cNvCxnSpPr>
          <p:nvPr/>
        </p:nvCxnSpPr>
        <p:spPr>
          <a:xfrm flipV="1">
            <a:off x="2941896" y="2431745"/>
            <a:ext cx="1382500" cy="914581"/>
          </a:xfrm>
          <a:prstGeom prst="bentConnector4">
            <a:avLst>
              <a:gd name="adj1" fmla="val 23067"/>
              <a:gd name="adj2" fmla="val 124995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069103" y="4806153"/>
          <a:ext cx="1489413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7030A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0xccaab</a:t>
                      </a:r>
                      <a:endParaRPr lang="zh-CN" altLang="en-US" b="1" dirty="0">
                        <a:solidFill>
                          <a:srgbClr val="7030A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④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B05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NULL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452483" y="4278481"/>
          <a:ext cx="148941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P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0xfc123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肘形连接符 16"/>
          <p:cNvCxnSpPr>
            <a:stCxn id="16" idx="0"/>
            <a:endCxn id="4" idx="2"/>
          </p:cNvCxnSpPr>
          <p:nvPr/>
        </p:nvCxnSpPr>
        <p:spPr>
          <a:xfrm rot="5400000" flipH="1" flipV="1">
            <a:off x="2893684" y="2847770"/>
            <a:ext cx="734216" cy="212720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941894" y="5176993"/>
          <a:ext cx="148941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node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7030A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0xccaab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肘形连接符 23"/>
          <p:cNvCxnSpPr>
            <a:stCxn id="19" idx="0"/>
            <a:endCxn id="14" idx="0"/>
          </p:cNvCxnSpPr>
          <p:nvPr/>
        </p:nvCxnSpPr>
        <p:spPr>
          <a:xfrm rot="5400000" flipH="1" flipV="1">
            <a:off x="4564784" y="3927969"/>
            <a:ext cx="370840" cy="2127209"/>
          </a:xfrm>
          <a:prstGeom prst="bentConnector3">
            <a:avLst>
              <a:gd name="adj1" fmla="val 161644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5992237" y="2003897"/>
            <a:ext cx="5062616" cy="186771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776882" y="472777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C00000"/>
                </a:solidFill>
                <a:latin typeface="Kaiti SC" charset="-122"/>
                <a:ea typeface="Kaiti SC" charset="-122"/>
                <a:cs typeface="Kaiti SC" charset="-122"/>
              </a:rPr>
              <a:t>内存泄露</a:t>
            </a:r>
          </a:p>
        </p:txBody>
      </p:sp>
    </p:spTree>
    <p:extLst>
      <p:ext uri="{BB962C8B-B14F-4D97-AF65-F5344CB8AC3E}">
        <p14:creationId xmlns:p14="http://schemas.microsoft.com/office/powerpoint/2010/main" val="928184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链表：无头链表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9690" y="3560143"/>
          <a:ext cx="1489413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0xfc123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①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0x4d123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241826" y="3560143"/>
          <a:ext cx="1489413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0x4d123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②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0x6f749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903962" y="3560143"/>
          <a:ext cx="1489413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0x6f749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③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NULL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" name="肘形连接符 10"/>
          <p:cNvCxnSpPr>
            <a:endCxn id="9" idx="0"/>
          </p:cNvCxnSpPr>
          <p:nvPr/>
        </p:nvCxnSpPr>
        <p:spPr>
          <a:xfrm flipV="1">
            <a:off x="5069103" y="3560143"/>
            <a:ext cx="1917429" cy="914581"/>
          </a:xfrm>
          <a:prstGeom prst="bentConnector4">
            <a:avLst>
              <a:gd name="adj1" fmla="val 30581"/>
              <a:gd name="adj2" fmla="val 124995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endCxn id="10" idx="0"/>
          </p:cNvCxnSpPr>
          <p:nvPr/>
        </p:nvCxnSpPr>
        <p:spPr>
          <a:xfrm flipV="1">
            <a:off x="7731239" y="3560143"/>
            <a:ext cx="1917429" cy="914581"/>
          </a:xfrm>
          <a:prstGeom prst="bentConnector4">
            <a:avLst>
              <a:gd name="adj1" fmla="val 30581"/>
              <a:gd name="adj2" fmla="val 124995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10393375" y="4474724"/>
            <a:ext cx="63779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452483" y="3930983"/>
          <a:ext cx="148941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head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0xfc123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肘形连接符 20"/>
          <p:cNvCxnSpPr>
            <a:endCxn id="4" idx="0"/>
          </p:cNvCxnSpPr>
          <p:nvPr/>
        </p:nvCxnSpPr>
        <p:spPr>
          <a:xfrm flipV="1">
            <a:off x="2941896" y="3560143"/>
            <a:ext cx="1382500" cy="914581"/>
          </a:xfrm>
          <a:prstGeom prst="bentConnector4">
            <a:avLst>
              <a:gd name="adj1" fmla="val 23067"/>
              <a:gd name="adj2" fmla="val 124995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3171215" y="2684834"/>
            <a:ext cx="7587574" cy="2607014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489303" y="20683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程序内部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373827" y="27430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bg1">
                    <a:lumMod val="50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内存内部</a:t>
            </a:r>
          </a:p>
        </p:txBody>
      </p:sp>
    </p:spTree>
    <p:extLst>
      <p:ext uri="{BB962C8B-B14F-4D97-AF65-F5344CB8AC3E}">
        <p14:creationId xmlns:p14="http://schemas.microsoft.com/office/powerpoint/2010/main" val="393305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链表：有头链表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9690" y="3560143"/>
          <a:ext cx="1489413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0xfc123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①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0x4d123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241826" y="3560143"/>
          <a:ext cx="1489413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0x4d123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②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0x6f749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903962" y="3560143"/>
          <a:ext cx="1489413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0x6f749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③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NULL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" name="肘形连接符 10"/>
          <p:cNvCxnSpPr>
            <a:endCxn id="9" idx="0"/>
          </p:cNvCxnSpPr>
          <p:nvPr/>
        </p:nvCxnSpPr>
        <p:spPr>
          <a:xfrm flipV="1">
            <a:off x="5069103" y="3560143"/>
            <a:ext cx="1917429" cy="914581"/>
          </a:xfrm>
          <a:prstGeom prst="bentConnector4">
            <a:avLst>
              <a:gd name="adj1" fmla="val 30581"/>
              <a:gd name="adj2" fmla="val 124995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endCxn id="10" idx="0"/>
          </p:cNvCxnSpPr>
          <p:nvPr/>
        </p:nvCxnSpPr>
        <p:spPr>
          <a:xfrm flipV="1">
            <a:off x="7731239" y="3560143"/>
            <a:ext cx="1917429" cy="914581"/>
          </a:xfrm>
          <a:prstGeom prst="bentConnector4">
            <a:avLst>
              <a:gd name="adj1" fmla="val 30581"/>
              <a:gd name="adj2" fmla="val 124995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10393375" y="4474724"/>
            <a:ext cx="63779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endCxn id="4" idx="0"/>
          </p:cNvCxnSpPr>
          <p:nvPr/>
        </p:nvCxnSpPr>
        <p:spPr>
          <a:xfrm flipV="1">
            <a:off x="2941896" y="3560143"/>
            <a:ext cx="1382500" cy="914581"/>
          </a:xfrm>
          <a:prstGeom prst="bentConnector4">
            <a:avLst>
              <a:gd name="adj1" fmla="val 23067"/>
              <a:gd name="adj2" fmla="val 124995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3171215" y="2684834"/>
            <a:ext cx="7587574" cy="2607014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489303" y="20683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Kaiti SC" charset="-122"/>
                <a:ea typeface="Kaiti SC" charset="-122"/>
                <a:cs typeface="Kaiti SC" charset="-122"/>
              </a:rPr>
              <a:t>程序内部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373827" y="27430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bg1">
                    <a:lumMod val="50000"/>
                  </a:schemeClr>
                </a:solidFill>
                <a:latin typeface="Kaiti SC" charset="-122"/>
                <a:ea typeface="Kaiti SC" charset="-122"/>
                <a:cs typeface="Kaiti SC" charset="-122"/>
              </a:rPr>
              <a:t>内存内部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8857EB0-11D2-E2E8-E26A-214489DDE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55470"/>
              </p:ext>
            </p:extLst>
          </p:nvPr>
        </p:nvGraphicFramePr>
        <p:xfrm>
          <a:off x="1433211" y="3560143"/>
          <a:ext cx="1489413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head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0xfc123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713736C-578E-E817-8B39-70F5707936DA}"/>
              </a:ext>
            </a:extLst>
          </p:cNvPr>
          <p:cNvSpPr txBox="1"/>
          <p:nvPr/>
        </p:nvSpPr>
        <p:spPr>
          <a:xfrm>
            <a:off x="1508503" y="47328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虚拟头节点</a:t>
            </a:r>
          </a:p>
        </p:txBody>
      </p:sp>
    </p:spTree>
    <p:extLst>
      <p:ext uri="{BB962C8B-B14F-4D97-AF65-F5344CB8AC3E}">
        <p14:creationId xmlns:p14="http://schemas.microsoft.com/office/powerpoint/2010/main" val="4245111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AF80278-4FF0-401D-A462-4C2A8D9306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链表：代码演示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353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7748-6405-ED45-992F-DE5268A2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043" y="2624371"/>
            <a:ext cx="6177913" cy="80462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三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循环链表 和 双向链表</a:t>
            </a:r>
            <a:endParaRPr kumimoji="1" lang="en-US" altLang="zh-CN" sz="48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4537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单向循环链表</a:t>
            </a:r>
          </a:p>
        </p:txBody>
      </p:sp>
      <p:sp>
        <p:nvSpPr>
          <p:cNvPr id="3" name="椭圆 2"/>
          <p:cNvSpPr/>
          <p:nvPr/>
        </p:nvSpPr>
        <p:spPr>
          <a:xfrm>
            <a:off x="5167746" y="2500740"/>
            <a:ext cx="623454" cy="623454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kumimoji="1" lang="zh-CN" altLang="en-US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495670" y="2500740"/>
            <a:ext cx="623454" cy="623454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endParaRPr kumimoji="1" lang="zh-CN" altLang="en-US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119124" y="3366475"/>
            <a:ext cx="623454" cy="623454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endParaRPr kumimoji="1" lang="zh-CN" altLang="en-US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495670" y="4232210"/>
            <a:ext cx="623454" cy="623454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endParaRPr kumimoji="1" lang="zh-CN" altLang="en-US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167746" y="4232210"/>
            <a:ext cx="623454" cy="623454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kumimoji="1" lang="zh-CN" altLang="en-US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544292" y="3366475"/>
            <a:ext cx="623454" cy="623454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6</a:t>
            </a:r>
            <a:endParaRPr kumimoji="1" lang="zh-CN" altLang="en-US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" name="曲线连接符 5"/>
          <p:cNvCxnSpPr>
            <a:stCxn id="28" idx="0"/>
            <a:endCxn id="3" idx="2"/>
          </p:cNvCxnSpPr>
          <p:nvPr/>
        </p:nvCxnSpPr>
        <p:spPr>
          <a:xfrm rot="5400000" flipH="1" flipV="1">
            <a:off x="4734878" y="2933608"/>
            <a:ext cx="554008" cy="311727"/>
          </a:xfrm>
          <a:prstGeom prst="curved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3" idx="7"/>
            <a:endCxn id="22" idx="1"/>
          </p:cNvCxnSpPr>
          <p:nvPr/>
        </p:nvCxnSpPr>
        <p:spPr>
          <a:xfrm rot="5400000" flipH="1" flipV="1">
            <a:off x="6143435" y="2148505"/>
            <a:ext cx="12700" cy="887076"/>
          </a:xfrm>
          <a:prstGeom prst="curvedConnector3">
            <a:avLst>
              <a:gd name="adj1" fmla="val 2518921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22" idx="6"/>
            <a:endCxn id="25" idx="0"/>
          </p:cNvCxnSpPr>
          <p:nvPr/>
        </p:nvCxnSpPr>
        <p:spPr>
          <a:xfrm>
            <a:off x="7119124" y="2812467"/>
            <a:ext cx="311727" cy="554008"/>
          </a:xfrm>
          <a:prstGeom prst="curved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cxnSpLocks/>
            <a:stCxn id="25" idx="5"/>
            <a:endCxn id="26" idx="6"/>
          </p:cNvCxnSpPr>
          <p:nvPr/>
        </p:nvCxnSpPr>
        <p:spPr>
          <a:xfrm rot="5400000">
            <a:off x="7062545" y="3955206"/>
            <a:ext cx="645311" cy="532151"/>
          </a:xfrm>
          <a:prstGeom prst="curved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cxnSpLocks/>
            <a:stCxn id="26" idx="3"/>
            <a:endCxn id="27" idx="5"/>
          </p:cNvCxnSpPr>
          <p:nvPr/>
        </p:nvCxnSpPr>
        <p:spPr>
          <a:xfrm rot="5400000">
            <a:off x="6143435" y="4320823"/>
            <a:ext cx="12700" cy="887076"/>
          </a:xfrm>
          <a:prstGeom prst="curvedConnector3">
            <a:avLst>
              <a:gd name="adj1" fmla="val 2518921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27" idx="2"/>
            <a:endCxn id="28" idx="3"/>
          </p:cNvCxnSpPr>
          <p:nvPr/>
        </p:nvCxnSpPr>
        <p:spPr>
          <a:xfrm rot="10800000">
            <a:off x="4635596" y="3898627"/>
            <a:ext cx="532151" cy="645311"/>
          </a:xfrm>
          <a:prstGeom prst="curved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1551341" y="2585693"/>
          <a:ext cx="148941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head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肘形连接符 46"/>
          <p:cNvCxnSpPr>
            <a:cxnSpLocks/>
            <a:endCxn id="28" idx="2"/>
          </p:cNvCxnSpPr>
          <p:nvPr/>
        </p:nvCxnSpPr>
        <p:spPr>
          <a:xfrm>
            <a:off x="3040754" y="3136788"/>
            <a:ext cx="1503538" cy="54141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451578" y="5409671"/>
            <a:ext cx="569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Kaiti SC" charset="-122"/>
                <a:ea typeface="Kaiti SC" charset="-122"/>
                <a:cs typeface="Kaiti SC" charset="-122"/>
              </a:rPr>
              <a:t>把 </a:t>
            </a:r>
            <a:r>
              <a:rPr kumimoji="1" lang="en-US" altLang="zh-CN" sz="2400" dirty="0">
                <a:latin typeface="Courier" charset="0"/>
                <a:ea typeface="Courier" charset="0"/>
                <a:cs typeface="Courier" charset="0"/>
              </a:rPr>
              <a:t>head</a:t>
            </a:r>
            <a:r>
              <a:rPr kumimoji="1" lang="zh-CN" altLang="en-US" sz="2400" dirty="0">
                <a:latin typeface="Kaiti SC" charset="-122"/>
                <a:ea typeface="Kaiti SC" charset="-122"/>
                <a:cs typeface="Kaiti SC" charset="-122"/>
              </a:rPr>
              <a:t> 看做整个单向循环链表的尾节点</a:t>
            </a:r>
          </a:p>
        </p:txBody>
      </p:sp>
    </p:spTree>
    <p:extLst>
      <p:ext uri="{BB962C8B-B14F-4D97-AF65-F5344CB8AC3E}">
        <p14:creationId xmlns:p14="http://schemas.microsoft.com/office/powerpoint/2010/main" val="496890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单向循环链表</a:t>
            </a:r>
            <a:r>
              <a:rPr kumimoji="1" lang="en-US" altLang="zh-CN" dirty="0"/>
              <a:t>-</a:t>
            </a:r>
            <a:r>
              <a:rPr kumimoji="1" lang="zh-CN" altLang="en-US" dirty="0"/>
              <a:t>插入</a:t>
            </a:r>
          </a:p>
        </p:txBody>
      </p:sp>
      <p:sp>
        <p:nvSpPr>
          <p:cNvPr id="3" name="椭圆 2"/>
          <p:cNvSpPr/>
          <p:nvPr/>
        </p:nvSpPr>
        <p:spPr>
          <a:xfrm>
            <a:off x="5167746" y="2500740"/>
            <a:ext cx="623454" cy="623454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kumimoji="1" lang="zh-CN" altLang="en-US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495670" y="2500740"/>
            <a:ext cx="623454" cy="623454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endParaRPr kumimoji="1" lang="zh-CN" altLang="en-US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119124" y="3366475"/>
            <a:ext cx="623454" cy="623454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endParaRPr kumimoji="1" lang="zh-CN" altLang="en-US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495670" y="4232210"/>
            <a:ext cx="623454" cy="623454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endParaRPr kumimoji="1" lang="zh-CN" altLang="en-US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167746" y="4232210"/>
            <a:ext cx="623454" cy="623454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kumimoji="1" lang="zh-CN" altLang="en-US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544292" y="3366475"/>
            <a:ext cx="623454" cy="623454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6</a:t>
            </a:r>
            <a:endParaRPr kumimoji="1" lang="zh-CN" altLang="en-US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" name="曲线连接符 5"/>
          <p:cNvCxnSpPr>
            <a:stCxn id="28" idx="0"/>
            <a:endCxn id="3" idx="2"/>
          </p:cNvCxnSpPr>
          <p:nvPr/>
        </p:nvCxnSpPr>
        <p:spPr>
          <a:xfrm rot="5400000" flipH="1" flipV="1">
            <a:off x="4734878" y="2933608"/>
            <a:ext cx="554008" cy="311727"/>
          </a:xfrm>
          <a:prstGeom prst="curved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3" idx="7"/>
            <a:endCxn id="22" idx="1"/>
          </p:cNvCxnSpPr>
          <p:nvPr/>
        </p:nvCxnSpPr>
        <p:spPr>
          <a:xfrm rot="5400000" flipH="1" flipV="1">
            <a:off x="6143435" y="2148505"/>
            <a:ext cx="12700" cy="887076"/>
          </a:xfrm>
          <a:prstGeom prst="curvedConnector3">
            <a:avLst>
              <a:gd name="adj1" fmla="val 2518921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22" idx="6"/>
            <a:endCxn id="25" idx="0"/>
          </p:cNvCxnSpPr>
          <p:nvPr/>
        </p:nvCxnSpPr>
        <p:spPr>
          <a:xfrm>
            <a:off x="7119124" y="2812467"/>
            <a:ext cx="311727" cy="554008"/>
          </a:xfrm>
          <a:prstGeom prst="curved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5" idx="5"/>
            <a:endCxn id="26" idx="6"/>
          </p:cNvCxnSpPr>
          <p:nvPr/>
        </p:nvCxnSpPr>
        <p:spPr>
          <a:xfrm rot="5400000">
            <a:off x="7062545" y="3955206"/>
            <a:ext cx="645311" cy="532151"/>
          </a:xfrm>
          <a:prstGeom prst="curved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26" idx="3"/>
            <a:endCxn id="27" idx="5"/>
          </p:cNvCxnSpPr>
          <p:nvPr/>
        </p:nvCxnSpPr>
        <p:spPr>
          <a:xfrm rot="5400000">
            <a:off x="6143435" y="4320823"/>
            <a:ext cx="12700" cy="887076"/>
          </a:xfrm>
          <a:prstGeom prst="curvedConnector3">
            <a:avLst>
              <a:gd name="adj1" fmla="val 2518921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27" idx="2"/>
            <a:endCxn id="28" idx="3"/>
          </p:cNvCxnSpPr>
          <p:nvPr/>
        </p:nvCxnSpPr>
        <p:spPr>
          <a:xfrm rot="10800000">
            <a:off x="4635596" y="3898627"/>
            <a:ext cx="532151" cy="645311"/>
          </a:xfrm>
          <a:prstGeom prst="curved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1551341" y="2585693"/>
          <a:ext cx="148941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head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肘形连接符 46"/>
          <p:cNvCxnSpPr>
            <a:cxnSpLocks/>
            <a:endCxn id="28" idx="2"/>
          </p:cNvCxnSpPr>
          <p:nvPr/>
        </p:nvCxnSpPr>
        <p:spPr>
          <a:xfrm>
            <a:off x="3040754" y="3136788"/>
            <a:ext cx="1503538" cy="54141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451578" y="5409671"/>
            <a:ext cx="569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Kaiti SC" charset="-122"/>
                <a:ea typeface="Kaiti SC" charset="-122"/>
                <a:cs typeface="Kaiti SC" charset="-122"/>
              </a:rPr>
              <a:t>把 </a:t>
            </a:r>
            <a:r>
              <a:rPr kumimoji="1" lang="en-US" altLang="zh-CN" sz="2400" dirty="0">
                <a:latin typeface="Courier" charset="0"/>
                <a:ea typeface="Courier" charset="0"/>
                <a:cs typeface="Courier" charset="0"/>
              </a:rPr>
              <a:t>head</a:t>
            </a:r>
            <a:r>
              <a:rPr kumimoji="1" lang="zh-CN" altLang="en-US" sz="2400" dirty="0">
                <a:latin typeface="Kaiti SC" charset="-122"/>
                <a:ea typeface="Kaiti SC" charset="-122"/>
                <a:cs typeface="Kaiti SC" charset="-122"/>
              </a:rPr>
              <a:t> 看做整个单向循环链表的尾节点</a:t>
            </a:r>
          </a:p>
        </p:txBody>
      </p:sp>
      <p:sp>
        <p:nvSpPr>
          <p:cNvPr id="18" name="椭圆 17"/>
          <p:cNvSpPr/>
          <p:nvPr/>
        </p:nvSpPr>
        <p:spPr>
          <a:xfrm>
            <a:off x="7823594" y="2146355"/>
            <a:ext cx="623454" cy="623454"/>
          </a:xfrm>
          <a:prstGeom prst="ellipse">
            <a:avLst/>
          </a:prstGeom>
          <a:solidFill>
            <a:srgbClr val="00B0F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7</a:t>
            </a:r>
            <a:endParaRPr kumimoji="1" lang="zh-CN" altLang="en-US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25717" y="2325142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Kaiti SC" charset="-122"/>
                <a:ea typeface="Kaiti SC" charset="-122"/>
                <a:cs typeface="Kaiti SC" charset="-122"/>
              </a:rPr>
              <a:t>插入到</a:t>
            </a:r>
            <a:r>
              <a:rPr kumimoji="1" lang="zh-CN" altLang="en-US" dirty="0"/>
              <a:t> </a:t>
            </a:r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index</a:t>
            </a:r>
            <a:r>
              <a:rPr kumimoji="1" lang="zh-CN" alt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kumimoji="1" lang="zh-CN" alt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0</a:t>
            </a:r>
            <a:r>
              <a:rPr kumimoji="1" lang="zh-CN" altLang="en-US" dirty="0"/>
              <a:t> </a:t>
            </a:r>
            <a:r>
              <a:rPr kumimoji="1" lang="zh-CN" altLang="en-US" dirty="0">
                <a:latin typeface="Kaiti SC" charset="-122"/>
                <a:ea typeface="Kaiti SC" charset="-122"/>
                <a:cs typeface="Kaiti SC" charset="-122"/>
              </a:rPr>
              <a:t>的位置</a:t>
            </a:r>
          </a:p>
        </p:txBody>
      </p:sp>
    </p:spTree>
    <p:extLst>
      <p:ext uri="{BB962C8B-B14F-4D97-AF65-F5344CB8AC3E}">
        <p14:creationId xmlns:p14="http://schemas.microsoft.com/office/powerpoint/2010/main" val="151108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回顾：数据结构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7" y="2067063"/>
            <a:ext cx="4404473" cy="39182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文本框 3"/>
          <p:cNvSpPr txBox="1"/>
          <p:nvPr/>
        </p:nvSpPr>
        <p:spPr>
          <a:xfrm>
            <a:off x="7460975" y="3764555"/>
            <a:ext cx="2398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latin typeface="Kaiti SC" charset="-122"/>
                <a:ea typeface="Kaiti SC" charset="-122"/>
                <a:cs typeface="Kaiti SC" charset="-122"/>
              </a:rPr>
              <a:t>数据结构</a:t>
            </a:r>
            <a:r>
              <a:rPr kumimoji="1" lang="zh-CN" altLang="en-US" sz="2800" dirty="0">
                <a:latin typeface="Kaiti SC" charset="-122"/>
                <a:ea typeface="Kaiti SC" charset="-122"/>
                <a:cs typeface="Kaiti SC" charset="-122"/>
              </a:rPr>
              <a:t> </a:t>
            </a:r>
            <a:r>
              <a:rPr kumimoji="1" lang="en-US" altLang="zh-CN" sz="2800" dirty="0">
                <a:latin typeface="Kaiti SC" charset="-122"/>
                <a:ea typeface="Kaiti SC" charset="-122"/>
                <a:cs typeface="Kaiti SC" charset="-122"/>
              </a:rPr>
              <a:t>=</a:t>
            </a:r>
            <a:r>
              <a:rPr kumimoji="1" lang="zh-CN" altLang="en-US" sz="2800" dirty="0">
                <a:latin typeface="Kaiti SC" charset="-122"/>
                <a:ea typeface="Kaiti SC" charset="-122"/>
                <a:cs typeface="Kaiti SC" charset="-122"/>
              </a:rPr>
              <a:t> </a:t>
            </a:r>
            <a:r>
              <a:rPr kumimoji="1" lang="zh-CN" altLang="en-US" sz="2800" dirty="0">
                <a:latin typeface="Courier" charset="0"/>
                <a:ea typeface="Courier" charset="0"/>
                <a:cs typeface="Courier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209095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单向循环链表</a:t>
            </a:r>
            <a:r>
              <a:rPr kumimoji="1" lang="en-US" altLang="zh-CN" dirty="0"/>
              <a:t>-</a:t>
            </a:r>
            <a:r>
              <a:rPr kumimoji="1" lang="zh-CN" altLang="en-US" dirty="0"/>
              <a:t>插入</a:t>
            </a:r>
          </a:p>
        </p:txBody>
      </p:sp>
      <p:sp>
        <p:nvSpPr>
          <p:cNvPr id="3" name="椭圆 2"/>
          <p:cNvSpPr/>
          <p:nvPr/>
        </p:nvSpPr>
        <p:spPr>
          <a:xfrm>
            <a:off x="5167746" y="2500740"/>
            <a:ext cx="623454" cy="623454"/>
          </a:xfrm>
          <a:prstGeom prst="ellipse">
            <a:avLst/>
          </a:prstGeom>
          <a:solidFill>
            <a:srgbClr val="00B0F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ourier" charset="0"/>
              </a:rPr>
              <a:t>7</a:t>
            </a:r>
            <a:endParaRPr kumimoji="1" lang="zh-CN" altLang="en-US" b="1" dirty="0">
              <a:solidFill>
                <a:schemeClr val="tx1"/>
              </a:solidFill>
              <a:latin typeface="Courier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826890" y="2500740"/>
            <a:ext cx="623454" cy="623454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endParaRPr kumimoji="1" lang="zh-CN" altLang="en-US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555502" y="3385829"/>
            <a:ext cx="623454" cy="623454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endParaRPr kumimoji="1" lang="zh-CN" altLang="en-US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315839" y="4232210"/>
            <a:ext cx="623454" cy="623454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endParaRPr kumimoji="1" lang="zh-CN" altLang="en-US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818909" y="4219123"/>
            <a:ext cx="623454" cy="623454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kumimoji="1" lang="zh-CN" altLang="en-US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558147" y="3468100"/>
            <a:ext cx="623454" cy="623454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6</a:t>
            </a:r>
            <a:endParaRPr kumimoji="1" lang="zh-CN" altLang="en-US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" name="曲线连接符 5"/>
          <p:cNvCxnSpPr>
            <a:stCxn id="28" idx="0"/>
            <a:endCxn id="3" idx="2"/>
          </p:cNvCxnSpPr>
          <p:nvPr/>
        </p:nvCxnSpPr>
        <p:spPr>
          <a:xfrm rot="5400000" flipH="1" flipV="1">
            <a:off x="4690994" y="2991348"/>
            <a:ext cx="655633" cy="297872"/>
          </a:xfrm>
          <a:prstGeom prst="curved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3" idx="7"/>
            <a:endCxn id="18" idx="1"/>
          </p:cNvCxnSpPr>
          <p:nvPr/>
        </p:nvCxnSpPr>
        <p:spPr>
          <a:xfrm rot="5400000" flipH="1" flipV="1">
            <a:off x="6131317" y="2052075"/>
            <a:ext cx="108548" cy="971388"/>
          </a:xfrm>
          <a:prstGeom prst="curvedConnector3">
            <a:avLst>
              <a:gd name="adj1" fmla="val 394711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22" idx="6"/>
            <a:endCxn id="25" idx="0"/>
          </p:cNvCxnSpPr>
          <p:nvPr/>
        </p:nvCxnSpPr>
        <p:spPr>
          <a:xfrm>
            <a:off x="8450344" y="2812467"/>
            <a:ext cx="416885" cy="573362"/>
          </a:xfrm>
          <a:prstGeom prst="curved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5" idx="5"/>
            <a:endCxn id="26" idx="6"/>
          </p:cNvCxnSpPr>
          <p:nvPr/>
        </p:nvCxnSpPr>
        <p:spPr>
          <a:xfrm rot="5400000">
            <a:off x="8200495" y="3656778"/>
            <a:ext cx="625957" cy="1148360"/>
          </a:xfrm>
          <a:prstGeom prst="curved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26" idx="3"/>
            <a:endCxn id="27" idx="5"/>
          </p:cNvCxnSpPr>
          <p:nvPr/>
        </p:nvCxnSpPr>
        <p:spPr>
          <a:xfrm rot="5400000" flipH="1">
            <a:off x="6872557" y="4229777"/>
            <a:ext cx="13087" cy="1056082"/>
          </a:xfrm>
          <a:prstGeom prst="curvedConnector3">
            <a:avLst>
              <a:gd name="adj1" fmla="val -2444433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27" idx="2"/>
            <a:endCxn id="28" idx="4"/>
          </p:cNvCxnSpPr>
          <p:nvPr/>
        </p:nvCxnSpPr>
        <p:spPr>
          <a:xfrm rot="10800000">
            <a:off x="4869875" y="4091554"/>
            <a:ext cx="949035" cy="439296"/>
          </a:xfrm>
          <a:prstGeom prst="curved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1551341" y="2585693"/>
          <a:ext cx="148941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head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肘形连接符 46"/>
          <p:cNvCxnSpPr>
            <a:cxnSpLocks/>
            <a:endCxn id="28" idx="2"/>
          </p:cNvCxnSpPr>
          <p:nvPr/>
        </p:nvCxnSpPr>
        <p:spPr>
          <a:xfrm>
            <a:off x="3040754" y="3136788"/>
            <a:ext cx="1517393" cy="64303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451578" y="5409671"/>
            <a:ext cx="569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Kaiti SC" charset="-122"/>
                <a:ea typeface="Kaiti SC" charset="-122"/>
                <a:cs typeface="Kaiti SC" charset="-122"/>
              </a:rPr>
              <a:t>把 </a:t>
            </a:r>
            <a:r>
              <a:rPr kumimoji="1" lang="en-US" altLang="zh-CN" sz="2400" dirty="0">
                <a:latin typeface="Courier" charset="0"/>
                <a:ea typeface="Courier" charset="0"/>
                <a:cs typeface="Courier" charset="0"/>
              </a:rPr>
              <a:t>head</a:t>
            </a:r>
            <a:r>
              <a:rPr kumimoji="1" lang="zh-CN" altLang="en-US" sz="2400" dirty="0">
                <a:latin typeface="Kaiti SC" charset="-122"/>
                <a:ea typeface="Kaiti SC" charset="-122"/>
                <a:cs typeface="Kaiti SC" charset="-122"/>
              </a:rPr>
              <a:t> 看做整个单向循环链表的尾节点</a:t>
            </a:r>
          </a:p>
        </p:txBody>
      </p:sp>
      <p:sp>
        <p:nvSpPr>
          <p:cNvPr id="18" name="椭圆 17"/>
          <p:cNvSpPr/>
          <p:nvPr/>
        </p:nvSpPr>
        <p:spPr>
          <a:xfrm>
            <a:off x="6579982" y="2392192"/>
            <a:ext cx="623454" cy="623454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ourier" charset="0"/>
              </a:rPr>
              <a:t>1</a:t>
            </a:r>
            <a:endParaRPr kumimoji="1" lang="zh-CN" altLang="en-US" b="1" dirty="0">
              <a:solidFill>
                <a:schemeClr val="tx1"/>
              </a:solidFill>
              <a:latin typeface="Courier" charset="0"/>
            </a:endParaRPr>
          </a:p>
        </p:txBody>
      </p:sp>
      <p:cxnSp>
        <p:nvCxnSpPr>
          <p:cNvPr id="23" name="曲线连接符 22"/>
          <p:cNvCxnSpPr>
            <a:stCxn id="18" idx="7"/>
            <a:endCxn id="22" idx="0"/>
          </p:cNvCxnSpPr>
          <p:nvPr/>
        </p:nvCxnSpPr>
        <p:spPr>
          <a:xfrm rot="16200000" flipH="1">
            <a:off x="7616752" y="1978875"/>
            <a:ext cx="17245" cy="1026484"/>
          </a:xfrm>
          <a:prstGeom prst="curvedConnector3">
            <a:avLst>
              <a:gd name="adj1" fmla="val -1855048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808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单向循环链表</a:t>
            </a:r>
            <a:r>
              <a:rPr kumimoji="1" lang="en-US" altLang="zh-CN" dirty="0"/>
              <a:t>-</a:t>
            </a:r>
            <a:r>
              <a:rPr kumimoji="1" lang="zh-CN" altLang="en-US" dirty="0"/>
              <a:t>插入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451578" y="5409671"/>
            <a:ext cx="569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Kaiti SC" charset="-122"/>
                <a:ea typeface="Kaiti SC" charset="-122"/>
                <a:cs typeface="Kaiti SC" charset="-122"/>
              </a:rPr>
              <a:t>把 </a:t>
            </a:r>
            <a:r>
              <a:rPr kumimoji="1" lang="en-US" altLang="zh-CN" sz="2400" dirty="0">
                <a:latin typeface="Courier" charset="0"/>
                <a:ea typeface="Courier" charset="0"/>
                <a:cs typeface="Courier" charset="0"/>
              </a:rPr>
              <a:t>head</a:t>
            </a:r>
            <a:r>
              <a:rPr kumimoji="1" lang="zh-CN" altLang="en-US" sz="2400" dirty="0">
                <a:latin typeface="Kaiti SC" charset="-122"/>
                <a:ea typeface="Kaiti SC" charset="-122"/>
                <a:cs typeface="Kaiti SC" charset="-122"/>
              </a:rPr>
              <a:t> 看做整个单向循环链表的尾节点</a:t>
            </a:r>
          </a:p>
        </p:txBody>
      </p:sp>
      <p:sp>
        <p:nvSpPr>
          <p:cNvPr id="20" name="椭圆 19"/>
          <p:cNvSpPr/>
          <p:nvPr/>
        </p:nvSpPr>
        <p:spPr>
          <a:xfrm>
            <a:off x="7937724" y="2171767"/>
            <a:ext cx="623454" cy="623454"/>
          </a:xfrm>
          <a:prstGeom prst="ellipse">
            <a:avLst/>
          </a:prstGeom>
          <a:solidFill>
            <a:srgbClr val="7030A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8</a:t>
            </a:r>
            <a:endParaRPr kumimoji="1" lang="zh-CN" altLang="en-US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625717" y="2325142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Kaiti SC" charset="-122"/>
                <a:ea typeface="Kaiti SC" charset="-122"/>
                <a:cs typeface="Kaiti SC" charset="-122"/>
              </a:rPr>
              <a:t>插入到</a:t>
            </a:r>
            <a:r>
              <a:rPr kumimoji="1" lang="zh-CN" altLang="en-US" dirty="0"/>
              <a:t> </a:t>
            </a:r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index</a:t>
            </a:r>
            <a:r>
              <a:rPr kumimoji="1" lang="zh-CN" alt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kumimoji="1" lang="zh-CN" alt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7</a:t>
            </a:r>
            <a:r>
              <a:rPr kumimoji="1" lang="zh-CN" altLang="en-US" dirty="0"/>
              <a:t> </a:t>
            </a:r>
            <a:r>
              <a:rPr kumimoji="1" lang="zh-CN" altLang="en-US" dirty="0">
                <a:latin typeface="Kaiti SC" charset="-122"/>
                <a:ea typeface="Kaiti SC" charset="-122"/>
                <a:cs typeface="Kaiti SC" charset="-122"/>
              </a:rPr>
              <a:t>的位置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2FE9A7B-4DB7-384A-8C31-D22571536EDD}"/>
              </a:ext>
            </a:extLst>
          </p:cNvPr>
          <p:cNvSpPr/>
          <p:nvPr/>
        </p:nvSpPr>
        <p:spPr>
          <a:xfrm>
            <a:off x="4017816" y="2522596"/>
            <a:ext cx="623454" cy="623454"/>
          </a:xfrm>
          <a:prstGeom prst="ellipse">
            <a:avLst/>
          </a:prstGeom>
          <a:solidFill>
            <a:srgbClr val="00B0F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ourier" charset="0"/>
              </a:rPr>
              <a:t>7</a:t>
            </a:r>
            <a:endParaRPr kumimoji="1" lang="zh-CN" altLang="en-US" b="1" dirty="0">
              <a:solidFill>
                <a:schemeClr val="tx1"/>
              </a:solidFill>
              <a:latin typeface="Courier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D00D94F-4CFE-9545-BA83-D7B217358DAA}"/>
              </a:ext>
            </a:extLst>
          </p:cNvPr>
          <p:cNvSpPr/>
          <p:nvPr/>
        </p:nvSpPr>
        <p:spPr>
          <a:xfrm>
            <a:off x="6676960" y="2522596"/>
            <a:ext cx="623454" cy="623454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endParaRPr kumimoji="1" lang="zh-CN" altLang="en-US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31D2CEA-AFB1-884C-BAAB-62138749BB82}"/>
              </a:ext>
            </a:extLst>
          </p:cNvPr>
          <p:cNvSpPr/>
          <p:nvPr/>
        </p:nvSpPr>
        <p:spPr>
          <a:xfrm>
            <a:off x="7405572" y="3407685"/>
            <a:ext cx="623454" cy="623454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endParaRPr kumimoji="1" lang="zh-CN" altLang="en-US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B4F5744-B717-8F47-802F-ECB741245EDA}"/>
              </a:ext>
            </a:extLst>
          </p:cNvPr>
          <p:cNvSpPr/>
          <p:nvPr/>
        </p:nvSpPr>
        <p:spPr>
          <a:xfrm>
            <a:off x="6165909" y="4254066"/>
            <a:ext cx="623454" cy="623454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endParaRPr kumimoji="1" lang="zh-CN" altLang="en-US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D422D7B-A733-AF47-84EA-5E92CBD850C4}"/>
              </a:ext>
            </a:extLst>
          </p:cNvPr>
          <p:cNvSpPr/>
          <p:nvPr/>
        </p:nvSpPr>
        <p:spPr>
          <a:xfrm>
            <a:off x="4668979" y="4240979"/>
            <a:ext cx="623454" cy="623454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kumimoji="1" lang="zh-CN" altLang="en-US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F3E3AF43-31DC-214E-96B5-A6EF76B96E92}"/>
              </a:ext>
            </a:extLst>
          </p:cNvPr>
          <p:cNvSpPr/>
          <p:nvPr/>
        </p:nvSpPr>
        <p:spPr>
          <a:xfrm>
            <a:off x="3408217" y="3489956"/>
            <a:ext cx="623454" cy="623454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6</a:t>
            </a:r>
            <a:endParaRPr kumimoji="1" lang="zh-CN" altLang="en-US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DFEA377-F051-DB49-B7D9-6E19EB3CD982}"/>
              </a:ext>
            </a:extLst>
          </p:cNvPr>
          <p:cNvCxnSpPr>
            <a:stCxn id="36" idx="0"/>
            <a:endCxn id="24" idx="2"/>
          </p:cNvCxnSpPr>
          <p:nvPr/>
        </p:nvCxnSpPr>
        <p:spPr>
          <a:xfrm rot="5400000" flipH="1" flipV="1">
            <a:off x="3541064" y="3013204"/>
            <a:ext cx="655633" cy="297872"/>
          </a:xfrm>
          <a:prstGeom prst="curved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C48E289A-EF4A-4E44-A919-8356AB36C1DA}"/>
              </a:ext>
            </a:extLst>
          </p:cNvPr>
          <p:cNvCxnSpPr>
            <a:stCxn id="24" idx="7"/>
            <a:endCxn id="49" idx="1"/>
          </p:cNvCxnSpPr>
          <p:nvPr/>
        </p:nvCxnSpPr>
        <p:spPr>
          <a:xfrm rot="5400000" flipH="1" flipV="1">
            <a:off x="4981387" y="2073931"/>
            <a:ext cx="108548" cy="971388"/>
          </a:xfrm>
          <a:prstGeom prst="curvedConnector3">
            <a:avLst>
              <a:gd name="adj1" fmla="val 394711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>
            <a:extLst>
              <a:ext uri="{FF2B5EF4-FFF2-40B4-BE49-F238E27FC236}">
                <a16:creationId xmlns:a16="http://schemas.microsoft.com/office/drawing/2014/main" id="{B436E552-B46E-FB47-BE7B-BA21C0DC6549}"/>
              </a:ext>
            </a:extLst>
          </p:cNvPr>
          <p:cNvCxnSpPr>
            <a:stCxn id="31" idx="6"/>
            <a:endCxn id="32" idx="0"/>
          </p:cNvCxnSpPr>
          <p:nvPr/>
        </p:nvCxnSpPr>
        <p:spPr>
          <a:xfrm>
            <a:off x="7300414" y="2834323"/>
            <a:ext cx="416885" cy="573362"/>
          </a:xfrm>
          <a:prstGeom prst="curved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>
            <a:extLst>
              <a:ext uri="{FF2B5EF4-FFF2-40B4-BE49-F238E27FC236}">
                <a16:creationId xmlns:a16="http://schemas.microsoft.com/office/drawing/2014/main" id="{9A6582B6-977D-8749-AFDA-B4EC1FFDE9B3}"/>
              </a:ext>
            </a:extLst>
          </p:cNvPr>
          <p:cNvCxnSpPr>
            <a:stCxn id="32" idx="5"/>
            <a:endCxn id="33" idx="6"/>
          </p:cNvCxnSpPr>
          <p:nvPr/>
        </p:nvCxnSpPr>
        <p:spPr>
          <a:xfrm rot="5400000">
            <a:off x="7050565" y="3678634"/>
            <a:ext cx="625957" cy="1148360"/>
          </a:xfrm>
          <a:prstGeom prst="curved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2AF88461-95CB-744A-83A3-201AD2376464}"/>
              </a:ext>
            </a:extLst>
          </p:cNvPr>
          <p:cNvCxnSpPr>
            <a:stCxn id="33" idx="3"/>
            <a:endCxn id="35" idx="5"/>
          </p:cNvCxnSpPr>
          <p:nvPr/>
        </p:nvCxnSpPr>
        <p:spPr>
          <a:xfrm rot="5400000" flipH="1">
            <a:off x="5722627" y="4251633"/>
            <a:ext cx="13087" cy="1056082"/>
          </a:xfrm>
          <a:prstGeom prst="curvedConnector3">
            <a:avLst>
              <a:gd name="adj1" fmla="val -2444433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0E19FCBF-0157-8548-86D0-53738BEFD778}"/>
              </a:ext>
            </a:extLst>
          </p:cNvPr>
          <p:cNvCxnSpPr>
            <a:stCxn id="35" idx="2"/>
            <a:endCxn id="36" idx="4"/>
          </p:cNvCxnSpPr>
          <p:nvPr/>
        </p:nvCxnSpPr>
        <p:spPr>
          <a:xfrm rot="10800000">
            <a:off x="3719945" y="4113410"/>
            <a:ext cx="949035" cy="439296"/>
          </a:xfrm>
          <a:prstGeom prst="curved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BAF5014A-DE5B-264E-9CB2-A52FDABAADB5}"/>
              </a:ext>
            </a:extLst>
          </p:cNvPr>
          <p:cNvGraphicFramePr>
            <a:graphicFrameLocks noGrp="1"/>
          </p:cNvGraphicFramePr>
          <p:nvPr/>
        </p:nvGraphicFramePr>
        <p:xfrm>
          <a:off x="1551341" y="2585693"/>
          <a:ext cx="148941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head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F3D3E7EB-47CC-4E43-96AF-A38D2CA569AF}"/>
              </a:ext>
            </a:extLst>
          </p:cNvPr>
          <p:cNvCxnSpPr>
            <a:cxnSpLocks/>
            <a:stCxn id="46" idx="2"/>
            <a:endCxn id="36" idx="2"/>
          </p:cNvCxnSpPr>
          <p:nvPr/>
        </p:nvCxnSpPr>
        <p:spPr>
          <a:xfrm rot="16200000" flipH="1">
            <a:off x="2614977" y="3008443"/>
            <a:ext cx="474310" cy="111217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36128C21-5267-B340-8E8D-702FB73F6E16}"/>
              </a:ext>
            </a:extLst>
          </p:cNvPr>
          <p:cNvSpPr/>
          <p:nvPr/>
        </p:nvSpPr>
        <p:spPr>
          <a:xfrm>
            <a:off x="5430052" y="2414048"/>
            <a:ext cx="623454" cy="623454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ourier" charset="0"/>
              </a:rPr>
              <a:t>1</a:t>
            </a:r>
            <a:endParaRPr kumimoji="1" lang="zh-CN" altLang="en-US" b="1" dirty="0">
              <a:solidFill>
                <a:schemeClr val="tx1"/>
              </a:solidFill>
              <a:latin typeface="Courier" charset="0"/>
            </a:endParaRPr>
          </a:p>
        </p:txBody>
      </p:sp>
      <p:cxnSp>
        <p:nvCxnSpPr>
          <p:cNvPr id="51" name="曲线连接符 50">
            <a:extLst>
              <a:ext uri="{FF2B5EF4-FFF2-40B4-BE49-F238E27FC236}">
                <a16:creationId xmlns:a16="http://schemas.microsoft.com/office/drawing/2014/main" id="{20C81EB0-0BEE-3040-86A8-44DA1A5C4FE9}"/>
              </a:ext>
            </a:extLst>
          </p:cNvPr>
          <p:cNvCxnSpPr>
            <a:stCxn id="49" idx="7"/>
            <a:endCxn id="31" idx="0"/>
          </p:cNvCxnSpPr>
          <p:nvPr/>
        </p:nvCxnSpPr>
        <p:spPr>
          <a:xfrm rot="16200000" flipH="1">
            <a:off x="6466822" y="2000731"/>
            <a:ext cx="17245" cy="1026484"/>
          </a:xfrm>
          <a:prstGeom prst="curvedConnector3">
            <a:avLst>
              <a:gd name="adj1" fmla="val -1855048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88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单向循环链表</a:t>
            </a:r>
            <a:r>
              <a:rPr kumimoji="1" lang="en-US" altLang="zh-CN" dirty="0"/>
              <a:t>-</a:t>
            </a:r>
            <a:r>
              <a:rPr kumimoji="1" lang="zh-CN" altLang="en-US" dirty="0"/>
              <a:t>插入</a:t>
            </a:r>
          </a:p>
        </p:txBody>
      </p:sp>
      <p:sp>
        <p:nvSpPr>
          <p:cNvPr id="3" name="椭圆 2"/>
          <p:cNvSpPr/>
          <p:nvPr/>
        </p:nvSpPr>
        <p:spPr>
          <a:xfrm>
            <a:off x="4866297" y="2812499"/>
            <a:ext cx="623454" cy="623454"/>
          </a:xfrm>
          <a:prstGeom prst="ellipse">
            <a:avLst/>
          </a:prstGeom>
          <a:solidFill>
            <a:srgbClr val="7030A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latin typeface="Courier" charset="0"/>
              </a:rPr>
              <a:t>8</a:t>
            </a:r>
            <a:endParaRPr kumimoji="1" lang="zh-CN" altLang="en-US" b="1" dirty="0">
              <a:solidFill>
                <a:schemeClr val="bg1"/>
              </a:solidFill>
              <a:latin typeface="Courier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622275" y="2734847"/>
            <a:ext cx="623454" cy="623454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endParaRPr kumimoji="1" lang="zh-CN" altLang="en-US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713577" y="3607890"/>
            <a:ext cx="623454" cy="623454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endParaRPr kumimoji="1" lang="zh-CN" altLang="en-US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301731" y="4182648"/>
            <a:ext cx="623454" cy="623454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endParaRPr kumimoji="1" lang="zh-CN" altLang="en-US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082142" y="4219123"/>
            <a:ext cx="623454" cy="623454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kumimoji="1" lang="zh-CN" altLang="en-US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049658" y="3779827"/>
            <a:ext cx="623454" cy="623454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6</a:t>
            </a:r>
            <a:endParaRPr kumimoji="1" lang="zh-CN" altLang="en-US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" name="曲线连接符 5"/>
          <p:cNvCxnSpPr>
            <a:stCxn id="28" idx="2"/>
            <a:endCxn id="3" idx="2"/>
          </p:cNvCxnSpPr>
          <p:nvPr/>
        </p:nvCxnSpPr>
        <p:spPr>
          <a:xfrm rot="10800000">
            <a:off x="4866298" y="3124226"/>
            <a:ext cx="183361" cy="967328"/>
          </a:xfrm>
          <a:prstGeom prst="curvedConnector3">
            <a:avLst>
              <a:gd name="adj1" fmla="val 224672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20" idx="7"/>
            <a:endCxn id="18" idx="1"/>
          </p:cNvCxnSpPr>
          <p:nvPr/>
        </p:nvCxnSpPr>
        <p:spPr>
          <a:xfrm rot="16200000" flipH="1">
            <a:off x="6913252" y="2019871"/>
            <a:ext cx="163055" cy="1071413"/>
          </a:xfrm>
          <a:prstGeom prst="curvedConnector3">
            <a:avLst>
              <a:gd name="adj1" fmla="val -196193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22" idx="6"/>
            <a:endCxn id="25" idx="6"/>
          </p:cNvCxnSpPr>
          <p:nvPr/>
        </p:nvCxnSpPr>
        <p:spPr>
          <a:xfrm>
            <a:off x="9245729" y="3046574"/>
            <a:ext cx="91302" cy="873043"/>
          </a:xfrm>
          <a:prstGeom prst="curvedConnector3">
            <a:avLst>
              <a:gd name="adj1" fmla="val 350378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5" idx="5"/>
            <a:endCxn id="26" idx="6"/>
          </p:cNvCxnSpPr>
          <p:nvPr/>
        </p:nvCxnSpPr>
        <p:spPr>
          <a:xfrm rot="5400000">
            <a:off x="8408290" y="3656937"/>
            <a:ext cx="354334" cy="1320543"/>
          </a:xfrm>
          <a:prstGeom prst="curved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26" idx="3"/>
            <a:endCxn id="27" idx="5"/>
          </p:cNvCxnSpPr>
          <p:nvPr/>
        </p:nvCxnSpPr>
        <p:spPr>
          <a:xfrm rot="5400000">
            <a:off x="6985427" y="4343666"/>
            <a:ext cx="36475" cy="778741"/>
          </a:xfrm>
          <a:prstGeom prst="curvedConnector3">
            <a:avLst>
              <a:gd name="adj1" fmla="val 977047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27" idx="2"/>
            <a:endCxn id="28" idx="4"/>
          </p:cNvCxnSpPr>
          <p:nvPr/>
        </p:nvCxnSpPr>
        <p:spPr>
          <a:xfrm rot="10800000">
            <a:off x="5361386" y="4403282"/>
            <a:ext cx="720757" cy="127569"/>
          </a:xfrm>
          <a:prstGeom prst="curved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1551341" y="2585693"/>
          <a:ext cx="148941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head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8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肘形连接符 46"/>
          <p:cNvCxnSpPr>
            <a:cxnSpLocks/>
            <a:endCxn id="3" idx="0"/>
          </p:cNvCxnSpPr>
          <p:nvPr/>
        </p:nvCxnSpPr>
        <p:spPr>
          <a:xfrm flipV="1">
            <a:off x="3048976" y="2812499"/>
            <a:ext cx="2129048" cy="311728"/>
          </a:xfrm>
          <a:prstGeom prst="bentConnector4">
            <a:avLst>
              <a:gd name="adj1" fmla="val 42679"/>
              <a:gd name="adj2" fmla="val 17333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451578" y="5409671"/>
            <a:ext cx="569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Kaiti SC" charset="-122"/>
                <a:ea typeface="Kaiti SC" charset="-122"/>
                <a:cs typeface="Kaiti SC" charset="-122"/>
              </a:rPr>
              <a:t>把 </a:t>
            </a:r>
            <a:r>
              <a:rPr kumimoji="1" lang="en-US" altLang="zh-CN" sz="2400" dirty="0">
                <a:latin typeface="Courier" charset="0"/>
                <a:ea typeface="Courier" charset="0"/>
                <a:cs typeface="Courier" charset="0"/>
              </a:rPr>
              <a:t>head</a:t>
            </a:r>
            <a:r>
              <a:rPr kumimoji="1" lang="zh-CN" altLang="en-US" sz="2400" dirty="0">
                <a:latin typeface="Kaiti SC" charset="-122"/>
                <a:ea typeface="Kaiti SC" charset="-122"/>
                <a:cs typeface="Kaiti SC" charset="-122"/>
              </a:rPr>
              <a:t> 看做整个单向循环链表的尾节点</a:t>
            </a:r>
          </a:p>
        </p:txBody>
      </p:sp>
      <p:sp>
        <p:nvSpPr>
          <p:cNvPr id="18" name="椭圆 17"/>
          <p:cNvSpPr/>
          <p:nvPr/>
        </p:nvSpPr>
        <p:spPr>
          <a:xfrm>
            <a:off x="7439184" y="2545802"/>
            <a:ext cx="623454" cy="623454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ourier" charset="0"/>
              </a:rPr>
              <a:t>1</a:t>
            </a:r>
            <a:endParaRPr kumimoji="1" lang="zh-CN" altLang="en-US" b="1" dirty="0">
              <a:solidFill>
                <a:schemeClr val="tx1"/>
              </a:solidFill>
              <a:latin typeface="Courier" charset="0"/>
            </a:endParaRPr>
          </a:p>
        </p:txBody>
      </p:sp>
      <p:cxnSp>
        <p:nvCxnSpPr>
          <p:cNvPr id="23" name="曲线连接符 22"/>
          <p:cNvCxnSpPr>
            <a:stCxn id="18" idx="7"/>
            <a:endCxn id="22" idx="0"/>
          </p:cNvCxnSpPr>
          <p:nvPr/>
        </p:nvCxnSpPr>
        <p:spPr>
          <a:xfrm rot="16200000" flipH="1">
            <a:off x="8403797" y="2204643"/>
            <a:ext cx="97742" cy="962667"/>
          </a:xfrm>
          <a:prstGeom prst="curvedConnector3">
            <a:avLst>
              <a:gd name="adj1" fmla="val -327293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5926923" y="2382747"/>
            <a:ext cx="623454" cy="623454"/>
          </a:xfrm>
          <a:prstGeom prst="ellipse">
            <a:avLst/>
          </a:prstGeom>
          <a:solidFill>
            <a:srgbClr val="00B0F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ourier" charset="0"/>
              </a:rPr>
              <a:t>7</a:t>
            </a:r>
            <a:endParaRPr kumimoji="1" lang="zh-CN" altLang="en-US" b="1" dirty="0">
              <a:solidFill>
                <a:schemeClr val="tx1"/>
              </a:solidFill>
              <a:latin typeface="Courier" charset="0"/>
            </a:endParaRPr>
          </a:p>
        </p:txBody>
      </p:sp>
      <p:cxnSp>
        <p:nvCxnSpPr>
          <p:cNvPr id="31" name="曲线连接符 30"/>
          <p:cNvCxnSpPr>
            <a:stCxn id="3" idx="7"/>
            <a:endCxn id="20" idx="2"/>
          </p:cNvCxnSpPr>
          <p:nvPr/>
        </p:nvCxnSpPr>
        <p:spPr>
          <a:xfrm rot="5400000" flipH="1" flipV="1">
            <a:off x="5558021" y="2534901"/>
            <a:ext cx="209328" cy="528475"/>
          </a:xfrm>
          <a:prstGeom prst="curved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436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D53A7-EEBC-F9C7-590D-30D9AB0100E2}"/>
              </a:ext>
            </a:extLst>
          </p:cNvPr>
          <p:cNvSpPr txBox="1">
            <a:spLocks/>
          </p:cNvSpPr>
          <p:nvPr/>
        </p:nvSpPr>
        <p:spPr>
          <a:xfrm>
            <a:off x="257790" y="393151"/>
            <a:ext cx="3636877" cy="804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三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双向链表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126571B-F436-16A5-8AE1-066D864F0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638381"/>
              </p:ext>
            </p:extLst>
          </p:nvPr>
        </p:nvGraphicFramePr>
        <p:xfrm>
          <a:off x="1187683" y="2160346"/>
          <a:ext cx="1489413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node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ourier" charset="0"/>
                          <a:ea typeface="Courier" charset="0"/>
                          <a:cs typeface="Courier" charset="0"/>
                        </a:rPr>
                        <a:t>data</a:t>
                      </a:r>
                      <a:endParaRPr lang="zh-CN" altLang="en-US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next</a:t>
                      </a:r>
                      <a:endParaRPr lang="zh-CN" altLang="en-US" b="1" dirty="0">
                        <a:solidFill>
                          <a:srgbClr val="00B05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pre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729418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3CC42053-4E5D-561D-3394-697325FCB1DB}"/>
              </a:ext>
            </a:extLst>
          </p:cNvPr>
          <p:cNvSpPr/>
          <p:nvPr/>
        </p:nvSpPr>
        <p:spPr>
          <a:xfrm>
            <a:off x="4823431" y="2816350"/>
            <a:ext cx="827356" cy="82735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kumimoji="1" lang="zh-CN" alt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609ADE2-59D8-04EC-4DC7-36CCF7E65048}"/>
              </a:ext>
            </a:extLst>
          </p:cNvPr>
          <p:cNvSpPr/>
          <p:nvPr/>
        </p:nvSpPr>
        <p:spPr>
          <a:xfrm>
            <a:off x="6322032" y="2816350"/>
            <a:ext cx="827356" cy="82735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1" lang="zh-CN" alt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F9E35F2-9562-9167-15E3-ED0F8E3C9A23}"/>
              </a:ext>
            </a:extLst>
          </p:cNvPr>
          <p:cNvSpPr/>
          <p:nvPr/>
        </p:nvSpPr>
        <p:spPr>
          <a:xfrm>
            <a:off x="7820633" y="2816350"/>
            <a:ext cx="827356" cy="82735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kumimoji="1" lang="zh-CN" alt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BE2E982-F7F2-1C5D-B3EF-EDC51E7A55B4}"/>
              </a:ext>
            </a:extLst>
          </p:cNvPr>
          <p:cNvSpPr/>
          <p:nvPr/>
        </p:nvSpPr>
        <p:spPr>
          <a:xfrm>
            <a:off x="9319234" y="2816350"/>
            <a:ext cx="827356" cy="82735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kumimoji="1" lang="zh-CN" alt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F0F66E02-1501-8615-7C3C-D8C2C5BBFA45}"/>
              </a:ext>
            </a:extLst>
          </p:cNvPr>
          <p:cNvCxnSpPr>
            <a:cxnSpLocks/>
            <a:stCxn id="5" idx="7"/>
            <a:endCxn id="6" idx="1"/>
          </p:cNvCxnSpPr>
          <p:nvPr/>
        </p:nvCxnSpPr>
        <p:spPr>
          <a:xfrm>
            <a:off x="5529624" y="2937513"/>
            <a:ext cx="913571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F39E4082-0CC3-0610-10E0-B4DBDC502E87}"/>
              </a:ext>
            </a:extLst>
          </p:cNvPr>
          <p:cNvCxnSpPr>
            <a:cxnSpLocks/>
            <a:stCxn id="6" idx="7"/>
            <a:endCxn id="7" idx="1"/>
          </p:cNvCxnSpPr>
          <p:nvPr/>
        </p:nvCxnSpPr>
        <p:spPr>
          <a:xfrm>
            <a:off x="7028225" y="2937513"/>
            <a:ext cx="913571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5491FEC-D29F-C123-B644-5132A8C41349}"/>
              </a:ext>
            </a:extLst>
          </p:cNvPr>
          <p:cNvCxnSpPr>
            <a:cxnSpLocks/>
            <a:stCxn id="7" idx="7"/>
            <a:endCxn id="8" idx="1"/>
          </p:cNvCxnSpPr>
          <p:nvPr/>
        </p:nvCxnSpPr>
        <p:spPr>
          <a:xfrm>
            <a:off x="8526826" y="2937513"/>
            <a:ext cx="913571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85B12ED4-FBA1-BA96-8DBE-3F225D707CF0}"/>
              </a:ext>
            </a:extLst>
          </p:cNvPr>
          <p:cNvCxnSpPr>
            <a:cxnSpLocks/>
            <a:stCxn id="8" idx="7"/>
          </p:cNvCxnSpPr>
          <p:nvPr/>
        </p:nvCxnSpPr>
        <p:spPr>
          <a:xfrm>
            <a:off x="10025427" y="2937513"/>
            <a:ext cx="721342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76AA67C-A53B-626D-781F-73ADADA38F26}"/>
              </a:ext>
            </a:extLst>
          </p:cNvPr>
          <p:cNvSpPr txBox="1"/>
          <p:nvPr/>
        </p:nvSpPr>
        <p:spPr>
          <a:xfrm>
            <a:off x="10731620" y="27528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kumimoji="1" lang="zh-CN" alt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9014D5AF-91A2-AFDE-DC7E-A6397FA0ECFC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>
          <a:xfrm flipH="1">
            <a:off x="8526826" y="3522543"/>
            <a:ext cx="913571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E63077BC-F20F-913F-328B-CF665D512D2B}"/>
              </a:ext>
            </a:extLst>
          </p:cNvPr>
          <p:cNvCxnSpPr>
            <a:cxnSpLocks/>
            <a:stCxn id="7" idx="3"/>
            <a:endCxn id="6" idx="5"/>
          </p:cNvCxnSpPr>
          <p:nvPr/>
        </p:nvCxnSpPr>
        <p:spPr>
          <a:xfrm flipH="1">
            <a:off x="7028225" y="3522543"/>
            <a:ext cx="913571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B9F2D59-CA95-3073-67AF-4EB5A2F9F5B4}"/>
              </a:ext>
            </a:extLst>
          </p:cNvPr>
          <p:cNvCxnSpPr>
            <a:cxnSpLocks/>
            <a:stCxn id="6" idx="3"/>
            <a:endCxn id="5" idx="5"/>
          </p:cNvCxnSpPr>
          <p:nvPr/>
        </p:nvCxnSpPr>
        <p:spPr>
          <a:xfrm flipH="1">
            <a:off x="5529624" y="3522543"/>
            <a:ext cx="913571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BF525FD7-E887-987A-B13C-C6787AF0A350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4223252" y="3522543"/>
            <a:ext cx="721342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C3241A0E-ABFA-8B58-1BE3-94C547497A70}"/>
              </a:ext>
            </a:extLst>
          </p:cNvPr>
          <p:cNvSpPr txBox="1"/>
          <p:nvPr/>
        </p:nvSpPr>
        <p:spPr>
          <a:xfrm>
            <a:off x="3502302" y="333787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kumimoji="1" lang="zh-CN" alt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6269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F4C5ED-9CFB-9C6A-0881-1A83D4F7A7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9" r="39728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64CA035-B014-41D0-DFE6-F0549E819F56}"/>
              </a:ext>
            </a:extLst>
          </p:cNvPr>
          <p:cNvSpPr txBox="1"/>
          <p:nvPr/>
        </p:nvSpPr>
        <p:spPr>
          <a:xfrm>
            <a:off x="7344413" y="1663375"/>
            <a:ext cx="5109091" cy="2119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8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为什么</a:t>
            </a:r>
            <a:endParaRPr kumimoji="1" lang="en-US" altLang="zh-CN" sz="4800" dirty="0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48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会出一样的题目？</a:t>
            </a:r>
            <a:endParaRPr kumimoji="1" lang="en-US" altLang="zh-CN" sz="4800" dirty="0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6752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回顾：数据结构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56050" y="3764555"/>
            <a:ext cx="5330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latin typeface="Kaiti SC" charset="-122"/>
                <a:ea typeface="Kaiti SC" charset="-122"/>
                <a:cs typeface="Kaiti SC" charset="-122"/>
              </a:rPr>
              <a:t>数据结构</a:t>
            </a:r>
            <a:r>
              <a:rPr kumimoji="1" lang="zh-CN" altLang="en-US" sz="2800" dirty="0">
                <a:latin typeface="Kaiti SC" charset="-122"/>
                <a:ea typeface="Kaiti SC" charset="-122"/>
                <a:cs typeface="Kaiti SC" charset="-122"/>
              </a:rPr>
              <a:t> </a:t>
            </a:r>
            <a:r>
              <a:rPr kumimoji="1" lang="en-US" altLang="zh-CN" sz="2800" dirty="0">
                <a:latin typeface="Kaiti SC" charset="-122"/>
                <a:ea typeface="Kaiti SC" charset="-122"/>
                <a:cs typeface="Kaiti SC" charset="-122"/>
              </a:rPr>
              <a:t>=</a:t>
            </a:r>
            <a:r>
              <a:rPr kumimoji="1" lang="zh-CN" altLang="en-US" sz="2800" dirty="0">
                <a:latin typeface="Kaiti SC" charset="-122"/>
                <a:ea typeface="Kaiti SC" charset="-122"/>
                <a:cs typeface="Kaiti SC" charset="-122"/>
              </a:rPr>
              <a:t> </a:t>
            </a:r>
            <a:r>
              <a:rPr kumimoji="1" lang="zh-CN" altLang="en-US" sz="2800" b="1" dirty="0">
                <a:solidFill>
                  <a:srgbClr val="C00000"/>
                </a:solidFill>
                <a:latin typeface="Kaiti SC" charset="-122"/>
                <a:ea typeface="Kaiti SC" charset="-122"/>
                <a:cs typeface="Kaiti SC" charset="-122"/>
              </a:rPr>
              <a:t>结构定义</a:t>
            </a:r>
            <a:r>
              <a:rPr kumimoji="1" lang="zh-CN" altLang="en-US" sz="2800" dirty="0">
                <a:latin typeface="Kaiti SC" charset="-122"/>
                <a:ea typeface="Kaiti SC" charset="-122"/>
                <a:cs typeface="Kaiti SC" charset="-122"/>
              </a:rPr>
              <a:t> </a:t>
            </a:r>
            <a:r>
              <a:rPr kumimoji="1" lang="en-US" altLang="zh-CN" sz="2800" dirty="0">
                <a:latin typeface="Kaiti SC" charset="-122"/>
                <a:ea typeface="Kaiti SC" charset="-122"/>
                <a:cs typeface="Kaiti SC" charset="-122"/>
              </a:rPr>
              <a:t>+</a:t>
            </a:r>
            <a:r>
              <a:rPr kumimoji="1" lang="zh-CN" altLang="en-US" sz="2800" dirty="0">
                <a:latin typeface="Kaiti SC" charset="-122"/>
                <a:ea typeface="Kaiti SC" charset="-122"/>
                <a:cs typeface="Kaiti SC" charset="-122"/>
              </a:rPr>
              <a:t> </a:t>
            </a:r>
            <a:r>
              <a:rPr kumimoji="1" lang="zh-CN" altLang="en-US" sz="2800" b="1" dirty="0">
                <a:solidFill>
                  <a:srgbClr val="0070C0"/>
                </a:solidFill>
                <a:latin typeface="Kaiti SC" charset="-122"/>
                <a:ea typeface="Kaiti SC" charset="-122"/>
                <a:cs typeface="Kaiti SC" charset="-122"/>
              </a:rPr>
              <a:t>结构操作</a:t>
            </a:r>
            <a:endParaRPr kumimoji="1" lang="zh-CN" altLang="en-US" sz="2800" b="1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7" y="2067063"/>
            <a:ext cx="4404473" cy="39182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1883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02EB16-E618-AD4B-8F21-96464EE87010}"/>
              </a:ext>
            </a:extLst>
          </p:cNvPr>
          <p:cNvSpPr txBox="1"/>
          <p:nvPr/>
        </p:nvSpPr>
        <p:spPr>
          <a:xfrm>
            <a:off x="2667028" y="1602224"/>
            <a:ext cx="6178294" cy="2182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顺序表：结构讲解 </a:t>
            </a:r>
            <a:r>
              <a:rPr kumimoji="1" lang="en-US" altLang="zh-CN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&amp;</a:t>
            </a: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代码演示</a:t>
            </a:r>
            <a:endParaRPr kumimoji="1" lang="en-US" altLang="zh-CN" sz="32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二</a:t>
            </a:r>
            <a:r>
              <a:rPr kumimoji="1" lang="en-US" altLang="zh-CN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链表：结构讲解 </a:t>
            </a:r>
            <a:r>
              <a:rPr kumimoji="1" lang="en-US" altLang="zh-CN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&amp;</a:t>
            </a: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代码演示</a:t>
            </a:r>
            <a:endParaRPr kumimoji="1" lang="en-US" altLang="zh-CN" sz="32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三</a:t>
            </a:r>
            <a:r>
              <a:rPr kumimoji="1" lang="en-US" altLang="zh-CN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循环链表 和 双向链表</a:t>
            </a:r>
            <a:endParaRPr kumimoji="1" lang="en-US" altLang="zh-CN" sz="32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043DF3-E6A3-7D95-2FF1-8CA99E9713D5}"/>
              </a:ext>
            </a:extLst>
          </p:cNvPr>
          <p:cNvSpPr txBox="1">
            <a:spLocks/>
          </p:cNvSpPr>
          <p:nvPr/>
        </p:nvSpPr>
        <p:spPr>
          <a:xfrm>
            <a:off x="357051" y="373218"/>
            <a:ext cx="8317970" cy="122900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000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 本期内容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245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7748-6405-ED45-992F-DE5268A2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308" y="2624371"/>
            <a:ext cx="8269383" cy="804629"/>
          </a:xfrm>
        </p:spPr>
        <p:txBody>
          <a:bodyPr>
            <a:normAutofit fontScale="90000"/>
          </a:bodyPr>
          <a:lstStyle/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 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顺序表：结构讲解 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&amp; 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代码演示</a:t>
            </a:r>
          </a:p>
        </p:txBody>
      </p:sp>
    </p:spTree>
    <p:extLst>
      <p:ext uri="{BB962C8B-B14F-4D97-AF65-F5344CB8AC3E}">
        <p14:creationId xmlns:p14="http://schemas.microsoft.com/office/powerpoint/2010/main" val="667865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顺序表：结构定义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51578" y="3871608"/>
            <a:ext cx="2231701" cy="9541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1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size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9</a:t>
            </a:r>
          </a:p>
          <a:p>
            <a:r>
              <a:rPr kumimoji="1" lang="en-US" altLang="zh-CN" sz="2800" dirty="0"/>
              <a:t>2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count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D92584-1358-6198-32F9-1A0D444B12A1}"/>
              </a:ext>
            </a:extLst>
          </p:cNvPr>
          <p:cNvSpPr/>
          <p:nvPr/>
        </p:nvSpPr>
        <p:spPr>
          <a:xfrm>
            <a:off x="1451578" y="2108200"/>
            <a:ext cx="660400" cy="66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AAEFAC88-63DC-4002-109C-EAC610E64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487689"/>
              </p:ext>
            </p:extLst>
          </p:nvPr>
        </p:nvGraphicFramePr>
        <p:xfrm>
          <a:off x="1451578" y="2156705"/>
          <a:ext cx="7167123" cy="12488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6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244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sz="24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sz="24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sz="24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sz="24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sz="24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240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CN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680842"/>
                  </a:ext>
                </a:extLst>
              </a:tr>
              <a:tr h="6244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①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②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③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④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⑤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954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顺序表：插入演示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51578" y="4523984"/>
            <a:ext cx="2231701" cy="9541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1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size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9</a:t>
            </a:r>
          </a:p>
          <a:p>
            <a:r>
              <a:rPr kumimoji="1" lang="en-US" altLang="zh-CN" sz="2800" dirty="0"/>
              <a:t>2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count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4" name="直线箭头连接符 3"/>
          <p:cNvCxnSpPr>
            <a:stCxn id="9" idx="2"/>
          </p:cNvCxnSpPr>
          <p:nvPr/>
        </p:nvCxnSpPr>
        <p:spPr>
          <a:xfrm flipH="1">
            <a:off x="3447014" y="2338421"/>
            <a:ext cx="9727" cy="53225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160025" y="1876756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Courier" charset="0"/>
                <a:ea typeface="Courier" charset="0"/>
                <a:cs typeface="Courier" charset="0"/>
              </a:rPr>
              <a:t>⑥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550BD4B-F97F-D602-A324-6AA4644C4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84498"/>
              </p:ext>
            </p:extLst>
          </p:nvPr>
        </p:nvGraphicFramePr>
        <p:xfrm>
          <a:off x="1451578" y="2769208"/>
          <a:ext cx="7167123" cy="12488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6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244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sz="24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sz="24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sz="24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sz="24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sz="24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240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CN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680842"/>
                  </a:ext>
                </a:extLst>
              </a:tr>
              <a:tr h="6244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①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②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③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④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⑤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806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顺序表：插入演示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AACC501-8375-DB85-7879-EE3FCEB41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698735"/>
              </p:ext>
            </p:extLst>
          </p:nvPr>
        </p:nvGraphicFramePr>
        <p:xfrm>
          <a:off x="1451578" y="2806759"/>
          <a:ext cx="7167123" cy="12488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6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63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244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0</a:t>
                      </a:r>
                      <a:endParaRPr lang="zh-CN" altLang="en-US" sz="24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  <a:endParaRPr lang="zh-CN" altLang="en-US" sz="24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  <a:endParaRPr lang="zh-CN" altLang="en-US" sz="24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  <a:endParaRPr lang="zh-CN" altLang="en-US" sz="24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  <a:endParaRPr lang="zh-CN" altLang="en-US" sz="24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240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CN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680842"/>
                  </a:ext>
                </a:extLst>
              </a:tr>
              <a:tr h="6244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①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②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③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④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⑤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6CB5E6F-48C6-AE23-ADD0-2AA9245CD7FE}"/>
              </a:ext>
            </a:extLst>
          </p:cNvPr>
          <p:cNvCxnSpPr>
            <a:stCxn id="9" idx="2"/>
          </p:cNvCxnSpPr>
          <p:nvPr/>
        </p:nvCxnSpPr>
        <p:spPr>
          <a:xfrm flipH="1">
            <a:off x="3447014" y="2338421"/>
            <a:ext cx="9727" cy="53225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08EC7AF-5EE9-EC38-5BF3-80D933815E0F}"/>
              </a:ext>
            </a:extLst>
          </p:cNvPr>
          <p:cNvSpPr txBox="1"/>
          <p:nvPr/>
        </p:nvSpPr>
        <p:spPr>
          <a:xfrm>
            <a:off x="3160025" y="1876756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Courier" charset="0"/>
                <a:ea typeface="Courier" charset="0"/>
                <a:cs typeface="Courier" charset="0"/>
              </a:rPr>
              <a:t>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C9C34FB-0485-ECA6-FC8C-2D0474E6E141}"/>
              </a:ext>
            </a:extLst>
          </p:cNvPr>
          <p:cNvSpPr txBox="1"/>
          <p:nvPr/>
        </p:nvSpPr>
        <p:spPr>
          <a:xfrm>
            <a:off x="1451578" y="4523984"/>
            <a:ext cx="2231701" cy="9541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1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size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9</a:t>
            </a:r>
          </a:p>
          <a:p>
            <a:r>
              <a:rPr kumimoji="1" lang="en-US" altLang="zh-CN" sz="2800" dirty="0"/>
              <a:t>2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count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14911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阿里巴巴普惠体 Medium"/>
        <a:cs typeface=""/>
      </a:majorFont>
      <a:minorFont>
        <a:latin typeface="等线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9607</TotalTime>
  <Words>822</Words>
  <Application>Microsoft Macintosh PowerPoint</Application>
  <PresentationFormat>宽屏</PresentationFormat>
  <Paragraphs>425</Paragraphs>
  <Slides>34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等线</vt:lpstr>
      <vt:lpstr>等线 Light</vt:lpstr>
      <vt:lpstr>Kaiti SC</vt:lpstr>
      <vt:lpstr>Source Han Sans CN Light</vt:lpstr>
      <vt:lpstr>Source Han Sans CN Medium</vt:lpstr>
      <vt:lpstr>Source Han Sans CN Normal</vt:lpstr>
      <vt:lpstr>Source Han Sans CN Regular</vt:lpstr>
      <vt:lpstr>Arial</vt:lpstr>
      <vt:lpstr>Courier</vt:lpstr>
      <vt:lpstr>Courier New</vt:lpstr>
      <vt:lpstr>Office 主题​​</vt:lpstr>
      <vt:lpstr>顺序表和链表</vt:lpstr>
      <vt:lpstr>PowerPoint 演示文稿</vt:lpstr>
      <vt:lpstr>回顾：数据结构</vt:lpstr>
      <vt:lpstr>回顾：数据结构</vt:lpstr>
      <vt:lpstr>PowerPoint 演示文稿</vt:lpstr>
      <vt:lpstr>一. 顺序表：结构讲解 &amp; 代码演示</vt:lpstr>
      <vt:lpstr>顺序表：结构定义</vt:lpstr>
      <vt:lpstr>顺序表：插入演示</vt:lpstr>
      <vt:lpstr>顺序表：插入演示</vt:lpstr>
      <vt:lpstr>顺序表：插入演示</vt:lpstr>
      <vt:lpstr>顺序表：删除演示</vt:lpstr>
      <vt:lpstr>顺序表：删除演示</vt:lpstr>
      <vt:lpstr>顺序表：代码演示</vt:lpstr>
      <vt:lpstr>二. 链表：结构讲解 &amp; 代码演示</vt:lpstr>
      <vt:lpstr>链表：结构定义</vt:lpstr>
      <vt:lpstr>链表：插入元素</vt:lpstr>
      <vt:lpstr>链表：插入元素</vt:lpstr>
      <vt:lpstr>链表：插入元素</vt:lpstr>
      <vt:lpstr>链表：插入元素</vt:lpstr>
      <vt:lpstr>链表：插入元素</vt:lpstr>
      <vt:lpstr>链表：错误插入</vt:lpstr>
      <vt:lpstr>链表：错误插入</vt:lpstr>
      <vt:lpstr>链表：错误插入</vt:lpstr>
      <vt:lpstr>链表：无头链表</vt:lpstr>
      <vt:lpstr>链表：有头链表</vt:lpstr>
      <vt:lpstr>链表：代码演示</vt:lpstr>
      <vt:lpstr>三. 循环链表 和 双向链表</vt:lpstr>
      <vt:lpstr>单向循环链表</vt:lpstr>
      <vt:lpstr>单向循环链表-插入</vt:lpstr>
      <vt:lpstr>单向循环链表-插入</vt:lpstr>
      <vt:lpstr>单向循环链表-插入</vt:lpstr>
      <vt:lpstr>单向循环链表-插入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Guang Hu</cp:lastModifiedBy>
  <cp:revision>251</cp:revision>
  <dcterms:created xsi:type="dcterms:W3CDTF">2021-01-25T10:52:11Z</dcterms:created>
  <dcterms:modified xsi:type="dcterms:W3CDTF">2023-01-27T12:25:39Z</dcterms:modified>
</cp:coreProperties>
</file>