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93" r:id="rId2"/>
    <p:sldId id="1221" r:id="rId3"/>
    <p:sldId id="651" r:id="rId4"/>
    <p:sldId id="294" r:id="rId5"/>
    <p:sldId id="287" r:id="rId6"/>
    <p:sldId id="1242" r:id="rId7"/>
    <p:sldId id="1243" r:id="rId8"/>
    <p:sldId id="1244" r:id="rId9"/>
    <p:sldId id="1245" r:id="rId10"/>
    <p:sldId id="1246" r:id="rId11"/>
    <p:sldId id="1247" r:id="rId12"/>
    <p:sldId id="1248" r:id="rId13"/>
    <p:sldId id="1249" r:id="rId14"/>
    <p:sldId id="1250" r:id="rId15"/>
    <p:sldId id="1236" r:id="rId16"/>
    <p:sldId id="1241" r:id="rId17"/>
    <p:sldId id="1222" r:id="rId18"/>
    <p:sldId id="322" r:id="rId19"/>
    <p:sldId id="1251" r:id="rId20"/>
    <p:sldId id="1252" r:id="rId21"/>
    <p:sldId id="1238" r:id="rId22"/>
    <p:sldId id="327" r:id="rId23"/>
    <p:sldId id="1253" r:id="rId24"/>
    <p:sldId id="1254" r:id="rId25"/>
    <p:sldId id="1255" r:id="rId26"/>
    <p:sldId id="1256" r:id="rId27"/>
    <p:sldId id="1257" r:id="rId28"/>
    <p:sldId id="1258" r:id="rId29"/>
    <p:sldId id="1259" r:id="rId30"/>
    <p:sldId id="1260" r:id="rId31"/>
    <p:sldId id="1261" r:id="rId32"/>
    <p:sldId id="1262" r:id="rId33"/>
    <p:sldId id="1263" r:id="rId34"/>
    <p:sldId id="1264" r:id="rId35"/>
    <p:sldId id="1265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40" r:id="rId45"/>
    <p:sldId id="66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3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7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76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52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00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951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050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31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623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523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757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6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322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84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898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315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865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163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922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851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076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545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49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56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597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887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803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226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670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62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236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446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114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2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48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03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577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35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5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3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栈和队列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队列：入队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47177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19322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1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3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tail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2687424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05519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6711047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29142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8C4D21-C921-3584-5931-59044642CAC3}"/>
              </a:ext>
            </a:extLst>
          </p:cNvPr>
          <p:cNvSpPr txBox="1"/>
          <p:nvPr/>
        </p:nvSpPr>
        <p:spPr>
          <a:xfrm>
            <a:off x="5627179" y="3396149"/>
            <a:ext cx="48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⑥</a:t>
            </a:r>
            <a:endParaRPr lang="zh-CN" alt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75D0E50D-DABB-C196-2F12-A2C13FDE138F}"/>
              </a:ext>
            </a:extLst>
          </p:cNvPr>
          <p:cNvSpPr/>
          <p:nvPr/>
        </p:nvSpPr>
        <p:spPr>
          <a:xfrm>
            <a:off x="4120526" y="4690496"/>
            <a:ext cx="978408" cy="63540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5811B1-57AA-C539-B384-6BB62E629DB2}"/>
              </a:ext>
            </a:extLst>
          </p:cNvPr>
          <p:cNvSpPr txBox="1"/>
          <p:nvPr/>
        </p:nvSpPr>
        <p:spPr>
          <a:xfrm>
            <a:off x="5579788" y="4315701"/>
            <a:ext cx="219322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1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3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tail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50286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队列：假溢出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38427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⑦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⑧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⑨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12429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430690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2499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914835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6644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8C4D21-C921-3584-5931-59044642CAC3}"/>
              </a:ext>
            </a:extLst>
          </p:cNvPr>
          <p:cNvSpPr txBox="1"/>
          <p:nvPr/>
        </p:nvSpPr>
        <p:spPr>
          <a:xfrm>
            <a:off x="5627179" y="3396149"/>
            <a:ext cx="48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⑥</a:t>
            </a:r>
            <a:endParaRPr lang="zh-CN" alt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516356-9F3E-B61D-92FA-BC83ED8C7675}"/>
              </a:ext>
            </a:extLst>
          </p:cNvPr>
          <p:cNvSpPr txBox="1"/>
          <p:nvPr/>
        </p:nvSpPr>
        <p:spPr>
          <a:xfrm>
            <a:off x="8987009" y="2803140"/>
            <a:ext cx="322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zh-CN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2336D-7571-AC4E-6D11-18846FA051AC}"/>
              </a:ext>
            </a:extLst>
          </p:cNvPr>
          <p:cNvSpPr txBox="1"/>
          <p:nvPr/>
        </p:nvSpPr>
        <p:spPr>
          <a:xfrm>
            <a:off x="9969541" y="222897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Kaiti SC" charset="-122"/>
                <a:ea typeface="Kaiti SC" charset="-122"/>
                <a:cs typeface="Kaiti SC" charset="-122"/>
              </a:rPr>
              <a:t>插入</a:t>
            </a:r>
            <a:r>
              <a:rPr lang="zh-CN" altLang="en-US" sz="24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⑩ </a:t>
            </a:r>
            <a:r>
              <a:rPr lang="zh-CN" altLang="en-US" sz="2400" b="1" dirty="0">
                <a:latin typeface="Courier" charset="0"/>
                <a:ea typeface="Courier" charset="0"/>
                <a:cs typeface="Courier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10616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队列：假溢出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5642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⑦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⑧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⑨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12429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430690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2499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914835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6644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8C4D21-C921-3584-5931-59044642CAC3}"/>
              </a:ext>
            </a:extLst>
          </p:cNvPr>
          <p:cNvSpPr txBox="1"/>
          <p:nvPr/>
        </p:nvSpPr>
        <p:spPr>
          <a:xfrm>
            <a:off x="5627179" y="3396149"/>
            <a:ext cx="48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⑥</a:t>
            </a:r>
            <a:endParaRPr lang="zh-CN" alt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516356-9F3E-B61D-92FA-BC83ED8C7675}"/>
              </a:ext>
            </a:extLst>
          </p:cNvPr>
          <p:cNvSpPr txBox="1"/>
          <p:nvPr/>
        </p:nvSpPr>
        <p:spPr>
          <a:xfrm>
            <a:off x="8987009" y="2803140"/>
            <a:ext cx="322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zh-CN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2336D-7571-AC4E-6D11-18846FA051AC}"/>
              </a:ext>
            </a:extLst>
          </p:cNvPr>
          <p:cNvSpPr txBox="1"/>
          <p:nvPr/>
        </p:nvSpPr>
        <p:spPr>
          <a:xfrm>
            <a:off x="9969541" y="222897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Kaiti SC" charset="-122"/>
                <a:ea typeface="Kaiti SC" charset="-122"/>
                <a:cs typeface="Kaiti SC" charset="-122"/>
              </a:rPr>
              <a:t>插入</a:t>
            </a:r>
            <a:r>
              <a:rPr lang="zh-CN" altLang="en-US" sz="24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⑩ </a:t>
            </a:r>
            <a:r>
              <a:rPr lang="zh-CN" altLang="en-US" sz="2400" b="1" dirty="0">
                <a:latin typeface="Courier" charset="0"/>
                <a:ea typeface="Courier" charset="0"/>
                <a:cs typeface="Courier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00021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队列：循环队列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⑦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⑧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⑨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231701" cy="18158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0</a:t>
            </a:r>
          </a:p>
          <a:p>
            <a:r>
              <a:rPr kumimoji="1" lang="en-US" altLang="zh-CN" sz="2800" dirty="0"/>
              <a:t>4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count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6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430690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2499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1897278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15373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8C4D21-C921-3584-5931-59044642CAC3}"/>
              </a:ext>
            </a:extLst>
          </p:cNvPr>
          <p:cNvSpPr txBox="1"/>
          <p:nvPr/>
        </p:nvSpPr>
        <p:spPr>
          <a:xfrm>
            <a:off x="5627179" y="3396149"/>
            <a:ext cx="48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⑥</a:t>
            </a:r>
            <a:endParaRPr lang="zh-CN" alt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2336D-7571-AC4E-6D11-18846FA051AC}"/>
              </a:ext>
            </a:extLst>
          </p:cNvPr>
          <p:cNvSpPr txBox="1"/>
          <p:nvPr/>
        </p:nvSpPr>
        <p:spPr>
          <a:xfrm>
            <a:off x="9969541" y="222897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Kaiti SC" charset="-122"/>
                <a:ea typeface="Kaiti SC" charset="-122"/>
                <a:cs typeface="Kaiti SC" charset="-122"/>
              </a:rPr>
              <a:t>插入</a:t>
            </a:r>
            <a:r>
              <a:rPr lang="zh-CN" altLang="en-US" sz="24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⑩ </a:t>
            </a:r>
            <a:r>
              <a:rPr lang="zh-CN" altLang="en-US" sz="2400" b="1" dirty="0">
                <a:latin typeface="Courier" charset="0"/>
                <a:ea typeface="Courier" charset="0"/>
                <a:cs typeface="Courier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03751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队列：循环队列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78986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⑩</a:t>
                      </a:r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⑦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⑧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⑨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323072" cy="18158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3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tail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4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count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430690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2499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269049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0858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8C4D21-C921-3584-5931-59044642CAC3}"/>
              </a:ext>
            </a:extLst>
          </p:cNvPr>
          <p:cNvSpPr txBox="1"/>
          <p:nvPr/>
        </p:nvSpPr>
        <p:spPr>
          <a:xfrm>
            <a:off x="5627179" y="3396149"/>
            <a:ext cx="48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⑥</a:t>
            </a:r>
            <a:endParaRPr lang="zh-CN" alt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2336D-7571-AC4E-6D11-18846FA051AC}"/>
              </a:ext>
            </a:extLst>
          </p:cNvPr>
          <p:cNvSpPr txBox="1"/>
          <p:nvPr/>
        </p:nvSpPr>
        <p:spPr>
          <a:xfrm>
            <a:off x="9969541" y="2228978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Kaiti SC" charset="-122"/>
                <a:ea typeface="Kaiti SC" charset="-122"/>
                <a:cs typeface="Kaiti SC" charset="-122"/>
              </a:rPr>
              <a:t>插入</a:t>
            </a:r>
            <a:r>
              <a:rPr lang="zh-CN" altLang="en-US" sz="24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⑩ </a:t>
            </a:r>
            <a:r>
              <a:rPr lang="zh-CN" altLang="en-US" sz="2400" b="1" dirty="0">
                <a:latin typeface="Courier" charset="0"/>
                <a:ea typeface="Courier" charset="0"/>
                <a:cs typeface="Courier" charset="0"/>
              </a:rPr>
              <a:t>？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6406140C-9E58-236D-FD0B-791E6C4081F4}"/>
              </a:ext>
            </a:extLst>
          </p:cNvPr>
          <p:cNvSpPr/>
          <p:nvPr/>
        </p:nvSpPr>
        <p:spPr>
          <a:xfrm>
            <a:off x="4293047" y="4905940"/>
            <a:ext cx="978408" cy="63540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23695B-E95E-E8EA-B925-A655A4923874}"/>
              </a:ext>
            </a:extLst>
          </p:cNvPr>
          <p:cNvSpPr txBox="1"/>
          <p:nvPr/>
        </p:nvSpPr>
        <p:spPr>
          <a:xfrm>
            <a:off x="5817428" y="4315702"/>
            <a:ext cx="2323072" cy="18158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3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tail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4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count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90070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队列：代码演示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顺序表实现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65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队列：代码演示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链表实现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08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820" y="2624371"/>
            <a:ext cx="7648359" cy="8046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栈：结构讲解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&amp;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代码演示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9991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栈：结构定义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1132" y="2148244"/>
            <a:ext cx="1931939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top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70512"/>
              </p:ext>
            </p:extLst>
          </p:nvPr>
        </p:nvGraphicFramePr>
        <p:xfrm>
          <a:off x="6096000" y="2148244"/>
          <a:ext cx="2153926" cy="3471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直线箭头连接符 13"/>
          <p:cNvCxnSpPr>
            <a:stCxn id="18" idx="1"/>
          </p:cNvCxnSpPr>
          <p:nvPr/>
        </p:nvCxnSpPr>
        <p:spPr>
          <a:xfrm flipH="1">
            <a:off x="8249925" y="3603362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951673" y="337252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62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栈：出栈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1132" y="2148244"/>
            <a:ext cx="1951175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top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3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37165"/>
              </p:ext>
            </p:extLst>
          </p:nvPr>
        </p:nvGraphicFramePr>
        <p:xfrm>
          <a:off x="6096000" y="2148244"/>
          <a:ext cx="2153926" cy="3471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直线箭头连接符 13"/>
          <p:cNvCxnSpPr>
            <a:stCxn id="18" idx="1"/>
          </p:cNvCxnSpPr>
          <p:nvPr/>
        </p:nvCxnSpPr>
        <p:spPr>
          <a:xfrm flipH="1">
            <a:off x="8249926" y="4154205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951674" y="392337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3334F46-2148-FB03-A818-DCBD83B30D86}"/>
              </a:ext>
            </a:extLst>
          </p:cNvPr>
          <p:cNvSpPr/>
          <p:nvPr/>
        </p:nvSpPr>
        <p:spPr>
          <a:xfrm rot="5400000">
            <a:off x="3842498" y="3242203"/>
            <a:ext cx="489205" cy="6354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B763A9-61C8-2510-9DCA-3CBB3FEE8242}"/>
              </a:ext>
            </a:extLst>
          </p:cNvPr>
          <p:cNvSpPr txBox="1"/>
          <p:nvPr/>
        </p:nvSpPr>
        <p:spPr>
          <a:xfrm>
            <a:off x="3121132" y="4017461"/>
            <a:ext cx="1951175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top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5177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566027" y="1036797"/>
            <a:ext cx="7059946" cy="515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1-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HZOJ-595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：程序调用关系</a:t>
            </a:r>
            <a:endParaRPr kumimoji="1" lang="en-US" altLang="zh-CN" sz="28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2-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HZOJ-838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</a:t>
            </a: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2020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年数据结构</a:t>
            </a: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41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题</a:t>
            </a:r>
            <a:endParaRPr kumimoji="1" lang="en-US" altLang="zh-CN" sz="28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3-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Leetcode-844</a:t>
            </a:r>
            <a:r>
              <a:rPr kumimoji="1" lang="zh-CN" altLang="en-US" sz="28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：比较退格的字符串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4-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HZOJ-263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：火车进站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5-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Leetcode-946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：验证栈序列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6-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HZOJ-265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：括号画家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7-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Leetcode-622</a:t>
            </a:r>
            <a:r>
              <a:rPr kumimoji="1" lang="zh-CN" altLang="en-US" sz="28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：设计循环队列</a:t>
            </a:r>
            <a:endParaRPr kumimoji="1" lang="en-US" altLang="zh-CN" sz="28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8-</a:t>
            </a:r>
            <a:r>
              <a:rPr kumimoji="1" lang="zh-CN" altLang="en-US" sz="28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8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8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HZOJ-266</a:t>
            </a:r>
            <a:r>
              <a:rPr kumimoji="1" lang="zh-CN" altLang="en-US" sz="28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：表达式计算</a:t>
            </a:r>
            <a:endParaRPr kumimoji="1" lang="en-US" altLang="zh-CN" sz="28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14718" y="59952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本章习题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54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栈：入栈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1132" y="2148244"/>
            <a:ext cx="1951175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top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89460"/>
              </p:ext>
            </p:extLst>
          </p:nvPr>
        </p:nvGraphicFramePr>
        <p:xfrm>
          <a:off x="6096000" y="2148244"/>
          <a:ext cx="2153926" cy="3471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直线箭头连接符 13"/>
          <p:cNvCxnSpPr>
            <a:stCxn id="18" idx="1"/>
          </p:cNvCxnSpPr>
          <p:nvPr/>
        </p:nvCxnSpPr>
        <p:spPr>
          <a:xfrm flipH="1">
            <a:off x="8222256" y="3573677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924004" y="334284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3334F46-2148-FB03-A818-DCBD83B30D86}"/>
              </a:ext>
            </a:extLst>
          </p:cNvPr>
          <p:cNvSpPr/>
          <p:nvPr/>
        </p:nvSpPr>
        <p:spPr>
          <a:xfrm rot="5400000">
            <a:off x="3842498" y="3242203"/>
            <a:ext cx="489205" cy="6354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B763A9-61C8-2510-9DCA-3CBB3FEE8242}"/>
              </a:ext>
            </a:extLst>
          </p:cNvPr>
          <p:cNvSpPr txBox="1"/>
          <p:nvPr/>
        </p:nvSpPr>
        <p:spPr>
          <a:xfrm>
            <a:off x="3121132" y="4017461"/>
            <a:ext cx="1951175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top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1574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栈：代码演示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53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Given a string containing just the characters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'('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,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')'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,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'{'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,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'}'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,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'['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 and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']'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, determine if the input string is valid.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The brackets must close in the correct order,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"()"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 and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"()[]{}"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 are all valid but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"(]"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 and </a:t>
            </a:r>
            <a:r>
              <a:rPr lang="en-US" altLang="zh-CN" dirty="0">
                <a:solidFill>
                  <a:srgbClr val="FF0000"/>
                </a:solidFill>
                <a:latin typeface="Helvetica Neue" charset="0"/>
              </a:rPr>
              <a:t>"([)]"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 are not.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664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5C1D9D-3950-2466-6703-46CD37BE33A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8923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dirty="0"/>
              <a:t>用栈模拟括号匹配的过程</a:t>
            </a:r>
            <a:endParaRPr kumimoji="1"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kumimoji="1" lang="zh-CN" altLang="en-US" sz="2400" dirty="0"/>
              <a:t>遇到</a:t>
            </a:r>
            <a:r>
              <a:rPr kumimoji="1" lang="en-US" altLang="zh-CN" sz="2400" dirty="0"/>
              <a:t>『</a:t>
            </a:r>
            <a:r>
              <a:rPr kumimoji="1" lang="zh-CN" altLang="en-US" sz="2400" dirty="0"/>
              <a:t>左括号</a:t>
            </a:r>
            <a:r>
              <a:rPr kumimoji="1" lang="en-US" altLang="zh-CN" sz="2400" dirty="0"/>
              <a:t>』</a:t>
            </a:r>
            <a:r>
              <a:rPr kumimoji="1" lang="zh-CN" altLang="en-US" sz="2400" dirty="0"/>
              <a:t>就进栈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kumimoji="1" lang="zh-CN" altLang="en-US" sz="2400" dirty="0"/>
              <a:t>遇到</a:t>
            </a:r>
            <a:r>
              <a:rPr kumimoji="1" lang="en-US" altLang="zh-CN" sz="2400" dirty="0"/>
              <a:t>『</a:t>
            </a:r>
            <a:r>
              <a:rPr kumimoji="1" lang="zh-CN" altLang="en-US" sz="2400" dirty="0"/>
              <a:t>右括号</a:t>
            </a:r>
            <a:r>
              <a:rPr kumimoji="1" lang="en-US" altLang="zh-CN" sz="2400" dirty="0"/>
              <a:t>』</a:t>
            </a:r>
            <a:r>
              <a:rPr kumimoji="1" lang="zh-CN" altLang="en-US" sz="2400" dirty="0"/>
              <a:t>就和栈顶的</a:t>
            </a:r>
            <a:r>
              <a:rPr kumimoji="1" lang="en-US" altLang="zh-CN" sz="2400" dirty="0"/>
              <a:t>『</a:t>
            </a:r>
            <a:r>
              <a:rPr kumimoji="1" lang="zh-CN" altLang="en-US" sz="2400" dirty="0"/>
              <a:t>左括号</a:t>
            </a:r>
            <a:r>
              <a:rPr kumimoji="1" lang="en-US" altLang="zh-CN" sz="2400" dirty="0"/>
              <a:t>』</a:t>
            </a:r>
            <a:r>
              <a:rPr kumimoji="1" lang="zh-CN" altLang="en-US" sz="2400" dirty="0"/>
              <a:t>做匹配，如果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成功</a:t>
            </a:r>
            <a:r>
              <a:rPr kumimoji="1" lang="zh-CN" altLang="en-US" sz="2400" dirty="0"/>
              <a:t>，栈顶元素出栈，如果</a:t>
            </a:r>
            <a:r>
              <a:rPr kumimoji="1" lang="zh-CN" altLang="en-US" sz="2400" b="1" dirty="0">
                <a:solidFill>
                  <a:srgbClr val="00B050"/>
                </a:solidFill>
              </a:rPr>
              <a:t>失败</a:t>
            </a:r>
            <a:r>
              <a:rPr kumimoji="1" lang="zh-CN" altLang="en-US" sz="2400" dirty="0"/>
              <a:t>，说明括号序列不合法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8753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33863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5953320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572248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14538"/>
              </p:ext>
            </p:extLst>
          </p:nvPr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85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08174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5358409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512757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1090670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2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76494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{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4752481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452164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1531345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3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4895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{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5347392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511655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1994053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90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80611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{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5882650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565181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2445745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99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76805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{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[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5336240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510540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2981003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31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3212037" y="1984887"/>
            <a:ext cx="5767926" cy="1444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队列：结构讲解 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&amp;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代码演示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栈：结构讲解 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&amp;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代码演示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67181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[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4778679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454784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3493959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4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8773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[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5336240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510540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3884252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45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5372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{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[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4778679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454784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4419511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84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2456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{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[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5336240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510540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4865560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1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Leetcode-20</a:t>
            </a:r>
            <a:r>
              <a:rPr kumimoji="1" lang="zh-CN" altLang="en-US" dirty="0"/>
              <a:t>： 括号匹配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F40E3-0B4F-EA14-7D80-E74DF006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81755"/>
              </p:ext>
            </p:extLst>
          </p:nvPr>
        </p:nvGraphicFramePr>
        <p:xfrm>
          <a:off x="6096000" y="2148244"/>
          <a:ext cx="2153926" cy="404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3046618116"/>
                    </a:ext>
                  </a:extLst>
                </a:gridCol>
                <a:gridCol w="138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{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[</a:t>
                      </a:r>
                      <a:endParaRPr lang="zh-CN" altLang="en-US" sz="2800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-1</a:t>
                      </a:r>
                      <a:endParaRPr lang="zh-CN" altLang="en-US" sz="28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72569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DCD36B2-9642-7E09-6974-93F76FE42F77}"/>
              </a:ext>
            </a:extLst>
          </p:cNvPr>
          <p:cNvCxnSpPr>
            <a:stCxn id="5" idx="1"/>
          </p:cNvCxnSpPr>
          <p:nvPr/>
        </p:nvCxnSpPr>
        <p:spPr>
          <a:xfrm flipH="1">
            <a:off x="8249926" y="5882649"/>
            <a:ext cx="70174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8575BF0-3162-1B94-91E6-3A2B56585B15}"/>
              </a:ext>
            </a:extLst>
          </p:cNvPr>
          <p:cNvSpPr txBox="1"/>
          <p:nvPr/>
        </p:nvSpPr>
        <p:spPr>
          <a:xfrm>
            <a:off x="8951674" y="565181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ourier" charset="0"/>
                <a:ea typeface="Courier" charset="0"/>
                <a:cs typeface="Courier" charset="0"/>
              </a:rPr>
              <a:t>top</a:t>
            </a:r>
            <a:endParaRPr kumimoji="1" lang="zh-CN" alt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A2DB2C6-054B-B1D9-13C0-CB79FB631A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1503"/>
          <a:ext cx="4802440" cy="6830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244">
                  <a:extLst>
                    <a:ext uri="{9D8B030D-6E8A-4147-A177-3AD203B41FA5}">
                      <a16:colId xmlns:a16="http://schemas.microsoft.com/office/drawing/2014/main" val="8146565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117608990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83773156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73709637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998669882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3457664301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4280573008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1626673767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019418049"/>
                    </a:ext>
                  </a:extLst>
                </a:gridCol>
                <a:gridCol w="480244">
                  <a:extLst>
                    <a:ext uri="{9D8B030D-6E8A-4147-A177-3AD203B41FA5}">
                      <a16:colId xmlns:a16="http://schemas.microsoft.com/office/drawing/2014/main" val="2273618421"/>
                    </a:ext>
                  </a:extLst>
                </a:gridCol>
              </a:tblGrid>
              <a:tr h="683045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32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zh-CN" altLang="en-US" sz="3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8530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93AE8A6-0D0A-12AA-B26A-5043D8EA7D94}"/>
              </a:ext>
            </a:extLst>
          </p:cNvPr>
          <p:cNvCxnSpPr>
            <a:cxnSpLocks/>
          </p:cNvCxnSpPr>
          <p:nvPr/>
        </p:nvCxnSpPr>
        <p:spPr>
          <a:xfrm flipV="1">
            <a:off x="5345062" y="3624548"/>
            <a:ext cx="0" cy="4957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08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Leetcode-20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括号匹配：代码演示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65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栈：深入理解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51577" y="2608398"/>
            <a:ext cx="9603275" cy="22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dirty="0"/>
              <a:t>思考：</a:t>
            </a:r>
            <a:endParaRPr kumimoji="1" lang="en-US" altLang="zh-CN" sz="3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问题简化成只有一种括号，怎么做？</a:t>
            </a:r>
            <a:endParaRPr kumimoji="1"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kumimoji="1"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想到用栈的同学，在简化问题中，能不能不用栈？</a:t>
            </a:r>
          </a:p>
        </p:txBody>
      </p:sp>
    </p:spTree>
    <p:extLst>
      <p:ext uri="{BB962C8B-B14F-4D97-AF65-F5344CB8AC3E}">
        <p14:creationId xmlns:p14="http://schemas.microsoft.com/office/powerpoint/2010/main" val="488847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栈：深入理解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1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((()())())</a:t>
            </a:r>
          </a:p>
          <a:p>
            <a:pPr marL="0" indent="0"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2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(()))()</a:t>
            </a:r>
          </a:p>
          <a:p>
            <a:pPr marL="0" indent="0"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3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(()()</a:t>
            </a:r>
            <a:endParaRPr kumimoji="1" lang="zh-CN" alt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31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栈：深入理解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1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((()())())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kumimoji="1" lang="en-US" altLang="zh-CN" sz="3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marL="0" indent="0"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2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(()))()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kumimoji="1" lang="en-US" altLang="zh-CN" sz="3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pPr marL="0" indent="0"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3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、</a:t>
            </a: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(()()</a:t>
            </a:r>
            <a:r>
              <a:rPr kumimoji="1" lang="zh-CN" altLang="en-US" sz="3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zh-CN" sz="3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kumimoji="1" lang="zh-CN" altLang="en-US" sz="32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9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栈：深入理解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kumimoji="1" lang="en-US" altLang="zh-CN" sz="3200" b="1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3200" b="1" dirty="0"/>
              <a:t>结论：</a:t>
            </a:r>
            <a:endParaRPr kumimoji="1" lang="en-US" altLang="zh-CN" sz="3200" b="1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、在任意一个位置上，左括号数量 </a:t>
            </a:r>
            <a:r>
              <a:rPr kumimoji="1" lang="en-US" altLang="zh-CN" sz="2400" dirty="0"/>
              <a:t>&gt;=</a:t>
            </a:r>
            <a:r>
              <a:rPr kumimoji="1" lang="zh-CN" altLang="en-US" sz="2400" dirty="0"/>
              <a:t> 右括号数量</a:t>
            </a:r>
            <a:endParaRPr kumimoji="1"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dirty="0"/>
              <a:t>	2</a:t>
            </a:r>
            <a:r>
              <a:rPr kumimoji="1" lang="zh-CN" altLang="en-US" sz="2400" dirty="0"/>
              <a:t>、在最后一个位置上，左括号数量 </a:t>
            </a:r>
            <a:r>
              <a:rPr kumimoji="1" lang="en-US" altLang="zh-CN" sz="2400" dirty="0"/>
              <a:t>==</a:t>
            </a:r>
            <a:r>
              <a:rPr kumimoji="1" lang="zh-CN" altLang="en-US" sz="2400" dirty="0"/>
              <a:t> 右括号数量</a:t>
            </a:r>
            <a:endParaRPr kumimoji="1"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dirty="0"/>
              <a:t>	3</a:t>
            </a:r>
            <a:r>
              <a:rPr kumimoji="1" lang="zh-CN" altLang="en-US" sz="2400" dirty="0"/>
              <a:t>、程序中只需要记录左括号数量和右括号数量即可</a:t>
            </a:r>
          </a:p>
        </p:txBody>
      </p:sp>
    </p:spTree>
    <p:extLst>
      <p:ext uri="{BB962C8B-B14F-4D97-AF65-F5344CB8AC3E}">
        <p14:creationId xmlns:p14="http://schemas.microsoft.com/office/powerpoint/2010/main" val="52087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308" y="2624371"/>
            <a:ext cx="8269383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队列：结构讲解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&amp;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栈：深入理解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2075234"/>
            <a:ext cx="5260507" cy="3886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207325" y="2075234"/>
            <a:ext cx="4323036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存在问题：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程序能不能更优化？</a:t>
            </a:r>
            <a:endParaRPr kumimoji="1" lang="en-US" altLang="zh-CN" sz="20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dirty="0"/>
          </a:p>
          <a:p>
            <a:r>
              <a:rPr kumimoji="1" lang="zh-CN" altLang="en-US" sz="2400" b="1" dirty="0">
                <a:latin typeface="STKaiti" charset="-122"/>
                <a:ea typeface="STKaiti" charset="-122"/>
                <a:cs typeface="STKaiti" charset="-122"/>
              </a:rPr>
              <a:t>思考：</a:t>
            </a:r>
            <a:endParaRPr kumimoji="1" lang="en-US" altLang="zh-CN" sz="24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dirty="0"/>
              <a:t>	</a:t>
            </a:r>
            <a:r>
              <a:rPr kumimoji="1" lang="en-US" altLang="zh-CN" sz="2000" dirty="0" err="1">
                <a:latin typeface="STKaiti" charset="-122"/>
                <a:ea typeface="STKaiti" charset="-122"/>
                <a:cs typeface="STKaiti" charset="-122"/>
              </a:rPr>
              <a:t>rnum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 变量一定是需要的么？</a:t>
            </a:r>
          </a:p>
        </p:txBody>
      </p:sp>
    </p:spTree>
    <p:extLst>
      <p:ext uri="{BB962C8B-B14F-4D97-AF65-F5344CB8AC3E}">
        <p14:creationId xmlns:p14="http://schemas.microsoft.com/office/powerpoint/2010/main" val="1413541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栈：深入理解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2055779"/>
            <a:ext cx="5338328" cy="3952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517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栈：深入理解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51577" y="2608398"/>
            <a:ext cx="9603275" cy="22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dirty="0"/>
              <a:t>思考：</a:t>
            </a:r>
            <a:endParaRPr kumimoji="1" lang="en-US" altLang="zh-CN" sz="3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/>
              <a:t>	1</a:t>
            </a:r>
            <a:r>
              <a:rPr kumimoji="1" lang="zh-CN" altLang="en-US" sz="2400" dirty="0"/>
              <a:t>、我们获得了怎样新的思维方式？</a:t>
            </a:r>
            <a:endParaRPr kumimoji="1"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/>
              <a:t>	2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+1</a:t>
            </a:r>
            <a:r>
              <a:rPr kumimoji="1" lang="zh-CN" altLang="en-US" sz="2400" dirty="0"/>
              <a:t> 可以等价为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『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进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』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-1</a:t>
            </a:r>
            <a:r>
              <a:rPr kumimoji="1" lang="zh-CN" altLang="en-US" sz="2400" dirty="0"/>
              <a:t>可以等价为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『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出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/>
              <a:t>	3</a:t>
            </a:r>
            <a:r>
              <a:rPr kumimoji="1" lang="zh-CN" altLang="en-US" sz="2400" dirty="0"/>
              <a:t>、一对</a:t>
            </a:r>
            <a:r>
              <a:rPr kumimoji="1" lang="en-US" altLang="zh-CN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kumimoji="1" lang="zh-CN" altLang="en-US" sz="2400" dirty="0"/>
              <a:t>可以等价为一个完整的事件</a:t>
            </a:r>
            <a:endParaRPr kumimoji="1"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/>
              <a:t>	4</a:t>
            </a:r>
            <a:r>
              <a:rPr kumimoji="1" lang="zh-CN" altLang="en-US" sz="2400" dirty="0"/>
              <a:t>、</a:t>
            </a:r>
            <a:r>
              <a:rPr kumimoji="1" lang="en-US" altLang="zh-CN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(())</a:t>
            </a:r>
            <a:r>
              <a:rPr kumimoji="1" lang="zh-CN" altLang="en-US" sz="2400" dirty="0"/>
              <a:t>可以看做事件与事件之间的完全包含关系</a:t>
            </a:r>
            <a:endParaRPr kumimoji="1"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/>
              <a:t>	5</a:t>
            </a:r>
            <a:r>
              <a:rPr kumimoji="1" lang="zh-CN" altLang="en-US" sz="2400" dirty="0"/>
              <a:t>、由括号的等价变换，得到了一个新的</a:t>
            </a:r>
            <a:r>
              <a:rPr kumimoji="1" lang="zh-CN" altLang="en-US" sz="2400"/>
              <a:t>数据结构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3209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栈：深入理解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92407" y="2470827"/>
            <a:ext cx="141577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9600" dirty="0">
                <a:latin typeface="STKaiti" charset="-122"/>
                <a:ea typeface="STKaiti" charset="-122"/>
                <a:cs typeface="STKaiti" charset="-122"/>
              </a:rPr>
              <a:t>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3329" y="481378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可以处理具有</a:t>
            </a:r>
            <a:r>
              <a:rPr kumimoji="1" lang="zh-CN" altLang="en-US" sz="2800" b="1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完全包含</a:t>
            </a:r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关系的问题</a:t>
            </a:r>
          </a:p>
        </p:txBody>
      </p:sp>
    </p:spTree>
    <p:extLst>
      <p:ext uri="{BB962C8B-B14F-4D97-AF65-F5344CB8AC3E}">
        <p14:creationId xmlns:p14="http://schemas.microsoft.com/office/powerpoint/2010/main" val="6872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栈和队列的应用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50454"/>
              </p:ext>
            </p:extLst>
          </p:nvPr>
        </p:nvGraphicFramePr>
        <p:xfrm>
          <a:off x="2189215" y="2573079"/>
          <a:ext cx="8128000" cy="2755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99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树的深度遍历、深度优先搜索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图算法基础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zh-CN" altLang="en-US" sz="2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9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队列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循环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zh-CN" altLang="en-US" sz="2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树的层序遍历，广度优先搜索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图算法基础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zh-CN" altLang="en-US" sz="2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9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单调栈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临近最大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小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90"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Kaiti SC" charset="-122"/>
                          <a:ea typeface="Kaiti SC" charset="-122"/>
                          <a:cs typeface="Kaiti SC" charset="-122"/>
                        </a:rPr>
                        <a:t>单调队列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区间最大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小</a:t>
                      </a:r>
                      <a:r>
                        <a:rPr lang="en-US" altLang="zh-CN" sz="24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r>
                        <a:rPr lang="zh-CN" altLang="en-US" sz="2400" dirty="0">
                          <a:latin typeface="Kaiti SC" charset="-122"/>
                          <a:ea typeface="Kaiti SC" charset="-122"/>
                          <a:cs typeface="Kaiti SC" charset="-122"/>
                        </a:rPr>
                        <a:t>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098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4C5ED-9CFB-9C6A-0881-1A83D4F7A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r="3972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4CA035-B014-41D0-DFE6-F0549E819F56}"/>
              </a:ext>
            </a:extLst>
          </p:cNvPr>
          <p:cNvSpPr txBox="1"/>
          <p:nvPr/>
        </p:nvSpPr>
        <p:spPr>
          <a:xfrm>
            <a:off x="7344413" y="1663375"/>
            <a:ext cx="5109091" cy="2119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为什么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会出一样的题目？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752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队列：结构定义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60979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12429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0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1941990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60085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588478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0287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54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队列：出队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6108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12429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0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1941990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60085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588478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0287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38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队列：出队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52904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19322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head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2687424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05519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588478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0287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2FE4294E-CA9D-B85B-6DDC-08DBC42A94D2}"/>
              </a:ext>
            </a:extLst>
          </p:cNvPr>
          <p:cNvSpPr/>
          <p:nvPr/>
        </p:nvSpPr>
        <p:spPr>
          <a:xfrm>
            <a:off x="4120526" y="4690496"/>
            <a:ext cx="978408" cy="63540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E04D04-DDAE-2CE8-F2C6-35AD0DAFD743}"/>
              </a:ext>
            </a:extLst>
          </p:cNvPr>
          <p:cNvSpPr txBox="1"/>
          <p:nvPr/>
        </p:nvSpPr>
        <p:spPr>
          <a:xfrm>
            <a:off x="5579788" y="4315701"/>
            <a:ext cx="219322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head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1421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队列：入队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90129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19322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1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2687424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05519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588478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0287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8C4D21-C921-3584-5931-59044642CAC3}"/>
              </a:ext>
            </a:extLst>
          </p:cNvPr>
          <p:cNvSpPr txBox="1"/>
          <p:nvPr/>
        </p:nvSpPr>
        <p:spPr>
          <a:xfrm>
            <a:off x="969298" y="1798774"/>
            <a:ext cx="48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⑥</a:t>
            </a:r>
            <a:endParaRPr lang="zh-CN" alt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40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队列：入队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54421"/>
              </p:ext>
            </p:extLst>
          </p:nvPr>
        </p:nvGraphicFramePr>
        <p:xfrm>
          <a:off x="1515373" y="2696804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ea typeface="Courier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2000" b="0" dirty="0">
                        <a:latin typeface="Courier New" panose="02070309020205020404" pitchFamily="49" charset="0"/>
                        <a:ea typeface="Courier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80276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15373" y="4315702"/>
            <a:ext cx="2193229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1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tail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</a:p>
        </p:txBody>
      </p:sp>
      <p:cxnSp>
        <p:nvCxnSpPr>
          <p:cNvPr id="4" name="直线箭头连接符 3"/>
          <p:cNvCxnSpPr>
            <a:cxnSpLocks/>
          </p:cNvCxnSpPr>
          <p:nvPr/>
        </p:nvCxnSpPr>
        <p:spPr>
          <a:xfrm>
            <a:off x="2687424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05519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head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直线箭头连接符 8"/>
          <p:cNvCxnSpPr>
            <a:cxnSpLocks/>
          </p:cNvCxnSpPr>
          <p:nvPr/>
        </p:nvCxnSpPr>
        <p:spPr>
          <a:xfrm>
            <a:off x="5884783" y="2168106"/>
            <a:ext cx="0" cy="503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02878" y="1798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" charset="0"/>
                <a:ea typeface="Courier" charset="0"/>
                <a:cs typeface="Courier" charset="0"/>
              </a:rPr>
              <a:t>tail</a:t>
            </a:r>
            <a:endParaRPr kumimoji="1"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8C4D21-C921-3584-5931-59044642CAC3}"/>
              </a:ext>
            </a:extLst>
          </p:cNvPr>
          <p:cNvSpPr txBox="1"/>
          <p:nvPr/>
        </p:nvSpPr>
        <p:spPr>
          <a:xfrm>
            <a:off x="5627179" y="3396149"/>
            <a:ext cx="487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⑥</a:t>
            </a:r>
            <a:endParaRPr lang="zh-CN" alt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07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9679</TotalTime>
  <Words>1412</Words>
  <Application>Microsoft Macintosh PowerPoint</Application>
  <PresentationFormat>宽屏</PresentationFormat>
  <Paragraphs>620</Paragraphs>
  <Slides>45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等线</vt:lpstr>
      <vt:lpstr>等线 Light</vt:lpstr>
      <vt:lpstr>STKaiti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Courier</vt:lpstr>
      <vt:lpstr>Courier New</vt:lpstr>
      <vt:lpstr>Helvetica Neue</vt:lpstr>
      <vt:lpstr>Office 主题​​</vt:lpstr>
      <vt:lpstr>栈和队列</vt:lpstr>
      <vt:lpstr>PowerPoint 演示文稿</vt:lpstr>
      <vt:lpstr>PowerPoint 演示文稿</vt:lpstr>
      <vt:lpstr>一. 队列：结构讲解 &amp; 代码演示</vt:lpstr>
      <vt:lpstr>队列：结构定义</vt:lpstr>
      <vt:lpstr>队列：出队</vt:lpstr>
      <vt:lpstr>队列：出队</vt:lpstr>
      <vt:lpstr>队列：入队</vt:lpstr>
      <vt:lpstr>队列：入队</vt:lpstr>
      <vt:lpstr>队列：入队</vt:lpstr>
      <vt:lpstr>队列：假溢出</vt:lpstr>
      <vt:lpstr>队列：假溢出</vt:lpstr>
      <vt:lpstr>队列：循环队列</vt:lpstr>
      <vt:lpstr>队列：循环队列</vt:lpstr>
      <vt:lpstr>队列：代码演示-顺序表实现</vt:lpstr>
      <vt:lpstr>队列：代码演示-链表实现</vt:lpstr>
      <vt:lpstr>二. 栈：结构讲解 &amp; 代码演示</vt:lpstr>
      <vt:lpstr>栈：结构定义</vt:lpstr>
      <vt:lpstr>栈：出栈</vt:lpstr>
      <vt:lpstr>栈：入栈</vt:lpstr>
      <vt:lpstr>栈：代码演示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Leetcode-20： 括号匹配</vt:lpstr>
      <vt:lpstr>Leetcode-20 括号匹配：代码演示</vt:lpstr>
      <vt:lpstr>栈：深入理解</vt:lpstr>
      <vt:lpstr>栈：深入理解</vt:lpstr>
      <vt:lpstr>栈：深入理解</vt:lpstr>
      <vt:lpstr>栈：深入理解</vt:lpstr>
      <vt:lpstr>栈：深入理解</vt:lpstr>
      <vt:lpstr>栈：深入理解</vt:lpstr>
      <vt:lpstr>栈：深入理解</vt:lpstr>
      <vt:lpstr>栈：深入理解</vt:lpstr>
      <vt:lpstr>栈和队列的应用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353</cp:revision>
  <dcterms:created xsi:type="dcterms:W3CDTF">2021-01-25T10:52:11Z</dcterms:created>
  <dcterms:modified xsi:type="dcterms:W3CDTF">2023-01-27T13:41:53Z</dcterms:modified>
</cp:coreProperties>
</file>