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33" r:id="rId2"/>
    <p:sldId id="734" r:id="rId3"/>
    <p:sldId id="735" r:id="rId4"/>
    <p:sldId id="73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3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5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堆与优先队列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HZOJ-289</a:t>
            </a:r>
            <a:r>
              <a:rPr kumimoji="1" lang="zh-CN" altLang="en-US" sz="3500" dirty="0"/>
              <a:t>：生日礼物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926189-80F9-C298-B939-5C1B8BDD1632}"/>
              </a:ext>
            </a:extLst>
          </p:cNvPr>
          <p:cNvSpPr txBox="1"/>
          <p:nvPr/>
        </p:nvSpPr>
        <p:spPr>
          <a:xfrm>
            <a:off x="838200" y="1778000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结论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zh-CN" altLang="en-US" dirty="0"/>
              <a:t>：可以将原序列看成是正负交替的一个序列</a:t>
            </a:r>
            <a:endParaRPr kumimoji="1"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A2C38F-C5D0-6C53-96BF-6E2262D0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1633"/>
              </p:ext>
            </p:extLst>
          </p:nvPr>
        </p:nvGraphicFramePr>
        <p:xfrm>
          <a:off x="3322052" y="2922693"/>
          <a:ext cx="5547896" cy="5063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3487">
                  <a:extLst>
                    <a:ext uri="{9D8B030D-6E8A-4147-A177-3AD203B41FA5}">
                      <a16:colId xmlns:a16="http://schemas.microsoft.com/office/drawing/2014/main" val="629474575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4190377504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4288065195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696190244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3783527421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1140278286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5432446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1179388158"/>
                    </a:ext>
                  </a:extLst>
                </a:gridCol>
              </a:tblGrid>
              <a:tr h="5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644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6732F1-20BC-DA14-7F30-3E8C0F564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67829"/>
              </p:ext>
            </p:extLst>
          </p:nvPr>
        </p:nvGraphicFramePr>
        <p:xfrm>
          <a:off x="4709026" y="4031826"/>
          <a:ext cx="2773948" cy="5063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3487">
                  <a:extLst>
                    <a:ext uri="{9D8B030D-6E8A-4147-A177-3AD203B41FA5}">
                      <a16:colId xmlns:a16="http://schemas.microsoft.com/office/drawing/2014/main" val="629474575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4190377504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4288065195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696190244"/>
                    </a:ext>
                  </a:extLst>
                </a:gridCol>
              </a:tblGrid>
              <a:tr h="5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2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HZOJ-289</a:t>
            </a:r>
            <a:r>
              <a:rPr kumimoji="1" lang="zh-CN" altLang="en-US" sz="3500" dirty="0"/>
              <a:t>：生日礼物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926189-80F9-C298-B939-5C1B8BDD1632}"/>
              </a:ext>
            </a:extLst>
          </p:cNvPr>
          <p:cNvSpPr txBox="1"/>
          <p:nvPr/>
        </p:nvSpPr>
        <p:spPr>
          <a:xfrm>
            <a:off x="838200" y="1778000"/>
            <a:ext cx="928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正数有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cnt</a:t>
            </a:r>
            <a:r>
              <a:rPr kumimoji="1" lang="en-US" altLang="zh-CN" dirty="0"/>
              <a:t> </a:t>
            </a:r>
            <a:r>
              <a:rPr kumimoji="1" lang="zh-CN" altLang="en-US" dirty="0"/>
              <a:t>个，和为 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cnt</a:t>
            </a:r>
            <a:r>
              <a:rPr kumimoji="1" lang="zh-CN" altLang="en-US" dirty="0"/>
              <a:t> 大于 </a:t>
            </a:r>
            <a:r>
              <a:rPr kumimoji="1" lang="en-US" altLang="zh-CN" dirty="0"/>
              <a:t>M</a:t>
            </a:r>
            <a:r>
              <a:rPr kumimoji="1" lang="zh-CN" altLang="en-US" dirty="0"/>
              <a:t>，如何减少正数的个数，并分析对于 </a:t>
            </a:r>
            <a:r>
              <a:rPr kumimoji="1" lang="en-US" altLang="zh-CN" dirty="0"/>
              <a:t>S </a:t>
            </a:r>
            <a:r>
              <a:rPr kumimoji="1" lang="zh-CN" altLang="en-US" dirty="0"/>
              <a:t>的影响</a:t>
            </a:r>
            <a:endParaRPr kumimoji="1" lang="en-US" altLang="zh-CN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A678025-20D5-AB12-9428-6D606AF0214F}"/>
              </a:ext>
            </a:extLst>
          </p:cNvPr>
          <p:cNvSpPr/>
          <p:nvPr/>
        </p:nvSpPr>
        <p:spPr>
          <a:xfrm>
            <a:off x="3001433" y="3290669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801B9F-AEE4-FFDA-BF56-0F7B952ABB40}"/>
              </a:ext>
            </a:extLst>
          </p:cNvPr>
          <p:cNvSpPr/>
          <p:nvPr/>
        </p:nvSpPr>
        <p:spPr>
          <a:xfrm>
            <a:off x="4347633" y="3290668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14085E1-0E0A-E3E2-1BD4-1C2F91A781D5}"/>
              </a:ext>
            </a:extLst>
          </p:cNvPr>
          <p:cNvSpPr/>
          <p:nvPr/>
        </p:nvSpPr>
        <p:spPr>
          <a:xfrm>
            <a:off x="5693833" y="3290668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355EAF8-ACF2-FEFE-5FBE-E311523CF41D}"/>
              </a:ext>
            </a:extLst>
          </p:cNvPr>
          <p:cNvSpPr/>
          <p:nvPr/>
        </p:nvSpPr>
        <p:spPr>
          <a:xfrm>
            <a:off x="3001433" y="4433671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30176D5-4075-3E8A-977E-47BDB7C6F085}"/>
              </a:ext>
            </a:extLst>
          </p:cNvPr>
          <p:cNvSpPr/>
          <p:nvPr/>
        </p:nvSpPr>
        <p:spPr>
          <a:xfrm>
            <a:off x="4347633" y="4433670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F618B15-B298-4B71-E70B-8419710D7F01}"/>
              </a:ext>
            </a:extLst>
          </p:cNvPr>
          <p:cNvSpPr/>
          <p:nvPr/>
        </p:nvSpPr>
        <p:spPr>
          <a:xfrm>
            <a:off x="5693833" y="4433670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A8B081-F19C-2D75-D3E3-8B37B20662A5}"/>
              </a:ext>
            </a:extLst>
          </p:cNvPr>
          <p:cNvSpPr txBox="1"/>
          <p:nvPr/>
        </p:nvSpPr>
        <p:spPr>
          <a:xfrm>
            <a:off x="1731534" y="33830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办法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2E8C97-CDE2-B479-EAB3-3A29F76D9CA4}"/>
              </a:ext>
            </a:extLst>
          </p:cNvPr>
          <p:cNvSpPr txBox="1"/>
          <p:nvPr/>
        </p:nvSpPr>
        <p:spPr>
          <a:xfrm>
            <a:off x="1731534" y="452600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办法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40654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HZOJ-289</a:t>
            </a:r>
            <a:r>
              <a:rPr kumimoji="1" lang="zh-CN" altLang="en-US" sz="3500" dirty="0"/>
              <a:t>：生日礼物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926189-80F9-C298-B939-5C1B8BDD1632}"/>
              </a:ext>
            </a:extLst>
          </p:cNvPr>
          <p:cNvSpPr txBox="1"/>
          <p:nvPr/>
        </p:nvSpPr>
        <p:spPr>
          <a:xfrm>
            <a:off x="838200" y="1778000"/>
            <a:ext cx="928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正数有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cnt</a:t>
            </a:r>
            <a:r>
              <a:rPr kumimoji="1" lang="en-US" altLang="zh-CN" dirty="0"/>
              <a:t> </a:t>
            </a:r>
            <a:r>
              <a:rPr kumimoji="1" lang="zh-CN" altLang="en-US" dirty="0"/>
              <a:t>个，和为 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cnt</a:t>
            </a:r>
            <a:r>
              <a:rPr kumimoji="1" lang="zh-CN" altLang="en-US" dirty="0"/>
              <a:t> 大于 </a:t>
            </a:r>
            <a:r>
              <a:rPr kumimoji="1" lang="en-US" altLang="zh-CN" dirty="0"/>
              <a:t>M</a:t>
            </a:r>
            <a:r>
              <a:rPr kumimoji="1" lang="zh-CN" altLang="en-US" dirty="0"/>
              <a:t>，如何减少正数的个数，并分析对于 </a:t>
            </a:r>
            <a:r>
              <a:rPr kumimoji="1" lang="en-US" altLang="zh-CN" dirty="0"/>
              <a:t>S </a:t>
            </a:r>
            <a:r>
              <a:rPr kumimoji="1" lang="zh-CN" altLang="en-US" dirty="0"/>
              <a:t>的影响</a:t>
            </a:r>
            <a:endParaRPr kumimoji="1" lang="en-US" altLang="zh-CN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A678025-20D5-AB12-9428-6D606AF0214F}"/>
              </a:ext>
            </a:extLst>
          </p:cNvPr>
          <p:cNvSpPr/>
          <p:nvPr/>
        </p:nvSpPr>
        <p:spPr>
          <a:xfrm>
            <a:off x="3001433" y="3290669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801B9F-AEE4-FFDA-BF56-0F7B952ABB40}"/>
              </a:ext>
            </a:extLst>
          </p:cNvPr>
          <p:cNvSpPr/>
          <p:nvPr/>
        </p:nvSpPr>
        <p:spPr>
          <a:xfrm>
            <a:off x="4347633" y="3290668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14085E1-0E0A-E3E2-1BD4-1C2F91A781D5}"/>
              </a:ext>
            </a:extLst>
          </p:cNvPr>
          <p:cNvSpPr/>
          <p:nvPr/>
        </p:nvSpPr>
        <p:spPr>
          <a:xfrm>
            <a:off x="5693833" y="3290668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355EAF8-ACF2-FEFE-5FBE-E311523CF41D}"/>
              </a:ext>
            </a:extLst>
          </p:cNvPr>
          <p:cNvSpPr/>
          <p:nvPr/>
        </p:nvSpPr>
        <p:spPr>
          <a:xfrm>
            <a:off x="3001433" y="4433671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30176D5-4075-3E8A-977E-47BDB7C6F085}"/>
              </a:ext>
            </a:extLst>
          </p:cNvPr>
          <p:cNvSpPr/>
          <p:nvPr/>
        </p:nvSpPr>
        <p:spPr>
          <a:xfrm>
            <a:off x="4347633" y="4433670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F618B15-B298-4B71-E70B-8419710D7F01}"/>
              </a:ext>
            </a:extLst>
          </p:cNvPr>
          <p:cNvSpPr/>
          <p:nvPr/>
        </p:nvSpPr>
        <p:spPr>
          <a:xfrm>
            <a:off x="5693833" y="4433670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A8B081-F19C-2D75-D3E3-8B37B20662A5}"/>
              </a:ext>
            </a:extLst>
          </p:cNvPr>
          <p:cNvSpPr txBox="1"/>
          <p:nvPr/>
        </p:nvSpPr>
        <p:spPr>
          <a:xfrm>
            <a:off x="1731534" y="338300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办法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zh-CN" altLang="en-US" sz="2400" dirty="0"/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2E8C97-CDE2-B479-EAB3-3A29F76D9CA4}"/>
              </a:ext>
            </a:extLst>
          </p:cNvPr>
          <p:cNvSpPr txBox="1"/>
          <p:nvPr/>
        </p:nvSpPr>
        <p:spPr>
          <a:xfrm>
            <a:off x="1731534" y="4526002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办法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400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E92455-1E54-85A2-07C8-EFD28A6483DF}"/>
              </a:ext>
            </a:extLst>
          </p:cNvPr>
          <p:cNvSpPr txBox="1"/>
          <p:nvPr/>
        </p:nvSpPr>
        <p:spPr>
          <a:xfrm>
            <a:off x="7772401" y="3787339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S-y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7871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HZOJ-289</a:t>
            </a:r>
            <a:r>
              <a:rPr kumimoji="1" lang="zh-CN" altLang="en-US" sz="3500" dirty="0"/>
              <a:t>：生日礼物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A678025-20D5-AB12-9428-6D606AF0214F}"/>
              </a:ext>
            </a:extLst>
          </p:cNvPr>
          <p:cNvSpPr/>
          <p:nvPr/>
        </p:nvSpPr>
        <p:spPr>
          <a:xfrm>
            <a:off x="3001433" y="3290669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801B9F-AEE4-FFDA-BF56-0F7B952ABB40}"/>
              </a:ext>
            </a:extLst>
          </p:cNvPr>
          <p:cNvSpPr/>
          <p:nvPr/>
        </p:nvSpPr>
        <p:spPr>
          <a:xfrm>
            <a:off x="4347633" y="3290668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14085E1-0E0A-E3E2-1BD4-1C2F91A781D5}"/>
              </a:ext>
            </a:extLst>
          </p:cNvPr>
          <p:cNvSpPr/>
          <p:nvPr/>
        </p:nvSpPr>
        <p:spPr>
          <a:xfrm>
            <a:off x="5693833" y="3290668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355EAF8-ACF2-FEFE-5FBE-E311523CF41D}"/>
              </a:ext>
            </a:extLst>
          </p:cNvPr>
          <p:cNvSpPr/>
          <p:nvPr/>
        </p:nvSpPr>
        <p:spPr>
          <a:xfrm>
            <a:off x="3001433" y="4433671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30176D5-4075-3E8A-977E-47BDB7C6F085}"/>
              </a:ext>
            </a:extLst>
          </p:cNvPr>
          <p:cNvSpPr/>
          <p:nvPr/>
        </p:nvSpPr>
        <p:spPr>
          <a:xfrm>
            <a:off x="4347633" y="4433670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F618B15-B298-4B71-E70B-8419710D7F01}"/>
              </a:ext>
            </a:extLst>
          </p:cNvPr>
          <p:cNvSpPr/>
          <p:nvPr/>
        </p:nvSpPr>
        <p:spPr>
          <a:xfrm>
            <a:off x="5693833" y="4433670"/>
            <a:ext cx="804333" cy="64633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kumimoji="1" lang="zh-CN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A8B081-F19C-2D75-D3E3-8B37B20662A5}"/>
              </a:ext>
            </a:extLst>
          </p:cNvPr>
          <p:cNvSpPr txBox="1"/>
          <p:nvPr/>
        </p:nvSpPr>
        <p:spPr>
          <a:xfrm>
            <a:off x="1731534" y="338300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办法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zh-CN" altLang="en-US" sz="2400" dirty="0"/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2E8C97-CDE2-B479-EAB3-3A29F76D9CA4}"/>
              </a:ext>
            </a:extLst>
          </p:cNvPr>
          <p:cNvSpPr txBox="1"/>
          <p:nvPr/>
        </p:nvSpPr>
        <p:spPr>
          <a:xfrm>
            <a:off x="1731534" y="4526002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办法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400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E92455-1E54-85A2-07C8-EFD28A6483DF}"/>
              </a:ext>
            </a:extLst>
          </p:cNvPr>
          <p:cNvSpPr txBox="1"/>
          <p:nvPr/>
        </p:nvSpPr>
        <p:spPr>
          <a:xfrm>
            <a:off x="7772401" y="3787339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S-y</a:t>
            </a:r>
            <a:endParaRPr kumimoji="1"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4012B7-F727-BB25-AF9F-8B0BFE1E48ED}"/>
              </a:ext>
            </a:extLst>
          </p:cNvPr>
          <p:cNvSpPr txBox="1"/>
          <p:nvPr/>
        </p:nvSpPr>
        <p:spPr>
          <a:xfrm>
            <a:off x="838200" y="1778000"/>
            <a:ext cx="80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解法：按照元素绝对值从小到达，依次消除每个元素，剩余的和值 </a:t>
            </a:r>
            <a:r>
              <a:rPr kumimoji="1" lang="en-US" altLang="zh-CN" dirty="0"/>
              <a:t>S </a:t>
            </a:r>
            <a:r>
              <a:rPr kumimoji="1" lang="zh-CN" altLang="en-US" dirty="0"/>
              <a:t>即为结果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7268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9788</TotalTime>
  <Words>175</Words>
  <Application>Microsoft Macintosh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Kaiti SC</vt:lpstr>
      <vt:lpstr>Arial</vt:lpstr>
      <vt:lpstr>Courier New</vt:lpstr>
      <vt:lpstr>Office 主题​​</vt:lpstr>
      <vt:lpstr>HZOJ-289：生日礼物</vt:lpstr>
      <vt:lpstr>HZOJ-289：生日礼物</vt:lpstr>
      <vt:lpstr>HZOJ-289：生日礼物</vt:lpstr>
      <vt:lpstr>HZOJ-289：生日礼物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387</cp:revision>
  <dcterms:created xsi:type="dcterms:W3CDTF">2021-01-25T10:52:11Z</dcterms:created>
  <dcterms:modified xsi:type="dcterms:W3CDTF">2023-04-08T03:22:37Z</dcterms:modified>
</cp:coreProperties>
</file>