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733" r:id="rId2"/>
    <p:sldId id="734" r:id="rId3"/>
    <p:sldId id="735" r:id="rId4"/>
    <p:sldId id="736" r:id="rId5"/>
    <p:sldId id="737" r:id="rId6"/>
    <p:sldId id="739" r:id="rId7"/>
    <p:sldId id="74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9493" autoAdjust="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2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CC58-688E-B145-8A6C-8A5328D7D73F}" type="datetimeFigureOut">
              <a:rPr kumimoji="1" lang="zh-CN" altLang="en-US" smtClean="0"/>
              <a:t>2023/4/22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CE79C-78AE-1444-8954-4A60812C4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02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42E9F-72CD-49E6-979E-8FBE90BAB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4EE101-7C5A-47E5-BB01-56C5CB609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297B1-CE3E-4DCF-B61B-0D349BAC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5ED68-C211-4B1D-B1EF-B8DDBD75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1C4E1-9198-4B3E-9D15-297630C2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47B95-450C-4E98-A8F8-BDC6559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BE4736-5392-402A-8627-4E54932D8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9ECD3-3323-4514-87C0-D5A7B9F4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8918A-4F60-4D66-AEF6-BAFAA6B2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71F58-DBE0-4571-8DAA-ECA059D8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5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3891C-15DB-4130-A9E7-2E6CD8ABA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39B78-1FBA-4123-A7B5-B5EDBB803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F2AC1-1CF2-408C-99CE-45447EBF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A2707-5CA0-4C44-AD15-8E380ACF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2F74E-BE77-408F-A9EA-05E7DD99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26AAC-C68B-401C-9419-3DDE362C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4B519-6AFC-4912-BE6B-C950BEED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A3718-AA0D-4A22-B7B0-A03E3BA5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499F7-D63B-42F9-A072-707075B4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D89EB-5C1D-4D7A-915C-BC56BB6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8B3A8-9CE5-4C12-88DE-D55ABDB5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60322F-B12B-4013-99EE-A8C38253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19046-BE9B-4631-9D5B-15BFF996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F83B0-E518-4DD8-86C0-DDD0607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DA88F-24FB-4621-9268-68648483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CD557-D490-4488-8EC7-6830B04A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C050F-AC6B-4051-B162-D18FED318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FB62D-1696-4136-A2C6-C9D9B8896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9D7C8-B381-4B54-9A99-CCD3B894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E9590-7A7C-4DC9-8D2C-073496BB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54B01-DCB6-4854-84C0-7EDA8F7B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6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D04A-2231-4B96-B5E0-3077DCBC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A1CCD-6D39-48FD-AA9B-FFAA8A9C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CB6A7-EEA6-42A2-BC0B-E63878F6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ACEBDB-7BF4-4E19-A66B-EADE76D55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283BA-9E5F-4CC2-9435-1250A8529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B0DBB7-C617-4095-9828-9449FF9C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9812B4-D4D1-4BA8-8AD1-A10465FD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F2F400-CC25-4039-A680-EFAF5D50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3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C47A6-798C-4683-A9A0-00500CAA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0E639-D070-4A2A-85C5-977D39BD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63D01F-A136-416F-81BA-7EA9C9D5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0DB33-CB0F-4E39-B75F-14181561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4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75E23-2900-48A3-8FCD-CF8EBE3E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08372-9B2A-4E33-AA4A-06B5583C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105EA-355F-449D-B0E6-40F7C3C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2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437B-49EA-4C60-B58E-1075E042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D2E71-1729-44C0-8A4F-2D83BD3B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09615-D5BA-41B9-A122-23A5EADC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18DFA-EBB3-4519-B0C8-A0A15D41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98BF5-B55B-4E8C-905D-10BF5FF8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FD9E5-1A53-4F3E-89C5-6F5E775B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8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31C52-5A75-4760-BEFF-79BB7040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9462F5-35C1-4210-ACC1-3E8416B55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C8A3F-A42D-474A-904C-C687A556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B4AD7-A372-43C9-B1A5-EC61EEBB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10365-0DE6-44F1-BC04-E917C7EF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D1520-4110-41AA-97CA-BD3FF43F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0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85A8E-8470-46D9-8710-7526F1B4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62370-A641-488F-81EB-1A4FC355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495E4-6654-47D8-B8EC-4834F0008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D801-0106-49A1-9081-8E6AF34A38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74279-0F60-4832-AB50-640CE8F3B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D0B89-70AA-43A8-8153-E2FA5993C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B1927A-69D2-7F9F-D32E-E888908D3CC8}"/>
              </a:ext>
            </a:extLst>
          </p:cNvPr>
          <p:cNvSpPr txBox="1"/>
          <p:nvPr userDrawn="1"/>
        </p:nvSpPr>
        <p:spPr>
          <a:xfrm>
            <a:off x="9113112" y="6176963"/>
            <a:ext cx="302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《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船说：算法与数据结构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》</a:t>
            </a:r>
          </a:p>
          <a:p>
            <a:pPr algn="ctr"/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第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Kaiti SC" panose="02010600040101010101" pitchFamily="2" charset="-122"/>
                <a:cs typeface="Courier New" panose="02070309020205020404" pitchFamily="49" charset="0"/>
              </a:rPr>
              <a:t>6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章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-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排序算法</a:t>
            </a:r>
          </a:p>
        </p:txBody>
      </p:sp>
    </p:spTree>
    <p:extLst>
      <p:ext uri="{BB962C8B-B14F-4D97-AF65-F5344CB8AC3E}">
        <p14:creationId xmlns:p14="http://schemas.microsoft.com/office/powerpoint/2010/main" val="18939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HZOJ-256</a:t>
            </a:r>
            <a:r>
              <a:rPr kumimoji="1" lang="zh-CN" altLang="en-US" sz="3500" dirty="0"/>
              <a:t>：国王游戏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6C52DA-8368-3B62-6D2A-11C41421D3C7}"/>
              </a:ext>
            </a:extLst>
          </p:cNvPr>
          <p:cNvSpPr txBox="1"/>
          <p:nvPr/>
        </p:nvSpPr>
        <p:spPr>
          <a:xfrm>
            <a:off x="973667" y="1690688"/>
            <a:ext cx="8812028" cy="505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每个大臣，左手上的数字是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，右手上的数字是 </a:t>
            </a:r>
            <a:r>
              <a:rPr kumimoji="1" lang="en-US" altLang="zh-CN" sz="2000" dirty="0"/>
              <a:t>B</a:t>
            </a:r>
            <a:r>
              <a:rPr kumimoji="1" lang="zh-CN" altLang="en-US" sz="2000" dirty="0"/>
              <a:t>，能获得的金币是 </a:t>
            </a:r>
            <a:r>
              <a:rPr kumimoji="1" lang="en-US" altLang="zh-CN" sz="2000" dirty="0"/>
              <a:t>C</a:t>
            </a:r>
            <a:r>
              <a:rPr kumimoji="1" lang="zh-CN" altLang="en-US" sz="2000" dirty="0"/>
              <a:t>，则：</a:t>
            </a:r>
            <a:endParaRPr kumimoji="1" lang="en-US" altLang="zh-CN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B0E9A2-3CBC-CCCD-2071-6221DEDBCC5E}"/>
              </a:ext>
            </a:extLst>
          </p:cNvPr>
          <p:cNvSpPr txBox="1"/>
          <p:nvPr/>
        </p:nvSpPr>
        <p:spPr>
          <a:xfrm>
            <a:off x="1599513" y="28894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A1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617103-00DC-621A-069F-BD9906C54D7E}"/>
              </a:ext>
            </a:extLst>
          </p:cNvPr>
          <p:cNvSpPr txBox="1"/>
          <p:nvPr/>
        </p:nvSpPr>
        <p:spPr>
          <a:xfrm>
            <a:off x="2312496" y="28894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A2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091801-F44B-0A72-4276-2554F3704A83}"/>
              </a:ext>
            </a:extLst>
          </p:cNvPr>
          <p:cNvSpPr txBox="1"/>
          <p:nvPr/>
        </p:nvSpPr>
        <p:spPr>
          <a:xfrm>
            <a:off x="3026701" y="289087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A3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E16727-D524-EACE-6E5C-5089B0B8AC7B}"/>
              </a:ext>
            </a:extLst>
          </p:cNvPr>
          <p:cNvSpPr txBox="1"/>
          <p:nvPr/>
        </p:nvSpPr>
        <p:spPr>
          <a:xfrm>
            <a:off x="3756310" y="28894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A4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11CAC2-D81D-A4E2-7B86-8A751903E2DF}"/>
              </a:ext>
            </a:extLst>
          </p:cNvPr>
          <p:cNvSpPr txBox="1"/>
          <p:nvPr/>
        </p:nvSpPr>
        <p:spPr>
          <a:xfrm>
            <a:off x="4452667" y="28894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A5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3A10C9-ECB0-196C-2B24-846019B8B436}"/>
              </a:ext>
            </a:extLst>
          </p:cNvPr>
          <p:cNvSpPr txBox="1"/>
          <p:nvPr/>
        </p:nvSpPr>
        <p:spPr>
          <a:xfrm>
            <a:off x="5165650" y="28894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A6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83D941-772B-B472-9A80-CD44BFEB47CA}"/>
              </a:ext>
            </a:extLst>
          </p:cNvPr>
          <p:cNvSpPr txBox="1"/>
          <p:nvPr/>
        </p:nvSpPr>
        <p:spPr>
          <a:xfrm>
            <a:off x="5878633" y="28894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A7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A52355-92B4-8384-99A4-CBDBE844C50C}"/>
              </a:ext>
            </a:extLst>
          </p:cNvPr>
          <p:cNvSpPr txBox="1"/>
          <p:nvPr/>
        </p:nvSpPr>
        <p:spPr>
          <a:xfrm>
            <a:off x="1599513" y="34290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B1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0E45465-D8D8-1791-727B-E18EF5F5CA59}"/>
              </a:ext>
            </a:extLst>
          </p:cNvPr>
          <p:cNvSpPr txBox="1"/>
          <p:nvPr/>
        </p:nvSpPr>
        <p:spPr>
          <a:xfrm>
            <a:off x="2312496" y="34290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B2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A3F3EEF-E35C-BD8C-092C-5EDEEBE8BC2B}"/>
              </a:ext>
            </a:extLst>
          </p:cNvPr>
          <p:cNvSpPr txBox="1"/>
          <p:nvPr/>
        </p:nvSpPr>
        <p:spPr>
          <a:xfrm>
            <a:off x="3026701" y="343039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B3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6F74853-0AA1-871E-259F-29A1CF4F3FB6}"/>
              </a:ext>
            </a:extLst>
          </p:cNvPr>
          <p:cNvSpPr txBox="1"/>
          <p:nvPr/>
        </p:nvSpPr>
        <p:spPr>
          <a:xfrm>
            <a:off x="3756310" y="34290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B4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B07D424-AE8F-BF5B-70E1-71B0275F917C}"/>
              </a:ext>
            </a:extLst>
          </p:cNvPr>
          <p:cNvSpPr txBox="1"/>
          <p:nvPr/>
        </p:nvSpPr>
        <p:spPr>
          <a:xfrm>
            <a:off x="4452667" y="34290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B5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2514DB5-A1A1-1298-1B2F-7F33C753DFC2}"/>
              </a:ext>
            </a:extLst>
          </p:cNvPr>
          <p:cNvSpPr txBox="1"/>
          <p:nvPr/>
        </p:nvSpPr>
        <p:spPr>
          <a:xfrm>
            <a:off x="5165650" y="34290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B6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14B1DA8-7827-0456-3A14-FB20E1F899A9}"/>
              </a:ext>
            </a:extLst>
          </p:cNvPr>
          <p:cNvSpPr txBox="1"/>
          <p:nvPr/>
        </p:nvSpPr>
        <p:spPr>
          <a:xfrm>
            <a:off x="5878633" y="34290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B7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8F6CD43-1ED4-321E-AAE5-7981DC53B24E}"/>
                  </a:ext>
                </a:extLst>
              </p:cNvPr>
              <p:cNvSpPr txBox="1"/>
              <p:nvPr/>
            </p:nvSpPr>
            <p:spPr>
              <a:xfrm>
                <a:off x="1599513" y="4232505"/>
                <a:ext cx="2503634" cy="858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8F6CD43-1ED4-321E-AAE5-7981DC53B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513" y="4232505"/>
                <a:ext cx="2503634" cy="858697"/>
              </a:xfrm>
              <a:prstGeom prst="rect">
                <a:avLst/>
              </a:prstGeom>
              <a:blipFill>
                <a:blip r:embed="rId2"/>
                <a:stretch>
                  <a:fillRect l="-2513" t="-182353" r="-29648" b="-26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122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HZOJ-256</a:t>
            </a:r>
            <a:r>
              <a:rPr kumimoji="1" lang="zh-CN" altLang="en-US" sz="3500" dirty="0"/>
              <a:t>：国王游戏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6C52DA-8368-3B62-6D2A-11C41421D3C7}"/>
              </a:ext>
            </a:extLst>
          </p:cNvPr>
          <p:cNvSpPr txBox="1"/>
          <p:nvPr/>
        </p:nvSpPr>
        <p:spPr>
          <a:xfrm>
            <a:off x="1101235" y="1690688"/>
            <a:ext cx="8582799" cy="505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对序列，施加</a:t>
            </a:r>
            <a:r>
              <a:rPr kumimoji="1" lang="en-US" altLang="zh-CN" sz="2000" dirty="0"/>
              <a:t>『</a:t>
            </a:r>
            <a:r>
              <a:rPr kumimoji="1" lang="zh-CN" altLang="en-US" sz="2000" dirty="0"/>
              <a:t>微扰</a:t>
            </a:r>
            <a:r>
              <a:rPr kumimoji="1" lang="en-US" altLang="zh-CN" sz="2000" dirty="0"/>
              <a:t>』</a:t>
            </a:r>
            <a:r>
              <a:rPr kumimoji="1" lang="zh-CN" altLang="en-US" sz="2000" dirty="0"/>
              <a:t>，调换 </a:t>
            </a:r>
            <a:r>
              <a:rPr kumimoji="1" lang="en-US" altLang="zh-CN" sz="2000" dirty="0" err="1"/>
              <a:t>i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与 </a:t>
            </a:r>
            <a:r>
              <a:rPr kumimoji="1" lang="en-US" altLang="zh-CN" sz="2000" dirty="0"/>
              <a:t>i+1</a:t>
            </a:r>
            <a:r>
              <a:rPr kumimoji="1" lang="zh-CN" altLang="en-US" sz="2000" dirty="0"/>
              <a:t> 位置的大臣，观察序列前后的变化：</a:t>
            </a:r>
            <a:endParaRPr kumimoji="1" lang="en-US" altLang="zh-CN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7F34A7-6D3D-B8C5-0DFD-974561EBC651}"/>
              </a:ext>
            </a:extLst>
          </p:cNvPr>
          <p:cNvSpPr txBox="1"/>
          <p:nvPr/>
        </p:nvSpPr>
        <p:spPr>
          <a:xfrm>
            <a:off x="2105657" y="2685511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C1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86876C-6B50-CA4E-9D4D-6871CA2CBDBF}"/>
              </a:ext>
            </a:extLst>
          </p:cNvPr>
          <p:cNvSpPr txBox="1"/>
          <p:nvPr/>
        </p:nvSpPr>
        <p:spPr>
          <a:xfrm>
            <a:off x="2818640" y="2685511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C2</a:t>
            </a:r>
            <a:endParaRPr kumimoji="1"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5FE6B2-5AF6-3519-FD58-177661FD77CD}"/>
              </a:ext>
            </a:extLst>
          </p:cNvPr>
          <p:cNvSpPr txBox="1"/>
          <p:nvPr/>
        </p:nvSpPr>
        <p:spPr>
          <a:xfrm>
            <a:off x="3531623" y="2685511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F83EC7-9AE6-134F-2757-1B414305D4C0}"/>
              </a:ext>
            </a:extLst>
          </p:cNvPr>
          <p:cNvSpPr txBox="1"/>
          <p:nvPr/>
        </p:nvSpPr>
        <p:spPr>
          <a:xfrm>
            <a:off x="4084306" y="2685511"/>
            <a:ext cx="460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</a:t>
            </a:r>
            <a:r>
              <a:rPr kumimoji="1" lang="en-US" altLang="zh-CN" sz="2800" baseline="-25000" dirty="0"/>
              <a:t>i</a:t>
            </a:r>
            <a:endParaRPr kumimoji="1"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DA2D45-1780-4B4E-1D45-CF88FFE4DA20}"/>
              </a:ext>
            </a:extLst>
          </p:cNvPr>
          <p:cNvSpPr txBox="1"/>
          <p:nvPr/>
        </p:nvSpPr>
        <p:spPr>
          <a:xfrm>
            <a:off x="4661033" y="2685529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</a:t>
            </a:r>
            <a:r>
              <a:rPr kumimoji="1" lang="en-US" altLang="zh-CN" sz="2800" baseline="-25000" dirty="0"/>
              <a:t>i+1</a:t>
            </a:r>
            <a:endParaRPr kumimoji="1" lang="zh-CN" altLang="en-US" sz="28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4ADC5E1-8BA3-FBFE-6AFA-26A0F120DCE0}"/>
              </a:ext>
            </a:extLst>
          </p:cNvPr>
          <p:cNvSpPr txBox="1"/>
          <p:nvPr/>
        </p:nvSpPr>
        <p:spPr>
          <a:xfrm>
            <a:off x="5521112" y="2693842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8F876DB-AA15-C758-1856-5E5C26C3CAF5}"/>
              </a:ext>
            </a:extLst>
          </p:cNvPr>
          <p:cNvSpPr txBox="1"/>
          <p:nvPr/>
        </p:nvSpPr>
        <p:spPr>
          <a:xfrm>
            <a:off x="5973272" y="2693842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</a:t>
            </a:r>
            <a:r>
              <a:rPr kumimoji="1" lang="en-US" altLang="zh-CN" sz="2800" baseline="-25000" dirty="0"/>
              <a:t>n</a:t>
            </a:r>
            <a:endParaRPr kumimoji="1"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D252574-C8F5-1308-5873-A1A26364DDA4}"/>
              </a:ext>
            </a:extLst>
          </p:cNvPr>
          <p:cNvSpPr txBox="1"/>
          <p:nvPr/>
        </p:nvSpPr>
        <p:spPr>
          <a:xfrm>
            <a:off x="2105657" y="3420669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C1</a:t>
            </a:r>
            <a:endParaRPr kumimoji="1"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13989B3-C922-32A1-5534-6E920EC73726}"/>
              </a:ext>
            </a:extLst>
          </p:cNvPr>
          <p:cNvSpPr txBox="1"/>
          <p:nvPr/>
        </p:nvSpPr>
        <p:spPr>
          <a:xfrm>
            <a:off x="2818640" y="3420669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C2</a:t>
            </a:r>
            <a:endParaRPr kumimoji="1" lang="zh-CN" altLang="en-US" sz="2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AA7561-78CF-E3CE-ED31-165EA6165146}"/>
              </a:ext>
            </a:extLst>
          </p:cNvPr>
          <p:cNvSpPr txBox="1"/>
          <p:nvPr/>
        </p:nvSpPr>
        <p:spPr>
          <a:xfrm>
            <a:off x="3531623" y="3420669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0D0B587-7F8D-C3FE-1A27-0D7766059A32}"/>
              </a:ext>
            </a:extLst>
          </p:cNvPr>
          <p:cNvSpPr txBox="1"/>
          <p:nvPr/>
        </p:nvSpPr>
        <p:spPr>
          <a:xfrm>
            <a:off x="4947971" y="3420669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C</a:t>
            </a:r>
            <a:r>
              <a:rPr kumimoji="1" lang="en-US" altLang="zh-CN" sz="2800" baseline="-25000" dirty="0">
                <a:solidFill>
                  <a:srgbClr val="C00000"/>
                </a:solidFill>
              </a:rPr>
              <a:t>i</a:t>
            </a:r>
            <a:r>
              <a:rPr kumimoji="1" lang="en-US" altLang="zh-CN" sz="2800" dirty="0">
                <a:solidFill>
                  <a:srgbClr val="C00000"/>
                </a:solidFill>
              </a:rPr>
              <a:t>`</a:t>
            </a:r>
            <a:endParaRPr kumimoji="1"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B9C60E3-A1DD-449A-0ACD-9ADEAB9DD3A2}"/>
              </a:ext>
            </a:extLst>
          </p:cNvPr>
          <p:cNvSpPr txBox="1"/>
          <p:nvPr/>
        </p:nvSpPr>
        <p:spPr>
          <a:xfrm>
            <a:off x="4086591" y="3420669"/>
            <a:ext cx="8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C</a:t>
            </a:r>
            <a:r>
              <a:rPr kumimoji="1" lang="en-US" altLang="zh-CN" sz="2800" baseline="-25000" dirty="0">
                <a:solidFill>
                  <a:srgbClr val="C00000"/>
                </a:solidFill>
              </a:rPr>
              <a:t>i+1</a:t>
            </a:r>
            <a:r>
              <a:rPr kumimoji="1" lang="en-US" altLang="zh-CN" sz="2800" dirty="0">
                <a:solidFill>
                  <a:srgbClr val="C00000"/>
                </a:solidFill>
              </a:rPr>
              <a:t>`</a:t>
            </a:r>
            <a:endParaRPr kumimoji="1"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B07F194-0110-9ECB-03A6-26919A758471}"/>
              </a:ext>
            </a:extLst>
          </p:cNvPr>
          <p:cNvSpPr txBox="1"/>
          <p:nvPr/>
        </p:nvSpPr>
        <p:spPr>
          <a:xfrm>
            <a:off x="5521112" y="3429000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FB01C14-21DA-8E46-1F53-9A9E5538D7B6}"/>
              </a:ext>
            </a:extLst>
          </p:cNvPr>
          <p:cNvSpPr txBox="1"/>
          <p:nvPr/>
        </p:nvSpPr>
        <p:spPr>
          <a:xfrm>
            <a:off x="5973272" y="3429000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</a:t>
            </a:r>
            <a:r>
              <a:rPr kumimoji="1" lang="en-US" altLang="zh-CN" sz="2800" baseline="-25000" dirty="0"/>
              <a:t>n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9312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HZOJ-256</a:t>
            </a:r>
            <a:r>
              <a:rPr kumimoji="1" lang="zh-CN" altLang="en-US" sz="3500" dirty="0"/>
              <a:t>：国王游戏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6C52DA-8368-3B62-6D2A-11C41421D3C7}"/>
              </a:ext>
            </a:extLst>
          </p:cNvPr>
          <p:cNvSpPr txBox="1"/>
          <p:nvPr/>
        </p:nvSpPr>
        <p:spPr>
          <a:xfrm>
            <a:off x="1101235" y="1690688"/>
            <a:ext cx="8582799" cy="505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对序列，施加</a:t>
            </a:r>
            <a:r>
              <a:rPr kumimoji="1" lang="en-US" altLang="zh-CN" sz="2000" dirty="0"/>
              <a:t>『</a:t>
            </a:r>
            <a:r>
              <a:rPr kumimoji="1" lang="zh-CN" altLang="en-US" sz="2000" dirty="0"/>
              <a:t>微扰</a:t>
            </a:r>
            <a:r>
              <a:rPr kumimoji="1" lang="en-US" altLang="zh-CN" sz="2000" dirty="0"/>
              <a:t>』</a:t>
            </a:r>
            <a:r>
              <a:rPr kumimoji="1" lang="zh-CN" altLang="en-US" sz="2000" dirty="0"/>
              <a:t>，调换 </a:t>
            </a:r>
            <a:r>
              <a:rPr kumimoji="1" lang="en-US" altLang="zh-CN" sz="2000" dirty="0" err="1"/>
              <a:t>i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与 </a:t>
            </a:r>
            <a:r>
              <a:rPr kumimoji="1" lang="en-US" altLang="zh-CN" sz="2000" dirty="0"/>
              <a:t>i+1</a:t>
            </a:r>
            <a:r>
              <a:rPr kumimoji="1" lang="zh-CN" altLang="en-US" sz="2000" dirty="0"/>
              <a:t> 位置的大臣，观察序列前后的变化：</a:t>
            </a:r>
            <a:endParaRPr kumimoji="1" lang="en-US" altLang="zh-CN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7F34A7-6D3D-B8C5-0DFD-974561EBC651}"/>
              </a:ext>
            </a:extLst>
          </p:cNvPr>
          <p:cNvSpPr txBox="1"/>
          <p:nvPr/>
        </p:nvSpPr>
        <p:spPr>
          <a:xfrm>
            <a:off x="2105657" y="2685511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C1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86876C-6B50-CA4E-9D4D-6871CA2CBDBF}"/>
              </a:ext>
            </a:extLst>
          </p:cNvPr>
          <p:cNvSpPr txBox="1"/>
          <p:nvPr/>
        </p:nvSpPr>
        <p:spPr>
          <a:xfrm>
            <a:off x="2818640" y="2685511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C2</a:t>
            </a:r>
            <a:endParaRPr kumimoji="1"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5FE6B2-5AF6-3519-FD58-177661FD77CD}"/>
              </a:ext>
            </a:extLst>
          </p:cNvPr>
          <p:cNvSpPr txBox="1"/>
          <p:nvPr/>
        </p:nvSpPr>
        <p:spPr>
          <a:xfrm>
            <a:off x="3531623" y="2685511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F83EC7-9AE6-134F-2757-1B414305D4C0}"/>
              </a:ext>
            </a:extLst>
          </p:cNvPr>
          <p:cNvSpPr txBox="1"/>
          <p:nvPr/>
        </p:nvSpPr>
        <p:spPr>
          <a:xfrm>
            <a:off x="4084306" y="2685511"/>
            <a:ext cx="460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</a:t>
            </a:r>
            <a:r>
              <a:rPr kumimoji="1" lang="en-US" altLang="zh-CN" sz="2800" baseline="-25000" dirty="0"/>
              <a:t>i</a:t>
            </a:r>
            <a:endParaRPr kumimoji="1"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DA2D45-1780-4B4E-1D45-CF88FFE4DA20}"/>
              </a:ext>
            </a:extLst>
          </p:cNvPr>
          <p:cNvSpPr txBox="1"/>
          <p:nvPr/>
        </p:nvSpPr>
        <p:spPr>
          <a:xfrm>
            <a:off x="4661033" y="2685529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</a:t>
            </a:r>
            <a:r>
              <a:rPr kumimoji="1" lang="en-US" altLang="zh-CN" sz="2800" baseline="-25000" dirty="0"/>
              <a:t>i+1</a:t>
            </a:r>
            <a:endParaRPr kumimoji="1" lang="zh-CN" altLang="en-US" sz="28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4ADC5E1-8BA3-FBFE-6AFA-26A0F120DCE0}"/>
              </a:ext>
            </a:extLst>
          </p:cNvPr>
          <p:cNvSpPr txBox="1"/>
          <p:nvPr/>
        </p:nvSpPr>
        <p:spPr>
          <a:xfrm>
            <a:off x="5521112" y="2693842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8F876DB-AA15-C758-1856-5E5C26C3CAF5}"/>
              </a:ext>
            </a:extLst>
          </p:cNvPr>
          <p:cNvSpPr txBox="1"/>
          <p:nvPr/>
        </p:nvSpPr>
        <p:spPr>
          <a:xfrm>
            <a:off x="5973272" y="2693842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</a:t>
            </a:r>
            <a:r>
              <a:rPr kumimoji="1" lang="en-US" altLang="zh-CN" sz="2800" baseline="-25000" dirty="0"/>
              <a:t>n</a:t>
            </a:r>
            <a:endParaRPr kumimoji="1"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D252574-C8F5-1308-5873-A1A26364DDA4}"/>
              </a:ext>
            </a:extLst>
          </p:cNvPr>
          <p:cNvSpPr txBox="1"/>
          <p:nvPr/>
        </p:nvSpPr>
        <p:spPr>
          <a:xfrm>
            <a:off x="2105657" y="3420669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C1</a:t>
            </a:r>
            <a:endParaRPr kumimoji="1"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13989B3-C922-32A1-5534-6E920EC73726}"/>
              </a:ext>
            </a:extLst>
          </p:cNvPr>
          <p:cNvSpPr txBox="1"/>
          <p:nvPr/>
        </p:nvSpPr>
        <p:spPr>
          <a:xfrm>
            <a:off x="2818640" y="3420669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C2</a:t>
            </a:r>
            <a:endParaRPr kumimoji="1" lang="zh-CN" altLang="en-US" sz="2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AA7561-78CF-E3CE-ED31-165EA6165146}"/>
              </a:ext>
            </a:extLst>
          </p:cNvPr>
          <p:cNvSpPr txBox="1"/>
          <p:nvPr/>
        </p:nvSpPr>
        <p:spPr>
          <a:xfrm>
            <a:off x="3531623" y="3420669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0D0B587-7F8D-C3FE-1A27-0D7766059A32}"/>
              </a:ext>
            </a:extLst>
          </p:cNvPr>
          <p:cNvSpPr txBox="1"/>
          <p:nvPr/>
        </p:nvSpPr>
        <p:spPr>
          <a:xfrm>
            <a:off x="4947971" y="3420669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C</a:t>
            </a:r>
            <a:r>
              <a:rPr kumimoji="1" lang="en-US" altLang="zh-CN" sz="2800" baseline="-25000" dirty="0">
                <a:solidFill>
                  <a:srgbClr val="C00000"/>
                </a:solidFill>
              </a:rPr>
              <a:t>i</a:t>
            </a:r>
            <a:r>
              <a:rPr kumimoji="1" lang="en-US" altLang="zh-CN" sz="2800" dirty="0">
                <a:solidFill>
                  <a:srgbClr val="C00000"/>
                </a:solidFill>
              </a:rPr>
              <a:t>`</a:t>
            </a:r>
            <a:endParaRPr kumimoji="1"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B9C60E3-A1DD-449A-0ACD-9ADEAB9DD3A2}"/>
              </a:ext>
            </a:extLst>
          </p:cNvPr>
          <p:cNvSpPr txBox="1"/>
          <p:nvPr/>
        </p:nvSpPr>
        <p:spPr>
          <a:xfrm>
            <a:off x="4086591" y="3420669"/>
            <a:ext cx="8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C</a:t>
            </a:r>
            <a:r>
              <a:rPr kumimoji="1" lang="en-US" altLang="zh-CN" sz="2800" baseline="-25000" dirty="0">
                <a:solidFill>
                  <a:srgbClr val="C00000"/>
                </a:solidFill>
              </a:rPr>
              <a:t>i+1</a:t>
            </a:r>
            <a:r>
              <a:rPr kumimoji="1" lang="en-US" altLang="zh-CN" sz="2800" dirty="0">
                <a:solidFill>
                  <a:srgbClr val="C00000"/>
                </a:solidFill>
              </a:rPr>
              <a:t>`</a:t>
            </a:r>
            <a:endParaRPr kumimoji="1"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B07F194-0110-9ECB-03A6-26919A758471}"/>
              </a:ext>
            </a:extLst>
          </p:cNvPr>
          <p:cNvSpPr txBox="1"/>
          <p:nvPr/>
        </p:nvSpPr>
        <p:spPr>
          <a:xfrm>
            <a:off x="5521112" y="3429000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FB01C14-21DA-8E46-1F53-9A9E5538D7B6}"/>
              </a:ext>
            </a:extLst>
          </p:cNvPr>
          <p:cNvSpPr txBox="1"/>
          <p:nvPr/>
        </p:nvSpPr>
        <p:spPr>
          <a:xfrm>
            <a:off x="5973272" y="3429000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</a:t>
            </a:r>
            <a:r>
              <a:rPr kumimoji="1" lang="en-US" altLang="zh-CN" sz="2800" baseline="-25000" dirty="0"/>
              <a:t>n</a:t>
            </a:r>
            <a:endParaRPr kumimoji="1"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ACB1C05-6F11-3945-0D8A-70481CF067C3}"/>
                  </a:ext>
                </a:extLst>
              </p:cNvPr>
              <p:cNvSpPr txBox="1"/>
              <p:nvPr/>
            </p:nvSpPr>
            <p:spPr>
              <a:xfrm>
                <a:off x="2105657" y="4308615"/>
                <a:ext cx="2503634" cy="858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ACB1C05-6F11-3945-0D8A-70481CF06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657" y="4308615"/>
                <a:ext cx="2503634" cy="858697"/>
              </a:xfrm>
              <a:prstGeom prst="rect">
                <a:avLst/>
              </a:prstGeom>
              <a:blipFill>
                <a:blip r:embed="rId2"/>
                <a:stretch>
                  <a:fillRect l="-2525" t="-178261" r="-29798" b="-26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7E7F578-7BE0-7D22-AC1B-C7121AA32544}"/>
                  </a:ext>
                </a:extLst>
              </p:cNvPr>
              <p:cNvSpPr txBox="1"/>
              <p:nvPr/>
            </p:nvSpPr>
            <p:spPr>
              <a:xfrm>
                <a:off x="2105657" y="5400168"/>
                <a:ext cx="3788986" cy="858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kumimoji="1"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7E7F578-7BE0-7D22-AC1B-C7121AA32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657" y="5400168"/>
                <a:ext cx="3788986" cy="858697"/>
              </a:xfrm>
              <a:prstGeom prst="rect">
                <a:avLst/>
              </a:prstGeom>
              <a:blipFill>
                <a:blip r:embed="rId3"/>
                <a:stretch>
                  <a:fillRect l="-1333" t="-182353" r="-10333" b="-26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973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HZOJ-256</a:t>
            </a:r>
            <a:r>
              <a:rPr kumimoji="1" lang="zh-CN" altLang="en-US" sz="3500" dirty="0"/>
              <a:t>：国王游戏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6C52DA-8368-3B62-6D2A-11C41421D3C7}"/>
              </a:ext>
            </a:extLst>
          </p:cNvPr>
          <p:cNvSpPr txBox="1"/>
          <p:nvPr/>
        </p:nvSpPr>
        <p:spPr>
          <a:xfrm>
            <a:off x="1101235" y="1690688"/>
            <a:ext cx="8582799" cy="505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对序列，施加</a:t>
            </a:r>
            <a:r>
              <a:rPr kumimoji="1" lang="en-US" altLang="zh-CN" sz="2000" dirty="0"/>
              <a:t>『</a:t>
            </a:r>
            <a:r>
              <a:rPr kumimoji="1" lang="zh-CN" altLang="en-US" sz="2000" dirty="0"/>
              <a:t>微扰</a:t>
            </a:r>
            <a:r>
              <a:rPr kumimoji="1" lang="en-US" altLang="zh-CN" sz="2000" dirty="0"/>
              <a:t>』</a:t>
            </a:r>
            <a:r>
              <a:rPr kumimoji="1" lang="zh-CN" altLang="en-US" sz="2000" dirty="0"/>
              <a:t>，调换 </a:t>
            </a:r>
            <a:r>
              <a:rPr kumimoji="1" lang="en-US" altLang="zh-CN" sz="2000" dirty="0" err="1"/>
              <a:t>i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与 </a:t>
            </a:r>
            <a:r>
              <a:rPr kumimoji="1" lang="en-US" altLang="zh-CN" sz="2000" dirty="0"/>
              <a:t>i+1</a:t>
            </a:r>
            <a:r>
              <a:rPr kumimoji="1" lang="zh-CN" altLang="en-US" sz="2000" dirty="0"/>
              <a:t> 位置的大臣，观察序列前后的变化：</a:t>
            </a:r>
            <a:endParaRPr kumimoji="1" lang="en-US" altLang="zh-CN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7F34A7-6D3D-B8C5-0DFD-974561EBC651}"/>
              </a:ext>
            </a:extLst>
          </p:cNvPr>
          <p:cNvSpPr txBox="1"/>
          <p:nvPr/>
        </p:nvSpPr>
        <p:spPr>
          <a:xfrm>
            <a:off x="2105657" y="2461060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C1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86876C-6B50-CA4E-9D4D-6871CA2CBDBF}"/>
              </a:ext>
            </a:extLst>
          </p:cNvPr>
          <p:cNvSpPr txBox="1"/>
          <p:nvPr/>
        </p:nvSpPr>
        <p:spPr>
          <a:xfrm>
            <a:off x="2818640" y="2461060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C2</a:t>
            </a:r>
            <a:endParaRPr kumimoji="1"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5FE6B2-5AF6-3519-FD58-177661FD77CD}"/>
              </a:ext>
            </a:extLst>
          </p:cNvPr>
          <p:cNvSpPr txBox="1"/>
          <p:nvPr/>
        </p:nvSpPr>
        <p:spPr>
          <a:xfrm>
            <a:off x="3531623" y="2461060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F83EC7-9AE6-134F-2757-1B414305D4C0}"/>
              </a:ext>
            </a:extLst>
          </p:cNvPr>
          <p:cNvSpPr txBox="1"/>
          <p:nvPr/>
        </p:nvSpPr>
        <p:spPr>
          <a:xfrm>
            <a:off x="4084306" y="2461060"/>
            <a:ext cx="460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</a:t>
            </a:r>
            <a:r>
              <a:rPr kumimoji="1" lang="en-US" altLang="zh-CN" sz="2800" baseline="-25000" dirty="0"/>
              <a:t>i</a:t>
            </a:r>
            <a:endParaRPr kumimoji="1"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DA2D45-1780-4B4E-1D45-CF88FFE4DA20}"/>
              </a:ext>
            </a:extLst>
          </p:cNvPr>
          <p:cNvSpPr txBox="1"/>
          <p:nvPr/>
        </p:nvSpPr>
        <p:spPr>
          <a:xfrm>
            <a:off x="4661033" y="2461078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</a:t>
            </a:r>
            <a:r>
              <a:rPr kumimoji="1" lang="en-US" altLang="zh-CN" sz="2800" baseline="-25000" dirty="0"/>
              <a:t>i+1</a:t>
            </a:r>
            <a:endParaRPr kumimoji="1" lang="zh-CN" altLang="en-US" sz="28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4ADC5E1-8BA3-FBFE-6AFA-26A0F120DCE0}"/>
              </a:ext>
            </a:extLst>
          </p:cNvPr>
          <p:cNvSpPr txBox="1"/>
          <p:nvPr/>
        </p:nvSpPr>
        <p:spPr>
          <a:xfrm>
            <a:off x="5521112" y="2469391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8F876DB-AA15-C758-1856-5E5C26C3CAF5}"/>
              </a:ext>
            </a:extLst>
          </p:cNvPr>
          <p:cNvSpPr txBox="1"/>
          <p:nvPr/>
        </p:nvSpPr>
        <p:spPr>
          <a:xfrm>
            <a:off x="5973272" y="2469391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</a:t>
            </a:r>
            <a:r>
              <a:rPr kumimoji="1" lang="en-US" altLang="zh-CN" sz="2800" baseline="-25000" dirty="0"/>
              <a:t>n</a:t>
            </a:r>
            <a:endParaRPr kumimoji="1"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D252574-C8F5-1308-5873-A1A26364DDA4}"/>
              </a:ext>
            </a:extLst>
          </p:cNvPr>
          <p:cNvSpPr txBox="1"/>
          <p:nvPr/>
        </p:nvSpPr>
        <p:spPr>
          <a:xfrm>
            <a:off x="2105657" y="3196218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C1</a:t>
            </a:r>
            <a:endParaRPr kumimoji="1"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13989B3-C922-32A1-5534-6E920EC73726}"/>
              </a:ext>
            </a:extLst>
          </p:cNvPr>
          <p:cNvSpPr txBox="1"/>
          <p:nvPr/>
        </p:nvSpPr>
        <p:spPr>
          <a:xfrm>
            <a:off x="2818640" y="3196218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C2</a:t>
            </a:r>
            <a:endParaRPr kumimoji="1" lang="zh-CN" altLang="en-US" sz="2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AA7561-78CF-E3CE-ED31-165EA6165146}"/>
              </a:ext>
            </a:extLst>
          </p:cNvPr>
          <p:cNvSpPr txBox="1"/>
          <p:nvPr/>
        </p:nvSpPr>
        <p:spPr>
          <a:xfrm>
            <a:off x="3531623" y="3196218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0D0B587-7F8D-C3FE-1A27-0D7766059A32}"/>
              </a:ext>
            </a:extLst>
          </p:cNvPr>
          <p:cNvSpPr txBox="1"/>
          <p:nvPr/>
        </p:nvSpPr>
        <p:spPr>
          <a:xfrm>
            <a:off x="4947971" y="3196218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C</a:t>
            </a:r>
            <a:r>
              <a:rPr kumimoji="1" lang="en-US" altLang="zh-CN" sz="2800" baseline="-25000" dirty="0">
                <a:solidFill>
                  <a:srgbClr val="C00000"/>
                </a:solidFill>
              </a:rPr>
              <a:t>i</a:t>
            </a:r>
            <a:r>
              <a:rPr kumimoji="1" lang="en-US" altLang="zh-CN" sz="2800" dirty="0">
                <a:solidFill>
                  <a:srgbClr val="C00000"/>
                </a:solidFill>
              </a:rPr>
              <a:t>`</a:t>
            </a:r>
            <a:endParaRPr kumimoji="1"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B9C60E3-A1DD-449A-0ACD-9ADEAB9DD3A2}"/>
              </a:ext>
            </a:extLst>
          </p:cNvPr>
          <p:cNvSpPr txBox="1"/>
          <p:nvPr/>
        </p:nvSpPr>
        <p:spPr>
          <a:xfrm>
            <a:off x="4086591" y="3196218"/>
            <a:ext cx="8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C</a:t>
            </a:r>
            <a:r>
              <a:rPr kumimoji="1" lang="en-US" altLang="zh-CN" sz="2800" baseline="-25000" dirty="0">
                <a:solidFill>
                  <a:srgbClr val="C00000"/>
                </a:solidFill>
              </a:rPr>
              <a:t>i+1</a:t>
            </a:r>
            <a:r>
              <a:rPr kumimoji="1" lang="en-US" altLang="zh-CN" sz="2800" dirty="0">
                <a:solidFill>
                  <a:srgbClr val="C00000"/>
                </a:solidFill>
              </a:rPr>
              <a:t>`</a:t>
            </a:r>
            <a:endParaRPr kumimoji="1"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B07F194-0110-9ECB-03A6-26919A758471}"/>
              </a:ext>
            </a:extLst>
          </p:cNvPr>
          <p:cNvSpPr txBox="1"/>
          <p:nvPr/>
        </p:nvSpPr>
        <p:spPr>
          <a:xfrm>
            <a:off x="5521112" y="3204549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FB01C14-21DA-8E46-1F53-9A9E5538D7B6}"/>
              </a:ext>
            </a:extLst>
          </p:cNvPr>
          <p:cNvSpPr txBox="1"/>
          <p:nvPr/>
        </p:nvSpPr>
        <p:spPr>
          <a:xfrm>
            <a:off x="5973272" y="3204549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</a:t>
            </a:r>
            <a:r>
              <a:rPr kumimoji="1" lang="en-US" altLang="zh-CN" sz="2800" baseline="-25000" dirty="0"/>
              <a:t>n</a:t>
            </a:r>
            <a:endParaRPr kumimoji="1"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225722A-DB31-D19B-D691-AA5F941D6626}"/>
                  </a:ext>
                </a:extLst>
              </p:cNvPr>
              <p:cNvSpPr txBox="1"/>
              <p:nvPr/>
            </p:nvSpPr>
            <p:spPr>
              <a:xfrm>
                <a:off x="7711206" y="4084164"/>
                <a:ext cx="3576172" cy="858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`</m:t>
                          </m:r>
                        </m:sup>
                      </m:sSubSup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kumimoji="1"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225722A-DB31-D19B-D691-AA5F941D6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206" y="4084164"/>
                <a:ext cx="3576172" cy="858697"/>
              </a:xfrm>
              <a:prstGeom prst="rect">
                <a:avLst/>
              </a:prstGeom>
              <a:blipFill>
                <a:blip r:embed="rId2"/>
                <a:stretch>
                  <a:fillRect l="-355" t="-178261" r="-19504" b="-26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9D9B83-8BA0-35F7-C795-58BB90EB7300}"/>
                  </a:ext>
                </a:extLst>
              </p:cNvPr>
              <p:cNvSpPr txBox="1"/>
              <p:nvPr/>
            </p:nvSpPr>
            <p:spPr>
              <a:xfrm>
                <a:off x="7711206" y="5175716"/>
                <a:ext cx="3205045" cy="858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kumimoji="1"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`</m:t>
                          </m:r>
                        </m:sup>
                      </m:sSubSup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9D9B83-8BA0-35F7-C795-58BB90EB7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206" y="5175716"/>
                <a:ext cx="3205045" cy="858697"/>
              </a:xfrm>
              <a:prstGeom prst="rect">
                <a:avLst/>
              </a:prstGeom>
              <a:blipFill>
                <a:blip r:embed="rId3"/>
                <a:stretch>
                  <a:fillRect l="-1976" t="-178261" r="-12648" b="-26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4DC7F82-F41C-D335-EF6A-8725E0B0A003}"/>
                  </a:ext>
                </a:extLst>
              </p:cNvPr>
              <p:cNvSpPr txBox="1"/>
              <p:nvPr/>
            </p:nvSpPr>
            <p:spPr>
              <a:xfrm>
                <a:off x="2105657" y="4084164"/>
                <a:ext cx="2503634" cy="858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4DC7F82-F41C-D335-EF6A-8725E0B0A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657" y="4084164"/>
                <a:ext cx="2503634" cy="858697"/>
              </a:xfrm>
              <a:prstGeom prst="rect">
                <a:avLst/>
              </a:prstGeom>
              <a:blipFill>
                <a:blip r:embed="rId4"/>
                <a:stretch>
                  <a:fillRect l="-2525" t="-178261" r="-29798" b="-26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E741308-7875-2372-9F30-2EB90A8DA8AD}"/>
                  </a:ext>
                </a:extLst>
              </p:cNvPr>
              <p:cNvSpPr txBox="1"/>
              <p:nvPr/>
            </p:nvSpPr>
            <p:spPr>
              <a:xfrm>
                <a:off x="2105657" y="5175717"/>
                <a:ext cx="3788986" cy="858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kumimoji="1"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E741308-7875-2372-9F30-2EB90A8DA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657" y="5175717"/>
                <a:ext cx="3788986" cy="858697"/>
              </a:xfrm>
              <a:prstGeom prst="rect">
                <a:avLst/>
              </a:prstGeom>
              <a:blipFill>
                <a:blip r:embed="rId5"/>
                <a:stretch>
                  <a:fillRect l="-1333" t="-178261" r="-10333" b="-26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603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HZOJ-256</a:t>
            </a:r>
            <a:r>
              <a:rPr kumimoji="1" lang="zh-CN" altLang="en-US" sz="3500" dirty="0"/>
              <a:t>：国王游戏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6C52DA-8368-3B62-6D2A-11C41421D3C7}"/>
              </a:ext>
            </a:extLst>
          </p:cNvPr>
          <p:cNvSpPr txBox="1"/>
          <p:nvPr/>
        </p:nvSpPr>
        <p:spPr>
          <a:xfrm>
            <a:off x="1101235" y="1690688"/>
            <a:ext cx="8582799" cy="505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对序列，施加</a:t>
            </a:r>
            <a:r>
              <a:rPr kumimoji="1" lang="en-US" altLang="zh-CN" sz="2000" dirty="0"/>
              <a:t>『</a:t>
            </a:r>
            <a:r>
              <a:rPr kumimoji="1" lang="zh-CN" altLang="en-US" sz="2000" dirty="0"/>
              <a:t>微扰</a:t>
            </a:r>
            <a:r>
              <a:rPr kumimoji="1" lang="en-US" altLang="zh-CN" sz="2000" dirty="0"/>
              <a:t>』</a:t>
            </a:r>
            <a:r>
              <a:rPr kumimoji="1" lang="zh-CN" altLang="en-US" sz="2000" dirty="0"/>
              <a:t>，调换 </a:t>
            </a:r>
            <a:r>
              <a:rPr kumimoji="1" lang="en-US" altLang="zh-CN" sz="2000" dirty="0" err="1"/>
              <a:t>i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与 </a:t>
            </a:r>
            <a:r>
              <a:rPr kumimoji="1" lang="en-US" altLang="zh-CN" sz="2000" dirty="0"/>
              <a:t>i+1</a:t>
            </a:r>
            <a:r>
              <a:rPr kumimoji="1" lang="zh-CN" altLang="en-US" sz="2000" dirty="0"/>
              <a:t> 位置的大臣，观察序列前后的变化：</a:t>
            </a:r>
            <a:endParaRPr kumimoji="1" lang="en-US" altLang="zh-CN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7F34A7-6D3D-B8C5-0DFD-974561EBC651}"/>
              </a:ext>
            </a:extLst>
          </p:cNvPr>
          <p:cNvSpPr txBox="1"/>
          <p:nvPr/>
        </p:nvSpPr>
        <p:spPr>
          <a:xfrm>
            <a:off x="2105657" y="2461060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C1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86876C-6B50-CA4E-9D4D-6871CA2CBDBF}"/>
              </a:ext>
            </a:extLst>
          </p:cNvPr>
          <p:cNvSpPr txBox="1"/>
          <p:nvPr/>
        </p:nvSpPr>
        <p:spPr>
          <a:xfrm>
            <a:off x="2818640" y="2461060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C2</a:t>
            </a:r>
            <a:endParaRPr kumimoji="1"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5FE6B2-5AF6-3519-FD58-177661FD77CD}"/>
              </a:ext>
            </a:extLst>
          </p:cNvPr>
          <p:cNvSpPr txBox="1"/>
          <p:nvPr/>
        </p:nvSpPr>
        <p:spPr>
          <a:xfrm>
            <a:off x="3531623" y="2461060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F83EC7-9AE6-134F-2757-1B414305D4C0}"/>
              </a:ext>
            </a:extLst>
          </p:cNvPr>
          <p:cNvSpPr txBox="1"/>
          <p:nvPr/>
        </p:nvSpPr>
        <p:spPr>
          <a:xfrm>
            <a:off x="4084306" y="2461060"/>
            <a:ext cx="460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</a:t>
            </a:r>
            <a:r>
              <a:rPr kumimoji="1" lang="en-US" altLang="zh-CN" sz="2800" baseline="-25000" dirty="0"/>
              <a:t>i</a:t>
            </a:r>
            <a:endParaRPr kumimoji="1"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DA2D45-1780-4B4E-1D45-CF88FFE4DA20}"/>
              </a:ext>
            </a:extLst>
          </p:cNvPr>
          <p:cNvSpPr txBox="1"/>
          <p:nvPr/>
        </p:nvSpPr>
        <p:spPr>
          <a:xfrm>
            <a:off x="4661033" y="2461078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</a:t>
            </a:r>
            <a:r>
              <a:rPr kumimoji="1" lang="en-US" altLang="zh-CN" sz="2800" baseline="-25000" dirty="0"/>
              <a:t>i+1</a:t>
            </a:r>
            <a:endParaRPr kumimoji="1" lang="zh-CN" altLang="en-US" sz="28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4ADC5E1-8BA3-FBFE-6AFA-26A0F120DCE0}"/>
              </a:ext>
            </a:extLst>
          </p:cNvPr>
          <p:cNvSpPr txBox="1"/>
          <p:nvPr/>
        </p:nvSpPr>
        <p:spPr>
          <a:xfrm>
            <a:off x="5521112" y="2469391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8F876DB-AA15-C758-1856-5E5C26C3CAF5}"/>
              </a:ext>
            </a:extLst>
          </p:cNvPr>
          <p:cNvSpPr txBox="1"/>
          <p:nvPr/>
        </p:nvSpPr>
        <p:spPr>
          <a:xfrm>
            <a:off x="5973272" y="2469391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</a:t>
            </a:r>
            <a:r>
              <a:rPr kumimoji="1" lang="en-US" altLang="zh-CN" sz="2800" baseline="-25000" dirty="0"/>
              <a:t>n</a:t>
            </a:r>
            <a:endParaRPr kumimoji="1"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D252574-C8F5-1308-5873-A1A26364DDA4}"/>
              </a:ext>
            </a:extLst>
          </p:cNvPr>
          <p:cNvSpPr txBox="1"/>
          <p:nvPr/>
        </p:nvSpPr>
        <p:spPr>
          <a:xfrm>
            <a:off x="2105657" y="3196218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C1</a:t>
            </a:r>
            <a:endParaRPr kumimoji="1"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13989B3-C922-32A1-5534-6E920EC73726}"/>
              </a:ext>
            </a:extLst>
          </p:cNvPr>
          <p:cNvSpPr txBox="1"/>
          <p:nvPr/>
        </p:nvSpPr>
        <p:spPr>
          <a:xfrm>
            <a:off x="2818640" y="3196218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C2</a:t>
            </a:r>
            <a:endParaRPr kumimoji="1" lang="zh-CN" altLang="en-US" sz="2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AA7561-78CF-E3CE-ED31-165EA6165146}"/>
              </a:ext>
            </a:extLst>
          </p:cNvPr>
          <p:cNvSpPr txBox="1"/>
          <p:nvPr/>
        </p:nvSpPr>
        <p:spPr>
          <a:xfrm>
            <a:off x="3531623" y="3196218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0D0B587-7F8D-C3FE-1A27-0D7766059A32}"/>
              </a:ext>
            </a:extLst>
          </p:cNvPr>
          <p:cNvSpPr txBox="1"/>
          <p:nvPr/>
        </p:nvSpPr>
        <p:spPr>
          <a:xfrm>
            <a:off x="4947971" y="3196218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C</a:t>
            </a:r>
            <a:r>
              <a:rPr kumimoji="1" lang="en-US" altLang="zh-CN" sz="2800" baseline="-25000" dirty="0">
                <a:solidFill>
                  <a:srgbClr val="C00000"/>
                </a:solidFill>
              </a:rPr>
              <a:t>i</a:t>
            </a:r>
            <a:r>
              <a:rPr kumimoji="1" lang="en-US" altLang="zh-CN" sz="2800" dirty="0">
                <a:solidFill>
                  <a:srgbClr val="C00000"/>
                </a:solidFill>
              </a:rPr>
              <a:t>`</a:t>
            </a:r>
            <a:endParaRPr kumimoji="1"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B9C60E3-A1DD-449A-0ACD-9ADEAB9DD3A2}"/>
              </a:ext>
            </a:extLst>
          </p:cNvPr>
          <p:cNvSpPr txBox="1"/>
          <p:nvPr/>
        </p:nvSpPr>
        <p:spPr>
          <a:xfrm>
            <a:off x="4086591" y="3196218"/>
            <a:ext cx="8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C</a:t>
            </a:r>
            <a:r>
              <a:rPr kumimoji="1" lang="en-US" altLang="zh-CN" sz="2800" baseline="-25000" dirty="0">
                <a:solidFill>
                  <a:srgbClr val="C00000"/>
                </a:solidFill>
              </a:rPr>
              <a:t>i+1</a:t>
            </a:r>
            <a:r>
              <a:rPr kumimoji="1" lang="en-US" altLang="zh-CN" sz="2800" dirty="0">
                <a:solidFill>
                  <a:srgbClr val="C00000"/>
                </a:solidFill>
              </a:rPr>
              <a:t>`</a:t>
            </a:r>
            <a:endParaRPr kumimoji="1"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B07F194-0110-9ECB-03A6-26919A758471}"/>
              </a:ext>
            </a:extLst>
          </p:cNvPr>
          <p:cNvSpPr txBox="1"/>
          <p:nvPr/>
        </p:nvSpPr>
        <p:spPr>
          <a:xfrm>
            <a:off x="5521112" y="3204549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FB01C14-21DA-8E46-1F53-9A9E5538D7B6}"/>
              </a:ext>
            </a:extLst>
          </p:cNvPr>
          <p:cNvSpPr txBox="1"/>
          <p:nvPr/>
        </p:nvSpPr>
        <p:spPr>
          <a:xfrm>
            <a:off x="5973272" y="3204549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</a:t>
            </a:r>
            <a:r>
              <a:rPr kumimoji="1" lang="en-US" altLang="zh-CN" sz="2800" baseline="-25000" dirty="0"/>
              <a:t>n</a:t>
            </a:r>
            <a:endParaRPr kumimoji="1"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225722A-DB31-D19B-D691-AA5F941D6626}"/>
                  </a:ext>
                </a:extLst>
              </p:cNvPr>
              <p:cNvSpPr txBox="1"/>
              <p:nvPr/>
            </p:nvSpPr>
            <p:spPr>
              <a:xfrm>
                <a:off x="6963060" y="4308615"/>
                <a:ext cx="3576172" cy="858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`</m:t>
                          </m:r>
                        </m:sup>
                      </m:sSubSup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kumimoji="1"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225722A-DB31-D19B-D691-AA5F941D6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060" y="4308615"/>
                <a:ext cx="3576172" cy="858697"/>
              </a:xfrm>
              <a:prstGeom prst="rect">
                <a:avLst/>
              </a:prstGeom>
              <a:blipFill>
                <a:blip r:embed="rId2"/>
                <a:stretch>
                  <a:fillRect l="-355" t="-178261" r="-19504" b="-26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E45F1B5-CA92-276A-E7F2-C57001E440F8}"/>
                  </a:ext>
                </a:extLst>
              </p:cNvPr>
              <p:cNvSpPr txBox="1"/>
              <p:nvPr/>
            </p:nvSpPr>
            <p:spPr>
              <a:xfrm>
                <a:off x="5584938" y="4476353"/>
                <a:ext cx="59663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E45F1B5-CA92-276A-E7F2-C57001E44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938" y="4476353"/>
                <a:ext cx="596638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6693FD5-FD57-D1B4-3578-120CD1B632BF}"/>
                  </a:ext>
                </a:extLst>
              </p:cNvPr>
              <p:cNvSpPr txBox="1"/>
              <p:nvPr/>
            </p:nvSpPr>
            <p:spPr>
              <a:xfrm>
                <a:off x="1435663" y="4308615"/>
                <a:ext cx="3788986" cy="858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kumimoji="1"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6693FD5-FD57-D1B4-3578-120CD1B63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663" y="4308615"/>
                <a:ext cx="3788986" cy="858697"/>
              </a:xfrm>
              <a:prstGeom prst="rect">
                <a:avLst/>
              </a:prstGeom>
              <a:blipFill>
                <a:blip r:embed="rId4"/>
                <a:stretch>
                  <a:fillRect l="-1672" t="-178261" r="-10702" b="-26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6267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HZOJ-256</a:t>
            </a:r>
            <a:r>
              <a:rPr kumimoji="1" lang="zh-CN" altLang="en-US" sz="3500" dirty="0"/>
              <a:t>：国王游戏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6C52DA-8368-3B62-6D2A-11C41421D3C7}"/>
              </a:ext>
            </a:extLst>
          </p:cNvPr>
          <p:cNvSpPr txBox="1"/>
          <p:nvPr/>
        </p:nvSpPr>
        <p:spPr>
          <a:xfrm>
            <a:off x="1101235" y="1690688"/>
            <a:ext cx="8582799" cy="505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对序列，施加</a:t>
            </a:r>
            <a:r>
              <a:rPr kumimoji="1" lang="en-US" altLang="zh-CN" sz="2000" dirty="0"/>
              <a:t>『</a:t>
            </a:r>
            <a:r>
              <a:rPr kumimoji="1" lang="zh-CN" altLang="en-US" sz="2000" dirty="0"/>
              <a:t>微扰</a:t>
            </a:r>
            <a:r>
              <a:rPr kumimoji="1" lang="en-US" altLang="zh-CN" sz="2000" dirty="0"/>
              <a:t>』</a:t>
            </a:r>
            <a:r>
              <a:rPr kumimoji="1" lang="zh-CN" altLang="en-US" sz="2000" dirty="0"/>
              <a:t>，调换 </a:t>
            </a:r>
            <a:r>
              <a:rPr kumimoji="1" lang="en-US" altLang="zh-CN" sz="2000" dirty="0" err="1"/>
              <a:t>i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与 </a:t>
            </a:r>
            <a:r>
              <a:rPr kumimoji="1" lang="en-US" altLang="zh-CN" sz="2000" dirty="0"/>
              <a:t>i+1</a:t>
            </a:r>
            <a:r>
              <a:rPr kumimoji="1" lang="zh-CN" altLang="en-US" sz="2000" dirty="0"/>
              <a:t> 位置的大臣，观察序列前后的变化：</a:t>
            </a:r>
            <a:endParaRPr kumimoji="1" lang="en-US" altLang="zh-CN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7F34A7-6D3D-B8C5-0DFD-974561EBC651}"/>
              </a:ext>
            </a:extLst>
          </p:cNvPr>
          <p:cNvSpPr txBox="1"/>
          <p:nvPr/>
        </p:nvSpPr>
        <p:spPr>
          <a:xfrm>
            <a:off x="2105657" y="2461060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C1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86876C-6B50-CA4E-9D4D-6871CA2CBDBF}"/>
              </a:ext>
            </a:extLst>
          </p:cNvPr>
          <p:cNvSpPr txBox="1"/>
          <p:nvPr/>
        </p:nvSpPr>
        <p:spPr>
          <a:xfrm>
            <a:off x="2818640" y="2461060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C2</a:t>
            </a:r>
            <a:endParaRPr kumimoji="1"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5FE6B2-5AF6-3519-FD58-177661FD77CD}"/>
              </a:ext>
            </a:extLst>
          </p:cNvPr>
          <p:cNvSpPr txBox="1"/>
          <p:nvPr/>
        </p:nvSpPr>
        <p:spPr>
          <a:xfrm>
            <a:off x="3531623" y="2461060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F83EC7-9AE6-134F-2757-1B414305D4C0}"/>
              </a:ext>
            </a:extLst>
          </p:cNvPr>
          <p:cNvSpPr txBox="1"/>
          <p:nvPr/>
        </p:nvSpPr>
        <p:spPr>
          <a:xfrm>
            <a:off x="4084306" y="2461060"/>
            <a:ext cx="460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</a:t>
            </a:r>
            <a:r>
              <a:rPr kumimoji="1" lang="en-US" altLang="zh-CN" sz="2800" baseline="-25000" dirty="0"/>
              <a:t>i</a:t>
            </a:r>
            <a:endParaRPr kumimoji="1"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DA2D45-1780-4B4E-1D45-CF88FFE4DA20}"/>
              </a:ext>
            </a:extLst>
          </p:cNvPr>
          <p:cNvSpPr txBox="1"/>
          <p:nvPr/>
        </p:nvSpPr>
        <p:spPr>
          <a:xfrm>
            <a:off x="4661033" y="2461078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</a:t>
            </a:r>
            <a:r>
              <a:rPr kumimoji="1" lang="en-US" altLang="zh-CN" sz="2800" baseline="-25000" dirty="0"/>
              <a:t>i+1</a:t>
            </a:r>
            <a:endParaRPr kumimoji="1" lang="zh-CN" altLang="en-US" sz="28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4ADC5E1-8BA3-FBFE-6AFA-26A0F120DCE0}"/>
              </a:ext>
            </a:extLst>
          </p:cNvPr>
          <p:cNvSpPr txBox="1"/>
          <p:nvPr/>
        </p:nvSpPr>
        <p:spPr>
          <a:xfrm>
            <a:off x="5521112" y="2469391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8F876DB-AA15-C758-1856-5E5C26C3CAF5}"/>
              </a:ext>
            </a:extLst>
          </p:cNvPr>
          <p:cNvSpPr txBox="1"/>
          <p:nvPr/>
        </p:nvSpPr>
        <p:spPr>
          <a:xfrm>
            <a:off x="5973272" y="2469391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</a:t>
            </a:r>
            <a:r>
              <a:rPr kumimoji="1" lang="en-US" altLang="zh-CN" sz="2800" baseline="-25000" dirty="0"/>
              <a:t>n</a:t>
            </a:r>
            <a:endParaRPr kumimoji="1"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D252574-C8F5-1308-5873-A1A26364DDA4}"/>
              </a:ext>
            </a:extLst>
          </p:cNvPr>
          <p:cNvSpPr txBox="1"/>
          <p:nvPr/>
        </p:nvSpPr>
        <p:spPr>
          <a:xfrm>
            <a:off x="2105657" y="3196218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C1</a:t>
            </a:r>
            <a:endParaRPr kumimoji="1"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13989B3-C922-32A1-5534-6E920EC73726}"/>
              </a:ext>
            </a:extLst>
          </p:cNvPr>
          <p:cNvSpPr txBox="1"/>
          <p:nvPr/>
        </p:nvSpPr>
        <p:spPr>
          <a:xfrm>
            <a:off x="2818640" y="3196218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C2</a:t>
            </a:r>
            <a:endParaRPr kumimoji="1" lang="zh-CN" altLang="en-US" sz="2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AA7561-78CF-E3CE-ED31-165EA6165146}"/>
              </a:ext>
            </a:extLst>
          </p:cNvPr>
          <p:cNvSpPr txBox="1"/>
          <p:nvPr/>
        </p:nvSpPr>
        <p:spPr>
          <a:xfrm>
            <a:off x="3531623" y="3196218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0D0B587-7F8D-C3FE-1A27-0D7766059A32}"/>
              </a:ext>
            </a:extLst>
          </p:cNvPr>
          <p:cNvSpPr txBox="1"/>
          <p:nvPr/>
        </p:nvSpPr>
        <p:spPr>
          <a:xfrm>
            <a:off x="4947971" y="3196218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C</a:t>
            </a:r>
            <a:r>
              <a:rPr kumimoji="1" lang="en-US" altLang="zh-CN" sz="2800" baseline="-25000" dirty="0">
                <a:solidFill>
                  <a:srgbClr val="C00000"/>
                </a:solidFill>
              </a:rPr>
              <a:t>i</a:t>
            </a:r>
            <a:r>
              <a:rPr kumimoji="1" lang="en-US" altLang="zh-CN" sz="2800" dirty="0">
                <a:solidFill>
                  <a:srgbClr val="C00000"/>
                </a:solidFill>
              </a:rPr>
              <a:t>`</a:t>
            </a:r>
            <a:endParaRPr kumimoji="1"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B9C60E3-A1DD-449A-0ACD-9ADEAB9DD3A2}"/>
              </a:ext>
            </a:extLst>
          </p:cNvPr>
          <p:cNvSpPr txBox="1"/>
          <p:nvPr/>
        </p:nvSpPr>
        <p:spPr>
          <a:xfrm>
            <a:off x="4086591" y="3196218"/>
            <a:ext cx="8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C</a:t>
            </a:r>
            <a:r>
              <a:rPr kumimoji="1" lang="en-US" altLang="zh-CN" sz="2800" baseline="-25000" dirty="0">
                <a:solidFill>
                  <a:srgbClr val="C00000"/>
                </a:solidFill>
              </a:rPr>
              <a:t>i+1</a:t>
            </a:r>
            <a:r>
              <a:rPr kumimoji="1" lang="en-US" altLang="zh-CN" sz="2800" dirty="0">
                <a:solidFill>
                  <a:srgbClr val="C00000"/>
                </a:solidFill>
              </a:rPr>
              <a:t>`</a:t>
            </a:r>
            <a:endParaRPr kumimoji="1"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B07F194-0110-9ECB-03A6-26919A758471}"/>
              </a:ext>
            </a:extLst>
          </p:cNvPr>
          <p:cNvSpPr txBox="1"/>
          <p:nvPr/>
        </p:nvSpPr>
        <p:spPr>
          <a:xfrm>
            <a:off x="5521112" y="3204549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FB01C14-21DA-8E46-1F53-9A9E5538D7B6}"/>
              </a:ext>
            </a:extLst>
          </p:cNvPr>
          <p:cNvSpPr txBox="1"/>
          <p:nvPr/>
        </p:nvSpPr>
        <p:spPr>
          <a:xfrm>
            <a:off x="5973272" y="3204549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</a:t>
            </a:r>
            <a:r>
              <a:rPr kumimoji="1" lang="en-US" altLang="zh-CN" sz="2800" baseline="-25000" dirty="0"/>
              <a:t>n</a:t>
            </a:r>
            <a:endParaRPr kumimoji="1"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225722A-DB31-D19B-D691-AA5F941D6626}"/>
                  </a:ext>
                </a:extLst>
              </p:cNvPr>
              <p:cNvSpPr txBox="1"/>
              <p:nvPr/>
            </p:nvSpPr>
            <p:spPr>
              <a:xfrm>
                <a:off x="6265186" y="4320552"/>
                <a:ext cx="1258934" cy="708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225722A-DB31-D19B-D691-AA5F941D6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86" y="4320552"/>
                <a:ext cx="1258934" cy="708527"/>
              </a:xfrm>
              <a:prstGeom prst="rect">
                <a:avLst/>
              </a:prstGeom>
              <a:blipFill>
                <a:blip r:embed="rId2"/>
                <a:stretch>
                  <a:fillRect l="-9000" t="-117857" r="-21000" b="-183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E45F1B5-CA92-276A-E7F2-C57001E440F8}"/>
                  </a:ext>
                </a:extLst>
              </p:cNvPr>
              <p:cNvSpPr txBox="1"/>
              <p:nvPr/>
            </p:nvSpPr>
            <p:spPr>
              <a:xfrm>
                <a:off x="5584938" y="4476353"/>
                <a:ext cx="59663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E45F1B5-CA92-276A-E7F2-C57001E44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938" y="4476353"/>
                <a:ext cx="596638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6693FD5-FD57-D1B4-3578-120CD1B632BF}"/>
                  </a:ext>
                </a:extLst>
              </p:cNvPr>
              <p:cNvSpPr txBox="1"/>
              <p:nvPr/>
            </p:nvSpPr>
            <p:spPr>
              <a:xfrm>
                <a:off x="4242394" y="4320552"/>
                <a:ext cx="1258934" cy="708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6693FD5-FD57-D1B4-3578-120CD1B63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394" y="4320552"/>
                <a:ext cx="1258934" cy="708527"/>
              </a:xfrm>
              <a:prstGeom prst="rect">
                <a:avLst/>
              </a:prstGeom>
              <a:blipFill>
                <a:blip r:embed="rId4"/>
                <a:stretch>
                  <a:fillRect l="-36364" t="-117857" r="-2020" b="-183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036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HZOJ-256</a:t>
            </a:r>
            <a:r>
              <a:rPr kumimoji="1" lang="zh-CN" altLang="en-US" sz="3500" dirty="0"/>
              <a:t>：国王游戏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6C52DA-8368-3B62-6D2A-11C41421D3C7}"/>
              </a:ext>
            </a:extLst>
          </p:cNvPr>
          <p:cNvSpPr txBox="1"/>
          <p:nvPr/>
        </p:nvSpPr>
        <p:spPr>
          <a:xfrm>
            <a:off x="1101235" y="1690688"/>
            <a:ext cx="8582799" cy="505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对序列，施加</a:t>
            </a:r>
            <a:r>
              <a:rPr kumimoji="1" lang="en-US" altLang="zh-CN" sz="2000" dirty="0"/>
              <a:t>『</a:t>
            </a:r>
            <a:r>
              <a:rPr kumimoji="1" lang="zh-CN" altLang="en-US" sz="2000" dirty="0"/>
              <a:t>微扰</a:t>
            </a:r>
            <a:r>
              <a:rPr kumimoji="1" lang="en-US" altLang="zh-CN" sz="2000" dirty="0"/>
              <a:t>』</a:t>
            </a:r>
            <a:r>
              <a:rPr kumimoji="1" lang="zh-CN" altLang="en-US" sz="2000" dirty="0"/>
              <a:t>，调换 </a:t>
            </a:r>
            <a:r>
              <a:rPr kumimoji="1" lang="en-US" altLang="zh-CN" sz="2000" dirty="0" err="1"/>
              <a:t>i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与 </a:t>
            </a:r>
            <a:r>
              <a:rPr kumimoji="1" lang="en-US" altLang="zh-CN" sz="2000" dirty="0"/>
              <a:t>i+1</a:t>
            </a:r>
            <a:r>
              <a:rPr kumimoji="1" lang="zh-CN" altLang="en-US" sz="2000" dirty="0"/>
              <a:t> 位置的大臣，观察序列前后的变化：</a:t>
            </a:r>
            <a:endParaRPr kumimoji="1" lang="en-US" altLang="zh-CN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7F34A7-6D3D-B8C5-0DFD-974561EBC651}"/>
              </a:ext>
            </a:extLst>
          </p:cNvPr>
          <p:cNvSpPr txBox="1"/>
          <p:nvPr/>
        </p:nvSpPr>
        <p:spPr>
          <a:xfrm>
            <a:off x="2105657" y="2461060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C1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86876C-6B50-CA4E-9D4D-6871CA2CBDBF}"/>
              </a:ext>
            </a:extLst>
          </p:cNvPr>
          <p:cNvSpPr txBox="1"/>
          <p:nvPr/>
        </p:nvSpPr>
        <p:spPr>
          <a:xfrm>
            <a:off x="2818640" y="2461060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C2</a:t>
            </a:r>
            <a:endParaRPr kumimoji="1"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5FE6B2-5AF6-3519-FD58-177661FD77CD}"/>
              </a:ext>
            </a:extLst>
          </p:cNvPr>
          <p:cNvSpPr txBox="1"/>
          <p:nvPr/>
        </p:nvSpPr>
        <p:spPr>
          <a:xfrm>
            <a:off x="3531623" y="2461060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F83EC7-9AE6-134F-2757-1B414305D4C0}"/>
              </a:ext>
            </a:extLst>
          </p:cNvPr>
          <p:cNvSpPr txBox="1"/>
          <p:nvPr/>
        </p:nvSpPr>
        <p:spPr>
          <a:xfrm>
            <a:off x="4084306" y="2461060"/>
            <a:ext cx="460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</a:t>
            </a:r>
            <a:r>
              <a:rPr kumimoji="1" lang="en-US" altLang="zh-CN" sz="2800" baseline="-25000" dirty="0"/>
              <a:t>i</a:t>
            </a:r>
            <a:endParaRPr kumimoji="1"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DA2D45-1780-4B4E-1D45-CF88FFE4DA20}"/>
              </a:ext>
            </a:extLst>
          </p:cNvPr>
          <p:cNvSpPr txBox="1"/>
          <p:nvPr/>
        </p:nvSpPr>
        <p:spPr>
          <a:xfrm>
            <a:off x="4661033" y="2461078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</a:t>
            </a:r>
            <a:r>
              <a:rPr kumimoji="1" lang="en-US" altLang="zh-CN" sz="2800" baseline="-25000" dirty="0"/>
              <a:t>i+1</a:t>
            </a:r>
            <a:endParaRPr kumimoji="1" lang="zh-CN" altLang="en-US" sz="28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4ADC5E1-8BA3-FBFE-6AFA-26A0F120DCE0}"/>
              </a:ext>
            </a:extLst>
          </p:cNvPr>
          <p:cNvSpPr txBox="1"/>
          <p:nvPr/>
        </p:nvSpPr>
        <p:spPr>
          <a:xfrm>
            <a:off x="5521112" y="2469391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8F876DB-AA15-C758-1856-5E5C26C3CAF5}"/>
              </a:ext>
            </a:extLst>
          </p:cNvPr>
          <p:cNvSpPr txBox="1"/>
          <p:nvPr/>
        </p:nvSpPr>
        <p:spPr>
          <a:xfrm>
            <a:off x="5973272" y="2469391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</a:t>
            </a:r>
            <a:r>
              <a:rPr kumimoji="1" lang="en-US" altLang="zh-CN" sz="2800" baseline="-25000" dirty="0"/>
              <a:t>n</a:t>
            </a:r>
            <a:endParaRPr kumimoji="1"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D252574-C8F5-1308-5873-A1A26364DDA4}"/>
              </a:ext>
            </a:extLst>
          </p:cNvPr>
          <p:cNvSpPr txBox="1"/>
          <p:nvPr/>
        </p:nvSpPr>
        <p:spPr>
          <a:xfrm>
            <a:off x="2105657" y="3196218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C1</a:t>
            </a:r>
            <a:endParaRPr kumimoji="1"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13989B3-C922-32A1-5534-6E920EC73726}"/>
              </a:ext>
            </a:extLst>
          </p:cNvPr>
          <p:cNvSpPr txBox="1"/>
          <p:nvPr/>
        </p:nvSpPr>
        <p:spPr>
          <a:xfrm>
            <a:off x="2818640" y="3196218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C2</a:t>
            </a:r>
            <a:endParaRPr kumimoji="1" lang="zh-CN" altLang="en-US" sz="2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AA7561-78CF-E3CE-ED31-165EA6165146}"/>
              </a:ext>
            </a:extLst>
          </p:cNvPr>
          <p:cNvSpPr txBox="1"/>
          <p:nvPr/>
        </p:nvSpPr>
        <p:spPr>
          <a:xfrm>
            <a:off x="3531623" y="3196218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0D0B587-7F8D-C3FE-1A27-0D7766059A32}"/>
              </a:ext>
            </a:extLst>
          </p:cNvPr>
          <p:cNvSpPr txBox="1"/>
          <p:nvPr/>
        </p:nvSpPr>
        <p:spPr>
          <a:xfrm>
            <a:off x="4947971" y="3196218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C</a:t>
            </a:r>
            <a:r>
              <a:rPr kumimoji="1" lang="en-US" altLang="zh-CN" sz="2800" baseline="-25000" dirty="0">
                <a:solidFill>
                  <a:srgbClr val="C00000"/>
                </a:solidFill>
              </a:rPr>
              <a:t>i</a:t>
            </a:r>
            <a:r>
              <a:rPr kumimoji="1" lang="en-US" altLang="zh-CN" sz="2800" dirty="0">
                <a:solidFill>
                  <a:srgbClr val="C00000"/>
                </a:solidFill>
              </a:rPr>
              <a:t>`</a:t>
            </a:r>
            <a:endParaRPr kumimoji="1"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B9C60E3-A1DD-449A-0ACD-9ADEAB9DD3A2}"/>
              </a:ext>
            </a:extLst>
          </p:cNvPr>
          <p:cNvSpPr txBox="1"/>
          <p:nvPr/>
        </p:nvSpPr>
        <p:spPr>
          <a:xfrm>
            <a:off x="4086591" y="3196218"/>
            <a:ext cx="8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C</a:t>
            </a:r>
            <a:r>
              <a:rPr kumimoji="1" lang="en-US" altLang="zh-CN" sz="2800" baseline="-25000" dirty="0">
                <a:solidFill>
                  <a:srgbClr val="C00000"/>
                </a:solidFill>
              </a:rPr>
              <a:t>i+1</a:t>
            </a:r>
            <a:r>
              <a:rPr kumimoji="1" lang="en-US" altLang="zh-CN" sz="2800" dirty="0">
                <a:solidFill>
                  <a:srgbClr val="C00000"/>
                </a:solidFill>
              </a:rPr>
              <a:t>`</a:t>
            </a:r>
            <a:endParaRPr kumimoji="1"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B07F194-0110-9ECB-03A6-26919A758471}"/>
              </a:ext>
            </a:extLst>
          </p:cNvPr>
          <p:cNvSpPr txBox="1"/>
          <p:nvPr/>
        </p:nvSpPr>
        <p:spPr>
          <a:xfrm>
            <a:off x="5521112" y="3204549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FB01C14-21DA-8E46-1F53-9A9E5538D7B6}"/>
              </a:ext>
            </a:extLst>
          </p:cNvPr>
          <p:cNvSpPr txBox="1"/>
          <p:nvPr/>
        </p:nvSpPr>
        <p:spPr>
          <a:xfrm>
            <a:off x="5973272" y="3204549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</a:t>
            </a:r>
            <a:r>
              <a:rPr kumimoji="1" lang="en-US" altLang="zh-CN" sz="2800" baseline="-25000" dirty="0"/>
              <a:t>n</a:t>
            </a:r>
            <a:endParaRPr kumimoji="1"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225722A-DB31-D19B-D691-AA5F941D6626}"/>
                  </a:ext>
                </a:extLst>
              </p:cNvPr>
              <p:cNvSpPr txBox="1"/>
              <p:nvPr/>
            </p:nvSpPr>
            <p:spPr>
              <a:xfrm>
                <a:off x="4572342" y="4038848"/>
                <a:ext cx="1718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225722A-DB31-D19B-D691-AA5F941D6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342" y="4038848"/>
                <a:ext cx="1718163" cy="430887"/>
              </a:xfrm>
              <a:prstGeom prst="rect">
                <a:avLst/>
              </a:prstGeom>
              <a:blipFill>
                <a:blip r:embed="rId2"/>
                <a:stretch>
                  <a:fillRect l="-4412" r="-735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E45F1B5-CA92-276A-E7F2-C57001E440F8}"/>
                  </a:ext>
                </a:extLst>
              </p:cNvPr>
              <p:cNvSpPr txBox="1"/>
              <p:nvPr/>
            </p:nvSpPr>
            <p:spPr>
              <a:xfrm>
                <a:off x="3914543" y="3992682"/>
                <a:ext cx="59663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E45F1B5-CA92-276A-E7F2-C57001E44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543" y="3992682"/>
                <a:ext cx="596638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6693FD5-FD57-D1B4-3578-120CD1B632BF}"/>
                  </a:ext>
                </a:extLst>
              </p:cNvPr>
              <p:cNvSpPr txBox="1"/>
              <p:nvPr/>
            </p:nvSpPr>
            <p:spPr>
              <a:xfrm>
                <a:off x="2818640" y="4038848"/>
                <a:ext cx="10320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6693FD5-FD57-D1B4-3578-120CD1B63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640" y="4038848"/>
                <a:ext cx="1032077" cy="430887"/>
              </a:xfrm>
              <a:prstGeom prst="rect">
                <a:avLst/>
              </a:prstGeom>
              <a:blipFill>
                <a:blip r:embed="rId4"/>
                <a:stretch>
                  <a:fillRect l="-6024" r="-1205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163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9790</TotalTime>
  <Words>374</Words>
  <Application>Microsoft Macintosh PowerPoint</Application>
  <PresentationFormat>宽屏</PresentationFormat>
  <Paragraphs>128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Kaiti SC</vt:lpstr>
      <vt:lpstr>Arial</vt:lpstr>
      <vt:lpstr>Cambria Math</vt:lpstr>
      <vt:lpstr>Courier New</vt:lpstr>
      <vt:lpstr>Office 主题​​</vt:lpstr>
      <vt:lpstr>HZOJ-256：国王游戏</vt:lpstr>
      <vt:lpstr>HZOJ-256：国王游戏</vt:lpstr>
      <vt:lpstr>HZOJ-256：国王游戏</vt:lpstr>
      <vt:lpstr>HZOJ-256：国王游戏</vt:lpstr>
      <vt:lpstr>HZOJ-256：国王游戏</vt:lpstr>
      <vt:lpstr>HZOJ-256：国王游戏</vt:lpstr>
      <vt:lpstr>HZOJ-256：国王游戏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Guang Hu</cp:lastModifiedBy>
  <cp:revision>386</cp:revision>
  <dcterms:created xsi:type="dcterms:W3CDTF">2021-01-25T10:52:11Z</dcterms:created>
  <dcterms:modified xsi:type="dcterms:W3CDTF">2023-04-22T14:41:10Z</dcterms:modified>
</cp:coreProperties>
</file>