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1221" r:id="rId2"/>
    <p:sldId id="1228" r:id="rId3"/>
    <p:sldId id="1223" r:id="rId4"/>
    <p:sldId id="1222" r:id="rId5"/>
    <p:sldId id="1224" r:id="rId6"/>
    <p:sldId id="1225" r:id="rId7"/>
    <p:sldId id="1226" r:id="rId8"/>
    <p:sldId id="1227" r:id="rId9"/>
    <p:sldId id="1229" r:id="rId10"/>
    <p:sldId id="1230" r:id="rId11"/>
    <p:sldId id="1231" r:id="rId12"/>
    <p:sldId id="123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76" autoAdjust="0"/>
    <p:restoredTop sz="94660"/>
  </p:normalViewPr>
  <p:slideViewPr>
    <p:cSldViewPr snapToGrid="0" showGuides="1">
      <p:cViewPr varScale="1">
        <p:scale>
          <a:sx n="148" d="100"/>
          <a:sy n="148" d="100"/>
        </p:scale>
        <p:origin x="224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4CC58-688E-B145-8A6C-8A5328D7D73F}" type="datetimeFigureOut">
              <a:rPr kumimoji="1" lang="zh-CN" altLang="en-US" smtClean="0"/>
              <a:t>2023/5/2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CE79C-78AE-1444-8954-4A60812C49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202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42E9F-72CD-49E6-979E-8FBE90BAB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4EE101-7C5A-47E5-BB01-56C5CB609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297B1-CE3E-4DCF-B61B-0D349BAC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5ED68-C211-4B1D-B1EF-B8DDBD75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1C4E1-9198-4B3E-9D15-297630C2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2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47B95-450C-4E98-A8F8-BDC6559E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BE4736-5392-402A-8627-4E54932D8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9ECD3-3323-4514-87C0-D5A7B9F4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8918A-4F60-4D66-AEF6-BAFAA6B2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71F58-DBE0-4571-8DAA-ECA059D8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25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23891C-15DB-4130-A9E7-2E6CD8ABA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B39B78-1FBA-4123-A7B5-B5EDBB803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F2AC1-1CF2-408C-99CE-45447EBF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A2707-5CA0-4C44-AD15-8E380ACF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2F74E-BE77-408F-A9EA-05E7DD99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7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26AAC-C68B-401C-9419-3DDE362C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F4B519-6AFC-4912-BE6B-C950BEEDF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A3718-AA0D-4A22-B7B0-A03E3BA5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499F7-D63B-42F9-A072-707075B4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D89EB-5C1D-4D7A-915C-BC56BB69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9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8B3A8-9CE5-4C12-88DE-D55ABDB5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60322F-B12B-4013-99EE-A8C38253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19046-BE9B-4631-9D5B-15BFF996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F83B0-E518-4DD8-86C0-DDD06077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0DA88F-24FB-4621-9268-68648483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28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CD557-D490-4488-8EC7-6830B04A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C050F-AC6B-4051-B162-D18FED318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1FB62D-1696-4136-A2C6-C9D9B8896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B9D7C8-B381-4B54-9A99-CCD3B894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DE9590-7A7C-4DC9-8D2C-073496BB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954B01-DCB6-4854-84C0-7EDA8F7B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86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4D04A-2231-4B96-B5E0-3077DCBC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9A1CCD-6D39-48FD-AA9B-FFAA8A9CE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3CB6A7-EEA6-42A2-BC0B-E63878F66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ACEBDB-7BF4-4E19-A66B-EADE76D55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2283BA-9E5F-4CC2-9435-1250A8529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B0DBB7-C617-4095-9828-9449FF9C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9812B4-D4D1-4BA8-8AD1-A10465FD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F2F400-CC25-4039-A680-EFAF5D50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03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C47A6-798C-4683-A9A0-00500CAA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30E639-D070-4A2A-85C5-977D39BD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63D01F-A136-416F-81BA-7EA9C9D5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40DB33-CB0F-4E39-B75F-14181561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4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E75E23-2900-48A3-8FCD-CF8EBE3E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008372-9B2A-4E33-AA4A-06B5583C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8105EA-355F-449D-B0E6-40F7C3CA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72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0437B-49EA-4C60-B58E-1075E042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D2E71-1729-44C0-8A4F-2D83BD3B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409615-D5BA-41B9-A122-23A5EADCD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218DFA-EBB3-4519-B0C8-A0A15D41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698BF5-B55B-4E8C-905D-10BF5FF8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AFD9E5-1A53-4F3E-89C5-6F5E775B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18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31C52-5A75-4760-BEFF-79BB7040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9462F5-35C1-4210-ACC1-3E8416B55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FC8A3F-A42D-474A-904C-C687A5562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EB4AD7-A372-43C9-B1A5-EC61EEBB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D10365-0DE6-44F1-BC04-E917C7EF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D1520-4110-41AA-97CA-BD3FF43F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80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C85A8E-8470-46D9-8710-7526F1B4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62370-A641-488F-81EB-1A4FC3555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495E4-6654-47D8-B8EC-4834F0008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0D801-0106-49A1-9081-8E6AF34A3884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74279-0F60-4832-AB50-640CE8F3B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D0B89-70AA-43A8-8153-E2FA5993C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B1927A-69D2-7F9F-D32E-E888908D3CC8}"/>
              </a:ext>
            </a:extLst>
          </p:cNvPr>
          <p:cNvSpPr txBox="1"/>
          <p:nvPr userDrawn="1"/>
        </p:nvSpPr>
        <p:spPr>
          <a:xfrm>
            <a:off x="9113112" y="6176963"/>
            <a:ext cx="3021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《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船说：算法与数据结构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》</a:t>
            </a:r>
          </a:p>
          <a:p>
            <a:pPr algn="ctr"/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第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ea typeface="Kaiti SC" panose="02010600040101010101" pitchFamily="2" charset="-122"/>
                <a:cs typeface="Courier New" panose="02070309020205020404" pitchFamily="49" charset="0"/>
              </a:rPr>
              <a:t>7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章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-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查找算法</a:t>
            </a:r>
          </a:p>
        </p:txBody>
      </p:sp>
    </p:spTree>
    <p:extLst>
      <p:ext uri="{BB962C8B-B14F-4D97-AF65-F5344CB8AC3E}">
        <p14:creationId xmlns:p14="http://schemas.microsoft.com/office/powerpoint/2010/main" val="189398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202EB16-E618-AD4B-8F21-96464EE87010}"/>
              </a:ext>
            </a:extLst>
          </p:cNvPr>
          <p:cNvSpPr txBox="1"/>
          <p:nvPr/>
        </p:nvSpPr>
        <p:spPr>
          <a:xfrm>
            <a:off x="2566027" y="1288958"/>
            <a:ext cx="6546985" cy="4430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1-</a:t>
            </a:r>
            <a:r>
              <a:rPr kumimoji="1" lang="zh-CN" altLang="en-US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应试</a:t>
            </a:r>
            <a:r>
              <a:rPr kumimoji="1" lang="en-US" altLang="zh-CN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Leetcode-01</a:t>
            </a:r>
            <a:r>
              <a:rPr kumimoji="1" lang="zh-CN" altLang="en-US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：两数之和</a:t>
            </a:r>
            <a:endParaRPr kumimoji="1" lang="en-US" altLang="zh-CN" sz="2400" b="1" dirty="0">
              <a:solidFill>
                <a:srgbClr val="00B050"/>
              </a:solidFill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2-</a:t>
            </a:r>
            <a:r>
              <a:rPr kumimoji="1" lang="zh-CN" altLang="en-US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应试</a:t>
            </a:r>
            <a:r>
              <a:rPr kumimoji="1" lang="en-US" altLang="zh-CN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Leetcode-35</a:t>
            </a:r>
            <a:r>
              <a:rPr kumimoji="1" lang="zh-CN" altLang="en-US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：搜索插入位置</a:t>
            </a:r>
            <a:endParaRPr kumimoji="1" lang="en-US" altLang="zh-CN" sz="2400" b="1" dirty="0">
              <a:solidFill>
                <a:srgbClr val="00B050"/>
              </a:solidFill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3-</a:t>
            </a:r>
            <a:r>
              <a:rPr kumimoji="1" lang="zh-CN" altLang="en-US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应试</a:t>
            </a:r>
            <a:r>
              <a:rPr kumimoji="1" lang="en-US" altLang="zh-CN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Leetcode-217</a:t>
            </a:r>
            <a:r>
              <a:rPr kumimoji="1" lang="zh-CN" altLang="en-US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：存在重复元素</a:t>
            </a:r>
            <a:endParaRPr kumimoji="1" lang="en-US" altLang="zh-CN" sz="2400" b="1" dirty="0">
              <a:solidFill>
                <a:srgbClr val="00B050"/>
              </a:solidFill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4-</a:t>
            </a:r>
            <a:r>
              <a:rPr kumimoji="1" lang="zh-CN" altLang="en-US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应试</a:t>
            </a:r>
            <a:r>
              <a:rPr kumimoji="1" lang="en-US" altLang="zh-CN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Leetcode-349</a:t>
            </a:r>
            <a:r>
              <a:rPr kumimoji="1" lang="zh-CN" altLang="en-US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：两个数组的交集</a:t>
            </a:r>
            <a:endParaRPr kumimoji="1" lang="en-US" altLang="zh-CN" sz="2400" b="1" dirty="0">
              <a:solidFill>
                <a:srgbClr val="00B050"/>
              </a:solidFill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5-</a:t>
            </a:r>
            <a:r>
              <a:rPr kumimoji="1" lang="zh-CN" altLang="en-US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校招</a:t>
            </a:r>
            <a:r>
              <a:rPr kumimoji="1" lang="en-US" altLang="zh-CN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Leetcode-03</a:t>
            </a:r>
            <a:r>
              <a:rPr kumimoji="1" lang="zh-CN" altLang="en-US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：无重复字符的最长子串</a:t>
            </a:r>
            <a:endParaRPr kumimoji="1" lang="en-US" altLang="zh-CN" sz="2400" b="1" dirty="0">
              <a:solidFill>
                <a:schemeClr val="accent4">
                  <a:lumMod val="75000"/>
                </a:schemeClr>
              </a:solidFill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6-</a:t>
            </a:r>
            <a:r>
              <a:rPr kumimoji="1" lang="zh-CN" altLang="en-US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校招</a:t>
            </a:r>
            <a:r>
              <a:rPr kumimoji="1" lang="en-US" altLang="zh-CN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Leetcode-04</a:t>
            </a:r>
            <a:r>
              <a:rPr kumimoji="1" lang="zh-CN" altLang="en-US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：两个正序数组的中位数</a:t>
            </a:r>
            <a:endParaRPr kumimoji="1" lang="en-US" altLang="zh-CN" sz="2400" b="1" dirty="0">
              <a:solidFill>
                <a:schemeClr val="accent4">
                  <a:lumMod val="75000"/>
                </a:schemeClr>
              </a:solidFill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7-</a:t>
            </a:r>
            <a:r>
              <a:rPr kumimoji="1" lang="zh-CN" altLang="en-US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竞赛</a:t>
            </a:r>
            <a:r>
              <a:rPr kumimoji="1" lang="en-US" altLang="zh-CN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HZOJ-242</a:t>
            </a:r>
            <a:r>
              <a:rPr kumimoji="1" lang="zh-CN" altLang="en-US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：最大平均值</a:t>
            </a:r>
            <a:endParaRPr kumimoji="1" lang="en-US" altLang="zh-CN" sz="2400" b="1" dirty="0">
              <a:solidFill>
                <a:srgbClr val="C00000"/>
              </a:solidFill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8-</a:t>
            </a:r>
            <a:r>
              <a:rPr kumimoji="1" lang="zh-CN" altLang="en-US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竞赛</a:t>
            </a:r>
            <a:r>
              <a:rPr kumimoji="1" lang="en-US" altLang="zh-CN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HZOJ-244</a:t>
            </a:r>
            <a:r>
              <a:rPr kumimoji="1" lang="zh-CN" altLang="en-US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：奶牛围栏</a:t>
            </a:r>
            <a:endParaRPr kumimoji="1" lang="en-US" altLang="zh-CN" sz="2400" b="1" dirty="0">
              <a:solidFill>
                <a:srgbClr val="C00000"/>
              </a:solidFill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5043DF3-E6A3-7D95-2FF1-8CA99E9713D5}"/>
              </a:ext>
            </a:extLst>
          </p:cNvPr>
          <p:cNvSpPr txBox="1">
            <a:spLocks/>
          </p:cNvSpPr>
          <p:nvPr/>
        </p:nvSpPr>
        <p:spPr>
          <a:xfrm>
            <a:off x="314718" y="59952"/>
            <a:ext cx="8317970" cy="122900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000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 本章题目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6540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CF7EB-84C5-1140-9A0D-802A2EDC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500" dirty="0"/>
              <a:t>HZOJ-242</a:t>
            </a:r>
            <a:r>
              <a:rPr kumimoji="1" lang="zh-CN" altLang="en-US" sz="3500" dirty="0"/>
              <a:t>：最大平均值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6C52DA-8368-3B62-6D2A-11C41421D3C7}"/>
              </a:ext>
            </a:extLst>
          </p:cNvPr>
          <p:cNvSpPr txBox="1"/>
          <p:nvPr/>
        </p:nvSpPr>
        <p:spPr>
          <a:xfrm>
            <a:off x="973667" y="1690688"/>
            <a:ext cx="6481261" cy="505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/>
              <a:t>新问题：是否存在一段长度 </a:t>
            </a:r>
            <a:r>
              <a:rPr kumimoji="1" lang="en-US" altLang="zh-CN" sz="2000" dirty="0"/>
              <a:t>&gt;=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</a:t>
            </a:r>
            <a:r>
              <a:rPr kumimoji="1" lang="zh-CN" altLang="en-US" sz="2000" dirty="0"/>
              <a:t> 的序列，平均值 </a:t>
            </a:r>
            <a:r>
              <a:rPr kumimoji="1" lang="en-US" altLang="zh-CN" sz="2000" dirty="0"/>
              <a:t>&gt;=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01EC5D-95CA-2BDE-9D81-E38C4C65448B}"/>
              </a:ext>
            </a:extLst>
          </p:cNvPr>
          <p:cNvSpPr/>
          <p:nvPr/>
        </p:nvSpPr>
        <p:spPr>
          <a:xfrm>
            <a:off x="2655059" y="3163157"/>
            <a:ext cx="6045200" cy="6087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03F09D-1F20-F420-DC37-411A05633B2A}"/>
              </a:ext>
            </a:extLst>
          </p:cNvPr>
          <p:cNvSpPr txBox="1"/>
          <p:nvPr/>
        </p:nvSpPr>
        <p:spPr>
          <a:xfrm>
            <a:off x="1569405" y="32366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endParaRPr kumimoji="1"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25ACFB-D844-05E3-91C2-E65C2530A6E5}"/>
              </a:ext>
            </a:extLst>
          </p:cNvPr>
          <p:cNvSpPr/>
          <p:nvPr/>
        </p:nvSpPr>
        <p:spPr>
          <a:xfrm>
            <a:off x="3993190" y="3163156"/>
            <a:ext cx="4038002" cy="608719"/>
          </a:xfrm>
          <a:prstGeom prst="rect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82D80F6C-DB77-BEA8-BF94-7613323B65A6}"/>
              </a:ext>
            </a:extLst>
          </p:cNvPr>
          <p:cNvSpPr/>
          <p:nvPr/>
        </p:nvSpPr>
        <p:spPr>
          <a:xfrm rot="16200000">
            <a:off x="5887065" y="2048310"/>
            <a:ext cx="250252" cy="4038002"/>
          </a:xfrm>
          <a:prstGeom prst="leftBrace">
            <a:avLst>
              <a:gd name="adj1" fmla="val 41366"/>
              <a:gd name="adj2" fmla="val 5021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A51506-F389-9735-499C-AB7F08DE65C3}"/>
              </a:ext>
            </a:extLst>
          </p:cNvPr>
          <p:cNvSpPr txBox="1"/>
          <p:nvPr/>
        </p:nvSpPr>
        <p:spPr>
          <a:xfrm>
            <a:off x="5244501" y="4192437"/>
            <a:ext cx="15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 </a:t>
            </a:r>
            <a:r>
              <a:rPr kumimoji="1" lang="en-US" altLang="zh-CN" dirty="0"/>
              <a:t>L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&gt;=</a:t>
            </a:r>
            <a:r>
              <a:rPr kumimoji="1" lang="zh-CN" altLang="en-US" dirty="0"/>
              <a:t> </a:t>
            </a:r>
            <a:r>
              <a:rPr kumimoji="1" lang="en-US" altLang="zh-CN" dirty="0"/>
              <a:t>M</a:t>
            </a:r>
          </a:p>
          <a:p>
            <a:pPr algn="ctr"/>
            <a:r>
              <a:rPr kumimoji="1" lang="en-US" altLang="zh-CN" dirty="0"/>
              <a:t>Sum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&gt;=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* </a:t>
            </a:r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B8B48A-056E-6BC1-3226-2EC0D0768706}"/>
              </a:ext>
            </a:extLst>
          </p:cNvPr>
          <p:cNvSpPr txBox="1"/>
          <p:nvPr/>
        </p:nvSpPr>
        <p:spPr>
          <a:xfrm>
            <a:off x="3993190" y="324433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en-US" altLang="zh-CN" baseline="-25000" dirty="0"/>
              <a:t>i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608798A-D302-DE86-1EDB-ADC3E08F2813}"/>
              </a:ext>
            </a:extLst>
          </p:cNvPr>
          <p:cNvSpPr txBox="1"/>
          <p:nvPr/>
        </p:nvSpPr>
        <p:spPr>
          <a:xfrm>
            <a:off x="4362130" y="324433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en-US" altLang="zh-CN" baseline="-25000" dirty="0"/>
              <a:t>i+1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3B097C-8CDB-379D-8F21-BB90CFC0323F}"/>
              </a:ext>
            </a:extLst>
          </p:cNvPr>
          <p:cNvSpPr txBox="1"/>
          <p:nvPr/>
        </p:nvSpPr>
        <p:spPr>
          <a:xfrm>
            <a:off x="4915415" y="324433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en-US" altLang="zh-CN" baseline="-25000" dirty="0"/>
              <a:t>i+2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751720-AA6A-8CE7-32FC-915C113562B6}"/>
              </a:ext>
            </a:extLst>
          </p:cNvPr>
          <p:cNvSpPr txBox="1"/>
          <p:nvPr/>
        </p:nvSpPr>
        <p:spPr>
          <a:xfrm>
            <a:off x="7364022" y="3246467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en-US" altLang="zh-CN" baseline="-25000" dirty="0"/>
              <a:t>i+L-1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EEF2CCD-8E5F-9052-C70E-A9F2A455ED88}"/>
              </a:ext>
            </a:extLst>
          </p:cNvPr>
          <p:cNvSpPr txBox="1"/>
          <p:nvPr/>
        </p:nvSpPr>
        <p:spPr>
          <a:xfrm>
            <a:off x="5467564" y="324228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en-US" altLang="zh-CN" baseline="-25000" dirty="0"/>
              <a:t>i+3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E9B1D2-4E3C-8C7D-4F36-D79508FF4B63}"/>
              </a:ext>
            </a:extLst>
          </p:cNvPr>
          <p:cNvSpPr txBox="1"/>
          <p:nvPr/>
        </p:nvSpPr>
        <p:spPr>
          <a:xfrm>
            <a:off x="6019713" y="324433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en-US" altLang="zh-CN" baseline="-25000" dirty="0"/>
              <a:t>i+4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2C32B2-CC39-F889-D604-BECEE62E9BBC}"/>
              </a:ext>
            </a:extLst>
          </p:cNvPr>
          <p:cNvSpPr txBox="1"/>
          <p:nvPr/>
        </p:nvSpPr>
        <p:spPr>
          <a:xfrm>
            <a:off x="6694955" y="328284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55664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CF7EB-84C5-1140-9A0D-802A2EDC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500" dirty="0"/>
              <a:t>HZOJ-242</a:t>
            </a:r>
            <a:r>
              <a:rPr kumimoji="1" lang="zh-CN" altLang="en-US" sz="3500" dirty="0"/>
              <a:t>：最大平均值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6C52DA-8368-3B62-6D2A-11C41421D3C7}"/>
              </a:ext>
            </a:extLst>
          </p:cNvPr>
          <p:cNvSpPr txBox="1"/>
          <p:nvPr/>
        </p:nvSpPr>
        <p:spPr>
          <a:xfrm>
            <a:off x="973667" y="1690688"/>
            <a:ext cx="6481261" cy="505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/>
              <a:t>新问题：是否存在一段长度 </a:t>
            </a:r>
            <a:r>
              <a:rPr kumimoji="1" lang="en-US" altLang="zh-CN" sz="2000" dirty="0"/>
              <a:t>&gt;=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</a:t>
            </a:r>
            <a:r>
              <a:rPr kumimoji="1" lang="zh-CN" altLang="en-US" sz="2000" dirty="0"/>
              <a:t> 的序列，平均值 </a:t>
            </a:r>
            <a:r>
              <a:rPr kumimoji="1" lang="en-US" altLang="zh-CN" sz="2000" dirty="0"/>
              <a:t>&gt;=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01EC5D-95CA-2BDE-9D81-E38C4C65448B}"/>
              </a:ext>
            </a:extLst>
          </p:cNvPr>
          <p:cNvSpPr/>
          <p:nvPr/>
        </p:nvSpPr>
        <p:spPr>
          <a:xfrm>
            <a:off x="2655059" y="2688709"/>
            <a:ext cx="6045200" cy="6087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03F09D-1F20-F420-DC37-411A05633B2A}"/>
              </a:ext>
            </a:extLst>
          </p:cNvPr>
          <p:cNvSpPr txBox="1"/>
          <p:nvPr/>
        </p:nvSpPr>
        <p:spPr>
          <a:xfrm>
            <a:off x="1569405" y="276223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endParaRPr kumimoji="1"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25ACFB-D844-05E3-91C2-E65C2530A6E5}"/>
              </a:ext>
            </a:extLst>
          </p:cNvPr>
          <p:cNvSpPr/>
          <p:nvPr/>
        </p:nvSpPr>
        <p:spPr>
          <a:xfrm>
            <a:off x="3993190" y="2688708"/>
            <a:ext cx="4038002" cy="608719"/>
          </a:xfrm>
          <a:prstGeom prst="rect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82D80F6C-DB77-BEA8-BF94-7613323B65A6}"/>
              </a:ext>
            </a:extLst>
          </p:cNvPr>
          <p:cNvSpPr/>
          <p:nvPr/>
        </p:nvSpPr>
        <p:spPr>
          <a:xfrm rot="16200000">
            <a:off x="5887065" y="1573862"/>
            <a:ext cx="250252" cy="4038002"/>
          </a:xfrm>
          <a:prstGeom prst="leftBrace">
            <a:avLst>
              <a:gd name="adj1" fmla="val 41366"/>
              <a:gd name="adj2" fmla="val 5021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A51506-F389-9735-499C-AB7F08DE65C3}"/>
              </a:ext>
            </a:extLst>
          </p:cNvPr>
          <p:cNvSpPr txBox="1"/>
          <p:nvPr/>
        </p:nvSpPr>
        <p:spPr>
          <a:xfrm>
            <a:off x="5244501" y="3717989"/>
            <a:ext cx="15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 </a:t>
            </a:r>
            <a:r>
              <a:rPr kumimoji="1" lang="en-US" altLang="zh-CN" dirty="0"/>
              <a:t>L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&gt;=</a:t>
            </a:r>
            <a:r>
              <a:rPr kumimoji="1" lang="zh-CN" altLang="en-US" dirty="0"/>
              <a:t> </a:t>
            </a:r>
            <a:r>
              <a:rPr kumimoji="1" lang="en-US" altLang="zh-CN" dirty="0"/>
              <a:t>M</a:t>
            </a:r>
          </a:p>
          <a:p>
            <a:pPr algn="ctr"/>
            <a:r>
              <a:rPr kumimoji="1" lang="en-US" altLang="zh-CN" dirty="0"/>
              <a:t>Sum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&gt;=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* </a:t>
            </a:r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B8B48A-056E-6BC1-3226-2EC0D0768706}"/>
              </a:ext>
            </a:extLst>
          </p:cNvPr>
          <p:cNvSpPr txBox="1"/>
          <p:nvPr/>
        </p:nvSpPr>
        <p:spPr>
          <a:xfrm>
            <a:off x="3993190" y="276988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en-US" altLang="zh-CN" baseline="-25000" dirty="0"/>
              <a:t>i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608798A-D302-DE86-1EDB-ADC3E08F2813}"/>
              </a:ext>
            </a:extLst>
          </p:cNvPr>
          <p:cNvSpPr txBox="1"/>
          <p:nvPr/>
        </p:nvSpPr>
        <p:spPr>
          <a:xfrm>
            <a:off x="4362130" y="276988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en-US" altLang="zh-CN" baseline="-25000" dirty="0"/>
              <a:t>i+1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3B097C-8CDB-379D-8F21-BB90CFC0323F}"/>
              </a:ext>
            </a:extLst>
          </p:cNvPr>
          <p:cNvSpPr txBox="1"/>
          <p:nvPr/>
        </p:nvSpPr>
        <p:spPr>
          <a:xfrm>
            <a:off x="4915415" y="276988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en-US" altLang="zh-CN" baseline="-25000" dirty="0"/>
              <a:t>i+2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751720-AA6A-8CE7-32FC-915C113562B6}"/>
              </a:ext>
            </a:extLst>
          </p:cNvPr>
          <p:cNvSpPr txBox="1"/>
          <p:nvPr/>
        </p:nvSpPr>
        <p:spPr>
          <a:xfrm>
            <a:off x="7364022" y="277201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en-US" altLang="zh-CN" baseline="-25000" dirty="0"/>
              <a:t>i+L-1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EEF2CCD-8E5F-9052-C70E-A9F2A455ED88}"/>
              </a:ext>
            </a:extLst>
          </p:cNvPr>
          <p:cNvSpPr txBox="1"/>
          <p:nvPr/>
        </p:nvSpPr>
        <p:spPr>
          <a:xfrm>
            <a:off x="5467564" y="276783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en-US" altLang="zh-CN" baseline="-25000" dirty="0"/>
              <a:t>i+3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E9B1D2-4E3C-8C7D-4F36-D79508FF4B63}"/>
              </a:ext>
            </a:extLst>
          </p:cNvPr>
          <p:cNvSpPr txBox="1"/>
          <p:nvPr/>
        </p:nvSpPr>
        <p:spPr>
          <a:xfrm>
            <a:off x="6019713" y="276988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en-US" altLang="zh-CN" baseline="-25000" dirty="0"/>
              <a:t>i+4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2C32B2-CC39-F889-D604-BECEE62E9BBC}"/>
              </a:ext>
            </a:extLst>
          </p:cNvPr>
          <p:cNvSpPr txBox="1"/>
          <p:nvPr/>
        </p:nvSpPr>
        <p:spPr>
          <a:xfrm>
            <a:off x="6694955" y="280840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27DDD2-7112-15B7-B276-952080E8A6D4}"/>
              </a:ext>
            </a:extLst>
          </p:cNvPr>
          <p:cNvSpPr/>
          <p:nvPr/>
        </p:nvSpPr>
        <p:spPr>
          <a:xfrm>
            <a:off x="2655059" y="4549139"/>
            <a:ext cx="6045200" cy="6087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543D999-626C-B5D8-19C6-9917D568F9FC}"/>
              </a:ext>
            </a:extLst>
          </p:cNvPr>
          <p:cNvSpPr txBox="1"/>
          <p:nvPr/>
        </p:nvSpPr>
        <p:spPr>
          <a:xfrm>
            <a:off x="1478638" y="4619059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kumimoji="1"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endParaRPr kumimoji="1"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1A71560-16BC-67C7-760D-905A0E527D30}"/>
              </a:ext>
            </a:extLst>
          </p:cNvPr>
          <p:cNvSpPr/>
          <p:nvPr/>
        </p:nvSpPr>
        <p:spPr>
          <a:xfrm>
            <a:off x="3993190" y="4549138"/>
            <a:ext cx="4038002" cy="608719"/>
          </a:xfrm>
          <a:prstGeom prst="rect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C26E625F-7A3A-4F94-30A5-44EB5586A190}"/>
              </a:ext>
            </a:extLst>
          </p:cNvPr>
          <p:cNvSpPr/>
          <p:nvPr/>
        </p:nvSpPr>
        <p:spPr>
          <a:xfrm rot="16200000">
            <a:off x="5887065" y="3434292"/>
            <a:ext cx="250252" cy="4038002"/>
          </a:xfrm>
          <a:prstGeom prst="leftBrace">
            <a:avLst>
              <a:gd name="adj1" fmla="val 41366"/>
              <a:gd name="adj2" fmla="val 5021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05D9CD-327B-3E5B-2C35-7343AE7A352C}"/>
              </a:ext>
            </a:extLst>
          </p:cNvPr>
          <p:cNvSpPr txBox="1"/>
          <p:nvPr/>
        </p:nvSpPr>
        <p:spPr>
          <a:xfrm>
            <a:off x="5369536" y="5578419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      </a:t>
            </a:r>
            <a:r>
              <a:rPr kumimoji="1" lang="en-US" altLang="zh-CN" dirty="0"/>
              <a:t>L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&gt;=</a:t>
            </a:r>
            <a:r>
              <a:rPr kumimoji="1" lang="zh-CN" altLang="en-US" dirty="0"/>
              <a:t> </a:t>
            </a:r>
            <a:r>
              <a:rPr kumimoji="1" lang="en-US" altLang="zh-CN" dirty="0"/>
              <a:t>M</a:t>
            </a:r>
          </a:p>
          <a:p>
            <a:pPr algn="ctr"/>
            <a:r>
              <a:rPr kumimoji="1" lang="en-US" altLang="zh-CN" dirty="0"/>
              <a:t>Sum`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3E56236-CCC6-D8AF-AFE7-A6841E4320DF}"/>
              </a:ext>
            </a:extLst>
          </p:cNvPr>
          <p:cNvSpPr txBox="1"/>
          <p:nvPr/>
        </p:nvSpPr>
        <p:spPr>
          <a:xfrm>
            <a:off x="3993190" y="463031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r>
              <a:rPr kumimoji="1" lang="en-US" altLang="zh-CN" baseline="-25000" dirty="0"/>
              <a:t>i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8634CD4-DD39-E39A-E4D8-F656DBAB8870}"/>
              </a:ext>
            </a:extLst>
          </p:cNvPr>
          <p:cNvSpPr txBox="1"/>
          <p:nvPr/>
        </p:nvSpPr>
        <p:spPr>
          <a:xfrm>
            <a:off x="4362130" y="463031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r>
              <a:rPr kumimoji="1" lang="en-US" altLang="zh-CN" baseline="-25000" dirty="0"/>
              <a:t>i+1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A9E714A-B1D9-8B8D-DC3D-733F58787F8E}"/>
              </a:ext>
            </a:extLst>
          </p:cNvPr>
          <p:cNvSpPr txBox="1"/>
          <p:nvPr/>
        </p:nvSpPr>
        <p:spPr>
          <a:xfrm>
            <a:off x="4915415" y="463031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r>
              <a:rPr kumimoji="1" lang="en-US" altLang="zh-CN" baseline="-25000" dirty="0"/>
              <a:t>i+2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6FED319-4FA2-CF1B-872A-1225424328A8}"/>
              </a:ext>
            </a:extLst>
          </p:cNvPr>
          <p:cNvSpPr txBox="1"/>
          <p:nvPr/>
        </p:nvSpPr>
        <p:spPr>
          <a:xfrm>
            <a:off x="7364022" y="463244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r>
              <a:rPr kumimoji="1" lang="en-US" altLang="zh-CN" baseline="-25000" dirty="0"/>
              <a:t>i+L-1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2DFD915-EF38-132A-2B89-A9701548B3FD}"/>
              </a:ext>
            </a:extLst>
          </p:cNvPr>
          <p:cNvSpPr txBox="1"/>
          <p:nvPr/>
        </p:nvSpPr>
        <p:spPr>
          <a:xfrm>
            <a:off x="5467564" y="462826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r>
              <a:rPr kumimoji="1" lang="en-US" altLang="zh-CN" baseline="-25000" dirty="0"/>
              <a:t>i+3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1C2AFC0-156C-5231-E9F3-4DA5FA76D281}"/>
              </a:ext>
            </a:extLst>
          </p:cNvPr>
          <p:cNvSpPr txBox="1"/>
          <p:nvPr/>
        </p:nvSpPr>
        <p:spPr>
          <a:xfrm>
            <a:off x="6019713" y="463031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r>
              <a:rPr kumimoji="1" lang="en-US" altLang="zh-CN" baseline="-25000" dirty="0"/>
              <a:t>i+4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5B2A49D-B3DA-1C9F-1159-B3653BFFB832}"/>
              </a:ext>
            </a:extLst>
          </p:cNvPr>
          <p:cNvSpPr txBox="1"/>
          <p:nvPr/>
        </p:nvSpPr>
        <p:spPr>
          <a:xfrm>
            <a:off x="6694955" y="466883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8C78319-C207-C088-72DC-0BF299D0DFB8}"/>
              </a:ext>
            </a:extLst>
          </p:cNvPr>
          <p:cNvSpPr txBox="1"/>
          <p:nvPr/>
        </p:nvSpPr>
        <p:spPr>
          <a:xfrm>
            <a:off x="2693044" y="4665225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b</a:t>
            </a:r>
            <a:r>
              <a:rPr kumimoji="1" lang="en-US" altLang="zh-CN" b="1" baseline="-25000" dirty="0">
                <a:solidFill>
                  <a:srgbClr val="C00000"/>
                </a:solidFill>
              </a:rPr>
              <a:t>i</a:t>
            </a:r>
            <a:r>
              <a:rPr kumimoji="1" lang="zh-CN" altLang="en-US" b="1" dirty="0">
                <a:solidFill>
                  <a:srgbClr val="C00000"/>
                </a:solidFill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</a:rPr>
              <a:t>=</a:t>
            </a:r>
            <a:r>
              <a:rPr kumimoji="1" lang="zh-CN" altLang="en-US" b="1" dirty="0">
                <a:solidFill>
                  <a:srgbClr val="C00000"/>
                </a:solidFill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</a:rPr>
              <a:t>a</a:t>
            </a:r>
            <a:r>
              <a:rPr kumimoji="1" lang="en-US" altLang="zh-CN" b="1" baseline="-25000" dirty="0">
                <a:solidFill>
                  <a:srgbClr val="C00000"/>
                </a:solidFill>
              </a:rPr>
              <a:t>i</a:t>
            </a:r>
            <a:r>
              <a:rPr kumimoji="1" lang="zh-CN" altLang="en-US" b="1" dirty="0">
                <a:solidFill>
                  <a:srgbClr val="C00000"/>
                </a:solidFill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</a:rPr>
              <a:t>-</a:t>
            </a:r>
            <a:r>
              <a:rPr kumimoji="1" lang="zh-CN" altLang="en-US" b="1" dirty="0">
                <a:solidFill>
                  <a:srgbClr val="C00000"/>
                </a:solidFill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</a:rPr>
              <a:t>A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068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CF7EB-84C5-1140-9A0D-802A2EDC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500" dirty="0"/>
              <a:t>HZOJ-242</a:t>
            </a:r>
            <a:r>
              <a:rPr kumimoji="1" lang="zh-CN" altLang="en-US" sz="3500" dirty="0"/>
              <a:t>：最大平均值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6C52DA-8368-3B62-6D2A-11C41421D3C7}"/>
              </a:ext>
            </a:extLst>
          </p:cNvPr>
          <p:cNvSpPr txBox="1"/>
          <p:nvPr/>
        </p:nvSpPr>
        <p:spPr>
          <a:xfrm>
            <a:off x="924458" y="1519149"/>
            <a:ext cx="7000634" cy="142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/>
              <a:t>新问题：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en-US" altLang="zh-CN" sz="2000" dirty="0" err="1"/>
              <a:t>nums</a:t>
            </a:r>
            <a:r>
              <a:rPr kumimoji="1" lang="zh-CN" altLang="en-US" sz="2000" dirty="0"/>
              <a:t>  数组：是否存在一段长度 </a:t>
            </a:r>
            <a:r>
              <a:rPr kumimoji="1" lang="en-US" altLang="zh-CN" sz="2000" dirty="0"/>
              <a:t>&gt;=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</a:t>
            </a:r>
            <a:r>
              <a:rPr kumimoji="1" lang="zh-CN" altLang="en-US" sz="2000" dirty="0"/>
              <a:t> 的序列，平均值 </a:t>
            </a:r>
            <a:r>
              <a:rPr kumimoji="1" lang="en-US" altLang="zh-CN" sz="2000" dirty="0"/>
              <a:t>&gt;=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 err="1"/>
              <a:t>nums</a:t>
            </a:r>
            <a:r>
              <a:rPr kumimoji="1" lang="en-US" altLang="zh-CN" sz="2000" dirty="0"/>
              <a:t>`</a:t>
            </a:r>
            <a:r>
              <a:rPr kumimoji="1" lang="zh-CN" altLang="en-US" sz="2000" dirty="0"/>
              <a:t> 数组：是否存在一段长度 </a:t>
            </a:r>
            <a:r>
              <a:rPr kumimoji="1" lang="en-US" altLang="zh-CN" sz="2000" dirty="0"/>
              <a:t>&gt;=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</a:t>
            </a:r>
            <a:r>
              <a:rPr kumimoji="1" lang="zh-CN" altLang="en-US" sz="2000" dirty="0"/>
              <a:t> 的序列，和值 </a:t>
            </a:r>
            <a:r>
              <a:rPr kumimoji="1" lang="en-US" altLang="zh-CN" sz="2000" dirty="0"/>
              <a:t>&gt;=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0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27DDD2-7112-15B7-B276-952080E8A6D4}"/>
              </a:ext>
            </a:extLst>
          </p:cNvPr>
          <p:cNvSpPr/>
          <p:nvPr/>
        </p:nvSpPr>
        <p:spPr>
          <a:xfrm>
            <a:off x="2655059" y="3660622"/>
            <a:ext cx="6045200" cy="6087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543D999-626C-B5D8-19C6-9917D568F9FC}"/>
              </a:ext>
            </a:extLst>
          </p:cNvPr>
          <p:cNvSpPr txBox="1"/>
          <p:nvPr/>
        </p:nvSpPr>
        <p:spPr>
          <a:xfrm>
            <a:off x="1478638" y="373054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kumimoji="1"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endParaRPr kumimoji="1"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1A71560-16BC-67C7-760D-905A0E527D30}"/>
              </a:ext>
            </a:extLst>
          </p:cNvPr>
          <p:cNvSpPr/>
          <p:nvPr/>
        </p:nvSpPr>
        <p:spPr>
          <a:xfrm>
            <a:off x="3993190" y="3660621"/>
            <a:ext cx="4038002" cy="608719"/>
          </a:xfrm>
          <a:prstGeom prst="rect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C26E625F-7A3A-4F94-30A5-44EB5586A190}"/>
              </a:ext>
            </a:extLst>
          </p:cNvPr>
          <p:cNvSpPr/>
          <p:nvPr/>
        </p:nvSpPr>
        <p:spPr>
          <a:xfrm rot="16200000">
            <a:off x="5887065" y="2545775"/>
            <a:ext cx="250252" cy="4038002"/>
          </a:xfrm>
          <a:prstGeom prst="leftBrace">
            <a:avLst>
              <a:gd name="adj1" fmla="val 41366"/>
              <a:gd name="adj2" fmla="val 5021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05D9CD-327B-3E5B-2C35-7343AE7A352C}"/>
              </a:ext>
            </a:extLst>
          </p:cNvPr>
          <p:cNvSpPr txBox="1"/>
          <p:nvPr/>
        </p:nvSpPr>
        <p:spPr>
          <a:xfrm>
            <a:off x="5369536" y="4689902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      </a:t>
            </a:r>
            <a:r>
              <a:rPr kumimoji="1" lang="en-US" altLang="zh-CN" dirty="0"/>
              <a:t>L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&gt;=</a:t>
            </a:r>
            <a:r>
              <a:rPr kumimoji="1" lang="zh-CN" altLang="en-US" dirty="0"/>
              <a:t> </a:t>
            </a:r>
            <a:r>
              <a:rPr kumimoji="1" lang="en-US" altLang="zh-CN" dirty="0"/>
              <a:t>M</a:t>
            </a:r>
          </a:p>
          <a:p>
            <a:pPr algn="ctr"/>
            <a:r>
              <a:rPr kumimoji="1" lang="en-US" altLang="zh-CN" dirty="0"/>
              <a:t>Sum`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3E56236-CCC6-D8AF-AFE7-A6841E4320DF}"/>
              </a:ext>
            </a:extLst>
          </p:cNvPr>
          <p:cNvSpPr txBox="1"/>
          <p:nvPr/>
        </p:nvSpPr>
        <p:spPr>
          <a:xfrm>
            <a:off x="3993190" y="374179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r>
              <a:rPr kumimoji="1" lang="en-US" altLang="zh-CN" baseline="-25000" dirty="0"/>
              <a:t>i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8634CD4-DD39-E39A-E4D8-F656DBAB8870}"/>
              </a:ext>
            </a:extLst>
          </p:cNvPr>
          <p:cNvSpPr txBox="1"/>
          <p:nvPr/>
        </p:nvSpPr>
        <p:spPr>
          <a:xfrm>
            <a:off x="4362130" y="374179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r>
              <a:rPr kumimoji="1" lang="en-US" altLang="zh-CN" baseline="-25000" dirty="0"/>
              <a:t>i+1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A9E714A-B1D9-8B8D-DC3D-733F58787F8E}"/>
              </a:ext>
            </a:extLst>
          </p:cNvPr>
          <p:cNvSpPr txBox="1"/>
          <p:nvPr/>
        </p:nvSpPr>
        <p:spPr>
          <a:xfrm>
            <a:off x="4915415" y="374179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r>
              <a:rPr kumimoji="1" lang="en-US" altLang="zh-CN" baseline="-25000" dirty="0"/>
              <a:t>i+2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6FED319-4FA2-CF1B-872A-1225424328A8}"/>
              </a:ext>
            </a:extLst>
          </p:cNvPr>
          <p:cNvSpPr txBox="1"/>
          <p:nvPr/>
        </p:nvSpPr>
        <p:spPr>
          <a:xfrm>
            <a:off x="7364022" y="374393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r>
              <a:rPr kumimoji="1" lang="en-US" altLang="zh-CN" baseline="-25000" dirty="0"/>
              <a:t>i+L-1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2DFD915-EF38-132A-2B89-A9701548B3FD}"/>
              </a:ext>
            </a:extLst>
          </p:cNvPr>
          <p:cNvSpPr txBox="1"/>
          <p:nvPr/>
        </p:nvSpPr>
        <p:spPr>
          <a:xfrm>
            <a:off x="5467564" y="373975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r>
              <a:rPr kumimoji="1" lang="en-US" altLang="zh-CN" baseline="-25000" dirty="0"/>
              <a:t>i+3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1C2AFC0-156C-5231-E9F3-4DA5FA76D281}"/>
              </a:ext>
            </a:extLst>
          </p:cNvPr>
          <p:cNvSpPr txBox="1"/>
          <p:nvPr/>
        </p:nvSpPr>
        <p:spPr>
          <a:xfrm>
            <a:off x="6019713" y="374179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r>
              <a:rPr kumimoji="1" lang="en-US" altLang="zh-CN" baseline="-25000" dirty="0"/>
              <a:t>i+4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5B2A49D-B3DA-1C9F-1159-B3653BFFB832}"/>
              </a:ext>
            </a:extLst>
          </p:cNvPr>
          <p:cNvSpPr txBox="1"/>
          <p:nvPr/>
        </p:nvSpPr>
        <p:spPr>
          <a:xfrm>
            <a:off x="6694955" y="378031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8C78319-C207-C088-72DC-0BF299D0DFB8}"/>
              </a:ext>
            </a:extLst>
          </p:cNvPr>
          <p:cNvSpPr txBox="1"/>
          <p:nvPr/>
        </p:nvSpPr>
        <p:spPr>
          <a:xfrm>
            <a:off x="2693044" y="377670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b</a:t>
            </a:r>
            <a:r>
              <a:rPr kumimoji="1" lang="en-US" altLang="zh-CN" b="1" baseline="-25000" dirty="0">
                <a:solidFill>
                  <a:srgbClr val="C00000"/>
                </a:solidFill>
              </a:rPr>
              <a:t>i</a:t>
            </a:r>
            <a:r>
              <a:rPr kumimoji="1" lang="zh-CN" altLang="en-US" b="1" dirty="0">
                <a:solidFill>
                  <a:srgbClr val="C00000"/>
                </a:solidFill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</a:rPr>
              <a:t>=</a:t>
            </a:r>
            <a:r>
              <a:rPr kumimoji="1" lang="zh-CN" altLang="en-US" b="1" dirty="0">
                <a:solidFill>
                  <a:srgbClr val="C00000"/>
                </a:solidFill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</a:rPr>
              <a:t>a</a:t>
            </a:r>
            <a:r>
              <a:rPr kumimoji="1" lang="en-US" altLang="zh-CN" b="1" baseline="-25000" dirty="0">
                <a:solidFill>
                  <a:srgbClr val="C00000"/>
                </a:solidFill>
              </a:rPr>
              <a:t>i</a:t>
            </a:r>
            <a:r>
              <a:rPr kumimoji="1" lang="zh-CN" altLang="en-US" b="1" dirty="0">
                <a:solidFill>
                  <a:srgbClr val="C00000"/>
                </a:solidFill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</a:rPr>
              <a:t>-</a:t>
            </a:r>
            <a:r>
              <a:rPr kumimoji="1" lang="zh-CN" altLang="en-US" b="1" dirty="0">
                <a:solidFill>
                  <a:srgbClr val="C00000"/>
                </a:solidFill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</a:rPr>
              <a:t>A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8888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CF7EB-84C5-1140-9A0D-802A2EDC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500" dirty="0"/>
              <a:t>HZOJ-242</a:t>
            </a:r>
            <a:r>
              <a:rPr kumimoji="1" lang="zh-CN" altLang="en-US" sz="3500" dirty="0"/>
              <a:t>：最大平均值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6C52DA-8368-3B62-6D2A-11C41421D3C7}"/>
              </a:ext>
            </a:extLst>
          </p:cNvPr>
          <p:cNvSpPr txBox="1"/>
          <p:nvPr/>
        </p:nvSpPr>
        <p:spPr>
          <a:xfrm>
            <a:off x="973667" y="1690688"/>
            <a:ext cx="6481261" cy="142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/>
              <a:t>原问题：长度 </a:t>
            </a:r>
            <a:r>
              <a:rPr kumimoji="1" lang="en-US" altLang="zh-CN" sz="2000" dirty="0"/>
              <a:t>&gt;=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</a:t>
            </a:r>
            <a:r>
              <a:rPr kumimoji="1" lang="zh-CN" altLang="en-US" sz="2000" dirty="0"/>
              <a:t> 的序列的最大平均值是多少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zh-CN" altLang="en-US" sz="2000" dirty="0"/>
              <a:t>假设，最大平均值为 </a:t>
            </a:r>
            <a:r>
              <a:rPr kumimoji="1" lang="en-US" altLang="zh-CN" sz="2000" dirty="0"/>
              <a:t>X</a:t>
            </a:r>
            <a:r>
              <a:rPr kumimoji="1" lang="zh-CN" altLang="en-US" sz="2000" dirty="0"/>
              <a:t>，则创建新问题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zh-CN" altLang="en-US" sz="2000" dirty="0"/>
              <a:t>新问题：是否存在一段长度 </a:t>
            </a:r>
            <a:r>
              <a:rPr kumimoji="1" lang="en-US" altLang="zh-CN" sz="2000" dirty="0"/>
              <a:t>&gt;=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</a:t>
            </a:r>
            <a:r>
              <a:rPr kumimoji="1" lang="zh-CN" altLang="en-US" sz="2000" dirty="0"/>
              <a:t> 的序列，平均值 </a:t>
            </a:r>
            <a:r>
              <a:rPr kumimoji="1" lang="en-US" altLang="zh-CN" sz="2000" dirty="0"/>
              <a:t>&gt;=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</a:p>
        </p:txBody>
      </p:sp>
      <p:graphicFrame>
        <p:nvGraphicFramePr>
          <p:cNvPr id="5" name="表格 9">
            <a:extLst>
              <a:ext uri="{FF2B5EF4-FFF2-40B4-BE49-F238E27FC236}">
                <a16:creationId xmlns:a16="http://schemas.microsoft.com/office/drawing/2014/main" id="{268B4FC8-4CF4-EE86-480C-5EF59B86E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628763"/>
              </p:ext>
            </p:extLst>
          </p:nvPr>
        </p:nvGraphicFramePr>
        <p:xfrm>
          <a:off x="2592716" y="3738524"/>
          <a:ext cx="6439144" cy="12176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4893">
                  <a:extLst>
                    <a:ext uri="{9D8B030D-6E8A-4147-A177-3AD203B41FA5}">
                      <a16:colId xmlns:a16="http://schemas.microsoft.com/office/drawing/2014/main" val="3795280340"/>
                    </a:ext>
                  </a:extLst>
                </a:gridCol>
                <a:gridCol w="804893">
                  <a:extLst>
                    <a:ext uri="{9D8B030D-6E8A-4147-A177-3AD203B41FA5}">
                      <a16:colId xmlns:a16="http://schemas.microsoft.com/office/drawing/2014/main" val="3955054388"/>
                    </a:ext>
                  </a:extLst>
                </a:gridCol>
                <a:gridCol w="804893">
                  <a:extLst>
                    <a:ext uri="{9D8B030D-6E8A-4147-A177-3AD203B41FA5}">
                      <a16:colId xmlns:a16="http://schemas.microsoft.com/office/drawing/2014/main" val="2176893957"/>
                    </a:ext>
                  </a:extLst>
                </a:gridCol>
                <a:gridCol w="804893">
                  <a:extLst>
                    <a:ext uri="{9D8B030D-6E8A-4147-A177-3AD203B41FA5}">
                      <a16:colId xmlns:a16="http://schemas.microsoft.com/office/drawing/2014/main" val="2326403498"/>
                    </a:ext>
                  </a:extLst>
                </a:gridCol>
                <a:gridCol w="804893">
                  <a:extLst>
                    <a:ext uri="{9D8B030D-6E8A-4147-A177-3AD203B41FA5}">
                      <a16:colId xmlns:a16="http://schemas.microsoft.com/office/drawing/2014/main" val="4134866383"/>
                    </a:ext>
                  </a:extLst>
                </a:gridCol>
                <a:gridCol w="804893">
                  <a:extLst>
                    <a:ext uri="{9D8B030D-6E8A-4147-A177-3AD203B41FA5}">
                      <a16:colId xmlns:a16="http://schemas.microsoft.com/office/drawing/2014/main" val="3236564873"/>
                    </a:ext>
                  </a:extLst>
                </a:gridCol>
                <a:gridCol w="804893">
                  <a:extLst>
                    <a:ext uri="{9D8B030D-6E8A-4147-A177-3AD203B41FA5}">
                      <a16:colId xmlns:a16="http://schemas.microsoft.com/office/drawing/2014/main" val="319787205"/>
                    </a:ext>
                  </a:extLst>
                </a:gridCol>
                <a:gridCol w="804893">
                  <a:extLst>
                    <a:ext uri="{9D8B030D-6E8A-4147-A177-3AD203B41FA5}">
                      <a16:colId xmlns:a16="http://schemas.microsoft.com/office/drawing/2014/main" val="1237438679"/>
                    </a:ext>
                  </a:extLst>
                </a:gridCol>
              </a:tblGrid>
              <a:tr h="60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X+1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0168171"/>
                  </a:ext>
                </a:extLst>
              </a:tr>
              <a:tr h="60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908168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3A0B1565-A450-9D80-B153-3F2C235D367A}"/>
              </a:ext>
            </a:extLst>
          </p:cNvPr>
          <p:cNvSpPr txBox="1"/>
          <p:nvPr/>
        </p:nvSpPr>
        <p:spPr>
          <a:xfrm>
            <a:off x="1257975" y="3863382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平均值 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921D085-4BFD-01EF-A779-0892EFBFE18A}"/>
              </a:ext>
            </a:extLst>
          </p:cNvPr>
          <p:cNvSpPr txBox="1"/>
          <p:nvPr/>
        </p:nvSpPr>
        <p:spPr>
          <a:xfrm>
            <a:off x="1247556" y="44824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是否存在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0DF69E7-B117-3C62-2C36-79916D2378D1}"/>
              </a:ext>
            </a:extLst>
          </p:cNvPr>
          <p:cNvCxnSpPr>
            <a:cxnSpLocks/>
          </p:cNvCxnSpPr>
          <p:nvPr/>
        </p:nvCxnSpPr>
        <p:spPr>
          <a:xfrm>
            <a:off x="6607833" y="3639573"/>
            <a:ext cx="0" cy="15149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844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CF7EB-84C5-1140-9A0D-802A2EDC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500" dirty="0"/>
              <a:t>HZOJ-242</a:t>
            </a:r>
            <a:r>
              <a:rPr kumimoji="1" lang="zh-CN" altLang="en-US" sz="3500" dirty="0"/>
              <a:t>：最大平均值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6C52DA-8368-3B62-6D2A-11C41421D3C7}"/>
              </a:ext>
            </a:extLst>
          </p:cNvPr>
          <p:cNvSpPr txBox="1"/>
          <p:nvPr/>
        </p:nvSpPr>
        <p:spPr>
          <a:xfrm>
            <a:off x="973667" y="1690688"/>
            <a:ext cx="6481261" cy="505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/>
              <a:t>前置问题：是否存在一段长度 </a:t>
            </a:r>
            <a:r>
              <a:rPr kumimoji="1" lang="en-US" altLang="zh-CN" sz="2000" dirty="0"/>
              <a:t>&gt;=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</a:t>
            </a:r>
            <a:r>
              <a:rPr kumimoji="1" lang="zh-CN" altLang="en-US" sz="2000" dirty="0"/>
              <a:t> 的序列，和值 </a:t>
            </a:r>
            <a:r>
              <a:rPr kumimoji="1" lang="en-US" altLang="zh-CN" sz="2000" dirty="0"/>
              <a:t>&gt;=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01EC5D-95CA-2BDE-9D81-E38C4C65448B}"/>
              </a:ext>
            </a:extLst>
          </p:cNvPr>
          <p:cNvSpPr/>
          <p:nvPr/>
        </p:nvSpPr>
        <p:spPr>
          <a:xfrm>
            <a:off x="2655059" y="3163157"/>
            <a:ext cx="6045200" cy="6087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03F09D-1F20-F420-DC37-411A05633B2A}"/>
              </a:ext>
            </a:extLst>
          </p:cNvPr>
          <p:cNvSpPr txBox="1"/>
          <p:nvPr/>
        </p:nvSpPr>
        <p:spPr>
          <a:xfrm>
            <a:off x="1569405" y="32366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endParaRPr kumimoji="1"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25ACFB-D844-05E3-91C2-E65C2530A6E5}"/>
              </a:ext>
            </a:extLst>
          </p:cNvPr>
          <p:cNvSpPr/>
          <p:nvPr/>
        </p:nvSpPr>
        <p:spPr>
          <a:xfrm>
            <a:off x="3993190" y="3163156"/>
            <a:ext cx="4038002" cy="608719"/>
          </a:xfrm>
          <a:prstGeom prst="rect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82D80F6C-DB77-BEA8-BF94-7613323B65A6}"/>
              </a:ext>
            </a:extLst>
          </p:cNvPr>
          <p:cNvSpPr/>
          <p:nvPr/>
        </p:nvSpPr>
        <p:spPr>
          <a:xfrm rot="16200000">
            <a:off x="5887065" y="2048310"/>
            <a:ext cx="250252" cy="4038002"/>
          </a:xfrm>
          <a:prstGeom prst="leftBrace">
            <a:avLst>
              <a:gd name="adj1" fmla="val 41366"/>
              <a:gd name="adj2" fmla="val 5021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A51506-F389-9735-499C-AB7F08DE65C3}"/>
              </a:ext>
            </a:extLst>
          </p:cNvPr>
          <p:cNvSpPr txBox="1"/>
          <p:nvPr/>
        </p:nvSpPr>
        <p:spPr>
          <a:xfrm>
            <a:off x="5362013" y="4192438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      </a:t>
            </a:r>
            <a:r>
              <a:rPr kumimoji="1" lang="en-US" altLang="zh-CN" dirty="0"/>
              <a:t>L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&gt;=</a:t>
            </a:r>
            <a:r>
              <a:rPr kumimoji="1" lang="zh-CN" altLang="en-US" dirty="0"/>
              <a:t> </a:t>
            </a:r>
            <a:r>
              <a:rPr kumimoji="1" lang="en-US" altLang="zh-CN" dirty="0"/>
              <a:t>M</a:t>
            </a:r>
          </a:p>
          <a:p>
            <a:pPr algn="ctr"/>
            <a:r>
              <a:rPr kumimoji="1" lang="en-US" altLang="zh-CN" dirty="0"/>
              <a:t>Sum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&gt;=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29499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CF7EB-84C5-1140-9A0D-802A2EDC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500" dirty="0"/>
              <a:t>HZOJ-242</a:t>
            </a:r>
            <a:r>
              <a:rPr kumimoji="1" lang="zh-CN" altLang="en-US" sz="3500" dirty="0"/>
              <a:t>：最大平均值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6C52DA-8368-3B62-6D2A-11C41421D3C7}"/>
              </a:ext>
            </a:extLst>
          </p:cNvPr>
          <p:cNvSpPr txBox="1"/>
          <p:nvPr/>
        </p:nvSpPr>
        <p:spPr>
          <a:xfrm>
            <a:off x="973667" y="1690688"/>
            <a:ext cx="6481261" cy="967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/>
              <a:t>前置问题：是否存在一段长度 </a:t>
            </a:r>
            <a:r>
              <a:rPr kumimoji="1" lang="en-US" altLang="zh-CN" sz="2000" dirty="0"/>
              <a:t>&gt;=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</a:t>
            </a:r>
            <a:r>
              <a:rPr kumimoji="1" lang="zh-CN" altLang="en-US" sz="2000" dirty="0"/>
              <a:t> 的序列，和值 </a:t>
            </a:r>
            <a:r>
              <a:rPr kumimoji="1" lang="en-US" altLang="zh-CN" sz="2000" dirty="0"/>
              <a:t>&gt;=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/>
              <a:t>前置知识：前缀和数组</a:t>
            </a:r>
            <a:endParaRPr kumimoji="1"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01EC5D-95CA-2BDE-9D81-E38C4C65448B}"/>
              </a:ext>
            </a:extLst>
          </p:cNvPr>
          <p:cNvSpPr/>
          <p:nvPr/>
        </p:nvSpPr>
        <p:spPr>
          <a:xfrm>
            <a:off x="2655059" y="3163157"/>
            <a:ext cx="6045200" cy="6087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03F09D-1F20-F420-DC37-411A05633B2A}"/>
              </a:ext>
            </a:extLst>
          </p:cNvPr>
          <p:cNvSpPr txBox="1"/>
          <p:nvPr/>
        </p:nvSpPr>
        <p:spPr>
          <a:xfrm>
            <a:off x="1569405" y="32366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endParaRPr kumimoji="1"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25ACFB-D844-05E3-91C2-E65C2530A6E5}"/>
              </a:ext>
            </a:extLst>
          </p:cNvPr>
          <p:cNvSpPr/>
          <p:nvPr/>
        </p:nvSpPr>
        <p:spPr>
          <a:xfrm>
            <a:off x="3993190" y="3163156"/>
            <a:ext cx="4038002" cy="608719"/>
          </a:xfrm>
          <a:prstGeom prst="rect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5" name="表格 9">
            <a:extLst>
              <a:ext uri="{FF2B5EF4-FFF2-40B4-BE49-F238E27FC236}">
                <a16:creationId xmlns:a16="http://schemas.microsoft.com/office/drawing/2014/main" id="{4891B314-240C-0171-A559-50CA406E8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580056"/>
              </p:ext>
            </p:extLst>
          </p:nvPr>
        </p:nvGraphicFramePr>
        <p:xfrm>
          <a:off x="2655060" y="3163156"/>
          <a:ext cx="6045201" cy="608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689">
                  <a:extLst>
                    <a:ext uri="{9D8B030D-6E8A-4147-A177-3AD203B41FA5}">
                      <a16:colId xmlns:a16="http://schemas.microsoft.com/office/drawing/2014/main" val="1895734968"/>
                    </a:ext>
                  </a:extLst>
                </a:gridCol>
                <a:gridCol w="671689">
                  <a:extLst>
                    <a:ext uri="{9D8B030D-6E8A-4147-A177-3AD203B41FA5}">
                      <a16:colId xmlns:a16="http://schemas.microsoft.com/office/drawing/2014/main" val="3845016411"/>
                    </a:ext>
                  </a:extLst>
                </a:gridCol>
                <a:gridCol w="671689">
                  <a:extLst>
                    <a:ext uri="{9D8B030D-6E8A-4147-A177-3AD203B41FA5}">
                      <a16:colId xmlns:a16="http://schemas.microsoft.com/office/drawing/2014/main" val="4104713424"/>
                    </a:ext>
                  </a:extLst>
                </a:gridCol>
                <a:gridCol w="671689">
                  <a:extLst>
                    <a:ext uri="{9D8B030D-6E8A-4147-A177-3AD203B41FA5}">
                      <a16:colId xmlns:a16="http://schemas.microsoft.com/office/drawing/2014/main" val="1983026366"/>
                    </a:ext>
                  </a:extLst>
                </a:gridCol>
                <a:gridCol w="671689">
                  <a:extLst>
                    <a:ext uri="{9D8B030D-6E8A-4147-A177-3AD203B41FA5}">
                      <a16:colId xmlns:a16="http://schemas.microsoft.com/office/drawing/2014/main" val="1703331463"/>
                    </a:ext>
                  </a:extLst>
                </a:gridCol>
                <a:gridCol w="671689">
                  <a:extLst>
                    <a:ext uri="{9D8B030D-6E8A-4147-A177-3AD203B41FA5}">
                      <a16:colId xmlns:a16="http://schemas.microsoft.com/office/drawing/2014/main" val="1950223333"/>
                    </a:ext>
                  </a:extLst>
                </a:gridCol>
                <a:gridCol w="671689">
                  <a:extLst>
                    <a:ext uri="{9D8B030D-6E8A-4147-A177-3AD203B41FA5}">
                      <a16:colId xmlns:a16="http://schemas.microsoft.com/office/drawing/2014/main" val="3968106140"/>
                    </a:ext>
                  </a:extLst>
                </a:gridCol>
                <a:gridCol w="671689">
                  <a:extLst>
                    <a:ext uri="{9D8B030D-6E8A-4147-A177-3AD203B41FA5}">
                      <a16:colId xmlns:a16="http://schemas.microsoft.com/office/drawing/2014/main" val="1696879378"/>
                    </a:ext>
                  </a:extLst>
                </a:gridCol>
                <a:gridCol w="671689">
                  <a:extLst>
                    <a:ext uri="{9D8B030D-6E8A-4147-A177-3AD203B41FA5}">
                      <a16:colId xmlns:a16="http://schemas.microsoft.com/office/drawing/2014/main" val="2127072380"/>
                    </a:ext>
                  </a:extLst>
                </a:gridCol>
              </a:tblGrid>
              <a:tr h="6087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382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074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CF7EB-84C5-1140-9A0D-802A2EDC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500" dirty="0"/>
              <a:t>HZOJ-242</a:t>
            </a:r>
            <a:r>
              <a:rPr kumimoji="1" lang="zh-CN" altLang="en-US" sz="3500" dirty="0"/>
              <a:t>：最大平均值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6C52DA-8368-3B62-6D2A-11C41421D3C7}"/>
              </a:ext>
            </a:extLst>
          </p:cNvPr>
          <p:cNvSpPr txBox="1"/>
          <p:nvPr/>
        </p:nvSpPr>
        <p:spPr>
          <a:xfrm>
            <a:off x="973667" y="1690688"/>
            <a:ext cx="6481261" cy="967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/>
              <a:t>前置问题：是否存在一段长度 </a:t>
            </a:r>
            <a:r>
              <a:rPr kumimoji="1" lang="en-US" altLang="zh-CN" sz="2000" dirty="0"/>
              <a:t>&gt;=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</a:t>
            </a:r>
            <a:r>
              <a:rPr kumimoji="1" lang="zh-CN" altLang="en-US" sz="2000" dirty="0"/>
              <a:t> 的序列，和值 </a:t>
            </a:r>
            <a:r>
              <a:rPr kumimoji="1" lang="en-US" altLang="zh-CN" sz="2000" dirty="0"/>
              <a:t>&gt;=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/>
              <a:t>前置知识：前缀和数组</a:t>
            </a:r>
            <a:endParaRPr kumimoji="1"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01EC5D-95CA-2BDE-9D81-E38C4C65448B}"/>
              </a:ext>
            </a:extLst>
          </p:cNvPr>
          <p:cNvSpPr/>
          <p:nvPr/>
        </p:nvSpPr>
        <p:spPr>
          <a:xfrm>
            <a:off x="2655059" y="3163157"/>
            <a:ext cx="6045200" cy="6087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03F09D-1F20-F420-DC37-411A05633B2A}"/>
              </a:ext>
            </a:extLst>
          </p:cNvPr>
          <p:cNvSpPr txBox="1"/>
          <p:nvPr/>
        </p:nvSpPr>
        <p:spPr>
          <a:xfrm>
            <a:off x="1063947" y="3236682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endParaRPr kumimoji="1"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25ACFB-D844-05E3-91C2-E65C2530A6E5}"/>
              </a:ext>
            </a:extLst>
          </p:cNvPr>
          <p:cNvSpPr/>
          <p:nvPr/>
        </p:nvSpPr>
        <p:spPr>
          <a:xfrm>
            <a:off x="3993190" y="3163156"/>
            <a:ext cx="4038002" cy="608719"/>
          </a:xfrm>
          <a:prstGeom prst="rect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5" name="表格 9">
            <a:extLst>
              <a:ext uri="{FF2B5EF4-FFF2-40B4-BE49-F238E27FC236}">
                <a16:creationId xmlns:a16="http://schemas.microsoft.com/office/drawing/2014/main" id="{4891B314-240C-0171-A559-50CA406E8C4A}"/>
              </a:ext>
            </a:extLst>
          </p:cNvPr>
          <p:cNvGraphicFramePr>
            <a:graphicFrameLocks noGrp="1"/>
          </p:cNvGraphicFramePr>
          <p:nvPr/>
        </p:nvGraphicFramePr>
        <p:xfrm>
          <a:off x="2655060" y="3163156"/>
          <a:ext cx="6045201" cy="608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689">
                  <a:extLst>
                    <a:ext uri="{9D8B030D-6E8A-4147-A177-3AD203B41FA5}">
                      <a16:colId xmlns:a16="http://schemas.microsoft.com/office/drawing/2014/main" val="1895734968"/>
                    </a:ext>
                  </a:extLst>
                </a:gridCol>
                <a:gridCol w="671689">
                  <a:extLst>
                    <a:ext uri="{9D8B030D-6E8A-4147-A177-3AD203B41FA5}">
                      <a16:colId xmlns:a16="http://schemas.microsoft.com/office/drawing/2014/main" val="3845016411"/>
                    </a:ext>
                  </a:extLst>
                </a:gridCol>
                <a:gridCol w="671689">
                  <a:extLst>
                    <a:ext uri="{9D8B030D-6E8A-4147-A177-3AD203B41FA5}">
                      <a16:colId xmlns:a16="http://schemas.microsoft.com/office/drawing/2014/main" val="4104713424"/>
                    </a:ext>
                  </a:extLst>
                </a:gridCol>
                <a:gridCol w="671689">
                  <a:extLst>
                    <a:ext uri="{9D8B030D-6E8A-4147-A177-3AD203B41FA5}">
                      <a16:colId xmlns:a16="http://schemas.microsoft.com/office/drawing/2014/main" val="1983026366"/>
                    </a:ext>
                  </a:extLst>
                </a:gridCol>
                <a:gridCol w="671689">
                  <a:extLst>
                    <a:ext uri="{9D8B030D-6E8A-4147-A177-3AD203B41FA5}">
                      <a16:colId xmlns:a16="http://schemas.microsoft.com/office/drawing/2014/main" val="1703331463"/>
                    </a:ext>
                  </a:extLst>
                </a:gridCol>
                <a:gridCol w="671689">
                  <a:extLst>
                    <a:ext uri="{9D8B030D-6E8A-4147-A177-3AD203B41FA5}">
                      <a16:colId xmlns:a16="http://schemas.microsoft.com/office/drawing/2014/main" val="1950223333"/>
                    </a:ext>
                  </a:extLst>
                </a:gridCol>
                <a:gridCol w="671689">
                  <a:extLst>
                    <a:ext uri="{9D8B030D-6E8A-4147-A177-3AD203B41FA5}">
                      <a16:colId xmlns:a16="http://schemas.microsoft.com/office/drawing/2014/main" val="3968106140"/>
                    </a:ext>
                  </a:extLst>
                </a:gridCol>
                <a:gridCol w="671689">
                  <a:extLst>
                    <a:ext uri="{9D8B030D-6E8A-4147-A177-3AD203B41FA5}">
                      <a16:colId xmlns:a16="http://schemas.microsoft.com/office/drawing/2014/main" val="1696879378"/>
                    </a:ext>
                  </a:extLst>
                </a:gridCol>
                <a:gridCol w="671689">
                  <a:extLst>
                    <a:ext uri="{9D8B030D-6E8A-4147-A177-3AD203B41FA5}">
                      <a16:colId xmlns:a16="http://schemas.microsoft.com/office/drawing/2014/main" val="2127072380"/>
                    </a:ext>
                  </a:extLst>
                </a:gridCol>
              </a:tblGrid>
              <a:tr h="6087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382330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0AB5EFB-FBE8-DCE7-3E38-4DF9E319B3F6}"/>
              </a:ext>
            </a:extLst>
          </p:cNvPr>
          <p:cNvSpPr/>
          <p:nvPr/>
        </p:nvSpPr>
        <p:spPr>
          <a:xfrm>
            <a:off x="2655059" y="4558594"/>
            <a:ext cx="6045200" cy="6087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743C841-9C4C-9FA3-95FF-FF05A8EC2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32316"/>
              </p:ext>
            </p:extLst>
          </p:nvPr>
        </p:nvGraphicFramePr>
        <p:xfrm>
          <a:off x="1985990" y="4558593"/>
          <a:ext cx="6714270" cy="608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427">
                  <a:extLst>
                    <a:ext uri="{9D8B030D-6E8A-4147-A177-3AD203B41FA5}">
                      <a16:colId xmlns:a16="http://schemas.microsoft.com/office/drawing/2014/main" val="60403166"/>
                    </a:ext>
                  </a:extLst>
                </a:gridCol>
                <a:gridCol w="671427">
                  <a:extLst>
                    <a:ext uri="{9D8B030D-6E8A-4147-A177-3AD203B41FA5}">
                      <a16:colId xmlns:a16="http://schemas.microsoft.com/office/drawing/2014/main" val="1895734968"/>
                    </a:ext>
                  </a:extLst>
                </a:gridCol>
                <a:gridCol w="671427">
                  <a:extLst>
                    <a:ext uri="{9D8B030D-6E8A-4147-A177-3AD203B41FA5}">
                      <a16:colId xmlns:a16="http://schemas.microsoft.com/office/drawing/2014/main" val="3845016411"/>
                    </a:ext>
                  </a:extLst>
                </a:gridCol>
                <a:gridCol w="671427">
                  <a:extLst>
                    <a:ext uri="{9D8B030D-6E8A-4147-A177-3AD203B41FA5}">
                      <a16:colId xmlns:a16="http://schemas.microsoft.com/office/drawing/2014/main" val="4104713424"/>
                    </a:ext>
                  </a:extLst>
                </a:gridCol>
                <a:gridCol w="671427">
                  <a:extLst>
                    <a:ext uri="{9D8B030D-6E8A-4147-A177-3AD203B41FA5}">
                      <a16:colId xmlns:a16="http://schemas.microsoft.com/office/drawing/2014/main" val="1983026366"/>
                    </a:ext>
                  </a:extLst>
                </a:gridCol>
                <a:gridCol w="671427">
                  <a:extLst>
                    <a:ext uri="{9D8B030D-6E8A-4147-A177-3AD203B41FA5}">
                      <a16:colId xmlns:a16="http://schemas.microsoft.com/office/drawing/2014/main" val="1703331463"/>
                    </a:ext>
                  </a:extLst>
                </a:gridCol>
                <a:gridCol w="671427">
                  <a:extLst>
                    <a:ext uri="{9D8B030D-6E8A-4147-A177-3AD203B41FA5}">
                      <a16:colId xmlns:a16="http://schemas.microsoft.com/office/drawing/2014/main" val="1950223333"/>
                    </a:ext>
                  </a:extLst>
                </a:gridCol>
                <a:gridCol w="671427">
                  <a:extLst>
                    <a:ext uri="{9D8B030D-6E8A-4147-A177-3AD203B41FA5}">
                      <a16:colId xmlns:a16="http://schemas.microsoft.com/office/drawing/2014/main" val="3968106140"/>
                    </a:ext>
                  </a:extLst>
                </a:gridCol>
                <a:gridCol w="671427">
                  <a:extLst>
                    <a:ext uri="{9D8B030D-6E8A-4147-A177-3AD203B41FA5}">
                      <a16:colId xmlns:a16="http://schemas.microsoft.com/office/drawing/2014/main" val="1696879378"/>
                    </a:ext>
                  </a:extLst>
                </a:gridCol>
                <a:gridCol w="671427">
                  <a:extLst>
                    <a:ext uri="{9D8B030D-6E8A-4147-A177-3AD203B41FA5}">
                      <a16:colId xmlns:a16="http://schemas.microsoft.com/office/drawing/2014/main" val="2127072380"/>
                    </a:ext>
                  </a:extLst>
                </a:gridCol>
              </a:tblGrid>
              <a:tr h="6087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35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56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38233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333AA77D-DD70-CF14-135E-96EB395A20E0}"/>
              </a:ext>
            </a:extLst>
          </p:cNvPr>
          <p:cNvSpPr txBox="1"/>
          <p:nvPr/>
        </p:nvSpPr>
        <p:spPr>
          <a:xfrm>
            <a:off x="1063943" y="4632119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sums</a:t>
            </a:r>
            <a:endParaRPr kumimoji="1"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989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CF7EB-84C5-1140-9A0D-802A2EDC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500" dirty="0"/>
              <a:t>HZOJ-242</a:t>
            </a:r>
            <a:r>
              <a:rPr kumimoji="1" lang="zh-CN" altLang="en-US" sz="3500" dirty="0"/>
              <a:t>：最大平均值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6C52DA-8368-3B62-6D2A-11C41421D3C7}"/>
              </a:ext>
            </a:extLst>
          </p:cNvPr>
          <p:cNvSpPr txBox="1"/>
          <p:nvPr/>
        </p:nvSpPr>
        <p:spPr>
          <a:xfrm>
            <a:off x="973667" y="1690688"/>
            <a:ext cx="6737742" cy="967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/>
              <a:t>前置问题：是否存在一段长度 </a:t>
            </a:r>
            <a:r>
              <a:rPr kumimoji="1" lang="en-US" altLang="zh-CN" sz="2000" dirty="0"/>
              <a:t>&gt;=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</a:t>
            </a:r>
            <a:r>
              <a:rPr kumimoji="1" lang="zh-CN" altLang="en-US" sz="2000" dirty="0"/>
              <a:t> 的序列，和值 </a:t>
            </a:r>
            <a:r>
              <a:rPr kumimoji="1" lang="en-US" altLang="zh-CN" sz="2000" dirty="0"/>
              <a:t>&gt;=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/>
              <a:t>前置知识：前缀和数组</a:t>
            </a:r>
            <a:endParaRPr kumimoji="1"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01EC5D-95CA-2BDE-9D81-E38C4C65448B}"/>
              </a:ext>
            </a:extLst>
          </p:cNvPr>
          <p:cNvSpPr/>
          <p:nvPr/>
        </p:nvSpPr>
        <p:spPr>
          <a:xfrm>
            <a:off x="2655059" y="3163157"/>
            <a:ext cx="6045200" cy="6087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03F09D-1F20-F420-DC37-411A05633B2A}"/>
              </a:ext>
            </a:extLst>
          </p:cNvPr>
          <p:cNvSpPr txBox="1"/>
          <p:nvPr/>
        </p:nvSpPr>
        <p:spPr>
          <a:xfrm>
            <a:off x="1063947" y="3236682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endParaRPr kumimoji="1"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25ACFB-D844-05E3-91C2-E65C2530A6E5}"/>
              </a:ext>
            </a:extLst>
          </p:cNvPr>
          <p:cNvSpPr/>
          <p:nvPr/>
        </p:nvSpPr>
        <p:spPr>
          <a:xfrm>
            <a:off x="3993190" y="3163156"/>
            <a:ext cx="4038002" cy="608719"/>
          </a:xfrm>
          <a:prstGeom prst="rect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5" name="表格 9">
            <a:extLst>
              <a:ext uri="{FF2B5EF4-FFF2-40B4-BE49-F238E27FC236}">
                <a16:creationId xmlns:a16="http://schemas.microsoft.com/office/drawing/2014/main" id="{4891B314-240C-0171-A559-50CA406E8C4A}"/>
              </a:ext>
            </a:extLst>
          </p:cNvPr>
          <p:cNvGraphicFramePr>
            <a:graphicFrameLocks noGrp="1"/>
          </p:cNvGraphicFramePr>
          <p:nvPr/>
        </p:nvGraphicFramePr>
        <p:xfrm>
          <a:off x="2655060" y="3163156"/>
          <a:ext cx="6045201" cy="608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689">
                  <a:extLst>
                    <a:ext uri="{9D8B030D-6E8A-4147-A177-3AD203B41FA5}">
                      <a16:colId xmlns:a16="http://schemas.microsoft.com/office/drawing/2014/main" val="1895734968"/>
                    </a:ext>
                  </a:extLst>
                </a:gridCol>
                <a:gridCol w="671689">
                  <a:extLst>
                    <a:ext uri="{9D8B030D-6E8A-4147-A177-3AD203B41FA5}">
                      <a16:colId xmlns:a16="http://schemas.microsoft.com/office/drawing/2014/main" val="3845016411"/>
                    </a:ext>
                  </a:extLst>
                </a:gridCol>
                <a:gridCol w="671689">
                  <a:extLst>
                    <a:ext uri="{9D8B030D-6E8A-4147-A177-3AD203B41FA5}">
                      <a16:colId xmlns:a16="http://schemas.microsoft.com/office/drawing/2014/main" val="4104713424"/>
                    </a:ext>
                  </a:extLst>
                </a:gridCol>
                <a:gridCol w="671689">
                  <a:extLst>
                    <a:ext uri="{9D8B030D-6E8A-4147-A177-3AD203B41FA5}">
                      <a16:colId xmlns:a16="http://schemas.microsoft.com/office/drawing/2014/main" val="1983026366"/>
                    </a:ext>
                  </a:extLst>
                </a:gridCol>
                <a:gridCol w="671689">
                  <a:extLst>
                    <a:ext uri="{9D8B030D-6E8A-4147-A177-3AD203B41FA5}">
                      <a16:colId xmlns:a16="http://schemas.microsoft.com/office/drawing/2014/main" val="1703331463"/>
                    </a:ext>
                  </a:extLst>
                </a:gridCol>
                <a:gridCol w="671689">
                  <a:extLst>
                    <a:ext uri="{9D8B030D-6E8A-4147-A177-3AD203B41FA5}">
                      <a16:colId xmlns:a16="http://schemas.microsoft.com/office/drawing/2014/main" val="1950223333"/>
                    </a:ext>
                  </a:extLst>
                </a:gridCol>
                <a:gridCol w="671689">
                  <a:extLst>
                    <a:ext uri="{9D8B030D-6E8A-4147-A177-3AD203B41FA5}">
                      <a16:colId xmlns:a16="http://schemas.microsoft.com/office/drawing/2014/main" val="3968106140"/>
                    </a:ext>
                  </a:extLst>
                </a:gridCol>
                <a:gridCol w="671689">
                  <a:extLst>
                    <a:ext uri="{9D8B030D-6E8A-4147-A177-3AD203B41FA5}">
                      <a16:colId xmlns:a16="http://schemas.microsoft.com/office/drawing/2014/main" val="1696879378"/>
                    </a:ext>
                  </a:extLst>
                </a:gridCol>
                <a:gridCol w="671689">
                  <a:extLst>
                    <a:ext uri="{9D8B030D-6E8A-4147-A177-3AD203B41FA5}">
                      <a16:colId xmlns:a16="http://schemas.microsoft.com/office/drawing/2014/main" val="2127072380"/>
                    </a:ext>
                  </a:extLst>
                </a:gridCol>
              </a:tblGrid>
              <a:tr h="6087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38233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743C841-9C4C-9FA3-95FF-FF05A8EC2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470144"/>
              </p:ext>
            </p:extLst>
          </p:nvPr>
        </p:nvGraphicFramePr>
        <p:xfrm>
          <a:off x="1985989" y="3949874"/>
          <a:ext cx="6714270" cy="1217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427">
                  <a:extLst>
                    <a:ext uri="{9D8B030D-6E8A-4147-A177-3AD203B41FA5}">
                      <a16:colId xmlns:a16="http://schemas.microsoft.com/office/drawing/2014/main" val="60403166"/>
                    </a:ext>
                  </a:extLst>
                </a:gridCol>
                <a:gridCol w="671427">
                  <a:extLst>
                    <a:ext uri="{9D8B030D-6E8A-4147-A177-3AD203B41FA5}">
                      <a16:colId xmlns:a16="http://schemas.microsoft.com/office/drawing/2014/main" val="1895734968"/>
                    </a:ext>
                  </a:extLst>
                </a:gridCol>
                <a:gridCol w="671427">
                  <a:extLst>
                    <a:ext uri="{9D8B030D-6E8A-4147-A177-3AD203B41FA5}">
                      <a16:colId xmlns:a16="http://schemas.microsoft.com/office/drawing/2014/main" val="3845016411"/>
                    </a:ext>
                  </a:extLst>
                </a:gridCol>
                <a:gridCol w="671427">
                  <a:extLst>
                    <a:ext uri="{9D8B030D-6E8A-4147-A177-3AD203B41FA5}">
                      <a16:colId xmlns:a16="http://schemas.microsoft.com/office/drawing/2014/main" val="4104713424"/>
                    </a:ext>
                  </a:extLst>
                </a:gridCol>
                <a:gridCol w="671427">
                  <a:extLst>
                    <a:ext uri="{9D8B030D-6E8A-4147-A177-3AD203B41FA5}">
                      <a16:colId xmlns:a16="http://schemas.microsoft.com/office/drawing/2014/main" val="1983026366"/>
                    </a:ext>
                  </a:extLst>
                </a:gridCol>
                <a:gridCol w="671427">
                  <a:extLst>
                    <a:ext uri="{9D8B030D-6E8A-4147-A177-3AD203B41FA5}">
                      <a16:colId xmlns:a16="http://schemas.microsoft.com/office/drawing/2014/main" val="1703331463"/>
                    </a:ext>
                  </a:extLst>
                </a:gridCol>
                <a:gridCol w="671427">
                  <a:extLst>
                    <a:ext uri="{9D8B030D-6E8A-4147-A177-3AD203B41FA5}">
                      <a16:colId xmlns:a16="http://schemas.microsoft.com/office/drawing/2014/main" val="1950223333"/>
                    </a:ext>
                  </a:extLst>
                </a:gridCol>
                <a:gridCol w="671427">
                  <a:extLst>
                    <a:ext uri="{9D8B030D-6E8A-4147-A177-3AD203B41FA5}">
                      <a16:colId xmlns:a16="http://schemas.microsoft.com/office/drawing/2014/main" val="3968106140"/>
                    </a:ext>
                  </a:extLst>
                </a:gridCol>
                <a:gridCol w="671427">
                  <a:extLst>
                    <a:ext uri="{9D8B030D-6E8A-4147-A177-3AD203B41FA5}">
                      <a16:colId xmlns:a16="http://schemas.microsoft.com/office/drawing/2014/main" val="1696879378"/>
                    </a:ext>
                  </a:extLst>
                </a:gridCol>
                <a:gridCol w="671427">
                  <a:extLst>
                    <a:ext uri="{9D8B030D-6E8A-4147-A177-3AD203B41FA5}">
                      <a16:colId xmlns:a16="http://schemas.microsoft.com/office/drawing/2014/main" val="2127072380"/>
                    </a:ext>
                  </a:extLst>
                </a:gridCol>
              </a:tblGrid>
              <a:tr h="6087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672670"/>
                  </a:ext>
                </a:extLst>
              </a:tr>
              <a:tr h="6087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35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56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38233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333AA77D-DD70-CF14-135E-96EB395A20E0}"/>
              </a:ext>
            </a:extLst>
          </p:cNvPr>
          <p:cNvSpPr txBox="1"/>
          <p:nvPr/>
        </p:nvSpPr>
        <p:spPr>
          <a:xfrm>
            <a:off x="1063943" y="4632119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sums</a:t>
            </a:r>
            <a:endParaRPr kumimoji="1"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4144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CF7EB-84C5-1140-9A0D-802A2EDC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500" dirty="0"/>
              <a:t>HZOJ-242</a:t>
            </a:r>
            <a:r>
              <a:rPr kumimoji="1" lang="zh-CN" altLang="en-US" sz="3500" dirty="0"/>
              <a:t>：最大平均值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6C52DA-8368-3B62-6D2A-11C41421D3C7}"/>
              </a:ext>
            </a:extLst>
          </p:cNvPr>
          <p:cNvSpPr txBox="1"/>
          <p:nvPr/>
        </p:nvSpPr>
        <p:spPr>
          <a:xfrm>
            <a:off x="973667" y="1690688"/>
            <a:ext cx="6898042" cy="142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/>
              <a:t>前置问题：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en-US" altLang="zh-CN" sz="2000" dirty="0" err="1"/>
              <a:t>nums</a:t>
            </a:r>
            <a:r>
              <a:rPr kumimoji="1" lang="zh-CN" altLang="en-US" sz="2000" dirty="0"/>
              <a:t> 数组：是否存在一段长度 </a:t>
            </a:r>
            <a:r>
              <a:rPr kumimoji="1" lang="en-US" altLang="zh-CN" sz="2000" dirty="0"/>
              <a:t>&gt;=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</a:t>
            </a:r>
            <a:r>
              <a:rPr kumimoji="1" lang="zh-CN" altLang="en-US" sz="2000" dirty="0"/>
              <a:t> 的序列，和值 </a:t>
            </a:r>
            <a:r>
              <a:rPr kumimoji="1" lang="en-US" altLang="zh-CN" sz="2000" dirty="0"/>
              <a:t>&gt;=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/>
              <a:t>sums</a:t>
            </a:r>
            <a:r>
              <a:rPr kumimoji="1" lang="zh-CN" altLang="en-US" sz="2000" dirty="0"/>
              <a:t> 数组：是否存在</a:t>
            </a:r>
            <a:r>
              <a:rPr kumimoji="1" lang="en-US" altLang="zh-CN" sz="2000" dirty="0"/>
              <a:t>S</a:t>
            </a:r>
            <a:r>
              <a:rPr kumimoji="1" lang="en-US" altLang="zh-CN" sz="2000" baseline="-25000" dirty="0"/>
              <a:t>i</a:t>
            </a:r>
            <a:r>
              <a:rPr kumimoji="1" lang="en-US" altLang="zh-CN" sz="2000" dirty="0"/>
              <a:t>-</a:t>
            </a:r>
            <a:r>
              <a:rPr kumimoji="1" lang="en-US" altLang="zh-CN" sz="2000" dirty="0" err="1"/>
              <a:t>S</a:t>
            </a:r>
            <a:r>
              <a:rPr kumimoji="1" lang="en-US" altLang="zh-CN" sz="2000" baseline="-25000" dirty="0" err="1"/>
              <a:t>j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&gt;=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，其中 </a:t>
            </a:r>
            <a:r>
              <a:rPr kumimoji="1" lang="en-US" altLang="zh-CN" sz="2000" dirty="0" err="1"/>
              <a:t>i</a:t>
            </a:r>
            <a:r>
              <a:rPr kumimoji="1" lang="en-US" altLang="zh-CN" sz="2000" dirty="0"/>
              <a:t>-j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&gt;=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01EC5D-95CA-2BDE-9D81-E38C4C65448B}"/>
              </a:ext>
            </a:extLst>
          </p:cNvPr>
          <p:cNvSpPr/>
          <p:nvPr/>
        </p:nvSpPr>
        <p:spPr>
          <a:xfrm>
            <a:off x="2655059" y="4336347"/>
            <a:ext cx="6045200" cy="6087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03F09D-1F20-F420-DC37-411A05633B2A}"/>
              </a:ext>
            </a:extLst>
          </p:cNvPr>
          <p:cNvSpPr txBox="1"/>
          <p:nvPr/>
        </p:nvSpPr>
        <p:spPr>
          <a:xfrm>
            <a:off x="1063947" y="4409872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endParaRPr kumimoji="1"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25ACFB-D844-05E3-91C2-E65C2530A6E5}"/>
              </a:ext>
            </a:extLst>
          </p:cNvPr>
          <p:cNvSpPr/>
          <p:nvPr/>
        </p:nvSpPr>
        <p:spPr>
          <a:xfrm>
            <a:off x="3993190" y="4336346"/>
            <a:ext cx="4038002" cy="608719"/>
          </a:xfrm>
          <a:prstGeom prst="rect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5" name="表格 9">
            <a:extLst>
              <a:ext uri="{FF2B5EF4-FFF2-40B4-BE49-F238E27FC236}">
                <a16:creationId xmlns:a16="http://schemas.microsoft.com/office/drawing/2014/main" id="{4891B314-240C-0171-A559-50CA406E8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944689"/>
              </p:ext>
            </p:extLst>
          </p:nvPr>
        </p:nvGraphicFramePr>
        <p:xfrm>
          <a:off x="2655060" y="4336346"/>
          <a:ext cx="6045201" cy="608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689">
                  <a:extLst>
                    <a:ext uri="{9D8B030D-6E8A-4147-A177-3AD203B41FA5}">
                      <a16:colId xmlns:a16="http://schemas.microsoft.com/office/drawing/2014/main" val="1895734968"/>
                    </a:ext>
                  </a:extLst>
                </a:gridCol>
                <a:gridCol w="671689">
                  <a:extLst>
                    <a:ext uri="{9D8B030D-6E8A-4147-A177-3AD203B41FA5}">
                      <a16:colId xmlns:a16="http://schemas.microsoft.com/office/drawing/2014/main" val="3845016411"/>
                    </a:ext>
                  </a:extLst>
                </a:gridCol>
                <a:gridCol w="671689">
                  <a:extLst>
                    <a:ext uri="{9D8B030D-6E8A-4147-A177-3AD203B41FA5}">
                      <a16:colId xmlns:a16="http://schemas.microsoft.com/office/drawing/2014/main" val="4104713424"/>
                    </a:ext>
                  </a:extLst>
                </a:gridCol>
                <a:gridCol w="671689">
                  <a:extLst>
                    <a:ext uri="{9D8B030D-6E8A-4147-A177-3AD203B41FA5}">
                      <a16:colId xmlns:a16="http://schemas.microsoft.com/office/drawing/2014/main" val="1983026366"/>
                    </a:ext>
                  </a:extLst>
                </a:gridCol>
                <a:gridCol w="671689">
                  <a:extLst>
                    <a:ext uri="{9D8B030D-6E8A-4147-A177-3AD203B41FA5}">
                      <a16:colId xmlns:a16="http://schemas.microsoft.com/office/drawing/2014/main" val="1703331463"/>
                    </a:ext>
                  </a:extLst>
                </a:gridCol>
                <a:gridCol w="671689">
                  <a:extLst>
                    <a:ext uri="{9D8B030D-6E8A-4147-A177-3AD203B41FA5}">
                      <a16:colId xmlns:a16="http://schemas.microsoft.com/office/drawing/2014/main" val="1950223333"/>
                    </a:ext>
                  </a:extLst>
                </a:gridCol>
                <a:gridCol w="671689">
                  <a:extLst>
                    <a:ext uri="{9D8B030D-6E8A-4147-A177-3AD203B41FA5}">
                      <a16:colId xmlns:a16="http://schemas.microsoft.com/office/drawing/2014/main" val="3968106140"/>
                    </a:ext>
                  </a:extLst>
                </a:gridCol>
                <a:gridCol w="671689">
                  <a:extLst>
                    <a:ext uri="{9D8B030D-6E8A-4147-A177-3AD203B41FA5}">
                      <a16:colId xmlns:a16="http://schemas.microsoft.com/office/drawing/2014/main" val="1696879378"/>
                    </a:ext>
                  </a:extLst>
                </a:gridCol>
                <a:gridCol w="671689">
                  <a:extLst>
                    <a:ext uri="{9D8B030D-6E8A-4147-A177-3AD203B41FA5}">
                      <a16:colId xmlns:a16="http://schemas.microsoft.com/office/drawing/2014/main" val="2127072380"/>
                    </a:ext>
                  </a:extLst>
                </a:gridCol>
              </a:tblGrid>
              <a:tr h="6087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38233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743C841-9C4C-9FA3-95FF-FF05A8EC2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136629"/>
              </p:ext>
            </p:extLst>
          </p:nvPr>
        </p:nvGraphicFramePr>
        <p:xfrm>
          <a:off x="1985989" y="5123064"/>
          <a:ext cx="6714270" cy="1217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427">
                  <a:extLst>
                    <a:ext uri="{9D8B030D-6E8A-4147-A177-3AD203B41FA5}">
                      <a16:colId xmlns:a16="http://schemas.microsoft.com/office/drawing/2014/main" val="60403166"/>
                    </a:ext>
                  </a:extLst>
                </a:gridCol>
                <a:gridCol w="671427">
                  <a:extLst>
                    <a:ext uri="{9D8B030D-6E8A-4147-A177-3AD203B41FA5}">
                      <a16:colId xmlns:a16="http://schemas.microsoft.com/office/drawing/2014/main" val="1895734968"/>
                    </a:ext>
                  </a:extLst>
                </a:gridCol>
                <a:gridCol w="671427">
                  <a:extLst>
                    <a:ext uri="{9D8B030D-6E8A-4147-A177-3AD203B41FA5}">
                      <a16:colId xmlns:a16="http://schemas.microsoft.com/office/drawing/2014/main" val="3845016411"/>
                    </a:ext>
                  </a:extLst>
                </a:gridCol>
                <a:gridCol w="671427">
                  <a:extLst>
                    <a:ext uri="{9D8B030D-6E8A-4147-A177-3AD203B41FA5}">
                      <a16:colId xmlns:a16="http://schemas.microsoft.com/office/drawing/2014/main" val="4104713424"/>
                    </a:ext>
                  </a:extLst>
                </a:gridCol>
                <a:gridCol w="671427">
                  <a:extLst>
                    <a:ext uri="{9D8B030D-6E8A-4147-A177-3AD203B41FA5}">
                      <a16:colId xmlns:a16="http://schemas.microsoft.com/office/drawing/2014/main" val="1983026366"/>
                    </a:ext>
                  </a:extLst>
                </a:gridCol>
                <a:gridCol w="671427">
                  <a:extLst>
                    <a:ext uri="{9D8B030D-6E8A-4147-A177-3AD203B41FA5}">
                      <a16:colId xmlns:a16="http://schemas.microsoft.com/office/drawing/2014/main" val="1703331463"/>
                    </a:ext>
                  </a:extLst>
                </a:gridCol>
                <a:gridCol w="671427">
                  <a:extLst>
                    <a:ext uri="{9D8B030D-6E8A-4147-A177-3AD203B41FA5}">
                      <a16:colId xmlns:a16="http://schemas.microsoft.com/office/drawing/2014/main" val="1950223333"/>
                    </a:ext>
                  </a:extLst>
                </a:gridCol>
                <a:gridCol w="671427">
                  <a:extLst>
                    <a:ext uri="{9D8B030D-6E8A-4147-A177-3AD203B41FA5}">
                      <a16:colId xmlns:a16="http://schemas.microsoft.com/office/drawing/2014/main" val="3968106140"/>
                    </a:ext>
                  </a:extLst>
                </a:gridCol>
                <a:gridCol w="671427">
                  <a:extLst>
                    <a:ext uri="{9D8B030D-6E8A-4147-A177-3AD203B41FA5}">
                      <a16:colId xmlns:a16="http://schemas.microsoft.com/office/drawing/2014/main" val="1696879378"/>
                    </a:ext>
                  </a:extLst>
                </a:gridCol>
                <a:gridCol w="671427">
                  <a:extLst>
                    <a:ext uri="{9D8B030D-6E8A-4147-A177-3AD203B41FA5}">
                      <a16:colId xmlns:a16="http://schemas.microsoft.com/office/drawing/2014/main" val="2127072380"/>
                    </a:ext>
                  </a:extLst>
                </a:gridCol>
              </a:tblGrid>
              <a:tr h="6087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672670"/>
                  </a:ext>
                </a:extLst>
              </a:tr>
              <a:tr h="6087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35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56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38233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333AA77D-DD70-CF14-135E-96EB395A20E0}"/>
              </a:ext>
            </a:extLst>
          </p:cNvPr>
          <p:cNvSpPr txBox="1"/>
          <p:nvPr/>
        </p:nvSpPr>
        <p:spPr>
          <a:xfrm>
            <a:off x="1063943" y="5805309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sums</a:t>
            </a:r>
            <a:endParaRPr kumimoji="1"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89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CF7EB-84C5-1140-9A0D-802A2EDC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500" dirty="0"/>
              <a:t>HZOJ-242</a:t>
            </a:r>
            <a:r>
              <a:rPr kumimoji="1" lang="zh-CN" altLang="en-US" sz="3500" dirty="0"/>
              <a:t>：最大平均值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6C52DA-8368-3B62-6D2A-11C41421D3C7}"/>
              </a:ext>
            </a:extLst>
          </p:cNvPr>
          <p:cNvSpPr txBox="1"/>
          <p:nvPr/>
        </p:nvSpPr>
        <p:spPr>
          <a:xfrm>
            <a:off x="973667" y="1690688"/>
            <a:ext cx="6898042" cy="142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/>
              <a:t>前置问题：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en-US" altLang="zh-CN" sz="2000" dirty="0" err="1"/>
              <a:t>nums</a:t>
            </a:r>
            <a:r>
              <a:rPr kumimoji="1" lang="zh-CN" altLang="en-US" sz="2000" dirty="0"/>
              <a:t> 数组：是否存在一段长度 </a:t>
            </a:r>
            <a:r>
              <a:rPr kumimoji="1" lang="en-US" altLang="zh-CN" sz="2000" dirty="0"/>
              <a:t>&gt;=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</a:t>
            </a:r>
            <a:r>
              <a:rPr kumimoji="1" lang="zh-CN" altLang="en-US" sz="2000" dirty="0"/>
              <a:t> 的序列，和值 </a:t>
            </a:r>
            <a:r>
              <a:rPr kumimoji="1" lang="en-US" altLang="zh-CN" sz="2000" dirty="0"/>
              <a:t>&gt;=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/>
              <a:t>sums</a:t>
            </a:r>
            <a:r>
              <a:rPr kumimoji="1" lang="zh-CN" altLang="en-US" sz="2000" dirty="0"/>
              <a:t> 数组：是否存在</a:t>
            </a:r>
            <a:r>
              <a:rPr kumimoji="1" lang="en-US" altLang="zh-CN" sz="2000" dirty="0"/>
              <a:t>S</a:t>
            </a:r>
            <a:r>
              <a:rPr kumimoji="1" lang="en-US" altLang="zh-CN" sz="2000" baseline="-25000" dirty="0"/>
              <a:t>i</a:t>
            </a:r>
            <a:r>
              <a:rPr kumimoji="1" lang="en-US" altLang="zh-CN" sz="2000" dirty="0"/>
              <a:t>-</a:t>
            </a:r>
            <a:r>
              <a:rPr kumimoji="1" lang="en-US" altLang="zh-CN" sz="2000" dirty="0" err="1"/>
              <a:t>S</a:t>
            </a:r>
            <a:r>
              <a:rPr kumimoji="1" lang="en-US" altLang="zh-CN" sz="2000" baseline="-25000" dirty="0" err="1"/>
              <a:t>j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&gt;=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，其中 </a:t>
            </a:r>
            <a:r>
              <a:rPr kumimoji="1" lang="en-US" altLang="zh-CN" sz="2000" dirty="0" err="1"/>
              <a:t>i</a:t>
            </a:r>
            <a:r>
              <a:rPr kumimoji="1" lang="en-US" altLang="zh-CN" sz="2000" dirty="0"/>
              <a:t>-j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&gt;=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743C841-9C4C-9FA3-95FF-FF05A8EC2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001479"/>
              </p:ext>
            </p:extLst>
          </p:nvPr>
        </p:nvGraphicFramePr>
        <p:xfrm>
          <a:off x="2167144" y="3429000"/>
          <a:ext cx="6714270" cy="1217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427">
                  <a:extLst>
                    <a:ext uri="{9D8B030D-6E8A-4147-A177-3AD203B41FA5}">
                      <a16:colId xmlns:a16="http://schemas.microsoft.com/office/drawing/2014/main" val="60403166"/>
                    </a:ext>
                  </a:extLst>
                </a:gridCol>
                <a:gridCol w="671427">
                  <a:extLst>
                    <a:ext uri="{9D8B030D-6E8A-4147-A177-3AD203B41FA5}">
                      <a16:colId xmlns:a16="http://schemas.microsoft.com/office/drawing/2014/main" val="1895734968"/>
                    </a:ext>
                  </a:extLst>
                </a:gridCol>
                <a:gridCol w="671427">
                  <a:extLst>
                    <a:ext uri="{9D8B030D-6E8A-4147-A177-3AD203B41FA5}">
                      <a16:colId xmlns:a16="http://schemas.microsoft.com/office/drawing/2014/main" val="3845016411"/>
                    </a:ext>
                  </a:extLst>
                </a:gridCol>
                <a:gridCol w="671427">
                  <a:extLst>
                    <a:ext uri="{9D8B030D-6E8A-4147-A177-3AD203B41FA5}">
                      <a16:colId xmlns:a16="http://schemas.microsoft.com/office/drawing/2014/main" val="4104713424"/>
                    </a:ext>
                  </a:extLst>
                </a:gridCol>
                <a:gridCol w="671427">
                  <a:extLst>
                    <a:ext uri="{9D8B030D-6E8A-4147-A177-3AD203B41FA5}">
                      <a16:colId xmlns:a16="http://schemas.microsoft.com/office/drawing/2014/main" val="1983026366"/>
                    </a:ext>
                  </a:extLst>
                </a:gridCol>
                <a:gridCol w="671427">
                  <a:extLst>
                    <a:ext uri="{9D8B030D-6E8A-4147-A177-3AD203B41FA5}">
                      <a16:colId xmlns:a16="http://schemas.microsoft.com/office/drawing/2014/main" val="1703331463"/>
                    </a:ext>
                  </a:extLst>
                </a:gridCol>
                <a:gridCol w="671427">
                  <a:extLst>
                    <a:ext uri="{9D8B030D-6E8A-4147-A177-3AD203B41FA5}">
                      <a16:colId xmlns:a16="http://schemas.microsoft.com/office/drawing/2014/main" val="1950223333"/>
                    </a:ext>
                  </a:extLst>
                </a:gridCol>
                <a:gridCol w="671427">
                  <a:extLst>
                    <a:ext uri="{9D8B030D-6E8A-4147-A177-3AD203B41FA5}">
                      <a16:colId xmlns:a16="http://schemas.microsoft.com/office/drawing/2014/main" val="3968106140"/>
                    </a:ext>
                  </a:extLst>
                </a:gridCol>
                <a:gridCol w="671427">
                  <a:extLst>
                    <a:ext uri="{9D8B030D-6E8A-4147-A177-3AD203B41FA5}">
                      <a16:colId xmlns:a16="http://schemas.microsoft.com/office/drawing/2014/main" val="1696879378"/>
                    </a:ext>
                  </a:extLst>
                </a:gridCol>
                <a:gridCol w="671427">
                  <a:extLst>
                    <a:ext uri="{9D8B030D-6E8A-4147-A177-3AD203B41FA5}">
                      <a16:colId xmlns:a16="http://schemas.microsoft.com/office/drawing/2014/main" val="2127072380"/>
                    </a:ext>
                  </a:extLst>
                </a:gridCol>
              </a:tblGrid>
              <a:tr h="608719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672670"/>
                  </a:ext>
                </a:extLst>
              </a:tr>
              <a:tr h="608719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altLang="zh-CN" sz="2000" baseline="-25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38233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333AA77D-DD70-CF14-135E-96EB395A20E0}"/>
              </a:ext>
            </a:extLst>
          </p:cNvPr>
          <p:cNvSpPr txBox="1"/>
          <p:nvPr/>
        </p:nvSpPr>
        <p:spPr>
          <a:xfrm>
            <a:off x="1245098" y="411124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sums</a:t>
            </a:r>
            <a:endParaRPr kumimoji="1"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D771EB4-6235-2A8B-C935-19E18F5DF885}"/>
              </a:ext>
            </a:extLst>
          </p:cNvPr>
          <p:cNvCxnSpPr>
            <a:cxnSpLocks/>
          </p:cNvCxnSpPr>
          <p:nvPr/>
        </p:nvCxnSpPr>
        <p:spPr>
          <a:xfrm>
            <a:off x="4183811" y="3605842"/>
            <a:ext cx="0" cy="15441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F6E6707-21FD-E67A-2D07-6ED3EED67A0F}"/>
              </a:ext>
            </a:extLst>
          </p:cNvPr>
          <p:cNvSpPr txBox="1"/>
          <p:nvPr/>
        </p:nvSpPr>
        <p:spPr>
          <a:xfrm>
            <a:off x="2535319" y="5326812"/>
            <a:ext cx="597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以 </a:t>
            </a:r>
            <a:r>
              <a:rPr kumimoji="1" lang="en-US" altLang="zh-CN" dirty="0"/>
              <a:t>i </a:t>
            </a:r>
            <a:r>
              <a:rPr kumimoji="1" lang="zh-CN" altLang="en-US" dirty="0"/>
              <a:t>位置为结尾的序列最大值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S</a:t>
            </a:r>
            <a:r>
              <a:rPr kumimoji="1" lang="en-US" altLang="zh-CN" baseline="-25000" dirty="0"/>
              <a:t>i</a:t>
            </a:r>
            <a:r>
              <a:rPr kumimoji="1" lang="zh-CN" altLang="en-US" baseline="-25000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灰色区域最小值 </a:t>
            </a:r>
            <a:r>
              <a:rPr kumimoji="1" lang="en-US" altLang="zh-CN" dirty="0"/>
              <a:t>&gt;=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33727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CF7EB-84C5-1140-9A0D-802A2EDC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500" dirty="0"/>
              <a:t>HZOJ-242</a:t>
            </a:r>
            <a:r>
              <a:rPr kumimoji="1" lang="zh-CN" altLang="en-US" sz="3500" dirty="0"/>
              <a:t>：最大平均值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6C52DA-8368-3B62-6D2A-11C41421D3C7}"/>
              </a:ext>
            </a:extLst>
          </p:cNvPr>
          <p:cNvSpPr txBox="1"/>
          <p:nvPr/>
        </p:nvSpPr>
        <p:spPr>
          <a:xfrm>
            <a:off x="973667" y="1690688"/>
            <a:ext cx="6481261" cy="505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/>
              <a:t>新问题：是否存在一段长度 </a:t>
            </a:r>
            <a:r>
              <a:rPr kumimoji="1" lang="en-US" altLang="zh-CN" sz="2000" dirty="0"/>
              <a:t>&gt;=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</a:t>
            </a:r>
            <a:r>
              <a:rPr kumimoji="1" lang="zh-CN" altLang="en-US" sz="2000" dirty="0"/>
              <a:t> 的序列，平均值 </a:t>
            </a:r>
            <a:r>
              <a:rPr kumimoji="1" lang="en-US" altLang="zh-CN" sz="2000" dirty="0"/>
              <a:t>&gt;=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01EC5D-95CA-2BDE-9D81-E38C4C65448B}"/>
              </a:ext>
            </a:extLst>
          </p:cNvPr>
          <p:cNvSpPr/>
          <p:nvPr/>
        </p:nvSpPr>
        <p:spPr>
          <a:xfrm>
            <a:off x="2655059" y="3163157"/>
            <a:ext cx="6045200" cy="6087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03F09D-1F20-F420-DC37-411A05633B2A}"/>
              </a:ext>
            </a:extLst>
          </p:cNvPr>
          <p:cNvSpPr txBox="1"/>
          <p:nvPr/>
        </p:nvSpPr>
        <p:spPr>
          <a:xfrm>
            <a:off x="1569405" y="32366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endParaRPr kumimoji="1"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25ACFB-D844-05E3-91C2-E65C2530A6E5}"/>
              </a:ext>
            </a:extLst>
          </p:cNvPr>
          <p:cNvSpPr/>
          <p:nvPr/>
        </p:nvSpPr>
        <p:spPr>
          <a:xfrm>
            <a:off x="3993190" y="3163156"/>
            <a:ext cx="4038002" cy="608719"/>
          </a:xfrm>
          <a:prstGeom prst="rect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82D80F6C-DB77-BEA8-BF94-7613323B65A6}"/>
              </a:ext>
            </a:extLst>
          </p:cNvPr>
          <p:cNvSpPr/>
          <p:nvPr/>
        </p:nvSpPr>
        <p:spPr>
          <a:xfrm rot="16200000">
            <a:off x="5887065" y="2048310"/>
            <a:ext cx="250252" cy="4038002"/>
          </a:xfrm>
          <a:prstGeom prst="leftBrace">
            <a:avLst>
              <a:gd name="adj1" fmla="val 41366"/>
              <a:gd name="adj2" fmla="val 5021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A51506-F389-9735-499C-AB7F08DE65C3}"/>
              </a:ext>
            </a:extLst>
          </p:cNvPr>
          <p:cNvSpPr txBox="1"/>
          <p:nvPr/>
        </p:nvSpPr>
        <p:spPr>
          <a:xfrm>
            <a:off x="5174461" y="4192437"/>
            <a:ext cx="1675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           </a:t>
            </a:r>
            <a:r>
              <a:rPr kumimoji="1" lang="en-US" altLang="zh-CN" dirty="0"/>
              <a:t>L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&gt;=</a:t>
            </a:r>
            <a:r>
              <a:rPr kumimoji="1" lang="zh-CN" altLang="en-US" dirty="0"/>
              <a:t> </a:t>
            </a:r>
            <a:r>
              <a:rPr kumimoji="1" lang="en-US" altLang="zh-CN" dirty="0"/>
              <a:t>M</a:t>
            </a:r>
          </a:p>
          <a:p>
            <a:pPr algn="ctr"/>
            <a:r>
              <a:rPr kumimoji="1" lang="en-US" altLang="zh-CN" dirty="0"/>
              <a:t>Sum</a:t>
            </a:r>
            <a:r>
              <a:rPr kumimoji="1" lang="zh-CN" altLang="en-US" dirty="0"/>
              <a:t> 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dirty="0"/>
              <a:t>L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&gt;=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B8B48A-056E-6BC1-3226-2EC0D0768706}"/>
              </a:ext>
            </a:extLst>
          </p:cNvPr>
          <p:cNvSpPr txBox="1"/>
          <p:nvPr/>
        </p:nvSpPr>
        <p:spPr>
          <a:xfrm>
            <a:off x="3993190" y="324433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en-US" altLang="zh-CN" baseline="-25000" dirty="0"/>
              <a:t>i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608798A-D302-DE86-1EDB-ADC3E08F2813}"/>
              </a:ext>
            </a:extLst>
          </p:cNvPr>
          <p:cNvSpPr txBox="1"/>
          <p:nvPr/>
        </p:nvSpPr>
        <p:spPr>
          <a:xfrm>
            <a:off x="4362130" y="324433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en-US" altLang="zh-CN" baseline="-25000" dirty="0"/>
              <a:t>i+1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3B097C-8CDB-379D-8F21-BB90CFC0323F}"/>
              </a:ext>
            </a:extLst>
          </p:cNvPr>
          <p:cNvSpPr txBox="1"/>
          <p:nvPr/>
        </p:nvSpPr>
        <p:spPr>
          <a:xfrm>
            <a:off x="4915415" y="324433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en-US" altLang="zh-CN" baseline="-25000" dirty="0"/>
              <a:t>i+2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751720-AA6A-8CE7-32FC-915C113562B6}"/>
              </a:ext>
            </a:extLst>
          </p:cNvPr>
          <p:cNvSpPr txBox="1"/>
          <p:nvPr/>
        </p:nvSpPr>
        <p:spPr>
          <a:xfrm>
            <a:off x="7364022" y="3246467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en-US" altLang="zh-CN" baseline="-25000" dirty="0"/>
              <a:t>i+L-1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EEF2CCD-8E5F-9052-C70E-A9F2A455ED88}"/>
              </a:ext>
            </a:extLst>
          </p:cNvPr>
          <p:cNvSpPr txBox="1"/>
          <p:nvPr/>
        </p:nvSpPr>
        <p:spPr>
          <a:xfrm>
            <a:off x="5467564" y="324228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en-US" altLang="zh-CN" baseline="-25000" dirty="0"/>
              <a:t>i+3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E9B1D2-4E3C-8C7D-4F36-D79508FF4B63}"/>
              </a:ext>
            </a:extLst>
          </p:cNvPr>
          <p:cNvSpPr txBox="1"/>
          <p:nvPr/>
        </p:nvSpPr>
        <p:spPr>
          <a:xfrm>
            <a:off x="6019713" y="324433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en-US" altLang="zh-CN" baseline="-25000" dirty="0"/>
              <a:t>i+4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2C32B2-CC39-F889-D604-BECEE62E9BBC}"/>
              </a:ext>
            </a:extLst>
          </p:cNvPr>
          <p:cNvSpPr txBox="1"/>
          <p:nvPr/>
        </p:nvSpPr>
        <p:spPr>
          <a:xfrm>
            <a:off x="6694955" y="328284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255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阿里巴巴普惠体 Medium"/>
        <a:cs typeface=""/>
      </a:majorFont>
      <a:minorFont>
        <a:latin typeface="等线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9857</TotalTime>
  <Words>709</Words>
  <Application>Microsoft Macintosh PowerPoint</Application>
  <PresentationFormat>宽屏</PresentationFormat>
  <Paragraphs>213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等线 Light</vt:lpstr>
      <vt:lpstr>Kaiti SC</vt:lpstr>
      <vt:lpstr>Source Han Sans CN Medium</vt:lpstr>
      <vt:lpstr>Source Han Sans CN Normal</vt:lpstr>
      <vt:lpstr>Arial</vt:lpstr>
      <vt:lpstr>Courier New</vt:lpstr>
      <vt:lpstr>Office 主题​​</vt:lpstr>
      <vt:lpstr>PowerPoint 演示文稿</vt:lpstr>
      <vt:lpstr>HZOJ-242：最大平均值</vt:lpstr>
      <vt:lpstr>HZOJ-242：最大平均值</vt:lpstr>
      <vt:lpstr>HZOJ-242：最大平均值</vt:lpstr>
      <vt:lpstr>HZOJ-242：最大平均值</vt:lpstr>
      <vt:lpstr>HZOJ-242：最大平均值</vt:lpstr>
      <vt:lpstr>HZOJ-242：最大平均值</vt:lpstr>
      <vt:lpstr>HZOJ-242：最大平均值</vt:lpstr>
      <vt:lpstr>HZOJ-242：最大平均值</vt:lpstr>
      <vt:lpstr>HZOJ-242：最大平均值</vt:lpstr>
      <vt:lpstr>HZOJ-242：最大平均值</vt:lpstr>
      <vt:lpstr>HZOJ-242：最大平均值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</dc:creator>
  <cp:lastModifiedBy>Guang Hu</cp:lastModifiedBy>
  <cp:revision>482</cp:revision>
  <dcterms:created xsi:type="dcterms:W3CDTF">2021-01-25T10:52:11Z</dcterms:created>
  <dcterms:modified xsi:type="dcterms:W3CDTF">2023-05-02T09:24:04Z</dcterms:modified>
</cp:coreProperties>
</file>