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5" r:id="rId5"/>
    <p:sldId id="266" r:id="rId6"/>
    <p:sldId id="267" r:id="rId7"/>
    <p:sldId id="272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94958"/>
          </a:xfrm>
        </p:spPr>
        <p:txBody>
          <a:bodyPr/>
          <a:lstStyle/>
          <a:p>
            <a:r>
              <a:rPr lang="en-IN" dirty="0"/>
              <a:t>Capstone QA Automation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94958"/>
            <a:ext cx="8534400" cy="27676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Name</a:t>
            </a:r>
            <a:r>
              <a:rPr lang="en-US" dirty="0"/>
              <a:t> – Om Prakash Sahu</a:t>
            </a:r>
          </a:p>
          <a:p>
            <a:endParaRPr lang="en-US" dirty="0"/>
          </a:p>
          <a:p>
            <a:r>
              <a:rPr lang="en-IN" dirty="0"/>
              <a:t>Proficient in Java, Selenium WebDriver, TestNG, and Cucumber BDD for building maintainable automation frameworks. Experienced in Jira/Zephyr test management, Git version control, and CI/CD pipelines for efficient, traceable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20506"/>
            <a:ext cx="10972800" cy="1600200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</a:t>
            </a:r>
            <a:r>
              <a:rPr lang="en-IN" dirty="0"/>
              <a:t>demo.nopcommerce.com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51139" y="1600200"/>
            <a:ext cx="11148204" cy="341947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Type: </a:t>
            </a:r>
            <a:r>
              <a:rPr lang="en-US" dirty="0"/>
              <a:t>E‑commerce web application (demo version of </a:t>
            </a:r>
            <a:r>
              <a:rPr lang="en-US" dirty="0" err="1"/>
              <a:t>nopCommerce</a:t>
            </a:r>
            <a:r>
              <a:rPr lang="en-US" dirty="0"/>
              <a:t> platform).</a:t>
            </a:r>
          </a:p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Purpose: </a:t>
            </a:r>
            <a:r>
              <a:rPr lang="en-US" dirty="0"/>
              <a:t>Showcases online shopping features like product browsing, filtering, cart, checkout, payment, and order management.</a:t>
            </a:r>
          </a:p>
          <a:p>
            <a:r>
              <a:rPr lang="en-IN" b="1" dirty="0"/>
              <a:t>Key Objectives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Automate functional testing using Selenium WebDriver and TestNG.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Integrate automation into a CI/CD pipeline with Jenkins for automatic execution on code commits.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Use Git/GitHub for version control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Manage requirements, test cases, and defects in Jira/Zephyr.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Implement Cucumber BDD for readable, stakeholder‑friendly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Generate </a:t>
            </a:r>
            <a:r>
              <a:rPr lang="en-IN" sz="2100" dirty="0" err="1"/>
              <a:t>ExtentReports</a:t>
            </a:r>
            <a:r>
              <a:rPr lang="en-IN" sz="2100" dirty="0"/>
              <a:t> with screenshots for detailed execution reporting.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147"/>
          </a:xfrm>
        </p:spPr>
        <p:txBody>
          <a:bodyPr/>
          <a:lstStyle/>
          <a:p>
            <a:r>
              <a:rPr lang="en-US" dirty="0"/>
              <a:t>Type of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7019" y="1015027"/>
            <a:ext cx="10972800" cy="424398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Manual Testing </a:t>
            </a:r>
            <a:r>
              <a:rPr lang="en-US" sz="2000" b="1" dirty="0"/>
              <a:t>–</a:t>
            </a:r>
            <a:r>
              <a:rPr lang="en-US" sz="2000" dirty="0"/>
              <a:t> Executing test cases without automation to validate functionality, usability, and UI.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Automation Testing </a:t>
            </a:r>
            <a:r>
              <a:rPr lang="en-US" sz="2000" b="1" dirty="0"/>
              <a:t>–</a:t>
            </a:r>
            <a:r>
              <a:rPr lang="en-US" sz="2000" dirty="0"/>
              <a:t> Using Selenium WebDriver with Java to automate repetitive and regression test cases.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CI/CD‑Integrated Testing –</a:t>
            </a:r>
            <a:r>
              <a:rPr lang="en-US" sz="2100" dirty="0"/>
              <a:t> </a:t>
            </a:r>
            <a:r>
              <a:rPr lang="en-US" sz="2000" dirty="0"/>
              <a:t>Automated test execution triggered via Jenkins pipelines on every code commit or scheduled build.</a:t>
            </a:r>
          </a:p>
          <a:p>
            <a:pPr marL="0" lvl="0" indent="0">
              <a:buNone/>
            </a:pPr>
            <a:r>
              <a:rPr lang="en-US" sz="2100" b="1" dirty="0"/>
              <a:t>Tools &amp; Technologies Used -</a:t>
            </a:r>
          </a:p>
          <a:p>
            <a:pPr marL="0" lvl="0" indent="0">
              <a:buNone/>
            </a:pPr>
            <a:r>
              <a:rPr lang="en-US" sz="2000" dirty="0"/>
              <a:t>• Git – Distributed version control for tracking changes and collaborating on code.</a:t>
            </a:r>
          </a:p>
          <a:p>
            <a:pPr marL="0" lvl="0" indent="0">
              <a:buNone/>
            </a:pPr>
            <a:r>
              <a:rPr lang="en-US" sz="2000" dirty="0"/>
              <a:t>• GitHub – Remote repository hosting for code sharing and integration with CI/CD.</a:t>
            </a:r>
          </a:p>
          <a:p>
            <a:pPr marL="0" lvl="0" indent="0">
              <a:buNone/>
            </a:pPr>
            <a:r>
              <a:rPr lang="en-US" sz="2000" dirty="0"/>
              <a:t>• Maven – Build automation and dependency management for Java projects.</a:t>
            </a:r>
          </a:p>
          <a:p>
            <a:pPr marL="0" lvl="0" indent="0">
              <a:buNone/>
            </a:pPr>
            <a:r>
              <a:rPr lang="en-US" sz="2000" dirty="0"/>
              <a:t>• Jenkins – Continuous Integration/Continuous Deployment tool to schedule and run automated tests.</a:t>
            </a:r>
          </a:p>
          <a:p>
            <a:pPr marL="0" lvl="0" indent="0">
              <a:buNone/>
            </a:pPr>
            <a:r>
              <a:rPr lang="en-US" sz="2000" dirty="0"/>
              <a:t>• Selenium WebDriver – Browser automation for functional and regression testing.</a:t>
            </a:r>
          </a:p>
          <a:p>
            <a:pPr marL="0" lvl="0" indent="0">
              <a:buNone/>
            </a:pPr>
            <a:r>
              <a:rPr lang="en-US" sz="2000" dirty="0"/>
              <a:t>• TestNG – Test framework for grouping, prioritizing, and parallel execution.</a:t>
            </a:r>
          </a:p>
          <a:p>
            <a:pPr marL="0" lvl="0" indent="0">
              <a:buNone/>
            </a:pPr>
            <a:r>
              <a:rPr lang="en-US" sz="2000" dirty="0"/>
              <a:t>• Cucumber (BDD) – Behavior‑Driven Development for readable, stakeholder‑friendly test scenarios.</a:t>
            </a:r>
          </a:p>
          <a:p>
            <a:pPr marL="0" lvl="0" indent="0">
              <a:buNone/>
            </a:pPr>
            <a:r>
              <a:rPr lang="en-US" sz="2000" dirty="0"/>
              <a:t>• Jira + Zephyr – Test management, traceability, and defect tracking.</a:t>
            </a:r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ExtentReports</a:t>
            </a:r>
            <a:r>
              <a:rPr lang="en-US" sz="2000" dirty="0"/>
              <a:t> – Custom HTML reports with screenshots for execution results.</a:t>
            </a:r>
          </a:p>
        </p:txBody>
      </p:sp>
    </p:spTree>
    <p:extLst>
      <p:ext uri="{BB962C8B-B14F-4D97-AF65-F5344CB8AC3E}">
        <p14:creationId xmlns:p14="http://schemas.microsoft.com/office/powerpoint/2010/main" val="1819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40611"/>
          </a:xfrm>
        </p:spPr>
        <p:txBody>
          <a:bodyPr/>
          <a:lstStyle/>
          <a:p>
            <a:r>
              <a:rPr lang="en-US" sz="3600" dirty="0"/>
              <a:t>Automation framework Screenshot from </a:t>
            </a:r>
            <a:r>
              <a:rPr lang="en-US" sz="3600" dirty="0" err="1"/>
              <a:t>Github</a:t>
            </a:r>
            <a:r>
              <a:rPr lang="en-US" sz="3600" dirty="0"/>
              <a:t>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C3A57-9811-BCC0-DB44-BDA018FD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51" y="1574838"/>
            <a:ext cx="6613249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8E530-B1F2-E0C7-294E-875D294A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151"/>
          <a:stretch/>
        </p:blipFill>
        <p:spPr>
          <a:xfrm>
            <a:off x="1268084" y="1574838"/>
            <a:ext cx="3424438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4710" y="157212"/>
            <a:ext cx="10972800" cy="1600200"/>
          </a:xfrm>
        </p:spPr>
        <p:txBody>
          <a:bodyPr/>
          <a:lstStyle/>
          <a:p>
            <a:r>
              <a:rPr lang="en-US" sz="3600" dirty="0"/>
              <a:t>Automation </a:t>
            </a:r>
            <a:r>
              <a:rPr lang="en-US" sz="3600" dirty="0" err="1"/>
              <a:t>approach,page</a:t>
            </a:r>
            <a:r>
              <a:rPr lang="en-US" sz="3600" dirty="0"/>
              <a:t> object model and Data Driven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EA12E-7295-CE48-BC09-3231DB5C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50" y="1964446"/>
            <a:ext cx="5089350" cy="273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C3D9A-6306-E80D-D684-33938F43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39" y="1964445"/>
            <a:ext cx="5305263" cy="273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7456" y="94891"/>
            <a:ext cx="10972800" cy="1181819"/>
          </a:xfrm>
        </p:spPr>
        <p:txBody>
          <a:bodyPr/>
          <a:lstStyle/>
          <a:p>
            <a:r>
              <a:rPr lang="en-US" dirty="0"/>
              <a:t>Description of My work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432194"/>
            <a:ext cx="10972800" cy="341947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Designed and implemented a robust Selenium WebDriver + Java automation framework using TestNG and Cucumber BDD for the </a:t>
            </a:r>
            <a:r>
              <a:rPr lang="en-US" dirty="0" err="1"/>
              <a:t>nopCommerce</a:t>
            </a:r>
            <a:r>
              <a:rPr lang="en-US" dirty="0"/>
              <a:t> demo web application.</a:t>
            </a:r>
          </a:p>
          <a:p>
            <a:pPr lvl="0"/>
            <a:r>
              <a:rPr lang="en-US" dirty="0"/>
              <a:t>Applied Page Object Model (POM) design pattern with reusable utilities for WebDriver setup, waits, logging, reporting, and data‑driven testing via Apache POI.</a:t>
            </a:r>
          </a:p>
          <a:p>
            <a:pPr lvl="0"/>
            <a:r>
              <a:rPr lang="en-US" dirty="0"/>
              <a:t>Managed requirements, user stories, and test cases in Jira, with full traceability and execution tracking in Zephyr.</a:t>
            </a:r>
          </a:p>
          <a:p>
            <a:pPr lvl="0"/>
            <a:r>
              <a:rPr lang="en-US" dirty="0"/>
              <a:t> Integrated Git/GitHub for version control and collaborative development, ensuring clean branching and commit workflows.</a:t>
            </a:r>
          </a:p>
          <a:p>
            <a:pPr lvl="0"/>
            <a:r>
              <a:rPr lang="en-US" dirty="0"/>
              <a:t>Configured Jenkins CI/CD pipelines to automatically pull code, execute TestNG/Cucumber suites, and publish </a:t>
            </a:r>
            <a:r>
              <a:rPr lang="en-US" dirty="0" err="1"/>
              <a:t>ExtentReports</a:t>
            </a:r>
            <a:r>
              <a:rPr lang="en-US" dirty="0"/>
              <a:t> with screenshots after each build.</a:t>
            </a:r>
          </a:p>
          <a:p>
            <a:pPr lvl="0"/>
            <a:r>
              <a:rPr lang="en-US" dirty="0"/>
              <a:t>Performed cross‑browser testing on Chrome and Firefox to validate compatibility and stability.</a:t>
            </a:r>
          </a:p>
          <a:p>
            <a:pPr lvl="0"/>
            <a:r>
              <a:rPr lang="en-US" dirty="0"/>
              <a:t>Delivered detailed execution reports, defect logs, and final project documentation for end‑to‑end QA coverage.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5879"/>
            <a:ext cx="10972800" cy="1302589"/>
          </a:xfrm>
        </p:spPr>
        <p:txBody>
          <a:bodyPr/>
          <a:lstStyle/>
          <a:p>
            <a:r>
              <a:rPr lang="en-US" sz="3200" dirty="0"/>
              <a:t>Jira backlog screenshot and description one line to show Agile work in sprint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CC9F2E-A0C2-9E0F-7AE4-1A169563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9" y="1378892"/>
            <a:ext cx="4571091" cy="243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0194E6-06BE-0000-5284-54D550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70" y="1378892"/>
            <a:ext cx="4537628" cy="243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7DBF7F-A8CB-42B4-C111-2046B96B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78" y="4062735"/>
            <a:ext cx="3732122" cy="200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153FD-F316-5C2D-423A-E2D4D3AD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70" y="4028115"/>
            <a:ext cx="3860921" cy="206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0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60385"/>
            <a:ext cx="10972800" cy="1250832"/>
          </a:xfrm>
        </p:spPr>
        <p:txBody>
          <a:bodyPr/>
          <a:lstStyle/>
          <a:p>
            <a:r>
              <a:rPr lang="en-US" sz="3600" dirty="0"/>
              <a:t>Zephyr Board </a:t>
            </a:r>
            <a:br>
              <a:rPr lang="en-US" sz="3600" dirty="0"/>
            </a:br>
            <a:r>
              <a:rPr lang="en-US" sz="3600" dirty="0"/>
              <a:t>Smoke , Sanity, Regression Test case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310E56-C69E-0552-D4E0-62AF5474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6" y="1414851"/>
            <a:ext cx="4327585" cy="230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4458C9-3840-44CF-782F-E5441363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93" y="1414851"/>
            <a:ext cx="4327585" cy="233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4BD200-2C71-D6FD-8E43-FD30D832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88" y="3856014"/>
            <a:ext cx="4420634" cy="23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45389"/>
          </a:xfrm>
        </p:spPr>
        <p:txBody>
          <a:bodyPr/>
          <a:lstStyle/>
          <a:p>
            <a:r>
              <a:rPr lang="en-US" dirty="0"/>
              <a:t>Test report from Zephyr screenshot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3DCB4F-9ECC-9769-7C15-089EBF94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84" y="1468721"/>
            <a:ext cx="5442617" cy="30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58318D-1790-3C1D-B89D-3A8466CE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0" y="1468720"/>
            <a:ext cx="5670136" cy="303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2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453</TotalTime>
  <Words>570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Seashore design template</vt:lpstr>
      <vt:lpstr>Capstone QA Automation Project</vt:lpstr>
      <vt:lpstr>Web Application - demo.nopcommerce.com</vt:lpstr>
      <vt:lpstr>Type of Testing</vt:lpstr>
      <vt:lpstr>Automation framework Screenshot from Github repository</vt:lpstr>
      <vt:lpstr>Automation approach,page object model and Data Driven testing</vt:lpstr>
      <vt:lpstr>Description of My work </vt:lpstr>
      <vt:lpstr>Jira backlog screenshot and description one line to show Agile work in sprint</vt:lpstr>
      <vt:lpstr>Zephyr Board  Smoke , Sanity, Regression Test case</vt:lpstr>
      <vt:lpstr>Test report from Zephyr screenshot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</dc:creator>
  <cp:lastModifiedBy>Om Prakash</cp:lastModifiedBy>
  <cp:revision>15</cp:revision>
  <dcterms:created xsi:type="dcterms:W3CDTF">2025-09-07T21:02:01Z</dcterms:created>
  <dcterms:modified xsi:type="dcterms:W3CDTF">2025-09-08T04:35:45Z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