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0" r:id="rId3"/>
    <p:sldId id="264" r:id="rId4"/>
    <p:sldId id="265" r:id="rId5"/>
    <p:sldId id="273" r:id="rId6"/>
    <p:sldId id="266" r:id="rId7"/>
    <p:sldId id="267" r:id="rId8"/>
    <p:sldId id="272" r:id="rId9"/>
    <p:sldId id="269" r:id="rId10"/>
    <p:sldId id="27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Shrubs on seashore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Oval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0" name="Freeform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Group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Group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Freeform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Freeform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7" name="Freeform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0" name="Group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Freeform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1" name="Freeform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" name="Group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Freeform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8" name="Freeform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0" name="Group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Freeform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" name="Freeform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" name="Group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Freeform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5" name="Group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Freeform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Freeform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" name="Group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Freeform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Freeform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Group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Freeform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" name="Freeform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2794958"/>
          </a:xfrm>
        </p:spPr>
        <p:txBody>
          <a:bodyPr/>
          <a:lstStyle/>
          <a:p>
            <a:r>
              <a:rPr lang="en-IN" dirty="0"/>
              <a:t>Capstone QA Automation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794958"/>
            <a:ext cx="8534400" cy="276764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Name</a:t>
            </a:r>
            <a:r>
              <a:rPr lang="en-US" dirty="0"/>
              <a:t> – Om Prakash Sahu</a:t>
            </a:r>
          </a:p>
          <a:p>
            <a:endParaRPr lang="en-US" dirty="0"/>
          </a:p>
          <a:p>
            <a:r>
              <a:rPr lang="en-IN" dirty="0"/>
              <a:t>Proficient in Java, Selenium WebDriver, TestNG, and Cucumber BDD for building maintainable automation frameworks. Experienced in Jira/Zephyr test management, Git version control, and CI/CD pipelines for efficient, traceable releases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45389"/>
          </a:xfrm>
        </p:spPr>
        <p:txBody>
          <a:bodyPr/>
          <a:lstStyle/>
          <a:p>
            <a:r>
              <a:rPr lang="en-US" dirty="0"/>
              <a:t>Test report from Zephyr screenshot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3DCB4F-9ECC-9769-7C15-089EBF94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84" y="1468721"/>
            <a:ext cx="5442617" cy="3037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58318D-1790-3C1D-B89D-3A8466CE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0" y="1468720"/>
            <a:ext cx="5670136" cy="3037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762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20506"/>
            <a:ext cx="10972800" cy="1600200"/>
          </a:xfrm>
        </p:spPr>
        <p:txBody>
          <a:bodyPr/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145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- </a:t>
            </a:r>
            <a:r>
              <a:rPr lang="en-IN" dirty="0"/>
              <a:t>demo.nopcommerce.com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51139" y="1600200"/>
            <a:ext cx="11148204" cy="3419476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• </a:t>
            </a:r>
            <a:r>
              <a:rPr lang="en-US" sz="2600" b="1" dirty="0"/>
              <a:t>Type: </a:t>
            </a:r>
            <a:r>
              <a:rPr lang="en-US" dirty="0"/>
              <a:t>E‑commerce web application (demo version of </a:t>
            </a:r>
            <a:r>
              <a:rPr lang="en-US" dirty="0" err="1"/>
              <a:t>nopCommerce</a:t>
            </a:r>
            <a:r>
              <a:rPr lang="en-US" dirty="0"/>
              <a:t> platform).</a:t>
            </a:r>
          </a:p>
          <a:p>
            <a:pPr marL="0" lvl="0" indent="0">
              <a:buNone/>
            </a:pPr>
            <a:r>
              <a:rPr lang="en-US" dirty="0"/>
              <a:t>• </a:t>
            </a:r>
            <a:r>
              <a:rPr lang="en-US" sz="2600" b="1" dirty="0"/>
              <a:t>Purpose: </a:t>
            </a:r>
            <a:r>
              <a:rPr lang="en-US" dirty="0"/>
              <a:t>Showcases online shopping features like product browsing, filtering, cart, checkout, payment, and order management.</a:t>
            </a:r>
          </a:p>
          <a:p>
            <a:r>
              <a:rPr lang="en-IN" b="1" dirty="0"/>
              <a:t>Key Objectives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Automate functional testing using Selenium WebDriver and TestNG.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Integrate automation into a CI/CD pipeline with Jenkins for automatic execution on code commits.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Use Git/GitHub for version control and collaborative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Manage requirements, test cases, and defects in Jira/Zephyr.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Implement Cucumber BDD for readable, stakeholder‑friendly test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Generate </a:t>
            </a:r>
            <a:r>
              <a:rPr lang="en-IN" sz="2100" dirty="0" err="1"/>
              <a:t>ExtentReports</a:t>
            </a:r>
            <a:r>
              <a:rPr lang="en-IN" sz="2100" dirty="0"/>
              <a:t> with screenshots for detailed execution reporting.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7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97147"/>
          </a:xfrm>
        </p:spPr>
        <p:txBody>
          <a:bodyPr/>
          <a:lstStyle/>
          <a:p>
            <a:r>
              <a:rPr lang="en-US" dirty="0"/>
              <a:t>Type of Testing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77019" y="1015027"/>
            <a:ext cx="10972800" cy="4243987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sz="2000" b="1" dirty="0"/>
              <a:t>• </a:t>
            </a:r>
            <a:r>
              <a:rPr lang="en-US" sz="2100" b="1" dirty="0"/>
              <a:t>Manual Testing </a:t>
            </a:r>
            <a:r>
              <a:rPr lang="en-US" sz="2000" b="1" dirty="0"/>
              <a:t>–</a:t>
            </a:r>
            <a:r>
              <a:rPr lang="en-US" sz="2000" dirty="0"/>
              <a:t> Executing test cases without automation to validate functionality, usability, and UI.</a:t>
            </a:r>
          </a:p>
          <a:p>
            <a:pPr marL="0" lvl="0" indent="0">
              <a:buNone/>
            </a:pPr>
            <a:r>
              <a:rPr lang="en-US" sz="2000" b="1" dirty="0"/>
              <a:t>• </a:t>
            </a:r>
            <a:r>
              <a:rPr lang="en-US" sz="2100" b="1" dirty="0"/>
              <a:t>Automation Testing </a:t>
            </a:r>
            <a:r>
              <a:rPr lang="en-US" sz="2000" b="1" dirty="0"/>
              <a:t>–</a:t>
            </a:r>
            <a:r>
              <a:rPr lang="en-US" sz="2000" dirty="0"/>
              <a:t> Using Selenium WebDriver with Java to automate repetitive and regression test cases.</a:t>
            </a:r>
          </a:p>
          <a:p>
            <a:pPr marL="0" lvl="0" indent="0">
              <a:buNone/>
            </a:pPr>
            <a:r>
              <a:rPr lang="en-US" sz="2000" b="1" dirty="0"/>
              <a:t>• </a:t>
            </a:r>
            <a:r>
              <a:rPr lang="en-US" sz="2100" b="1" dirty="0"/>
              <a:t>CI/CD‑Integrated Testing –</a:t>
            </a:r>
            <a:r>
              <a:rPr lang="en-US" sz="2100" dirty="0"/>
              <a:t> </a:t>
            </a:r>
            <a:r>
              <a:rPr lang="en-US" sz="2000" dirty="0"/>
              <a:t>Automated test execution triggered via Jenkins pipelines on every code commit or scheduled build.</a:t>
            </a:r>
          </a:p>
          <a:p>
            <a:pPr marL="0" lvl="0" indent="0">
              <a:buNone/>
            </a:pPr>
            <a:r>
              <a:rPr lang="en-US" sz="2100" b="1" dirty="0"/>
              <a:t>Tools &amp; Technologies Used -</a:t>
            </a:r>
          </a:p>
          <a:p>
            <a:pPr marL="0" lvl="0" indent="0">
              <a:buNone/>
            </a:pPr>
            <a:r>
              <a:rPr lang="en-US" sz="2000" dirty="0"/>
              <a:t>• Git – Distributed version control for tracking changes and collaborating on code.</a:t>
            </a:r>
          </a:p>
          <a:p>
            <a:pPr marL="0" lvl="0" indent="0">
              <a:buNone/>
            </a:pPr>
            <a:r>
              <a:rPr lang="en-US" sz="2000" dirty="0"/>
              <a:t>• GitHub – Remote repository hosting for code sharing and integration with CI/CD.</a:t>
            </a:r>
          </a:p>
          <a:p>
            <a:pPr marL="0" lvl="0" indent="0">
              <a:buNone/>
            </a:pPr>
            <a:r>
              <a:rPr lang="en-US" sz="2000" dirty="0"/>
              <a:t>• Maven – Build automation and dependency management for Java projects.</a:t>
            </a:r>
          </a:p>
          <a:p>
            <a:pPr marL="0" lvl="0" indent="0">
              <a:buNone/>
            </a:pPr>
            <a:r>
              <a:rPr lang="en-US" sz="2000" dirty="0"/>
              <a:t>• Jenkins – Continuous Integration/Continuous Deployment tool to schedule and run automated tests.</a:t>
            </a:r>
          </a:p>
          <a:p>
            <a:pPr marL="0" lvl="0" indent="0">
              <a:buNone/>
            </a:pPr>
            <a:r>
              <a:rPr lang="en-US" sz="2000" dirty="0"/>
              <a:t>• Selenium WebDriver – Browser automation for functional and regression testing.</a:t>
            </a:r>
          </a:p>
          <a:p>
            <a:pPr marL="0" lvl="0" indent="0">
              <a:buNone/>
            </a:pPr>
            <a:r>
              <a:rPr lang="en-US" sz="2000" dirty="0"/>
              <a:t>• TestNG – Test framework for grouping, prioritizing, and parallel execution.</a:t>
            </a:r>
          </a:p>
          <a:p>
            <a:pPr marL="0" lvl="0" indent="0">
              <a:buNone/>
            </a:pPr>
            <a:r>
              <a:rPr lang="en-US" sz="2000" dirty="0"/>
              <a:t>• Cucumber (BDD) – Behavior‑Driven Development for readable, stakeholder‑friendly test scenarios.</a:t>
            </a:r>
          </a:p>
          <a:p>
            <a:pPr marL="0" lvl="0" indent="0">
              <a:buNone/>
            </a:pPr>
            <a:r>
              <a:rPr lang="en-US" sz="2000" dirty="0"/>
              <a:t>• Jira + Zephyr – Test management, traceability, and defect tracking.</a:t>
            </a:r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n-US" sz="2000" dirty="0" err="1"/>
              <a:t>ExtentReports</a:t>
            </a:r>
            <a:r>
              <a:rPr lang="en-US" sz="2000" dirty="0"/>
              <a:t> – Custom HTML reports with screenshots for execution results.</a:t>
            </a:r>
          </a:p>
        </p:txBody>
      </p:sp>
    </p:spTree>
    <p:extLst>
      <p:ext uri="{BB962C8B-B14F-4D97-AF65-F5344CB8AC3E}">
        <p14:creationId xmlns:p14="http://schemas.microsoft.com/office/powerpoint/2010/main" val="181951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440611"/>
          </a:xfrm>
        </p:spPr>
        <p:txBody>
          <a:bodyPr/>
          <a:lstStyle/>
          <a:p>
            <a:r>
              <a:rPr lang="en-US" sz="3600" dirty="0"/>
              <a:t>Automation framework Screenshot from </a:t>
            </a:r>
            <a:r>
              <a:rPr lang="en-US" sz="3600" dirty="0" err="1"/>
              <a:t>Github</a:t>
            </a:r>
            <a:r>
              <a:rPr lang="en-US" sz="3600" dirty="0"/>
              <a:t> repository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7C3A57-9811-BCC0-DB44-BDA018FD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151" y="1574838"/>
            <a:ext cx="6613249" cy="3535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68E530-B1F2-E0C7-294E-875D294A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151"/>
          <a:stretch/>
        </p:blipFill>
        <p:spPr>
          <a:xfrm>
            <a:off x="1268084" y="1574838"/>
            <a:ext cx="3424438" cy="3535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981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14710" y="157212"/>
            <a:ext cx="10972800" cy="1600200"/>
          </a:xfrm>
        </p:spPr>
        <p:txBody>
          <a:bodyPr/>
          <a:lstStyle/>
          <a:p>
            <a:r>
              <a:rPr lang="en-US" sz="3600" dirty="0"/>
              <a:t>Automation </a:t>
            </a:r>
            <a:r>
              <a:rPr lang="en-US" sz="3600" dirty="0" err="1"/>
              <a:t>approach,page</a:t>
            </a:r>
            <a:r>
              <a:rPr lang="en-US" sz="3600" dirty="0"/>
              <a:t> object model and Data Driven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443BA2-87A1-3D64-45A9-6C5329CC2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83014"/>
            <a:ext cx="5391510" cy="301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ECC783-6291-37E0-2CE7-E5CF708C5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65" y="1898538"/>
            <a:ext cx="5066581" cy="2984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68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14710" y="157212"/>
            <a:ext cx="10972800" cy="645045"/>
          </a:xfrm>
        </p:spPr>
        <p:txBody>
          <a:bodyPr/>
          <a:lstStyle/>
          <a:p>
            <a:r>
              <a:rPr lang="en-US" sz="3600" dirty="0"/>
              <a:t>Test Cases Passed </a:t>
            </a:r>
            <a:r>
              <a:rPr lang="en-US" sz="3600" dirty="0" err="1"/>
              <a:t>TestNg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97A95-E987-EFCB-A468-597C449C0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45" y="913747"/>
            <a:ext cx="4559059" cy="2163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F83472-931F-96AE-D1EF-413BDB2C1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65" y="913747"/>
            <a:ext cx="6331790" cy="2163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04301B-31B6-2FA9-24DF-77A5ACD45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374" y="3299663"/>
            <a:ext cx="5712844" cy="2959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71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97456" y="94891"/>
            <a:ext cx="10972800" cy="1181819"/>
          </a:xfrm>
        </p:spPr>
        <p:txBody>
          <a:bodyPr/>
          <a:lstStyle/>
          <a:p>
            <a:r>
              <a:rPr lang="en-US" dirty="0"/>
              <a:t>Description of My work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432194"/>
            <a:ext cx="10972800" cy="3419476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Designed and implemented a robust Selenium WebDriver + Java automation framework using TestNG and Cucumber BDD for the </a:t>
            </a:r>
            <a:r>
              <a:rPr lang="en-US" dirty="0" err="1"/>
              <a:t>nopCommerce</a:t>
            </a:r>
            <a:r>
              <a:rPr lang="en-US" dirty="0"/>
              <a:t> demo web application.</a:t>
            </a:r>
          </a:p>
          <a:p>
            <a:pPr lvl="0"/>
            <a:r>
              <a:rPr lang="en-US" dirty="0"/>
              <a:t>Applied Page Object Model (POM) design pattern with reusable utilities for WebDriver setup, waits, logging, reporting, and data‑driven testing via Apache POI.</a:t>
            </a:r>
          </a:p>
          <a:p>
            <a:pPr lvl="0"/>
            <a:r>
              <a:rPr lang="en-US" dirty="0"/>
              <a:t>Managed requirements, user stories, and test cases in Jira, with full traceability and execution tracking in Zephyr.</a:t>
            </a:r>
          </a:p>
          <a:p>
            <a:pPr lvl="0"/>
            <a:r>
              <a:rPr lang="en-US" dirty="0"/>
              <a:t> Integrated Git/GitHub for version control and collaborative development, ensuring clean branching and commit workflows.</a:t>
            </a:r>
          </a:p>
          <a:p>
            <a:pPr lvl="0"/>
            <a:r>
              <a:rPr lang="en-US" dirty="0"/>
              <a:t>Configured Jenkins CI/CD pipelines to automatically pull code, execute TestNG/Cucumber suites, and publish </a:t>
            </a:r>
            <a:r>
              <a:rPr lang="en-US" dirty="0" err="1"/>
              <a:t>ExtentReports</a:t>
            </a:r>
            <a:r>
              <a:rPr lang="en-US" dirty="0"/>
              <a:t> with screenshots after each build.</a:t>
            </a:r>
          </a:p>
          <a:p>
            <a:pPr lvl="0"/>
            <a:r>
              <a:rPr lang="en-US" dirty="0"/>
              <a:t>Performed cross‑browser testing on Chrome and Firefox to validate compatibility and stability.</a:t>
            </a:r>
          </a:p>
          <a:p>
            <a:pPr lvl="0"/>
            <a:r>
              <a:rPr lang="en-US" dirty="0"/>
              <a:t>Delivered detailed execution reports, defect logs, and final project documentation for end‑to‑end QA coverage.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4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5879"/>
            <a:ext cx="10972800" cy="1302589"/>
          </a:xfrm>
        </p:spPr>
        <p:txBody>
          <a:bodyPr/>
          <a:lstStyle/>
          <a:p>
            <a:r>
              <a:rPr lang="en-US" sz="3200" dirty="0"/>
              <a:t>Jira backlog screenshot and description one line to show Agile work in sprint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ECC9F2E-A0C2-9E0F-7AE4-1A1695633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09" y="1378892"/>
            <a:ext cx="4571091" cy="2436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0194E6-06BE-0000-5284-54D55040D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70" y="1378892"/>
            <a:ext cx="4537628" cy="2436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A computer screen shot of a computer program&#10;&#10;AI-generated content may be incorrect.">
            <a:extLst>
              <a:ext uri="{FF2B5EF4-FFF2-40B4-BE49-F238E27FC236}">
                <a16:creationId xmlns:a16="http://schemas.microsoft.com/office/drawing/2014/main" id="{D47DBF7F-A8CB-42B4-C111-2046B96B1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878" y="4062735"/>
            <a:ext cx="3732122" cy="2000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F153FD-F316-5C2D-423A-E2D4D3AD6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770" y="4028115"/>
            <a:ext cx="3860921" cy="2069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03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60385"/>
            <a:ext cx="10972800" cy="1250832"/>
          </a:xfrm>
        </p:spPr>
        <p:txBody>
          <a:bodyPr/>
          <a:lstStyle/>
          <a:p>
            <a:r>
              <a:rPr lang="en-US" sz="3600" dirty="0"/>
              <a:t>Zephyr Board </a:t>
            </a:r>
            <a:br>
              <a:rPr lang="en-US" sz="3600" dirty="0"/>
            </a:br>
            <a:r>
              <a:rPr lang="en-US" sz="3600" dirty="0"/>
              <a:t>Smoke , Sanity, Regression Test case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310E56-C69E-0552-D4E0-62AF5474F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766" y="1414851"/>
            <a:ext cx="4327585" cy="2309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4458C9-3840-44CF-782F-E54413634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393" y="1414851"/>
            <a:ext cx="4327585" cy="2337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E4BD200-2C71-D6FD-8E43-FD30D832E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788" y="3856014"/>
            <a:ext cx="4420634" cy="236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9662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ashore design slides.potx" id="{C14410CA-75A1-4039-B0D2-306BA380D4B5}" vid="{F869618E-08B6-48F2-946D-30C4613A87FB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Seashore design slides</Template>
  <TotalTime>466</TotalTime>
  <Words>574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Courier New</vt:lpstr>
      <vt:lpstr>Palatino Linotype</vt:lpstr>
      <vt:lpstr>Seashore design template</vt:lpstr>
      <vt:lpstr>Capstone QA Automation Project</vt:lpstr>
      <vt:lpstr>Web Application - demo.nopcommerce.com</vt:lpstr>
      <vt:lpstr>Type of Testing</vt:lpstr>
      <vt:lpstr>Automation framework Screenshot from Github repository</vt:lpstr>
      <vt:lpstr>Automation approach,page object model and Data Driven testing</vt:lpstr>
      <vt:lpstr>Test Cases Passed TestNg</vt:lpstr>
      <vt:lpstr>Description of My work </vt:lpstr>
      <vt:lpstr>Jira backlog screenshot and description one line to show Agile work in sprint</vt:lpstr>
      <vt:lpstr>Zephyr Board  Smoke , Sanity, Regression Test case</vt:lpstr>
      <vt:lpstr>Test report from Zephyr screenshot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 Prakash</dc:creator>
  <cp:lastModifiedBy>Om Prakash</cp:lastModifiedBy>
  <cp:revision>17</cp:revision>
  <dcterms:created xsi:type="dcterms:W3CDTF">2025-09-07T21:02:01Z</dcterms:created>
  <dcterms:modified xsi:type="dcterms:W3CDTF">2025-09-10T05:00:23Z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