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3" autoAdjust="0"/>
    <p:restoredTop sz="94660"/>
  </p:normalViewPr>
  <p:slideViewPr>
    <p:cSldViewPr>
      <p:cViewPr varScale="1">
        <p:scale>
          <a:sx n="81" d="100"/>
          <a:sy n="81" d="100"/>
        </p:scale>
        <p:origin x="115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:a16="http://schemas.microsoft.com/office/drawing/2014/main" id="{9AA49ACD-7B73-4A85-9B00-C39EB7342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15">
            <a:extLst>
              <a:ext uri="{FF2B5EF4-FFF2-40B4-BE49-F238E27FC236}">
                <a16:creationId xmlns:a16="http://schemas.microsoft.com/office/drawing/2014/main" id="{940719CE-6434-4ADE-9584-29A4EBD2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50CD6-EBAE-4103-9CFE-C0E560F96400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C97B4282-4B76-4D2A-B37E-3943304B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4">
            <a:extLst>
              <a:ext uri="{FF2B5EF4-FFF2-40B4-BE49-F238E27FC236}">
                <a16:creationId xmlns:a16="http://schemas.microsoft.com/office/drawing/2014/main" id="{83A89E3B-F084-4FCE-A36A-A9111819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9667AA8A-02BC-4AA6-AD3B-742B735197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0">
            <a:extLst>
              <a:ext uri="{FF2B5EF4-FFF2-40B4-BE49-F238E27FC236}">
                <a16:creationId xmlns:a16="http://schemas.microsoft.com/office/drawing/2014/main" id="{74120DBD-4B97-4976-B81D-E94EDAE9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1D35A-162C-4642-92B9-875AEB0B0EF9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27">
            <a:extLst>
              <a:ext uri="{FF2B5EF4-FFF2-40B4-BE49-F238E27FC236}">
                <a16:creationId xmlns:a16="http://schemas.microsoft.com/office/drawing/2014/main" id="{0BDFFE86-5378-4FD6-B5EA-6A024E10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39389CB-90DF-41A0-9ED3-0E22ADDA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BD119-346D-4C92-AC43-760F1B2CEC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3282C-461E-4B24-8197-A85C50D5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7B4EB-CE5D-43DE-9F87-FACFACFFD52E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C97FB-886E-426E-83BF-EDB9CAF8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5C9C0-6C40-434E-A41B-18BCA786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72136-A133-47FD-9BB3-5B4092F8B4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0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8B7E6D1B-805C-4318-BEB0-1ED65055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18E99-7830-499A-90CC-0E2562B93CDE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18">
            <a:extLst>
              <a:ext uri="{FF2B5EF4-FFF2-40B4-BE49-F238E27FC236}">
                <a16:creationId xmlns:a16="http://schemas.microsoft.com/office/drawing/2014/main" id="{70208D2D-203C-4BF5-B502-8C88A3C4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B23CA3A1-D250-481D-AFE2-C72CD665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5E6280BF-098F-46E3-B5D2-07D1DD7712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2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:a16="http://schemas.microsoft.com/office/drawing/2014/main" id="{6F6E72B0-8683-4870-8CCE-200FB8288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18">
            <a:extLst>
              <a:ext uri="{FF2B5EF4-FFF2-40B4-BE49-F238E27FC236}">
                <a16:creationId xmlns:a16="http://schemas.microsoft.com/office/drawing/2014/main" id="{AE7839AE-C3B9-4832-BE4D-D4702E53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CAD9F-C03F-4C38-A36C-AFC28EA7E833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7" name="页脚占位符 10">
            <a:extLst>
              <a:ext uri="{FF2B5EF4-FFF2-40B4-BE49-F238E27FC236}">
                <a16:creationId xmlns:a16="http://schemas.microsoft.com/office/drawing/2014/main" id="{EB60FE5D-77DC-443A-97F2-C887F23F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5">
            <a:extLst>
              <a:ext uri="{FF2B5EF4-FFF2-40B4-BE49-F238E27FC236}">
                <a16:creationId xmlns:a16="http://schemas.microsoft.com/office/drawing/2014/main" id="{E5830311-95B3-48B9-9A96-127D45AB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CF11F-BF84-4A27-8811-1F53BC4EFB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85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0">
            <a:extLst>
              <a:ext uri="{FF2B5EF4-FFF2-40B4-BE49-F238E27FC236}">
                <a16:creationId xmlns:a16="http://schemas.microsoft.com/office/drawing/2014/main" id="{B741F39E-4882-41CA-853B-326217DC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CB7F0-15A4-44DD-9B19-9AEAFE2F3628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6" name="页脚占位符 27">
            <a:extLst>
              <a:ext uri="{FF2B5EF4-FFF2-40B4-BE49-F238E27FC236}">
                <a16:creationId xmlns:a16="http://schemas.microsoft.com/office/drawing/2014/main" id="{A1B4AD5E-C2E5-4314-95A2-473F440D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FD30007-BF75-4A4E-B531-AD806A38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7C61F-7ECA-4E10-B5D5-E1455E100D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>
            <a:extLst>
              <a:ext uri="{FF2B5EF4-FFF2-40B4-BE49-F238E27FC236}">
                <a16:creationId xmlns:a16="http://schemas.microsoft.com/office/drawing/2014/main" id="{BAB6B81D-9ABA-40C3-B4A5-A6AF7552A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9">
            <a:extLst>
              <a:ext uri="{FF2B5EF4-FFF2-40B4-BE49-F238E27FC236}">
                <a16:creationId xmlns:a16="http://schemas.microsoft.com/office/drawing/2014/main" id="{05D998FB-B726-43DA-B5B2-334A6428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DB74B-8273-41A5-80F0-83D5E129D72C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AA4EA7AE-13ED-4B42-9F37-89EEC64C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B1556DAE-8130-4066-808C-4BF463B3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fld id="{B654E627-F466-44BB-B923-990489F2F9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29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0">
            <a:extLst>
              <a:ext uri="{FF2B5EF4-FFF2-40B4-BE49-F238E27FC236}">
                <a16:creationId xmlns:a16="http://schemas.microsoft.com/office/drawing/2014/main" id="{E7457F13-1891-4132-8DEE-3DAE209A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BD7CE-8773-44E7-A44D-5ED3F1396B3C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4" name="页脚占位符 27">
            <a:extLst>
              <a:ext uri="{FF2B5EF4-FFF2-40B4-BE49-F238E27FC236}">
                <a16:creationId xmlns:a16="http://schemas.microsoft.com/office/drawing/2014/main" id="{E88D10F3-93C8-4B66-AD81-E2EC7FF4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F69C8-9966-43E8-9422-000A8494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90B9-1C30-48B1-8A1E-D8EFC22860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0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038E4C29-4F1F-478D-9520-DCF311D5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0444D-3975-41AD-976D-35ED5F485688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3" name="页脚占位符 23">
            <a:extLst>
              <a:ext uri="{FF2B5EF4-FFF2-40B4-BE49-F238E27FC236}">
                <a16:creationId xmlns:a16="http://schemas.microsoft.com/office/drawing/2014/main" id="{2285AD0B-ED43-4CF5-AAAE-84382955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5FEAC98C-2228-4289-BE94-78DB6A55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58C2E-0FFE-4044-8007-39B4D5FD2F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53407C5D-F525-410C-AF48-C347E106A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24">
            <a:extLst>
              <a:ext uri="{FF2B5EF4-FFF2-40B4-BE49-F238E27FC236}">
                <a16:creationId xmlns:a16="http://schemas.microsoft.com/office/drawing/2014/main" id="{D97374C5-B6AF-49E5-A637-50666C4B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B901D-87A8-49FC-B659-1B80A9856BA2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7" name="页脚占位符 28">
            <a:extLst>
              <a:ext uri="{FF2B5EF4-FFF2-40B4-BE49-F238E27FC236}">
                <a16:creationId xmlns:a16="http://schemas.microsoft.com/office/drawing/2014/main" id="{DF7D9563-8E92-4A38-864B-6521F939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921C52CD-8AEB-40C2-9718-5F9DEE7D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CA0C6-2A6A-4825-9E1E-42DF52F3FF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9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7F3B8441-E8B4-4102-B5FC-B946B611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40704-D8C8-4048-82F6-1AE64563A900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83A98DF-BB9D-4F73-B06E-CFE96212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0">
            <a:extLst>
              <a:ext uri="{FF2B5EF4-FFF2-40B4-BE49-F238E27FC236}">
                <a16:creationId xmlns:a16="http://schemas.microsoft.com/office/drawing/2014/main" id="{20371223-5399-4A10-84D5-F9227177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A6DA5-FDB3-48C6-8B2F-F049A1D6BA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>
            <a:extLst>
              <a:ext uri="{FF2B5EF4-FFF2-40B4-BE49-F238E27FC236}">
                <a16:creationId xmlns:a16="http://schemas.microsoft.com/office/drawing/2014/main" id="{74DB0A6E-27E3-4640-9D75-89F90B838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173" name="文本占位符 7">
            <a:extLst>
              <a:ext uri="{FF2B5EF4-FFF2-40B4-BE49-F238E27FC236}">
                <a16:creationId xmlns:a16="http://schemas.microsoft.com/office/drawing/2014/main" id="{9B018572-E26C-405C-A196-B9C34DDB18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750E5E92-8D94-4D9F-9C16-2078DFA3C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40B87B-D43C-4769-B39D-DF494E6023AB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28" name="页脚占位符 27">
            <a:extLst>
              <a:ext uri="{FF2B5EF4-FFF2-40B4-BE49-F238E27FC236}">
                <a16:creationId xmlns:a16="http://schemas.microsoft.com/office/drawing/2014/main" id="{911DE5A7-4124-4DAA-AF5A-2398B145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200127-7169-437A-9994-B32484400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D38E27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</a:lstStyle>
          <a:p>
            <a:fld id="{93A612AB-1123-4858-80F4-D698CB7B320A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" name="标题占位符 9">
            <a:extLst>
              <a:ext uri="{FF2B5EF4-FFF2-40B4-BE49-F238E27FC236}">
                <a16:creationId xmlns:a16="http://schemas.microsoft.com/office/drawing/2014/main" id="{433EB331-A8D3-4DC6-BF92-E1EB7498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7810F339-163F-4FF1-912A-3A6C65BD2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5B140ABF-974D-42D7-B20B-3503A9938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0" r:id="rId4"/>
    <p:sldLayoutId id="2147483746" r:id="rId5"/>
    <p:sldLayoutId id="2147483741" r:id="rId6"/>
    <p:sldLayoutId id="2147483747" r:id="rId7"/>
    <p:sldLayoutId id="2147483748" r:id="rId8"/>
    <p:sldLayoutId id="2147483749" r:id="rId9"/>
    <p:sldLayoutId id="2147483742" r:id="rId10"/>
    <p:sldLayoutId id="21474837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9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>
            <a:extLst>
              <a:ext uri="{FF2B5EF4-FFF2-40B4-BE49-F238E27FC236}">
                <a16:creationId xmlns:a16="http://schemas.microsoft.com/office/drawing/2014/main" id="{05E088DE-24CE-4E83-9A3C-296D2E31C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1928813"/>
            <a:ext cx="657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ctr"/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2007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期中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A14DC988-D390-49F1-BC17-6CA262976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3929063"/>
            <a:ext cx="1500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/>
              <a:t>2008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19A26696-CB50-48DF-8AB1-2DB50525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785813"/>
            <a:ext cx="7429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/>
              <a:t>B. </a:t>
            </a:r>
            <a:r>
              <a:rPr lang="zh-CN" altLang="en-US" sz="3600"/>
              <a:t>一个树中的分支数目和与其对应的二叉树中的分支数目一定相同。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0887CE67-5FBA-4824-8D79-EC3F71DD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14563"/>
            <a:ext cx="7643813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DB27C5-CED9-4A3D-A1C4-3F45EA0D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1428750"/>
            <a:ext cx="571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4000">
                <a:solidFill>
                  <a:srgbClr val="FF0000"/>
                </a:solidFill>
              </a:rPr>
              <a:t>B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80939B44-95F3-4CAC-B11C-0C7BB05A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57188"/>
            <a:ext cx="83581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设森林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对应的二叉树为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，它有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个结点，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的根为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p,p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的右子树结点个数为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n,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森林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中第一棵树的结点个数是</a:t>
            </a:r>
            <a:r>
              <a:rPr lang="zh-CN" altLang="en-US" sz="3600" u="sng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CD9E9462-5350-4C79-AD0A-528F292F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14563"/>
            <a:ext cx="7643813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>
            <a:extLst>
              <a:ext uri="{FF2B5EF4-FFF2-40B4-BE49-F238E27FC236}">
                <a16:creationId xmlns:a16="http://schemas.microsoft.com/office/drawing/2014/main" id="{EB39BF08-2B42-4CFB-B692-86FC40C31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571625"/>
            <a:ext cx="7643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/>
              <a:t>C. </a:t>
            </a:r>
            <a:r>
              <a:rPr lang="zh-CN" altLang="en-US" sz="3600"/>
              <a:t>如果已知一棵二叉树的先序序列和后序序列，则可以构造出该二叉树。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6C51A-8644-45EA-836A-B3E3DA5FCB4F}"/>
              </a:ext>
            </a:extLst>
          </p:cNvPr>
          <p:cNvSpPr txBox="1"/>
          <p:nvPr/>
        </p:nvSpPr>
        <p:spPr>
          <a:xfrm>
            <a:off x="7358082" y="2714620"/>
            <a:ext cx="571504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trike="dblStrike" dirty="0">
                <a:solidFill>
                  <a:srgbClr val="FF0000"/>
                </a:solidFill>
                <a:latin typeface="+mn-lt"/>
                <a:ea typeface="+mn-ea"/>
              </a:rPr>
              <a:t>C</a:t>
            </a:r>
            <a:endParaRPr lang="zh-CN" altLang="en-US" sz="4000" strike="dblStrike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>
            <a:extLst>
              <a:ext uri="{FF2B5EF4-FFF2-40B4-BE49-F238E27FC236}">
                <a16:creationId xmlns:a16="http://schemas.microsoft.com/office/drawing/2014/main" id="{3A19CFF5-1DB3-461E-8E3A-164A1A4CE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9144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66675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二叉树的前序遍历和中序遍历如下：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 前序遍历：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EFHIGJK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；中序遍历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: HFIEJKG 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。该二叉树后序遍历序列为</a:t>
            </a:r>
            <a:r>
              <a:rPr lang="zh-CN" altLang="en-US" sz="3600" u="sng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62072B7D-E6AE-455F-BD8E-938CBAE72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3571875"/>
          <a:ext cx="20716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685800" imgH="177480" progId="Equation.3">
                  <p:embed/>
                </p:oleObj>
              </mc:Choice>
              <mc:Fallback>
                <p:oleObj name="公式" r:id="rId3" imgW="68580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3571875"/>
                        <a:ext cx="20716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>
            <a:extLst>
              <a:ext uri="{FF2B5EF4-FFF2-40B4-BE49-F238E27FC236}">
                <a16:creationId xmlns:a16="http://schemas.microsoft.com/office/drawing/2014/main" id="{5FB7F969-53C3-440B-9DFD-997663CF2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785813"/>
            <a:ext cx="7715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/>
              <a:t>D. </a:t>
            </a:r>
            <a:r>
              <a:rPr lang="zh-CN" altLang="en-US" sz="3600"/>
              <a:t>如果一棵</a:t>
            </a:r>
            <a:r>
              <a:rPr lang="en-US" altLang="zh-CN" sz="3600"/>
              <a:t>Huffman</a:t>
            </a:r>
            <a:r>
              <a:rPr lang="zh-CN" altLang="en-US" sz="3600"/>
              <a:t>树</a:t>
            </a:r>
            <a:r>
              <a:rPr lang="en-US" altLang="zh-CN" sz="3600"/>
              <a:t>T</a:t>
            </a:r>
            <a:r>
              <a:rPr lang="zh-CN" altLang="en-US" sz="3600"/>
              <a:t>有</a:t>
            </a:r>
            <a:r>
              <a:rPr lang="en-US" altLang="zh-CN" sz="3600"/>
              <a:t>n</a:t>
            </a:r>
            <a:r>
              <a:rPr lang="en-US" altLang="zh-CN" sz="3600" baseline="-25000"/>
              <a:t>0</a:t>
            </a:r>
            <a:r>
              <a:rPr lang="zh-CN" altLang="en-US" sz="3600"/>
              <a:t>个叶子结点</a:t>
            </a:r>
            <a:r>
              <a:rPr lang="en-US" altLang="zh-CN" sz="3600"/>
              <a:t>, </a:t>
            </a:r>
            <a:r>
              <a:rPr lang="zh-CN" altLang="en-US" sz="3600"/>
              <a:t>那么树</a:t>
            </a:r>
            <a:r>
              <a:rPr lang="en-US" altLang="zh-CN" sz="3600"/>
              <a:t>T</a:t>
            </a:r>
            <a:r>
              <a:rPr lang="zh-CN" altLang="en-US" sz="3600"/>
              <a:t>中共有</a:t>
            </a:r>
            <a:r>
              <a:rPr lang="en-US" altLang="zh-CN" sz="3600"/>
              <a:t>2n</a:t>
            </a:r>
            <a:r>
              <a:rPr lang="en-US" altLang="zh-CN" sz="3600" baseline="-25000"/>
              <a:t>0</a:t>
            </a:r>
            <a:r>
              <a:rPr lang="zh-CN" altLang="en-US" sz="3600"/>
              <a:t>个结点。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E42E5DF9-9589-48A3-BC56-2FE649BA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428875"/>
            <a:ext cx="41148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47DA7-18C7-4862-A79B-5E010ECBD8EF}"/>
              </a:ext>
            </a:extLst>
          </p:cNvPr>
          <p:cNvSpPr txBox="1"/>
          <p:nvPr/>
        </p:nvSpPr>
        <p:spPr>
          <a:xfrm>
            <a:off x="2357422" y="2428868"/>
            <a:ext cx="571504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trike="dblStrike" dirty="0">
                <a:solidFill>
                  <a:srgbClr val="FF0000"/>
                </a:solidFill>
                <a:latin typeface="+mn-lt"/>
                <a:ea typeface="+mn-ea"/>
              </a:rPr>
              <a:t>D</a:t>
            </a:r>
            <a:endParaRPr lang="zh-CN" altLang="en-US" sz="4000" strike="dblStrike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">
            <a:extLst>
              <a:ext uri="{FF2B5EF4-FFF2-40B4-BE49-F238E27FC236}">
                <a16:creationId xmlns:a16="http://schemas.microsoft.com/office/drawing/2014/main" id="{158CD76F-5AD5-4C53-AB10-3521B19A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571500"/>
            <a:ext cx="66436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下面程序段的时间复杂度为</a:t>
            </a:r>
            <a:r>
              <a:rPr lang="zh-CN" altLang="en-US" sz="3600" u="sng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int i=0, s=0;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while (++i&lt;=n) {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nb-NO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int p=1;</a:t>
            </a:r>
            <a:endParaRPr lang="nb-NO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nb-NO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 for (int j=1;j&lt;=i;j++) p*=j;</a:t>
            </a:r>
            <a:endParaRPr lang="nb-NO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nb-NO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s=s+p;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8843FD1B-6E64-49AE-BB3F-FCB25AFC3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2286000"/>
          <a:ext cx="15763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3" imgW="571320" imgH="203040" progId="Equation.3">
                  <p:embed/>
                </p:oleObj>
              </mc:Choice>
              <mc:Fallback>
                <p:oleObj name="公式" r:id="rId3" imgW="5713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286000"/>
                        <a:ext cx="157638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>
            <a:extLst>
              <a:ext uri="{FF2B5EF4-FFF2-40B4-BE49-F238E27FC236}">
                <a16:creationId xmlns:a16="http://schemas.microsoft.com/office/drawing/2014/main" id="{A24044F9-67F0-4780-8A6F-69F9CDD77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2857500"/>
          <a:ext cx="1571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5" imgW="571320" imgH="203040" progId="Equation.3">
                  <p:embed/>
                </p:oleObj>
              </mc:Choice>
              <mc:Fallback>
                <p:oleObj name="公式" r:id="rId5" imgW="571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857500"/>
                        <a:ext cx="15716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>
            <a:extLst>
              <a:ext uri="{FF2B5EF4-FFF2-40B4-BE49-F238E27FC236}">
                <a16:creationId xmlns:a16="http://schemas.microsoft.com/office/drawing/2014/main" id="{1A36E4BA-883C-460D-9793-2E0F8B583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4000500"/>
          <a:ext cx="1571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6" imgW="571320" imgH="203040" progId="Equation.3">
                  <p:embed/>
                </p:oleObj>
              </mc:Choice>
              <mc:Fallback>
                <p:oleObj name="公式" r:id="rId6" imgW="5713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000500"/>
                        <a:ext cx="15716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6">
            <a:extLst>
              <a:ext uri="{FF2B5EF4-FFF2-40B4-BE49-F238E27FC236}">
                <a16:creationId xmlns:a16="http://schemas.microsoft.com/office/drawing/2014/main" id="{B94C0329-C9F5-4D27-9D15-71DE62450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25" y="3286125"/>
          <a:ext cx="18732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7" imgW="888840" imgH="393480" progId="Equation.3">
                  <p:embed/>
                </p:oleObj>
              </mc:Choice>
              <mc:Fallback>
                <p:oleObj name="公式" r:id="rId7" imgW="8888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3286125"/>
                        <a:ext cx="187325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>
            <a:extLst>
              <a:ext uri="{FF2B5EF4-FFF2-40B4-BE49-F238E27FC236}">
                <a16:creationId xmlns:a16="http://schemas.microsoft.com/office/drawing/2014/main" id="{B4C0BDC1-B4A5-45FB-AC75-075C5B1E7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5286375"/>
          <a:ext cx="78851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9" imgW="3111480" imgH="419040" progId="Equation.3">
                  <p:embed/>
                </p:oleObj>
              </mc:Choice>
              <mc:Fallback>
                <p:oleObj name="公式" r:id="rId9" imgW="3111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286375"/>
                        <a:ext cx="788511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1">
            <a:extLst>
              <a:ext uri="{FF2B5EF4-FFF2-40B4-BE49-F238E27FC236}">
                <a16:creationId xmlns:a16="http://schemas.microsoft.com/office/drawing/2014/main" id="{6E9C8B16-A4D2-4118-8BA9-026DD939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333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在带表头结点的双向非循环链表中，已知某个元素的结点指针为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（并非表头结点），若在其前面插入一个用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指向的新的结点，相应的运算是：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s-&gt;next = p;	s-&gt;prior = p-&gt;prior;	</a:t>
            </a:r>
          </a:p>
          <a:p>
            <a:pPr eaLnBrk="0" hangingPunct="0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p-&gt;prior = s;    </a:t>
            </a:r>
            <a:r>
              <a:rPr lang="en-US" altLang="zh-CN" sz="3600" u="sng">
                <a:latin typeface="Times New Roman" panose="02020603050405020304" pitchFamily="18" charset="0"/>
                <a:ea typeface="宋体" panose="02010600030101010101" pitchFamily="2" charset="-122"/>
              </a:rPr>
              <a:t>              ;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7A250F-7326-4E6C-85F1-89ADA6A6C6E7}"/>
              </a:ext>
            </a:extLst>
          </p:cNvPr>
          <p:cNvSpPr/>
          <p:nvPr/>
        </p:nvSpPr>
        <p:spPr>
          <a:xfrm>
            <a:off x="214313" y="4857750"/>
            <a:ext cx="1000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81FF4C-D4D5-4E2C-B978-13CF01EF2A57}"/>
              </a:ext>
            </a:extLst>
          </p:cNvPr>
          <p:cNvSpPr/>
          <p:nvPr/>
        </p:nvSpPr>
        <p:spPr>
          <a:xfrm>
            <a:off x="3071813" y="4857750"/>
            <a:ext cx="1000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8C1BD0-B969-4CF5-8EB2-208ADB7395CE}"/>
              </a:ext>
            </a:extLst>
          </p:cNvPr>
          <p:cNvSpPr/>
          <p:nvPr/>
        </p:nvSpPr>
        <p:spPr>
          <a:xfrm>
            <a:off x="4500563" y="4857750"/>
            <a:ext cx="1000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8F0B44-ADB7-4493-B2BF-33A69186E479}"/>
              </a:ext>
            </a:extLst>
          </p:cNvPr>
          <p:cNvSpPr/>
          <p:nvPr/>
        </p:nvSpPr>
        <p:spPr>
          <a:xfrm>
            <a:off x="5929313" y="4857750"/>
            <a:ext cx="1000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51CFDF5-077E-434E-85A6-13F0023CC4E0}"/>
              </a:ext>
            </a:extLst>
          </p:cNvPr>
          <p:cNvCxnSpPr/>
          <p:nvPr/>
        </p:nvCxnSpPr>
        <p:spPr>
          <a:xfrm>
            <a:off x="928688" y="5000625"/>
            <a:ext cx="64293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2578D9-BAE3-4799-B8FC-EEEFA62C9DAC}"/>
              </a:ext>
            </a:extLst>
          </p:cNvPr>
          <p:cNvCxnSpPr/>
          <p:nvPr/>
        </p:nvCxnSpPr>
        <p:spPr>
          <a:xfrm>
            <a:off x="3857625" y="5000625"/>
            <a:ext cx="6429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AA530F7-3703-42D6-B957-E7F838862886}"/>
              </a:ext>
            </a:extLst>
          </p:cNvPr>
          <p:cNvCxnSpPr/>
          <p:nvPr/>
        </p:nvCxnSpPr>
        <p:spPr>
          <a:xfrm>
            <a:off x="5286375" y="5000625"/>
            <a:ext cx="6429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8242D7-2093-4880-B113-7E6C8F3969FD}"/>
              </a:ext>
            </a:extLst>
          </p:cNvPr>
          <p:cNvCxnSpPr/>
          <p:nvPr/>
        </p:nvCxnSpPr>
        <p:spPr>
          <a:xfrm>
            <a:off x="6643688" y="5000625"/>
            <a:ext cx="64293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7712D3-6799-4ADE-8DF4-A44A3C622F3C}"/>
              </a:ext>
            </a:extLst>
          </p:cNvPr>
          <p:cNvCxnSpPr/>
          <p:nvPr/>
        </p:nvCxnSpPr>
        <p:spPr>
          <a:xfrm>
            <a:off x="2428875" y="5000625"/>
            <a:ext cx="6429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ED4472-89A9-4636-AF86-D2F40AF17DCA}"/>
              </a:ext>
            </a:extLst>
          </p:cNvPr>
          <p:cNvCxnSpPr/>
          <p:nvPr/>
        </p:nvCxnSpPr>
        <p:spPr>
          <a:xfrm rot="10800000">
            <a:off x="1214438" y="5143500"/>
            <a:ext cx="64293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6FE0C88-CF28-4DF4-906A-B966EF6CFDC6}"/>
              </a:ext>
            </a:extLst>
          </p:cNvPr>
          <p:cNvCxnSpPr/>
          <p:nvPr/>
        </p:nvCxnSpPr>
        <p:spPr>
          <a:xfrm rot="10800000">
            <a:off x="2571750" y="5143500"/>
            <a:ext cx="6429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68C3CFD-9EAE-454B-93A3-93DE275FBC49}"/>
              </a:ext>
            </a:extLst>
          </p:cNvPr>
          <p:cNvCxnSpPr/>
          <p:nvPr/>
        </p:nvCxnSpPr>
        <p:spPr>
          <a:xfrm rot="10800000">
            <a:off x="4071938" y="5143500"/>
            <a:ext cx="64293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BDC1FD-C7C0-4F08-A3AB-B84308EB5EDC}"/>
              </a:ext>
            </a:extLst>
          </p:cNvPr>
          <p:cNvCxnSpPr/>
          <p:nvPr/>
        </p:nvCxnSpPr>
        <p:spPr>
          <a:xfrm rot="10800000">
            <a:off x="5500688" y="5143500"/>
            <a:ext cx="64293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15D2FF-1CF0-4F8B-A119-AF6B3225EC1D}"/>
              </a:ext>
            </a:extLst>
          </p:cNvPr>
          <p:cNvCxnSpPr/>
          <p:nvPr/>
        </p:nvCxnSpPr>
        <p:spPr>
          <a:xfrm rot="10800000">
            <a:off x="6929438" y="5143500"/>
            <a:ext cx="64293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E92D77C9-3ACD-4F7E-BECD-2C62B2AAB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4857750"/>
          <a:ext cx="857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3" imgW="177480" imgH="75960" progId="Equation.3">
                  <p:embed/>
                </p:oleObj>
              </mc:Choice>
              <mc:Fallback>
                <p:oleObj name="公式" r:id="rId3" imgW="177480" imgH="75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857750"/>
                        <a:ext cx="857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>
            <a:extLst>
              <a:ext uri="{FF2B5EF4-FFF2-40B4-BE49-F238E27FC236}">
                <a16:creationId xmlns:a16="http://schemas.microsoft.com/office/drawing/2014/main" id="{7C4977F6-1391-47A3-AF4D-148E3E1EA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75" y="4857750"/>
          <a:ext cx="8572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5" imgW="177480" imgH="75960" progId="Equation.3">
                  <p:embed/>
                </p:oleObj>
              </mc:Choice>
              <mc:Fallback>
                <p:oleObj name="公式" r:id="rId5" imgW="177480" imgH="75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4857750"/>
                        <a:ext cx="85725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>
            <a:extLst>
              <a:ext uri="{FF2B5EF4-FFF2-40B4-BE49-F238E27FC236}">
                <a16:creationId xmlns:a16="http://schemas.microsoft.com/office/drawing/2014/main" id="{373275B4-3828-4455-B81C-00CCBB9DB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5429250"/>
          <a:ext cx="5270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6" imgW="152280" imgH="164880" progId="Equation.3">
                  <p:embed/>
                </p:oleObj>
              </mc:Choice>
              <mc:Fallback>
                <p:oleObj name="公式" r:id="rId6" imgW="15228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5429250"/>
                        <a:ext cx="5270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3652B6F3-D165-4720-A290-ED8B313F5EFA}"/>
              </a:ext>
            </a:extLst>
          </p:cNvPr>
          <p:cNvSpPr/>
          <p:nvPr/>
        </p:nvSpPr>
        <p:spPr>
          <a:xfrm>
            <a:off x="6286500" y="3714750"/>
            <a:ext cx="1000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4101" name="Object 7">
            <a:extLst>
              <a:ext uri="{FF2B5EF4-FFF2-40B4-BE49-F238E27FC236}">
                <a16:creationId xmlns:a16="http://schemas.microsoft.com/office/drawing/2014/main" id="{74224C74-EB96-468D-85AC-1B2B2D455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0" y="3143250"/>
          <a:ext cx="4683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8" imgW="114120" imgH="139680" progId="Equation.3">
                  <p:embed/>
                </p:oleObj>
              </mc:Choice>
              <mc:Fallback>
                <p:oleObj name="公式" r:id="rId8" imgW="114120" imgH="139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3143250"/>
                        <a:ext cx="4683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矩形 1">
            <a:extLst>
              <a:ext uri="{FF2B5EF4-FFF2-40B4-BE49-F238E27FC236}">
                <a16:creationId xmlns:a16="http://schemas.microsoft.com/office/drawing/2014/main" id="{2117E574-422A-4454-9DD7-65527ED1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14313"/>
            <a:ext cx="8501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/>
              <a:t>已知</a:t>
            </a:r>
            <a:r>
              <a:rPr lang="en-US" altLang="zh-CN" sz="2400"/>
              <a:t>L</a:t>
            </a:r>
            <a:r>
              <a:rPr lang="zh-CN" altLang="en-US" sz="2400"/>
              <a:t>是带表头结点的单链表</a:t>
            </a:r>
            <a:r>
              <a:rPr lang="en-US" altLang="zh-CN" sz="2400"/>
              <a:t>(</a:t>
            </a:r>
            <a:r>
              <a:rPr lang="zh-CN" altLang="en-US" sz="2400"/>
              <a:t>表中元素个数</a:t>
            </a:r>
            <a:r>
              <a:rPr lang="en-US" altLang="en-US" sz="2400"/>
              <a:t> </a:t>
            </a:r>
            <a:r>
              <a:rPr lang="en-US" altLang="zh-CN" sz="2400"/>
              <a:t>&gt;= 2)</a:t>
            </a:r>
            <a:r>
              <a:rPr lang="zh-CN" altLang="en-US" sz="2400"/>
              <a:t>，</a:t>
            </a:r>
            <a:r>
              <a:rPr lang="en-US" altLang="zh-CN" sz="2400"/>
              <a:t>P</a:t>
            </a:r>
            <a:r>
              <a:rPr lang="zh-CN" altLang="en-US" sz="2400"/>
              <a:t>指向某结点（非第一结点），删除</a:t>
            </a:r>
            <a:r>
              <a:rPr lang="en-US" altLang="zh-CN" sz="2400"/>
              <a:t>P</a:t>
            </a:r>
            <a:r>
              <a:rPr lang="zh-CN" altLang="en-US" sz="2400"/>
              <a:t>结点的直接前驱语句是：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D54B5F-381E-49F9-B612-3057C98F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428750"/>
            <a:ext cx="56435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2400" b="1"/>
              <a:t>考虑到</a:t>
            </a:r>
            <a:r>
              <a:rPr lang="en-US" altLang="zh-CN" sz="2400" b="1"/>
              <a:t>p</a:t>
            </a:r>
            <a:r>
              <a:rPr lang="zh-CN" altLang="en-US" sz="2400" b="1"/>
              <a:t>的前驱恰好是头结点的情况：</a:t>
            </a:r>
          </a:p>
          <a:p>
            <a:r>
              <a:rPr lang="en-US" altLang="zh-CN" sz="2400" b="1"/>
              <a:t>r = head;</a:t>
            </a:r>
          </a:p>
          <a:p>
            <a:r>
              <a:rPr lang="en-US" altLang="zh-CN" sz="2400" b="1"/>
              <a:t>if (r-&gt;next == p)</a:t>
            </a:r>
          </a:p>
          <a:p>
            <a:r>
              <a:rPr lang="en-US" altLang="zh-CN" sz="2400" b="1"/>
              <a:t>{</a:t>
            </a:r>
          </a:p>
          <a:p>
            <a:r>
              <a:rPr lang="en-US" altLang="zh-CN" sz="2400" b="1"/>
              <a:t>    head = p;</a:t>
            </a:r>
          </a:p>
          <a:p>
            <a:r>
              <a:rPr lang="en-US" altLang="zh-CN" sz="2400" b="1"/>
              <a:t>    delete(r);</a:t>
            </a:r>
          </a:p>
          <a:p>
            <a:r>
              <a:rPr lang="en-US" altLang="zh-CN" sz="2400" b="1"/>
              <a:t>}</a:t>
            </a:r>
          </a:p>
          <a:p>
            <a:r>
              <a:rPr lang="en-US" altLang="zh-CN" sz="2400" b="1"/>
              <a:t>else</a:t>
            </a:r>
          </a:p>
          <a:p>
            <a:r>
              <a:rPr lang="en-US" altLang="zh-CN" sz="2400" b="1"/>
              <a:t>{</a:t>
            </a:r>
          </a:p>
          <a:p>
            <a:r>
              <a:rPr lang="en-US" altLang="zh-CN" sz="2400" b="1"/>
              <a:t>    while (r-&gt;next-&gt;next != p) r = r-&gt;next;</a:t>
            </a:r>
          </a:p>
          <a:p>
            <a:r>
              <a:rPr lang="en-US" altLang="zh-CN" sz="2400" b="1"/>
              <a:t>    delete(r-&gt;next);</a:t>
            </a:r>
          </a:p>
          <a:p>
            <a:r>
              <a:rPr lang="en-US" altLang="zh-CN" sz="2400" b="1"/>
              <a:t>    r-&gt;next = p;</a:t>
            </a:r>
          </a:p>
          <a:p>
            <a:r>
              <a:rPr lang="en-US" altLang="zh-CN" sz="2400" b="1"/>
              <a:t>}</a:t>
            </a:r>
            <a:endParaRPr lang="zh-CN" altLang="en-US" sz="24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22874A-738E-47C1-A80E-3D0D3259BA7A}"/>
              </a:ext>
            </a:extLst>
          </p:cNvPr>
          <p:cNvSpPr/>
          <p:nvPr/>
        </p:nvSpPr>
        <p:spPr>
          <a:xfrm>
            <a:off x="4572000" y="3000375"/>
            <a:ext cx="1000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D1DD13-43D2-4316-BDDA-0C294BFC9E66}"/>
              </a:ext>
            </a:extLst>
          </p:cNvPr>
          <p:cNvSpPr/>
          <p:nvPr/>
        </p:nvSpPr>
        <p:spPr>
          <a:xfrm>
            <a:off x="6000750" y="3000375"/>
            <a:ext cx="1000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71CBE3D-5544-42BA-896A-1D3865A917A5}"/>
              </a:ext>
            </a:extLst>
          </p:cNvPr>
          <p:cNvCxnSpPr/>
          <p:nvPr/>
        </p:nvCxnSpPr>
        <p:spPr>
          <a:xfrm>
            <a:off x="5357813" y="3143250"/>
            <a:ext cx="64293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3BEB243-36E1-4042-B493-68EF421DC677}"/>
              </a:ext>
            </a:extLst>
          </p:cNvPr>
          <p:cNvCxnSpPr/>
          <p:nvPr/>
        </p:nvCxnSpPr>
        <p:spPr>
          <a:xfrm>
            <a:off x="6858000" y="3143250"/>
            <a:ext cx="6429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2" name="Object 1">
            <a:extLst>
              <a:ext uri="{FF2B5EF4-FFF2-40B4-BE49-F238E27FC236}">
                <a16:creationId xmlns:a16="http://schemas.microsoft.com/office/drawing/2014/main" id="{B096090D-149C-4941-A4C4-19A171ACD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428875"/>
          <a:ext cx="9636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3" imgW="355320" imgH="177480" progId="Equation.3">
                  <p:embed/>
                </p:oleObj>
              </mc:Choice>
              <mc:Fallback>
                <p:oleObj name="公式" r:id="rId3" imgW="355320" imgH="177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428875"/>
                        <a:ext cx="96361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E0CB2A5C-BF86-4A2B-8882-64E538084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2500313"/>
          <a:ext cx="433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500313"/>
                        <a:ext cx="4333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1">
            <a:extLst>
              <a:ext uri="{FF2B5EF4-FFF2-40B4-BE49-F238E27FC236}">
                <a16:creationId xmlns:a16="http://schemas.microsoft.com/office/drawing/2014/main" id="{EDD84CF5-88EA-4A18-A92E-C04777F6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71563"/>
            <a:ext cx="83581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/>
              <a:t>2. </a:t>
            </a:r>
            <a:r>
              <a:rPr lang="zh-CN" altLang="en-US" sz="3600"/>
              <a:t>有一份电文中共使用</a:t>
            </a:r>
            <a:r>
              <a:rPr lang="en-US" altLang="en-US" sz="3600"/>
              <a:t> </a:t>
            </a:r>
            <a:r>
              <a:rPr lang="en-US" altLang="zh-CN" sz="3600"/>
              <a:t>6</a:t>
            </a:r>
            <a:r>
              <a:rPr lang="zh-CN" altLang="en-US" sz="3600"/>
              <a:t>个字符</a:t>
            </a:r>
            <a:r>
              <a:rPr lang="en-US" altLang="zh-CN" sz="3600"/>
              <a:t>:a,b,c,d,e,f,</a:t>
            </a:r>
            <a:r>
              <a:rPr lang="zh-CN" altLang="en-US" sz="3600"/>
              <a:t>它们的出现频率依次为</a:t>
            </a:r>
            <a:r>
              <a:rPr lang="en-US" altLang="zh-CN" sz="3600"/>
              <a:t>2,3,4,7,8,9</a:t>
            </a:r>
            <a:r>
              <a:rPr lang="zh-CN" altLang="en-US" sz="3600"/>
              <a:t>，试构造一棵哈夫曼树，计算其带权路径长度</a:t>
            </a:r>
            <a:r>
              <a:rPr lang="en-US" altLang="zh-CN" sz="3600"/>
              <a:t>WPL</a:t>
            </a:r>
            <a:r>
              <a:rPr lang="zh-CN" altLang="en-US" sz="3600"/>
              <a:t>，以及这些字符的哈夫曼编码。</a:t>
            </a:r>
          </a:p>
        </p:txBody>
      </p:sp>
      <p:graphicFrame>
        <p:nvGraphicFramePr>
          <p:cNvPr id="47105" name="Object 1">
            <a:extLst>
              <a:ext uri="{FF2B5EF4-FFF2-40B4-BE49-F238E27FC236}">
                <a16:creationId xmlns:a16="http://schemas.microsoft.com/office/drawing/2014/main" id="{9EC7746D-8E8C-4E22-8E3E-FAAF819A6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5214938"/>
          <a:ext cx="38893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3" imgW="634680" imgH="177480" progId="Equation.3">
                  <p:embed/>
                </p:oleObj>
              </mc:Choice>
              <mc:Fallback>
                <p:oleObj name="公式" r:id="rId3" imgW="634680" imgH="177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5214938"/>
                        <a:ext cx="38893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2">
            <a:extLst>
              <a:ext uri="{FF2B5EF4-FFF2-40B4-BE49-F238E27FC236}">
                <a16:creationId xmlns:a16="http://schemas.microsoft.com/office/drawing/2014/main" id="{700760D5-D570-479E-9C15-28C91E414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214313"/>
            <a:ext cx="87153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/>
              <a:t>3. </a:t>
            </a:r>
            <a:r>
              <a:rPr lang="zh-CN" altLang="en-US" sz="3600"/>
              <a:t>用下面数据逐步建成堆。要求画出每加入一个关键码后堆的变化。</a:t>
            </a:r>
          </a:p>
          <a:p>
            <a:r>
              <a:rPr lang="zh-CN" altLang="en-US" sz="3600"/>
              <a:t>（</a:t>
            </a:r>
            <a:r>
              <a:rPr lang="en-US" altLang="zh-CN" sz="3600"/>
              <a:t>25</a:t>
            </a:r>
            <a:r>
              <a:rPr lang="zh-CN" altLang="en-US" sz="3600"/>
              <a:t>　</a:t>
            </a:r>
            <a:r>
              <a:rPr lang="en-US" altLang="zh-CN" sz="3600"/>
              <a:t>11</a:t>
            </a:r>
            <a:r>
              <a:rPr lang="zh-CN" altLang="en-US" sz="3600"/>
              <a:t>　</a:t>
            </a:r>
            <a:r>
              <a:rPr lang="en-US" altLang="zh-CN" sz="3600"/>
              <a:t>22</a:t>
            </a:r>
            <a:r>
              <a:rPr lang="zh-CN" altLang="en-US" sz="3600"/>
              <a:t>　</a:t>
            </a:r>
            <a:r>
              <a:rPr lang="en-US" altLang="zh-CN" sz="3600"/>
              <a:t>34</a:t>
            </a:r>
            <a:r>
              <a:rPr lang="zh-CN" altLang="en-US" sz="3600"/>
              <a:t>　</a:t>
            </a:r>
            <a:r>
              <a:rPr lang="en-US" altLang="zh-CN" sz="3600"/>
              <a:t>5</a:t>
            </a:r>
            <a:r>
              <a:rPr lang="zh-CN" altLang="en-US" sz="3600"/>
              <a:t>　</a:t>
            </a:r>
            <a:r>
              <a:rPr lang="en-US" altLang="zh-CN" sz="3600"/>
              <a:t>44</a:t>
            </a:r>
            <a:r>
              <a:rPr lang="zh-CN" altLang="en-US" sz="3600"/>
              <a:t>　</a:t>
            </a:r>
            <a:r>
              <a:rPr lang="en-US" altLang="zh-CN" sz="3600"/>
              <a:t>16</a:t>
            </a:r>
            <a:r>
              <a:rPr lang="zh-CN" altLang="en-US" sz="3600"/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>
            <a:extLst>
              <a:ext uri="{FF2B5EF4-FFF2-40B4-BE49-F238E27FC236}">
                <a16:creationId xmlns:a16="http://schemas.microsoft.com/office/drawing/2014/main" id="{67F6A4F0-9595-4BB6-9E5E-6BF26B98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8625"/>
            <a:ext cx="78581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未收到作业的名单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含没写名字的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/>
              <a:t>：</a:t>
            </a:r>
            <a:endParaRPr lang="en-US" altLang="zh-CN" sz="2400"/>
          </a:p>
          <a:p>
            <a:endParaRPr lang="zh-CN" altLang="en-US" sz="2400"/>
          </a:p>
          <a:p>
            <a:pPr algn="ctr"/>
            <a:r>
              <a:rPr lang="en-US" altLang="zh-CN" sz="2400" b="1"/>
              <a:t>071221080</a:t>
            </a:r>
          </a:p>
          <a:p>
            <a:pPr algn="ctr"/>
            <a:r>
              <a:rPr lang="en-US" altLang="zh-CN" sz="2400" b="1"/>
              <a:t>071221085</a:t>
            </a:r>
          </a:p>
          <a:p>
            <a:pPr algn="ctr"/>
            <a:r>
              <a:rPr lang="en-US" altLang="zh-CN" sz="2400" b="1"/>
              <a:t>071221086</a:t>
            </a:r>
          </a:p>
          <a:p>
            <a:pPr algn="ctr"/>
            <a:r>
              <a:rPr lang="en-US" altLang="zh-CN" sz="2400" b="1"/>
              <a:t>071221087</a:t>
            </a:r>
          </a:p>
          <a:p>
            <a:pPr algn="ctr"/>
            <a:r>
              <a:rPr lang="en-US" altLang="zh-CN" sz="2400" b="1"/>
              <a:t>071221099</a:t>
            </a:r>
          </a:p>
          <a:p>
            <a:pPr algn="ctr"/>
            <a:r>
              <a:rPr lang="en-US" altLang="zh-CN" sz="2400" b="1"/>
              <a:t>071221100</a:t>
            </a:r>
          </a:p>
          <a:p>
            <a:pPr algn="ctr"/>
            <a:r>
              <a:rPr lang="en-US" altLang="zh-CN" sz="2400" b="1"/>
              <a:t>071221123</a:t>
            </a:r>
          </a:p>
          <a:p>
            <a:pPr algn="ctr"/>
            <a:r>
              <a:rPr lang="en-US" altLang="zh-CN" sz="2400" b="1"/>
              <a:t>071221135</a:t>
            </a:r>
          </a:p>
          <a:p>
            <a:pPr algn="ctr"/>
            <a:r>
              <a:rPr lang="en-US" altLang="zh-CN" sz="2400" b="1"/>
              <a:t>061261008</a:t>
            </a:r>
          </a:p>
          <a:p>
            <a:pPr algn="ctr"/>
            <a:r>
              <a:rPr lang="en-US" altLang="zh-CN" sz="2400" b="1"/>
              <a:t>061110061</a:t>
            </a:r>
          </a:p>
          <a:p>
            <a:endParaRPr lang="en-US" altLang="zh-CN" sz="2400"/>
          </a:p>
          <a:p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试卷上有“ </a:t>
            </a:r>
            <a:r>
              <a:rPr lang="zh-CN" altLang="en-US" sz="2400"/>
              <a:t>△ ”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符号的表示有抄袭和被抄袭的嫌疑</a:t>
            </a: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>
            <a:extLst>
              <a:ext uri="{FF2B5EF4-FFF2-40B4-BE49-F238E27FC236}">
                <a16:creationId xmlns:a16="http://schemas.microsoft.com/office/drawing/2014/main" id="{D758EDEE-3537-42D8-88EE-28C5998B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57188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3600"/>
              <a:t>试写一算法，对以单链表进行逆置，要求不能再申请新的结点空间。</a:t>
            </a:r>
          </a:p>
        </p:txBody>
      </p:sp>
      <p:sp>
        <p:nvSpPr>
          <p:cNvPr id="29699" name="矩形 2">
            <a:extLst>
              <a:ext uri="{FF2B5EF4-FFF2-40B4-BE49-F238E27FC236}">
                <a16:creationId xmlns:a16="http://schemas.microsoft.com/office/drawing/2014/main" id="{D2F10A18-14E7-426F-BFF7-80CB0C2A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357438"/>
            <a:ext cx="5572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思路分析：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、逐个逐个调换指针的方向</a:t>
            </a:r>
          </a:p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、按链表顺序压栈，再弹出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>
            <a:extLst>
              <a:ext uri="{FF2B5EF4-FFF2-40B4-BE49-F238E27FC236}">
                <a16:creationId xmlns:a16="http://schemas.microsoft.com/office/drawing/2014/main" id="{7C09CC65-7D54-4937-99B4-4D1EAC39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3200" b="1"/>
              <a:t>示例</a:t>
            </a:r>
            <a:r>
              <a:rPr lang="en-US" altLang="zh-CN" sz="3200" b="1"/>
              <a:t>(</a:t>
            </a:r>
            <a:r>
              <a:rPr lang="zh-CN" altLang="en-US" sz="3200" b="1"/>
              <a:t>摘自钱阳</a:t>
            </a:r>
            <a:r>
              <a:rPr lang="en-US" altLang="zh-CN" sz="3200" b="1"/>
              <a:t>071221084)</a:t>
            </a:r>
          </a:p>
          <a:p>
            <a:r>
              <a:rPr lang="en-US" altLang="zh-CN" sz="3200" b="1"/>
              <a:t>LinkNode *fnode,*pnode,*bnode</a:t>
            </a:r>
          </a:p>
          <a:p>
            <a:r>
              <a:rPr lang="en-US" altLang="zh-CN" sz="3200" b="1"/>
              <a:t>fnode = first;</a:t>
            </a:r>
          </a:p>
          <a:p>
            <a:r>
              <a:rPr lang="en-US" altLang="zh-CN" sz="3200" b="1"/>
              <a:t>pnode = fnode-&gt;next;</a:t>
            </a:r>
          </a:p>
          <a:p>
            <a:r>
              <a:rPr lang="en-US" altLang="zh-CN" sz="3200" b="1"/>
              <a:t>bnode = pnode-&gt;next;</a:t>
            </a:r>
          </a:p>
          <a:p>
            <a:r>
              <a:rPr lang="en-US" altLang="zh-CN" sz="3200" b="1"/>
              <a:t>fnode-&gt;next = NULL;</a:t>
            </a:r>
          </a:p>
          <a:p>
            <a:r>
              <a:rPr lang="en-US" altLang="zh-CN" sz="3200" b="1"/>
              <a:t>while (pnode != NULL)</a:t>
            </a:r>
          </a:p>
          <a:p>
            <a:r>
              <a:rPr lang="en-US" altLang="zh-CN" sz="3200" b="1"/>
              <a:t>{</a:t>
            </a:r>
          </a:p>
          <a:p>
            <a:r>
              <a:rPr lang="en-US" altLang="zh-CN" sz="3200" b="1"/>
              <a:t>    pnode-&gt;next = fnode;</a:t>
            </a:r>
          </a:p>
          <a:p>
            <a:r>
              <a:rPr lang="en-US" altLang="zh-CN" sz="3200" b="1"/>
              <a:t>    fnode = pnode;</a:t>
            </a:r>
          </a:p>
          <a:p>
            <a:r>
              <a:rPr lang="en-US" altLang="zh-CN" sz="3200" b="1"/>
              <a:t>    pnode = bnode;</a:t>
            </a:r>
          </a:p>
          <a:p>
            <a:r>
              <a:rPr lang="en-US" altLang="zh-CN" sz="3200" b="1"/>
              <a:t>    if (bnode != NULL) bnode = bnode-&gt;next;</a:t>
            </a:r>
          </a:p>
          <a:p>
            <a:r>
              <a:rPr lang="en-US" altLang="zh-CN" sz="3200" b="1"/>
              <a:t>}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2">
            <a:extLst>
              <a:ext uri="{FF2B5EF4-FFF2-40B4-BE49-F238E27FC236}">
                <a16:creationId xmlns:a16="http://schemas.microsoft.com/office/drawing/2014/main" id="{5908B12C-37DA-411F-8934-68654B16C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71500"/>
            <a:ext cx="7786688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400"/>
              <a:t>2</a:t>
            </a:r>
            <a:r>
              <a:rPr lang="zh-CN" altLang="en-US" sz="2400"/>
              <a:t>、下面的算法是将整型数组</a:t>
            </a:r>
            <a:r>
              <a:rPr lang="en-US" altLang="zh-CN" sz="2400"/>
              <a:t>A[0..n-1]</a:t>
            </a:r>
            <a:r>
              <a:rPr lang="zh-CN" altLang="en-US" sz="2400"/>
              <a:t>中的元素划分为两部分，使得左边的所有元素均为奇数，右边的所有元素均为偶数，补充完成</a:t>
            </a:r>
            <a:r>
              <a:rPr lang="en-US" altLang="zh-CN" sz="2400"/>
              <a:t>A,B,C,D</a:t>
            </a:r>
            <a:r>
              <a:rPr lang="zh-CN" altLang="en-US" sz="2400"/>
              <a:t>四个空（每处空并非仅有一条语句）：</a:t>
            </a:r>
            <a:r>
              <a:rPr lang="en-US" altLang="en-US" sz="2400"/>
              <a:t> </a:t>
            </a:r>
            <a:endParaRPr lang="zh-CN" altLang="en-US" sz="2400"/>
          </a:p>
          <a:p>
            <a:r>
              <a:rPr lang="en-US" altLang="zh-CN" sz="2400"/>
              <a:t>void   Partition(int A[ ] )</a:t>
            </a:r>
            <a:endParaRPr lang="zh-CN" altLang="en-US" sz="2400"/>
          </a:p>
          <a:p>
            <a:r>
              <a:rPr lang="en-US" altLang="zh-CN" sz="2400"/>
              <a:t>{  i = 0; j = n-1;</a:t>
            </a:r>
            <a:endParaRPr lang="zh-CN" altLang="en-US" sz="2400"/>
          </a:p>
          <a:p>
            <a:r>
              <a:rPr lang="en-US" altLang="zh-CN" sz="2400"/>
              <a:t>   while  ( </a:t>
            </a:r>
            <a:r>
              <a:rPr lang="en-US" altLang="zh-CN" sz="2400" u="sng"/>
              <a:t> A </a:t>
            </a:r>
            <a:r>
              <a:rPr lang="en-US" altLang="zh-CN" sz="2400"/>
              <a:t> )</a:t>
            </a:r>
            <a:endParaRPr lang="zh-CN" altLang="en-US" sz="2400"/>
          </a:p>
          <a:p>
            <a:r>
              <a:rPr lang="en-US" altLang="zh-CN" sz="2400"/>
              <a:t>   {    </a:t>
            </a:r>
            <a:endParaRPr lang="zh-CN" altLang="en-US" sz="2400"/>
          </a:p>
          <a:p>
            <a:r>
              <a:rPr lang="en-US" altLang="zh-CN" sz="2400"/>
              <a:t>       while (i &lt; j &amp;&amp; </a:t>
            </a:r>
            <a:r>
              <a:rPr lang="en-US" altLang="zh-CN" sz="2400" u="sng"/>
              <a:t> B </a:t>
            </a:r>
            <a:r>
              <a:rPr lang="en-US" altLang="zh-CN" sz="2400"/>
              <a:t> )  i++; </a:t>
            </a:r>
            <a:endParaRPr lang="zh-CN" altLang="en-US" sz="2400"/>
          </a:p>
          <a:p>
            <a:r>
              <a:rPr lang="en-US" altLang="zh-CN" sz="2400"/>
              <a:t>       while (i &lt; j &amp;&amp; </a:t>
            </a:r>
            <a:r>
              <a:rPr lang="en-US" altLang="zh-CN" sz="2400" u="sng"/>
              <a:t> C </a:t>
            </a:r>
            <a:r>
              <a:rPr lang="en-US" altLang="zh-CN" sz="2400"/>
              <a:t> )  j--;</a:t>
            </a:r>
            <a:endParaRPr lang="zh-CN" altLang="en-US" sz="2400"/>
          </a:p>
          <a:p>
            <a:r>
              <a:rPr lang="en-US" altLang="zh-CN" sz="2400"/>
              <a:t>       if (i &lt; j) </a:t>
            </a:r>
            <a:r>
              <a:rPr lang="en-US" altLang="zh-CN" sz="2400" u="sng"/>
              <a:t> D </a:t>
            </a:r>
            <a:r>
              <a:rPr lang="en-US" altLang="zh-CN" sz="2400"/>
              <a:t> ;</a:t>
            </a:r>
            <a:endParaRPr lang="zh-CN" altLang="en-US" sz="2400"/>
          </a:p>
          <a:p>
            <a:r>
              <a:rPr lang="en-US" altLang="zh-CN" sz="2400"/>
              <a:t>    }</a:t>
            </a:r>
            <a:endParaRPr lang="zh-CN" altLang="en-US" sz="2400"/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4E58B-923B-4778-9055-D3996A717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2786063"/>
            <a:ext cx="64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i&lt;j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F4CBF-8267-4736-91BF-AA92B0E32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500438"/>
            <a:ext cx="1714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A[i]%2 == 1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00D3D8-F7E3-432C-9CFB-E9FF9082B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000500"/>
            <a:ext cx="171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A[i]%2 == 0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56E7B-67CF-4385-A8CB-713808004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643438"/>
            <a:ext cx="30718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{  int temp = A[i];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A[i] = A[j];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A[j] = temp;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2860191B-FAF8-44FA-9AEF-5A0633EEF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71500"/>
            <a:ext cx="7072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请设计求二叉树高度的递归算法。设二叉树的两指针域为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矩形 2">
            <a:extLst>
              <a:ext uri="{FF2B5EF4-FFF2-40B4-BE49-F238E27FC236}">
                <a16:creationId xmlns:a16="http://schemas.microsoft.com/office/drawing/2014/main" id="{85E4DAE7-9199-45FA-89E8-0434EB55F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071688"/>
            <a:ext cx="80724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2400"/>
              <a:t>思路分析：</a:t>
            </a:r>
          </a:p>
          <a:p>
            <a:r>
              <a:rPr lang="zh-CN" altLang="en-US" sz="2400"/>
              <a:t>递归终止条件：如果是叶结点，则返回高度</a:t>
            </a:r>
            <a:r>
              <a:rPr lang="en-US" altLang="zh-CN" sz="2400"/>
              <a:t>1</a:t>
            </a:r>
          </a:p>
          <a:p>
            <a:r>
              <a:rPr lang="zh-CN" altLang="en-US" sz="2400"/>
              <a:t>　　　　　　　</a:t>
            </a:r>
            <a:r>
              <a:rPr lang="en-US" altLang="zh-CN" sz="2400"/>
              <a:t>(</a:t>
            </a:r>
            <a:r>
              <a:rPr lang="zh-CN" altLang="en-US" sz="2400"/>
              <a:t>或者如果是空结点，返回高度</a:t>
            </a:r>
            <a:r>
              <a:rPr lang="en-US" altLang="zh-CN" sz="2400"/>
              <a:t>0)</a:t>
            </a:r>
          </a:p>
          <a:p>
            <a:r>
              <a:rPr lang="zh-CN" altLang="en-US" sz="2400"/>
              <a:t>　　　　　　　其余情况则返回</a:t>
            </a:r>
            <a:r>
              <a:rPr lang="en-US" altLang="zh-CN" sz="2400"/>
              <a:t>1</a:t>
            </a:r>
            <a:r>
              <a:rPr lang="zh-CN" altLang="en-US" sz="2400"/>
              <a:t>＋左右子树中较高的高度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BA041946-615B-4F43-8672-B217D32C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714750"/>
            <a:ext cx="38290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>
            <a:extLst>
              <a:ext uri="{FF2B5EF4-FFF2-40B4-BE49-F238E27FC236}">
                <a16:creationId xmlns:a16="http://schemas.microsoft.com/office/drawing/2014/main" id="{35090EED-59B5-4F9C-B1A3-C2280A7A7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85813"/>
            <a:ext cx="885825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3600" b="1"/>
              <a:t>示例</a:t>
            </a:r>
            <a:r>
              <a:rPr lang="en-US" altLang="zh-CN" sz="3600" b="1"/>
              <a:t>(</a:t>
            </a:r>
            <a:r>
              <a:rPr lang="zh-CN" altLang="en-US" sz="3600" b="1"/>
              <a:t>摘自张栋栋</a:t>
            </a:r>
            <a:r>
              <a:rPr lang="en-US" altLang="zh-CN" sz="3600" b="1"/>
              <a:t>071221136)</a:t>
            </a:r>
          </a:p>
          <a:p>
            <a:r>
              <a:rPr lang="en-US" altLang="zh-CN" sz="3000" b="1"/>
              <a:t>int BinaryTree&lt;T&gt;::Height(BinTreeNode *current)</a:t>
            </a:r>
          </a:p>
          <a:p>
            <a:r>
              <a:rPr lang="en-US" altLang="zh-CN" sz="3600" b="1"/>
              <a:t>{</a:t>
            </a:r>
          </a:p>
          <a:p>
            <a:r>
              <a:rPr lang="en-US" altLang="zh-CN" sz="3600" b="1"/>
              <a:t>    if (current == NULL) return 0;</a:t>
            </a:r>
          </a:p>
          <a:p>
            <a:r>
              <a:rPr lang="en-US" altLang="zh-CN" sz="3600" b="1"/>
              <a:t>    int i = Height(current-&gt;lchild) + 1;</a:t>
            </a:r>
          </a:p>
          <a:p>
            <a:r>
              <a:rPr lang="en-US" altLang="zh-CN" sz="3600" b="1"/>
              <a:t>    int j = Height(current-&gt;rchild) + 1;</a:t>
            </a:r>
          </a:p>
          <a:p>
            <a:r>
              <a:rPr lang="en-US" altLang="zh-CN" sz="3600" b="1"/>
              <a:t>    return (i &gt;= j) ? i : j;</a:t>
            </a:r>
          </a:p>
          <a:p>
            <a:r>
              <a:rPr lang="en-US" altLang="zh-CN" sz="3600" b="1"/>
              <a:t>}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>
            <a:extLst>
              <a:ext uri="{FF2B5EF4-FFF2-40B4-BE49-F238E27FC236}">
                <a16:creationId xmlns:a16="http://schemas.microsoft.com/office/drawing/2014/main" id="{822995E9-385D-42DB-91FB-9D01DD44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85750"/>
            <a:ext cx="7858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/>
              <a:t>4. </a:t>
            </a:r>
            <a:r>
              <a:rPr lang="zh-CN" altLang="en-US" sz="3600"/>
              <a:t>设计算法实现在中序线索化二叉树上搜索指定结点在前序下的后继。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0118A9EE-36C3-4A03-A0B3-5A1848900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71625"/>
            <a:ext cx="8610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3">
            <a:extLst>
              <a:ext uri="{FF2B5EF4-FFF2-40B4-BE49-F238E27FC236}">
                <a16:creationId xmlns:a16="http://schemas.microsoft.com/office/drawing/2014/main" id="{E350A4DA-199B-47BF-98A7-A6B45DB0A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786438"/>
            <a:ext cx="69294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2400" b="1"/>
              <a:t>标志为</a:t>
            </a:r>
            <a:r>
              <a:rPr lang="en-US" altLang="zh-CN" sz="2400" b="1"/>
              <a:t>0</a:t>
            </a:r>
            <a:r>
              <a:rPr lang="zh-CN" altLang="en-US" sz="2400" b="1"/>
              <a:t>，表示指向子女结点</a:t>
            </a:r>
          </a:p>
          <a:p>
            <a:r>
              <a:rPr lang="zh-CN" altLang="en-US" sz="2400" b="1"/>
              <a:t>标志为</a:t>
            </a:r>
            <a:r>
              <a:rPr lang="en-US" altLang="zh-CN" sz="2400" b="1"/>
              <a:t>1</a:t>
            </a:r>
            <a:r>
              <a:rPr lang="zh-CN" altLang="en-US" sz="2400" b="1"/>
              <a:t>，表示是中序遍历的前驱或后继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>
            <a:extLst>
              <a:ext uri="{FF2B5EF4-FFF2-40B4-BE49-F238E27FC236}">
                <a16:creationId xmlns:a16="http://schemas.microsoft.com/office/drawing/2014/main" id="{AF180A39-8FDC-4383-8DF9-FEDFA91C2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071563"/>
            <a:ext cx="771525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思考一下前序遍历的特点：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/>
              <a:t>1</a:t>
            </a:r>
            <a:r>
              <a:rPr lang="zh-CN" altLang="en-US" sz="2400"/>
              <a:t>、对于非叶结点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如果当前结点有左子女，下一步肯定遍历左子女</a:t>
            </a:r>
          </a:p>
          <a:p>
            <a:r>
              <a:rPr lang="zh-CN" altLang="en-US" sz="2400"/>
              <a:t>如果当前结点无左子女但有右子女，下一步肯定遍历右子女</a:t>
            </a:r>
          </a:p>
          <a:p>
            <a:r>
              <a:rPr lang="zh-CN" altLang="en-US" sz="2400"/>
              <a:t>所以，对于非叶结点很好处理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、对于叶结点</a:t>
            </a:r>
          </a:p>
          <a:p>
            <a:endParaRPr lang="zh-CN" altLang="en-US" sz="2400"/>
          </a:p>
          <a:p>
            <a:r>
              <a:rPr lang="zh-CN" altLang="en-US" sz="2400"/>
              <a:t>沿着中序后继线索走到一个有右子女结点的结点，这个右子女结点就是当前结点的前序后继结点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>
            <a:extLst>
              <a:ext uri="{FF2B5EF4-FFF2-40B4-BE49-F238E27FC236}">
                <a16:creationId xmlns:a16="http://schemas.microsoft.com/office/drawing/2014/main" id="{A041410E-5567-44DD-8E63-90DB086F9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500063"/>
            <a:ext cx="6500812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2000" b="1"/>
              <a:t>示例</a:t>
            </a:r>
            <a:r>
              <a:rPr lang="en-US" altLang="zh-CN" sz="2000" b="1"/>
              <a:t>(</a:t>
            </a:r>
            <a:r>
              <a:rPr lang="zh-CN" altLang="en-US" sz="2000" b="1"/>
              <a:t>摘自</a:t>
            </a:r>
            <a:r>
              <a:rPr lang="en-US" altLang="zh-CN" sz="2000" b="1"/>
              <a:t>P215)</a:t>
            </a:r>
          </a:p>
          <a:p>
            <a:r>
              <a:rPr lang="en-US" altLang="zh-CN" sz="2000" b="1"/>
              <a:t>template &lt;class T&gt;</a:t>
            </a:r>
          </a:p>
          <a:p>
            <a:r>
              <a:rPr lang="en-US" altLang="zh-CN" sz="2000" b="1"/>
              <a:t>void ThreadTree&lt;T&gt;::PreOrder(void (*visit)(ThreadNode&lt;T&gt; *p))</a:t>
            </a:r>
          </a:p>
          <a:p>
            <a:r>
              <a:rPr lang="en-US" altLang="zh-CN" sz="2000" b="1"/>
              <a:t>{</a:t>
            </a:r>
          </a:p>
          <a:p>
            <a:r>
              <a:rPr lang="en-US" altLang="zh-CN" sz="2000" b="1"/>
              <a:t>    ThreadNode&lt;T&gt; *p = root;</a:t>
            </a:r>
          </a:p>
          <a:p>
            <a:r>
              <a:rPr lang="en-US" altLang="zh-CN" sz="2000" b="1"/>
              <a:t>    while (p != NULL)</a:t>
            </a:r>
          </a:p>
          <a:p>
            <a:r>
              <a:rPr lang="en-US" altLang="zh-CN" sz="2000" b="1"/>
              <a:t>    {</a:t>
            </a:r>
          </a:p>
          <a:p>
            <a:r>
              <a:rPr lang="en-US" altLang="zh-CN" sz="2000" b="1"/>
              <a:t>        visit(p);                  //</a:t>
            </a:r>
            <a:r>
              <a:rPr lang="zh-CN" altLang="en-US" sz="2000" b="1"/>
              <a:t>访问根结点</a:t>
            </a:r>
          </a:p>
          <a:p>
            <a:r>
              <a:rPr lang="zh-CN" altLang="en-US" sz="2000" b="1"/>
              <a:t>　　　　</a:t>
            </a:r>
            <a:r>
              <a:rPr lang="en-US" altLang="zh-CN" sz="2000" b="1"/>
              <a:t>if (p-&gt;ltag == 0) p = p -&gt; leftChild;</a:t>
            </a:r>
          </a:p>
          <a:p>
            <a:r>
              <a:rPr lang="en-US" altLang="zh-CN" sz="2000" b="1"/>
              <a:t>        else if (p-&gt;rtag == 0) p = p -&gt; rightChild;</a:t>
            </a:r>
          </a:p>
          <a:p>
            <a:r>
              <a:rPr lang="en-US" altLang="zh-CN" sz="2000" b="1"/>
              <a:t>        else</a:t>
            </a:r>
          </a:p>
          <a:p>
            <a:r>
              <a:rPr lang="en-US" altLang="zh-CN" sz="2000" b="1"/>
              <a:t>        {</a:t>
            </a:r>
          </a:p>
          <a:p>
            <a:r>
              <a:rPr lang="en-US" altLang="zh-CN" sz="2000" b="1"/>
              <a:t>            while (p != NULL &amp;&amp; p -&gt; rtag == 1)</a:t>
            </a:r>
          </a:p>
          <a:p>
            <a:r>
              <a:rPr lang="en-US" altLang="zh-CN" sz="2000" b="1"/>
              <a:t>                  p = p-&gt;rightChild;</a:t>
            </a:r>
          </a:p>
          <a:p>
            <a:r>
              <a:rPr lang="en-US" altLang="zh-CN" sz="2000" b="1"/>
              <a:t>            if (p != NULL) p = p-&gt;rightChild;</a:t>
            </a:r>
          </a:p>
          <a:p>
            <a:r>
              <a:rPr lang="en-US" altLang="zh-CN" sz="2000" b="1"/>
              <a:t>        }</a:t>
            </a:r>
          </a:p>
          <a:p>
            <a:r>
              <a:rPr lang="en-US" altLang="zh-CN" sz="2000" b="1"/>
              <a:t>    }</a:t>
            </a:r>
          </a:p>
          <a:p>
            <a:r>
              <a:rPr lang="en-US" altLang="zh-CN" sz="2000" b="1"/>
              <a:t>}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9">
            <a:extLst>
              <a:ext uri="{FF2B5EF4-FFF2-40B4-BE49-F238E27FC236}">
                <a16:creationId xmlns:a16="http://schemas.microsoft.com/office/drawing/2014/main" id="{53174F26-E4F3-4B54-8885-1C9A73A77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928688"/>
            <a:ext cx="550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选择题参考答案：</a:t>
            </a:r>
          </a:p>
          <a:p>
            <a:pPr eaLnBrk="0" hangingPunct="0"/>
            <a:r>
              <a:rPr lang="en-US" altLang="zh-CN" sz="4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  D  B  B  C  B</a:t>
            </a:r>
            <a:endParaRPr lang="en-US" altLang="zh-CN" sz="4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717F6CF6-0B56-48BE-8183-9DF09CA43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928938"/>
            <a:ext cx="5500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填空题参考答案：</a:t>
            </a:r>
          </a:p>
        </p:txBody>
      </p:sp>
      <p:graphicFrame>
        <p:nvGraphicFramePr>
          <p:cNvPr id="1026" name="Object 10">
            <a:extLst>
              <a:ext uri="{FF2B5EF4-FFF2-40B4-BE49-F238E27FC236}">
                <a16:creationId xmlns:a16="http://schemas.microsoft.com/office/drawing/2014/main" id="{7C4669AE-FD58-498F-A8B4-52347E386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643313"/>
          <a:ext cx="13970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3" imgW="406080" imgH="228600" progId="Equation.3">
                  <p:embed/>
                </p:oleObj>
              </mc:Choice>
              <mc:Fallback>
                <p:oleObj name="公式" r:id="rId3" imgW="4060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643313"/>
                        <a:ext cx="13970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1">
            <a:extLst>
              <a:ext uri="{FF2B5EF4-FFF2-40B4-BE49-F238E27FC236}">
                <a16:creationId xmlns:a16="http://schemas.microsoft.com/office/drawing/2014/main" id="{5746A1EC-E5CC-48A5-9D10-310141DEF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3857625"/>
          <a:ext cx="3600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5" imgW="1371600" imgH="190440" progId="Equation.3">
                  <p:embed/>
                </p:oleObj>
              </mc:Choice>
              <mc:Fallback>
                <p:oleObj name="公式" r:id="rId5" imgW="1371600" imgH="190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857625"/>
                        <a:ext cx="36004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2">
            <a:extLst>
              <a:ext uri="{FF2B5EF4-FFF2-40B4-BE49-F238E27FC236}">
                <a16:creationId xmlns:a16="http://schemas.microsoft.com/office/drawing/2014/main" id="{549976FC-E012-4E1D-91AE-BF95887F4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786313"/>
          <a:ext cx="1317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7" imgW="368280" imgH="139680" progId="Equation.3">
                  <p:embed/>
                </p:oleObj>
              </mc:Choice>
              <mc:Fallback>
                <p:oleObj name="公式" r:id="rId7" imgW="368280" imgH="139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86313"/>
                        <a:ext cx="13176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3">
            <a:extLst>
              <a:ext uri="{FF2B5EF4-FFF2-40B4-BE49-F238E27FC236}">
                <a16:creationId xmlns:a16="http://schemas.microsoft.com/office/drawing/2014/main" id="{A9016DF5-19E7-4EAF-95A4-43770DF9D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4714875"/>
          <a:ext cx="20716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9" imgW="685800" imgH="177480" progId="Equation.3">
                  <p:embed/>
                </p:oleObj>
              </mc:Choice>
              <mc:Fallback>
                <p:oleObj name="公式" r:id="rId9" imgW="68580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714875"/>
                        <a:ext cx="20716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0225009-A7EC-4616-849B-1F24555EF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785938"/>
            <a:ext cx="75723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742950" indent="-742950">
              <a:buFontTx/>
              <a:buAutoNum type="arabicPeriod"/>
              <a:defRPr/>
            </a:pP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设一个栈的输入序列是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1,2,3,4,5,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则下列序列中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不是栈的合法输出序列的是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____</a:t>
            </a:r>
          </a:p>
          <a:p>
            <a:pPr marL="742950" indent="-742950">
              <a:defRPr/>
            </a:pPr>
            <a:endParaRPr lang="en-US" altLang="zh-CN" sz="3600" dirty="0"/>
          </a:p>
          <a:p>
            <a:pPr algn="ctr" eaLnBrk="0" hangingPunct="0">
              <a:defRPr/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A.1 2 3 4 5   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B.5 4 3 2 1</a:t>
            </a:r>
          </a:p>
          <a:p>
            <a:pPr algn="ctr" eaLnBrk="0" hangingPunct="0">
              <a:defRPr/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C.5 3 1 2 4  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　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D.3 2 1 5 4</a:t>
            </a:r>
            <a:endParaRPr lang="en-US" altLang="zh-C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349D0-D739-49A1-B2EF-A90AA2E6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2857500"/>
            <a:ext cx="571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4000">
                <a:solidFill>
                  <a:srgbClr val="FF0000"/>
                </a:solidFill>
              </a:rPr>
              <a:t>C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>
            <a:extLst>
              <a:ext uri="{FF2B5EF4-FFF2-40B4-BE49-F238E27FC236}">
                <a16:creationId xmlns:a16="http://schemas.microsoft.com/office/drawing/2014/main" id="{46A9B9D3-F5FA-4CDA-AE05-DC7AD9475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643063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600"/>
              <a:t>.</a:t>
            </a:r>
            <a:r>
              <a:rPr lang="zh-CN" altLang="en-US" sz="3600"/>
              <a:t>已知广义表</a:t>
            </a:r>
            <a:r>
              <a:rPr lang="en-US" altLang="zh-CN" sz="3600"/>
              <a:t>A</a:t>
            </a:r>
            <a:r>
              <a:rPr lang="zh-CN" altLang="en-US" sz="3600"/>
              <a:t>＝</a:t>
            </a:r>
            <a:r>
              <a:rPr lang="en-US" altLang="zh-CN" sz="3600"/>
              <a:t>((a,b,c),(d,e,f),(h,(i,j)),g)</a:t>
            </a:r>
            <a:r>
              <a:rPr lang="zh-CN" altLang="en-US" sz="3600"/>
              <a:t>，从</a:t>
            </a:r>
            <a:r>
              <a:rPr lang="en-US" altLang="zh-CN" sz="3600"/>
              <a:t>A</a:t>
            </a:r>
            <a:r>
              <a:rPr lang="zh-CN" altLang="en-US" sz="3600"/>
              <a:t>表中取出原子项</a:t>
            </a:r>
            <a:r>
              <a:rPr lang="en-US" altLang="zh-CN" sz="3600"/>
              <a:t>e</a:t>
            </a:r>
            <a:r>
              <a:rPr lang="zh-CN" altLang="en-US" sz="3600"/>
              <a:t>的运算是</a:t>
            </a:r>
            <a:r>
              <a:rPr lang="en-US" altLang="en-US" sz="3600" u="sng"/>
              <a:t>  </a:t>
            </a:r>
          </a:p>
          <a:p>
            <a:r>
              <a:rPr lang="en-US" altLang="en-US" sz="3600" u="sng"/>
              <a:t>    </a:t>
            </a:r>
            <a:endParaRPr lang="zh-CN" altLang="en-US" sz="3600"/>
          </a:p>
          <a:p>
            <a:r>
              <a:rPr lang="en-US" altLang="zh-CN" sz="3600"/>
              <a:t>A.head(tail(A))</a:t>
            </a:r>
            <a:r>
              <a:rPr lang="zh-CN" altLang="en-US" sz="3600"/>
              <a:t>　　　</a:t>
            </a:r>
            <a:endParaRPr lang="en-US" altLang="zh-CN" sz="3600"/>
          </a:p>
          <a:p>
            <a:r>
              <a:rPr lang="en-US" altLang="zh-CN" sz="3600"/>
              <a:t>B.head(tail(tail(A)))</a:t>
            </a:r>
            <a:endParaRPr lang="zh-CN" altLang="en-US" sz="3600"/>
          </a:p>
          <a:p>
            <a:r>
              <a:rPr lang="en-US" altLang="zh-CN" sz="3600"/>
              <a:t>C.head(head(tail(tail(A))))</a:t>
            </a:r>
            <a:r>
              <a:rPr lang="zh-CN" altLang="en-US" sz="3600"/>
              <a:t>　　</a:t>
            </a:r>
            <a:r>
              <a:rPr lang="en-US" altLang="zh-CN" sz="3600"/>
              <a:t>D.head(tail(head(tail(A))))</a:t>
            </a:r>
            <a:endParaRPr lang="zh-CN" altLang="en-US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59286-E70F-49F7-96C1-5E9382D22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286000"/>
            <a:ext cx="571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4000">
                <a:solidFill>
                  <a:srgbClr val="FF0000"/>
                </a:solidFill>
              </a:rPr>
              <a:t>D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628EC9E5-5C23-4E88-9487-D00C6514D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071563"/>
            <a:ext cx="79295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000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在一个有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125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个元素的顺序表中插入一个新元素并保持原来顺序不变，平均要移动</a:t>
            </a:r>
            <a:r>
              <a:rPr lang="zh-CN" altLang="en-US" sz="3600" u="sng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个元素。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8          B. 62.5        C.   62       D. 7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6739-A47F-4630-980D-D39B3D3CF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143125"/>
            <a:ext cx="571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4000">
                <a:solidFill>
                  <a:srgbClr val="FF0000"/>
                </a:solidFill>
              </a:rPr>
              <a:t>B</a:t>
            </a:r>
            <a:endParaRPr lang="zh-CN" altLang="en-US" sz="4000">
              <a:solidFill>
                <a:srgbClr val="FF0000"/>
              </a:solidFill>
            </a:endParaRPr>
          </a:p>
        </p:txBody>
      </p:sp>
      <p:pic>
        <p:nvPicPr>
          <p:cNvPr id="20484" name="Picture 6">
            <a:extLst>
              <a:ext uri="{FF2B5EF4-FFF2-40B4-BE49-F238E27FC236}">
                <a16:creationId xmlns:a16="http://schemas.microsoft.com/office/drawing/2014/main" id="{0ED70415-194A-49D3-A49C-B3902DF83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144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00BE134-5461-407C-8740-E5C9395CF78C}"/>
              </a:ext>
            </a:extLst>
          </p:cNvPr>
          <p:cNvCxnSpPr/>
          <p:nvPr/>
        </p:nvCxnSpPr>
        <p:spPr>
          <a:xfrm rot="5400000">
            <a:off x="534988" y="4965700"/>
            <a:ext cx="928688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DCB9F8-BDD6-4C1D-86E0-56C19764A310}"/>
              </a:ext>
            </a:extLst>
          </p:cNvPr>
          <p:cNvCxnSpPr/>
          <p:nvPr/>
        </p:nvCxnSpPr>
        <p:spPr>
          <a:xfrm rot="5400000">
            <a:off x="1393825" y="4964113"/>
            <a:ext cx="92868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9424486-BC0E-4810-97CC-648EE34D966D}"/>
              </a:ext>
            </a:extLst>
          </p:cNvPr>
          <p:cNvCxnSpPr/>
          <p:nvPr/>
        </p:nvCxnSpPr>
        <p:spPr>
          <a:xfrm rot="5400000">
            <a:off x="2179638" y="4964113"/>
            <a:ext cx="928687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D82ECA-3336-4A45-A95F-4C9A51EADF43}"/>
              </a:ext>
            </a:extLst>
          </p:cNvPr>
          <p:cNvCxnSpPr/>
          <p:nvPr/>
        </p:nvCxnSpPr>
        <p:spPr>
          <a:xfrm rot="5400000">
            <a:off x="2965450" y="4964113"/>
            <a:ext cx="92868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83635D1-CB43-424B-99C2-F164A4479589}"/>
              </a:ext>
            </a:extLst>
          </p:cNvPr>
          <p:cNvCxnSpPr/>
          <p:nvPr/>
        </p:nvCxnSpPr>
        <p:spPr>
          <a:xfrm rot="5400000">
            <a:off x="4537075" y="4964113"/>
            <a:ext cx="92868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F0A6CE-A3EB-4D8C-8F95-CB85E9961403}"/>
              </a:ext>
            </a:extLst>
          </p:cNvPr>
          <p:cNvCxnSpPr/>
          <p:nvPr/>
        </p:nvCxnSpPr>
        <p:spPr>
          <a:xfrm rot="5400000">
            <a:off x="5251450" y="4964113"/>
            <a:ext cx="92868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70A2AA-E52B-46D7-B1B8-2EE7F6C09110}"/>
              </a:ext>
            </a:extLst>
          </p:cNvPr>
          <p:cNvCxnSpPr/>
          <p:nvPr/>
        </p:nvCxnSpPr>
        <p:spPr>
          <a:xfrm rot="5400000">
            <a:off x="8108950" y="4964113"/>
            <a:ext cx="92868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>
            <a:extLst>
              <a:ext uri="{FF2B5EF4-FFF2-40B4-BE49-F238E27FC236}">
                <a16:creationId xmlns:a16="http://schemas.microsoft.com/office/drawing/2014/main" id="{991D3EC8-FE1A-43E7-85D1-605709F5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214438"/>
            <a:ext cx="87153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下面关于线性表的叙述中，错误的是哪一个？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3200" u="sng"/>
              <a:t>      </a:t>
            </a:r>
            <a:endParaRPr lang="zh-CN" altLang="en-US" sz="3200"/>
          </a:p>
          <a:p>
            <a:r>
              <a:rPr lang="en-US" altLang="zh-CN" sz="3200"/>
              <a:t>A</a:t>
            </a:r>
            <a:r>
              <a:rPr lang="zh-CN" altLang="en-US" sz="3200"/>
              <a:t>．线性表采用顺序存储，必须占用一片连续的存储单元。</a:t>
            </a:r>
          </a:p>
          <a:p>
            <a:r>
              <a:rPr lang="en-US" altLang="zh-CN" sz="3200"/>
              <a:t>B</a:t>
            </a:r>
            <a:r>
              <a:rPr lang="zh-CN" altLang="en-US" sz="3200"/>
              <a:t>．线性表采用顺序存储，便于进行插入和删除操作。</a:t>
            </a:r>
          </a:p>
          <a:p>
            <a:r>
              <a:rPr lang="en-US" altLang="zh-CN" sz="3200"/>
              <a:t>C</a:t>
            </a:r>
            <a:r>
              <a:rPr lang="zh-CN" altLang="en-US" sz="3200"/>
              <a:t>．线性表采用链接存储，不必占用一片连续的存储单元。</a:t>
            </a:r>
          </a:p>
          <a:p>
            <a:r>
              <a:rPr lang="en-US" altLang="zh-CN" sz="3200"/>
              <a:t>D</a:t>
            </a:r>
            <a:r>
              <a:rPr lang="zh-CN" altLang="en-US" sz="3200"/>
              <a:t>．线性表采用链接存储，便于插入和删除操作。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5FB46-D712-4635-AA9D-AB081742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643063"/>
            <a:ext cx="571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4000">
                <a:solidFill>
                  <a:srgbClr val="FF0000"/>
                </a:solidFill>
              </a:rPr>
              <a:t>B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EEAA0720-F50F-4969-9890-EC608B991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28625"/>
            <a:ext cx="778668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3600"/>
              <a:t>完全二叉树的某结点若无左子女，则它必是</a:t>
            </a:r>
            <a:r>
              <a:rPr lang="en-US" altLang="en-US" sz="3600" u="sng"/>
              <a:t>  </a:t>
            </a:r>
          </a:p>
          <a:p>
            <a:r>
              <a:rPr lang="en-US" altLang="en-US" sz="3600" u="sng"/>
              <a:t>    </a:t>
            </a:r>
            <a:endParaRPr lang="zh-CN" altLang="en-US" sz="3600"/>
          </a:p>
          <a:p>
            <a:r>
              <a:rPr lang="en-US" altLang="zh-CN" sz="3600"/>
              <a:t>A.</a:t>
            </a:r>
            <a:r>
              <a:rPr lang="zh-CN" altLang="en-US" sz="3600"/>
              <a:t>根结点</a:t>
            </a:r>
            <a:r>
              <a:rPr lang="en-US" altLang="en-US" sz="3600"/>
              <a:t>    </a:t>
            </a:r>
            <a:r>
              <a:rPr lang="en-US" altLang="zh-CN" sz="3600"/>
              <a:t>B.</a:t>
            </a:r>
            <a:r>
              <a:rPr lang="zh-CN" altLang="en-US" sz="3600"/>
              <a:t>当前层的最后一个结点</a:t>
            </a:r>
            <a:r>
              <a:rPr lang="en-US" altLang="en-US" sz="3600"/>
              <a:t>    </a:t>
            </a:r>
            <a:r>
              <a:rPr lang="en-US" altLang="zh-CN" sz="3600"/>
              <a:t>C.</a:t>
            </a:r>
            <a:r>
              <a:rPr lang="zh-CN" altLang="en-US" sz="3600"/>
              <a:t>叶结点</a:t>
            </a:r>
            <a:r>
              <a:rPr lang="en-US" altLang="en-US" sz="3600"/>
              <a:t>    </a:t>
            </a:r>
            <a:r>
              <a:rPr lang="en-US" altLang="zh-CN" sz="3600"/>
              <a:t>D.</a:t>
            </a:r>
            <a:r>
              <a:rPr lang="zh-CN" altLang="en-US" sz="3600"/>
              <a:t>当前层的第一个结点</a:t>
            </a:r>
            <a:r>
              <a:rPr lang="en-US" altLang="en-US" sz="3600"/>
              <a:t> </a:t>
            </a:r>
            <a:endParaRPr lang="zh-CN" alt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AFDFA-A386-45B4-B2D8-D252F67A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1071563"/>
            <a:ext cx="571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4000">
                <a:solidFill>
                  <a:srgbClr val="FF0000"/>
                </a:solidFill>
              </a:rPr>
              <a:t>C</a:t>
            </a:r>
            <a:endParaRPr lang="zh-CN" altLang="en-US" sz="4000">
              <a:solidFill>
                <a:srgbClr val="FF0000"/>
              </a:solidFill>
            </a:endParaRPr>
          </a:p>
        </p:txBody>
      </p:sp>
      <p:pic>
        <p:nvPicPr>
          <p:cNvPr id="22532" name="图片 4">
            <a:extLst>
              <a:ext uri="{FF2B5EF4-FFF2-40B4-BE49-F238E27FC236}">
                <a16:creationId xmlns:a16="http://schemas.microsoft.com/office/drawing/2014/main" id="{3DCB4735-6465-4637-891F-A73CA13AF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214688"/>
            <a:ext cx="4071938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2768ACA3-D52D-4592-8E16-4E6AFF77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785813"/>
            <a:ext cx="85010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下列说法正确的是：</a:t>
            </a:r>
            <a:r>
              <a:rPr lang="zh-CN" altLang="en-US" sz="3600" u="sng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A. 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如果用顺序存储结构来存储满二叉树，则具有前驱、后继关系的结点将占据相邻的存储单元。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555" name="图片 2">
            <a:extLst>
              <a:ext uri="{FF2B5EF4-FFF2-40B4-BE49-F238E27FC236}">
                <a16:creationId xmlns:a16="http://schemas.microsoft.com/office/drawing/2014/main" id="{DB8248A2-56F2-4B32-865B-06FA300AC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286125"/>
            <a:ext cx="40957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7F78E5-D22D-44FD-9A56-5842FB8D8CB6}"/>
              </a:ext>
            </a:extLst>
          </p:cNvPr>
          <p:cNvSpPr txBox="1"/>
          <p:nvPr/>
        </p:nvSpPr>
        <p:spPr>
          <a:xfrm>
            <a:off x="1428728" y="4429132"/>
            <a:ext cx="571504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trike="dblStrike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endParaRPr lang="zh-CN" altLang="en-US" sz="4000" strike="dblStrike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277</TotalTime>
  <Words>1360</Words>
  <Application>Microsoft Office PowerPoint</Application>
  <PresentationFormat>全屏显示(4:3)</PresentationFormat>
  <Paragraphs>163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Franklin Gothic Book</vt:lpstr>
      <vt:lpstr>华文楷体</vt:lpstr>
      <vt:lpstr>Arial</vt:lpstr>
      <vt:lpstr>Franklin Gothic Medium</vt:lpstr>
      <vt:lpstr>隶书</vt:lpstr>
      <vt:lpstr>Wingdings 2</vt:lpstr>
      <vt:lpstr>Calibri</vt:lpstr>
      <vt:lpstr>宋体</vt:lpstr>
      <vt:lpstr>黑体</vt:lpstr>
      <vt:lpstr>楷体_GB2312</vt:lpstr>
      <vt:lpstr>Times New Roman</vt:lpstr>
      <vt:lpstr>跋涉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南京大学软件所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罗梦林</dc:creator>
  <cp:lastModifiedBy>幽弥狂</cp:lastModifiedBy>
  <cp:revision>32</cp:revision>
  <dcterms:created xsi:type="dcterms:W3CDTF">2008-12-07T08:17:49Z</dcterms:created>
  <dcterms:modified xsi:type="dcterms:W3CDTF">2019-09-17T16:52:23Z</dcterms:modified>
</cp:coreProperties>
</file>