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1011" r:id="rId3"/>
    <p:sldId id="967" r:id="rId4"/>
    <p:sldId id="1053" r:id="rId5"/>
    <p:sldId id="1055" r:id="rId6"/>
    <p:sldId id="1056" r:id="rId7"/>
    <p:sldId id="1057" r:id="rId8"/>
    <p:sldId id="1058" r:id="rId9"/>
    <p:sldId id="1059" r:id="rId10"/>
    <p:sldId id="1060" r:id="rId11"/>
    <p:sldId id="968" r:id="rId12"/>
    <p:sldId id="969" r:id="rId13"/>
    <p:sldId id="1012" r:id="rId14"/>
    <p:sldId id="970" r:id="rId15"/>
    <p:sldId id="971" r:id="rId16"/>
    <p:sldId id="1014" r:id="rId17"/>
    <p:sldId id="972" r:id="rId18"/>
    <p:sldId id="1015" r:id="rId19"/>
    <p:sldId id="1016" r:id="rId20"/>
    <p:sldId id="1017" r:id="rId21"/>
    <p:sldId id="1013" r:id="rId22"/>
    <p:sldId id="1019" r:id="rId23"/>
    <p:sldId id="973" r:id="rId24"/>
    <p:sldId id="1018" r:id="rId25"/>
    <p:sldId id="979" r:id="rId26"/>
    <p:sldId id="980" r:id="rId27"/>
    <p:sldId id="981" r:id="rId28"/>
    <p:sldId id="982" r:id="rId29"/>
    <p:sldId id="983" r:id="rId30"/>
    <p:sldId id="987" r:id="rId31"/>
    <p:sldId id="988" r:id="rId32"/>
    <p:sldId id="991" r:id="rId33"/>
    <p:sldId id="989" r:id="rId34"/>
    <p:sldId id="1020" r:id="rId35"/>
    <p:sldId id="1021" r:id="rId36"/>
    <p:sldId id="1022" r:id="rId37"/>
    <p:sldId id="990" r:id="rId38"/>
    <p:sldId id="992" r:id="rId39"/>
    <p:sldId id="996" r:id="rId40"/>
    <p:sldId id="999" r:id="rId41"/>
    <p:sldId id="1000" r:id="rId42"/>
    <p:sldId id="1001" r:id="rId43"/>
    <p:sldId id="1003" r:id="rId44"/>
    <p:sldId id="1004" r:id="rId45"/>
    <p:sldId id="1005" r:id="rId46"/>
    <p:sldId id="1006" r:id="rId47"/>
    <p:sldId id="1007" r:id="rId48"/>
    <p:sldId id="1008" r:id="rId49"/>
    <p:sldId id="1061" r:id="rId50"/>
    <p:sldId id="1028" r:id="rId51"/>
    <p:sldId id="1026" r:id="rId52"/>
    <p:sldId id="1027" r:id="rId53"/>
    <p:sldId id="1023" r:id="rId54"/>
    <p:sldId id="1024" r:id="rId55"/>
    <p:sldId id="1025" r:id="rId56"/>
    <p:sldId id="1029" r:id="rId57"/>
    <p:sldId id="1030" r:id="rId58"/>
    <p:sldId id="1031" r:id="rId59"/>
    <p:sldId id="1032" r:id="rId60"/>
    <p:sldId id="1033" r:id="rId61"/>
    <p:sldId id="1041" r:id="rId62"/>
    <p:sldId id="1042" r:id="rId63"/>
    <p:sldId id="1043" r:id="rId64"/>
    <p:sldId id="1044" r:id="rId65"/>
    <p:sldId id="1045" r:id="rId66"/>
    <p:sldId id="1046" r:id="rId67"/>
    <p:sldId id="1047" r:id="rId68"/>
    <p:sldId id="1048" r:id="rId69"/>
    <p:sldId id="1049" r:id="rId70"/>
    <p:sldId id="1050" r:id="rId71"/>
    <p:sldId id="1051" r:id="rId72"/>
    <p:sldId id="1052" r:id="rId73"/>
    <p:sldId id="1062" r:id="rId7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33CC"/>
    <a:srgbClr val="CC3300"/>
    <a:srgbClr val="0066CC"/>
    <a:srgbClr val="0066FF"/>
    <a:srgbClr val="FF3300"/>
    <a:srgbClr val="005024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50" autoAdjust="0"/>
    <p:restoredTop sz="90182" autoAdjust="0"/>
  </p:normalViewPr>
  <p:slideViewPr>
    <p:cSldViewPr>
      <p:cViewPr varScale="1">
        <p:scale>
          <a:sx n="78" d="100"/>
          <a:sy n="78" d="100"/>
        </p:scale>
        <p:origin x="124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08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EC9D8D7-2D5D-474E-9BF6-A9AC48C147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ts val="1300"/>
              </a:spcBef>
            </a:pPr>
            <a:endParaRPr lang="zh-CN" altLang="en-US">
              <a:latin typeface="Arial" pitchFamily="34" charset="0"/>
            </a:endParaRPr>
          </a:p>
          <a:p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EDB7AA-9684-4834-ADB6-E9A82890921A}" type="slidenum">
              <a:rPr lang="zh-CN" altLang="en-US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76263"/>
            <a:ext cx="4586288" cy="3440112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4341813"/>
            <a:ext cx="5908675" cy="4116387"/>
          </a:xfrm>
          <a:noFill/>
          <a:ln/>
        </p:spPr>
        <p:txBody>
          <a:bodyPr lIns="90045" tIns="44232" rIns="90045" bIns="44232"/>
          <a:lstStyle/>
          <a:p>
            <a:pPr marL="209550" indent="-209550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latin typeface="Arial" pitchFamily="34" charset="0"/>
              </a:rPr>
              <a:t>Hello</a:t>
            </a:r>
            <a:r>
              <a:rPr lang="zh-CN" altLang="en-US" b="1">
                <a:solidFill>
                  <a:schemeClr val="accent2"/>
                </a:solidFill>
                <a:latin typeface="Arial" pitchFamily="34" charset="0"/>
              </a:rPr>
              <a:t>程序被启动后，计算机的动作过程如下：</a:t>
            </a:r>
          </a:p>
          <a:p>
            <a:pPr marL="209550" indent="-209550"/>
            <a:r>
              <a:rPr lang="en-US" altLang="zh-CN" b="1">
                <a:latin typeface="Arial" pitchFamily="34" charset="0"/>
              </a:rPr>
              <a:t>Shell</a:t>
            </a:r>
            <a:r>
              <a:rPr lang="zh-CN" altLang="en-US" b="1">
                <a:latin typeface="Arial" pitchFamily="34" charset="0"/>
              </a:rPr>
              <a:t>程序读取字符串“</a:t>
            </a:r>
            <a:r>
              <a:rPr lang="en-US" altLang="zh-CN" b="1">
                <a:latin typeface="Arial" pitchFamily="34" charset="0"/>
              </a:rPr>
              <a:t>./hello</a:t>
            </a:r>
            <a:r>
              <a:rPr lang="zh-CN" altLang="en-US" b="1">
                <a:latin typeface="Arial" pitchFamily="34" charset="0"/>
              </a:rPr>
              <a:t>”中各字符到寄存器，然后存放到主存；</a:t>
            </a:r>
            <a:endParaRPr lang="en-US" altLang="zh-CN" b="1">
              <a:latin typeface="Arial" pitchFamily="34" charset="0"/>
            </a:endParaRPr>
          </a:p>
          <a:p>
            <a:pPr marL="209550" indent="-209550"/>
            <a:r>
              <a:rPr lang="en-US" altLang="zh-CN" b="1">
                <a:latin typeface="Arial" pitchFamily="34" charset="0"/>
              </a:rPr>
              <a:t>“Enter</a:t>
            </a:r>
            <a:r>
              <a:rPr lang="zh-CN" altLang="en-US" b="1">
                <a:latin typeface="Arial" pitchFamily="34" charset="0"/>
              </a:rPr>
              <a:t>”键输入后，操作系统内核（载入程序）根据主存中的字符串“</a:t>
            </a:r>
            <a:r>
              <a:rPr lang="en-US" altLang="zh-CN" b="1">
                <a:latin typeface="Arial" pitchFamily="34" charset="0"/>
              </a:rPr>
              <a:t>hello”</a:t>
            </a:r>
            <a:r>
              <a:rPr lang="zh-CN" altLang="en-US" b="1">
                <a:latin typeface="Arial" pitchFamily="34" charset="0"/>
              </a:rPr>
              <a:t>到磁盘上找到特定的</a:t>
            </a:r>
            <a:r>
              <a:rPr lang="en-US" altLang="zh-CN" b="1">
                <a:latin typeface="Arial" pitchFamily="34" charset="0"/>
              </a:rPr>
              <a:t>hello</a:t>
            </a:r>
            <a:r>
              <a:rPr lang="zh-CN" altLang="en-US" b="1">
                <a:latin typeface="Arial" pitchFamily="34" charset="0"/>
              </a:rPr>
              <a:t>目标文件，将其包含的指令代码和数据（“</a:t>
            </a:r>
            <a:r>
              <a:rPr lang="en-US" altLang="zh-CN" b="1">
                <a:latin typeface="Arial" pitchFamily="34" charset="0"/>
              </a:rPr>
              <a:t>hello, world\n</a:t>
            </a:r>
            <a:r>
              <a:rPr lang="zh-CN" altLang="en-US" b="1">
                <a:latin typeface="Arial" pitchFamily="34" charset="0"/>
              </a:rPr>
              <a:t>”）从磁盘读到主存，并将控制权转交给</a:t>
            </a:r>
            <a:r>
              <a:rPr lang="en-US" altLang="zh-CN" b="1">
                <a:latin typeface="Arial" pitchFamily="34" charset="0"/>
              </a:rPr>
              <a:t>hello</a:t>
            </a:r>
            <a:r>
              <a:rPr lang="zh-CN" altLang="en-US" b="1">
                <a:latin typeface="Arial" pitchFamily="34" charset="0"/>
              </a:rPr>
              <a:t>程序，即将</a:t>
            </a:r>
            <a:r>
              <a:rPr lang="en-US" altLang="zh-CN" b="1">
                <a:latin typeface="Arial" pitchFamily="34" charset="0"/>
              </a:rPr>
              <a:t>hello</a:t>
            </a:r>
            <a:r>
              <a:rPr lang="zh-CN" altLang="en-US" b="1">
                <a:latin typeface="Arial" pitchFamily="34" charset="0"/>
              </a:rPr>
              <a:t>程序的第一条指令的地址送到</a:t>
            </a:r>
            <a:r>
              <a:rPr lang="en-US" altLang="zh-CN" b="1">
                <a:latin typeface="Arial" pitchFamily="34" charset="0"/>
              </a:rPr>
              <a:t>PC</a:t>
            </a:r>
            <a:r>
              <a:rPr lang="zh-CN" altLang="en-US" b="1">
                <a:latin typeface="Arial" pitchFamily="34" charset="0"/>
              </a:rPr>
              <a:t>中；处理器从</a:t>
            </a:r>
            <a:r>
              <a:rPr lang="en-US" altLang="zh-CN" b="1">
                <a:latin typeface="Arial" pitchFamily="34" charset="0"/>
              </a:rPr>
              <a:t>hello</a:t>
            </a:r>
            <a:r>
              <a:rPr lang="zh-CN" altLang="en-US" b="1">
                <a:latin typeface="Arial" pitchFamily="34" charset="0"/>
              </a:rPr>
              <a:t>主程序的指令代码开始执行；</a:t>
            </a:r>
            <a:r>
              <a:rPr lang="en-US" altLang="zh-CN" b="1">
                <a:latin typeface="Arial" pitchFamily="34" charset="0"/>
              </a:rPr>
              <a:t>Hello</a:t>
            </a:r>
            <a:r>
              <a:rPr lang="zh-CN" altLang="en-US" b="1">
                <a:latin typeface="Arial" pitchFamily="34" charset="0"/>
              </a:rPr>
              <a:t>程序将“</a:t>
            </a:r>
            <a:r>
              <a:rPr lang="en-US" altLang="zh-CN" b="1">
                <a:latin typeface="Arial" pitchFamily="34" charset="0"/>
              </a:rPr>
              <a:t>hello, world\n</a:t>
            </a:r>
            <a:r>
              <a:rPr lang="zh-CN" altLang="en-US" b="1">
                <a:latin typeface="Arial" pitchFamily="34" charset="0"/>
              </a:rPr>
              <a:t>”串中的字节从主存读到寄存器，再从寄存器输出到显示器上。</a:t>
            </a:r>
            <a:endParaRPr lang="en-US" altLang="zh-CN" b="1">
              <a:latin typeface="Arial" pitchFamily="34" charset="0"/>
            </a:endParaRPr>
          </a:p>
          <a:p>
            <a:pPr marL="209550" indent="-209550">
              <a:spcBef>
                <a:spcPct val="50000"/>
              </a:spcBef>
            </a:pPr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1ED4E-49CC-4375-A86D-D4A0423C96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4DA29-C6BB-4D7D-A80B-B84BE64AD9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E2BA4-10AB-433F-80C2-88C47948BF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836613"/>
            <a:ext cx="8229600" cy="521811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8D805-7562-4325-8FBF-57A4A7C7C9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BC35D-44E4-4949-B035-F16D5ABF2322}" type="datetimeFigureOut">
              <a:rPr lang="zh-CN" altLang="en-US"/>
              <a:pPr>
                <a:defRPr/>
              </a:pPr>
              <a:t>2019/9/13</a:t>
            </a:fld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788A4A-317C-472C-AFFE-F189CCB725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07F04-1D1A-4762-890B-B00DD210EB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E16F9-9B60-4E5C-AECE-22652668F7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CCB4E-62DC-447A-B25E-460E91ADD5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404CE-1026-4004-AB72-5EF35BD42B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2F971-DBB1-4F97-9D85-C468DDC13D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55FFB-4983-433F-A8F1-749849E5A2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776D1-EF62-40F7-83D2-CF1581E464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483E7-B857-4000-B86E-ACCFB6DF42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10FF22A-C684-411B-899F-3285103414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br>
              <a:rPr lang="en-US" altLang="zh-CN"/>
            </a:br>
            <a:r>
              <a:rPr lang="zh-CN" altLang="en-US">
                <a:solidFill>
                  <a:srgbClr val="FF0000"/>
                </a:solidFill>
              </a:rPr>
              <a:t>第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讲 实验环境</a:t>
            </a:r>
            <a:br>
              <a:rPr lang="zh-CN" altLang="en-US">
                <a:solidFill>
                  <a:srgbClr val="FF0000"/>
                </a:solidFill>
              </a:rPr>
            </a:br>
            <a:br>
              <a:rPr lang="zh-CN" altLang="en-US">
                <a:solidFill>
                  <a:srgbClr val="FF0000"/>
                </a:solidFill>
              </a:rPr>
            </a:br>
            <a:endParaRPr lang="en-US" altLang="zh-CN" sz="2800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6238" y="2663825"/>
            <a:ext cx="6400800" cy="2286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语言编译器</a:t>
            </a:r>
            <a:r>
              <a:rPr lang="en-US" altLang="zh-CN" dirty="0"/>
              <a:t>GCC</a:t>
            </a:r>
            <a:r>
              <a:rPr lang="zh-CN" altLang="en-US" dirty="0"/>
              <a:t>简介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0"/>
            <a:ext cx="7772400" cy="609600"/>
          </a:xfrm>
        </p:spPr>
        <p:txBody>
          <a:bodyPr>
            <a:normAutofit fontScale="90000"/>
          </a:bodyPr>
          <a:lstStyle/>
          <a:p>
            <a:pPr marL="609600" indent="-609600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为什么使用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GCC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998538"/>
            <a:ext cx="7924800" cy="5554662"/>
          </a:xfrm>
        </p:spPr>
        <p:txBody>
          <a:bodyPr/>
          <a:lstStyle/>
          <a:p>
            <a:pPr marL="533400" indent="-533400" algn="just" eaLnBrk="1" hangingPunct="1">
              <a:buFontTx/>
              <a:buChar char="•"/>
            </a:pPr>
            <a:r>
              <a:rPr lang="en-US" altLang="zh-CN"/>
              <a:t>GCC</a:t>
            </a:r>
            <a:r>
              <a:rPr lang="zh-CN" altLang="en-US"/>
              <a:t>是</a:t>
            </a:r>
            <a:r>
              <a:rPr lang="en-US" altLang="zh-CN"/>
              <a:t>GNU</a:t>
            </a:r>
            <a:r>
              <a:rPr lang="zh-CN" altLang="en-US"/>
              <a:t>推出的功能强大、性能优越的多平台编译器，是</a:t>
            </a:r>
            <a:r>
              <a:rPr lang="en-US" altLang="zh-CN"/>
              <a:t>GNU</a:t>
            </a:r>
            <a:r>
              <a:rPr lang="zh-CN" altLang="en-US"/>
              <a:t>的代表作品之一</a:t>
            </a:r>
            <a:endParaRPr lang="en-US" altLang="zh-CN"/>
          </a:p>
          <a:p>
            <a:pPr marL="533400" indent="-533400" algn="just" eaLnBrk="1" hangingPunct="1">
              <a:buFontTx/>
              <a:buChar char="•"/>
            </a:pPr>
            <a:r>
              <a:rPr lang="en-US" altLang="zh-CN"/>
              <a:t>GCC</a:t>
            </a:r>
            <a:r>
              <a:rPr lang="zh-CN" altLang="en-US"/>
              <a:t>可以在多种硬件平台编译出可执行程序的超级编译器，其执行效率比一般的编译器相比平均效率要高</a:t>
            </a:r>
            <a:r>
              <a:rPr lang="en-US" altLang="zh-CN"/>
              <a:t>20</a:t>
            </a:r>
            <a:r>
              <a:rPr lang="zh-CN" altLang="en-US"/>
              <a:t>～</a:t>
            </a:r>
            <a:r>
              <a:rPr lang="en-US" altLang="zh-CN"/>
              <a:t>30</a:t>
            </a:r>
            <a:r>
              <a:rPr lang="zh-CN" altLang="en-US"/>
              <a:t>％</a:t>
            </a:r>
            <a:endParaRPr lang="en-US" altLang="zh-CN"/>
          </a:p>
          <a:p>
            <a:pPr marL="533400" indent="-533400" eaLnBrk="1" hangingPunct="1"/>
            <a:endParaRPr lang="en-US" altLang="zh-CN"/>
          </a:p>
          <a:p>
            <a:pPr marL="533400" indent="-533400" eaLnBrk="1" hangingPunct="1"/>
            <a:endParaRPr lang="en-US" altLang="zh-CN"/>
          </a:p>
          <a:p>
            <a:pPr marL="533400" indent="-533400" eaLnBrk="1" hangingPunct="1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2288" y="98425"/>
            <a:ext cx="7772400" cy="5334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defRPr/>
            </a:pPr>
            <a:r>
              <a:rPr lang="zh-CN" altLang="en-US" sz="3600" dirty="0">
                <a:solidFill>
                  <a:schemeClr val="tx2">
                    <a:satMod val="130000"/>
                  </a:schemeClr>
                </a:solidFill>
              </a:rPr>
              <a:t>用</a:t>
            </a:r>
            <a:r>
              <a:rPr lang="en-US" altLang="zh-CN" sz="3600" dirty="0">
                <a:solidFill>
                  <a:schemeClr val="tx2">
                    <a:satMod val="130000"/>
                  </a:schemeClr>
                </a:solidFill>
              </a:rPr>
              <a:t>GCC</a:t>
            </a:r>
            <a:r>
              <a:rPr lang="zh-CN" altLang="en-US" sz="3600" dirty="0">
                <a:solidFill>
                  <a:schemeClr val="tx2">
                    <a:satMod val="130000"/>
                  </a:schemeClr>
                </a:solidFill>
              </a:rPr>
              <a:t>进行编译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066800"/>
            <a:ext cx="7924800" cy="5486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/>
              <a:t>GCC</a:t>
            </a:r>
            <a:r>
              <a:rPr lang="zh-CN" altLang="en-US" dirty="0"/>
              <a:t>由</a:t>
            </a:r>
            <a:r>
              <a:rPr lang="en-US" altLang="zh-CN" dirty="0"/>
              <a:t>C</a:t>
            </a:r>
            <a:r>
              <a:rPr lang="zh-CN" altLang="en-US" dirty="0"/>
              <a:t>语言源代码文件生成可执行文件的过程要经历四个相互关联的步骤：</a:t>
            </a:r>
            <a:r>
              <a:rPr lang="zh-CN" altLang="en-US" dirty="0">
                <a:solidFill>
                  <a:srgbClr val="FF0000"/>
                </a:solidFill>
              </a:rPr>
              <a:t>预处理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编译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链接</a:t>
            </a:r>
            <a:endParaRPr lang="en-US" altLang="zh-CN" dirty="0"/>
          </a:p>
          <a:p>
            <a:pPr marL="533400" indent="-533400" algn="just" eaLnBrk="1" hangingPunct="1">
              <a:lnSpc>
                <a:spcPct val="90000"/>
              </a:lnSpc>
              <a:defRPr/>
            </a:pPr>
            <a:endParaRPr lang="en-US" altLang="zh-CN" dirty="0">
              <a:solidFill>
                <a:schemeClr val="accent2"/>
              </a:solidFill>
            </a:endParaRPr>
          </a:p>
          <a:p>
            <a:pPr marL="533400" indent="-533400" algn="just" eaLnBrk="1" hangingPunct="1">
              <a:lnSpc>
                <a:spcPct val="90000"/>
              </a:lnSpc>
              <a:defRPr/>
            </a:pPr>
            <a:r>
              <a:rPr lang="zh-CN" altLang="en-US" u="sng" dirty="0">
                <a:solidFill>
                  <a:schemeClr val="accent2"/>
                </a:solidFill>
              </a:rPr>
              <a:t>预处理</a:t>
            </a:r>
            <a:r>
              <a:rPr lang="en-US" altLang="zh-CN" dirty="0">
                <a:solidFill>
                  <a:schemeClr val="accent2"/>
                </a:solidFill>
              </a:rPr>
              <a:t>:</a:t>
            </a:r>
            <a:r>
              <a:rPr lang="en-US" altLang="zh-CN" dirty="0"/>
              <a:t>GCC</a:t>
            </a:r>
            <a:r>
              <a:rPr lang="zh-CN" altLang="en-US" dirty="0"/>
              <a:t>调用</a:t>
            </a:r>
            <a:r>
              <a:rPr lang="en-US" altLang="zh-CN" dirty="0" err="1"/>
              <a:t>cpp</a:t>
            </a:r>
            <a:r>
              <a:rPr lang="zh-CN" altLang="en-US" dirty="0"/>
              <a:t>程序进行预处理，分析包括		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之类的命令</a:t>
            </a:r>
          </a:p>
          <a:p>
            <a:pPr marL="533400" indent="-533400" algn="just" eaLnBrk="1" hangingPunct="1">
              <a:lnSpc>
                <a:spcPct val="90000"/>
              </a:lnSpc>
              <a:defRPr/>
            </a:pPr>
            <a:r>
              <a:rPr lang="zh-CN" altLang="en-US" u="sng" dirty="0">
                <a:solidFill>
                  <a:schemeClr val="accent2"/>
                </a:solidFill>
              </a:rPr>
              <a:t>编译</a:t>
            </a:r>
            <a:r>
              <a:rPr lang="en-US" altLang="zh-CN" dirty="0">
                <a:solidFill>
                  <a:schemeClr val="accent2"/>
                </a:solidFill>
              </a:rPr>
              <a:t>:</a:t>
            </a:r>
            <a:r>
              <a:rPr lang="en-US" altLang="zh-CN" dirty="0"/>
              <a:t>GCC</a:t>
            </a:r>
            <a:r>
              <a:rPr lang="zh-CN" altLang="en-US" dirty="0"/>
              <a:t>调用</a:t>
            </a:r>
            <a:r>
              <a:rPr lang="en-US" altLang="zh-CN" dirty="0"/>
              <a:t>ccl</a:t>
            </a:r>
            <a:r>
              <a:rPr lang="zh-CN" altLang="en-US" dirty="0"/>
              <a:t>程序进行编译，根据源代码生成           	汇编语言</a:t>
            </a:r>
          </a:p>
          <a:p>
            <a:pPr marL="533400" indent="-533400" algn="just" eaLnBrk="1" hangingPunct="1">
              <a:lnSpc>
                <a:spcPct val="90000"/>
              </a:lnSpc>
              <a:defRPr/>
            </a:pPr>
            <a:r>
              <a:rPr lang="zh-CN" altLang="en-US" u="sng" dirty="0">
                <a:solidFill>
                  <a:schemeClr val="accent2"/>
                </a:solidFill>
              </a:rPr>
              <a:t>汇编</a:t>
            </a:r>
            <a:r>
              <a:rPr lang="en-US" altLang="zh-CN" dirty="0">
                <a:solidFill>
                  <a:schemeClr val="accent2"/>
                </a:solidFill>
              </a:rPr>
              <a:t>:</a:t>
            </a:r>
            <a:r>
              <a:rPr lang="en-US" altLang="zh-CN" dirty="0"/>
              <a:t>GCC</a:t>
            </a:r>
            <a:r>
              <a:rPr lang="zh-CN" altLang="en-US" dirty="0"/>
              <a:t>调用</a:t>
            </a:r>
            <a:r>
              <a:rPr lang="en-US" altLang="zh-CN" dirty="0"/>
              <a:t>as</a:t>
            </a:r>
            <a:r>
              <a:rPr lang="zh-CN" altLang="en-US" dirty="0"/>
              <a:t>程序将上一步的结果生成扩展名为</a:t>
            </a:r>
            <a:r>
              <a:rPr lang="en-US" altLang="zh-CN" dirty="0"/>
              <a:t>.o</a:t>
            </a:r>
            <a:r>
              <a:rPr lang="zh-CN" altLang="en-US" dirty="0"/>
              <a:t>的目标文件</a:t>
            </a:r>
          </a:p>
          <a:p>
            <a:pPr marL="533400" indent="-533400" algn="just" eaLnBrk="1" hangingPunct="1">
              <a:lnSpc>
                <a:spcPct val="90000"/>
              </a:lnSpc>
              <a:defRPr/>
            </a:pPr>
            <a:r>
              <a:rPr lang="zh-CN" altLang="en-US" u="sng" dirty="0">
                <a:solidFill>
                  <a:schemeClr val="accent2"/>
                </a:solidFill>
              </a:rPr>
              <a:t>链接</a:t>
            </a:r>
            <a:r>
              <a:rPr lang="en-US" altLang="zh-CN" dirty="0">
                <a:solidFill>
                  <a:schemeClr val="accent2"/>
                </a:solidFill>
              </a:rPr>
              <a:t>:</a:t>
            </a:r>
            <a:r>
              <a:rPr lang="en-US" altLang="zh-CN" dirty="0"/>
              <a:t>GCC</a:t>
            </a:r>
            <a:r>
              <a:rPr lang="zh-CN" altLang="en-US" dirty="0"/>
              <a:t>调用</a:t>
            </a:r>
            <a:r>
              <a:rPr lang="en-US" altLang="zh-CN" dirty="0" err="1"/>
              <a:t>ld</a:t>
            </a:r>
            <a:r>
              <a:rPr lang="zh-CN" altLang="en-US" dirty="0"/>
              <a:t>程序将目标文件进行链接，最后生成可	执行文件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2288" y="98425"/>
            <a:ext cx="7772400" cy="5334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defRPr/>
            </a:pPr>
            <a:r>
              <a:rPr lang="zh-CN" altLang="en-US" sz="3600" dirty="0">
                <a:solidFill>
                  <a:schemeClr val="tx2">
                    <a:satMod val="130000"/>
                  </a:schemeClr>
                </a:solidFill>
              </a:rPr>
              <a:t>用</a:t>
            </a:r>
            <a:r>
              <a:rPr lang="en-US" altLang="zh-CN" sz="3600" dirty="0">
                <a:solidFill>
                  <a:schemeClr val="tx2">
                    <a:satMod val="130000"/>
                  </a:schemeClr>
                </a:solidFill>
              </a:rPr>
              <a:t>GCC</a:t>
            </a:r>
            <a:r>
              <a:rPr lang="zh-CN" altLang="en-US" sz="3600" dirty="0">
                <a:solidFill>
                  <a:schemeClr val="tx2">
                    <a:satMod val="130000"/>
                  </a:schemeClr>
                </a:solidFill>
              </a:rPr>
              <a:t>进行编译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066800"/>
            <a:ext cx="7924800" cy="5486400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/>
              <a:t>使用</a:t>
            </a:r>
            <a:r>
              <a:rPr lang="en-US" altLang="zh-CN"/>
              <a:t>GCC</a:t>
            </a:r>
            <a:r>
              <a:rPr lang="zh-CN" altLang="en-US"/>
              <a:t>的命令是</a:t>
            </a:r>
            <a:r>
              <a:rPr lang="en-US" altLang="zh-CN"/>
              <a:t>gcc</a:t>
            </a:r>
            <a:r>
              <a:rPr lang="zh-CN" altLang="en-US"/>
              <a:t>，最常用的方式如下：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en-US" altLang="zh-CN">
              <a:solidFill>
                <a:schemeClr val="accent2"/>
              </a:solidFill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en-US" altLang="zh-CN">
                <a:solidFill>
                  <a:schemeClr val="accent2"/>
                </a:solidFill>
              </a:rPr>
              <a:t>#gcc -o filename sample1.c sample2.c sample3.c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en-US" altLang="zh-CN"/>
          </a:p>
          <a:p>
            <a:pPr marL="533400" indent="-533400" algn="just" eaLnBrk="1" hangingPunct="1"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en-US"/>
              <a:t>使用</a:t>
            </a:r>
            <a:r>
              <a:rPr lang="en-US" altLang="zh-CN"/>
              <a:t>[-o filename]</a:t>
            </a:r>
            <a:r>
              <a:rPr lang="zh-CN" altLang="en-US"/>
              <a:t>参数，可以在</a:t>
            </a:r>
            <a:r>
              <a:rPr lang="en-US" altLang="zh-CN"/>
              <a:t>c</a:t>
            </a:r>
            <a:r>
              <a:rPr lang="zh-CN" altLang="en-US"/>
              <a:t>程序编译后，输出可执行的文件名为</a:t>
            </a:r>
            <a:r>
              <a:rPr lang="en-US" altLang="zh-CN"/>
              <a:t>filename</a:t>
            </a:r>
            <a:r>
              <a:rPr lang="zh-CN" altLang="en-US"/>
              <a:t>；如果没有这个参数，</a:t>
            </a:r>
            <a:r>
              <a:rPr lang="en-US" altLang="zh-CN"/>
              <a:t>GCC</a:t>
            </a:r>
            <a:r>
              <a:rPr lang="zh-CN" altLang="en-US"/>
              <a:t>将使用缺省的可执行文件名</a:t>
            </a:r>
            <a:r>
              <a:rPr lang="en-US" altLang="zh-CN"/>
              <a:t>a.out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98425"/>
            <a:ext cx="7772400" cy="533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2">
                    <a:satMod val="130000"/>
                  </a:schemeClr>
                </a:solidFill>
              </a:rPr>
              <a:t>GNU C/C++</a:t>
            </a:r>
            <a:r>
              <a:rPr lang="zh-CN" altLang="en-US" sz="2800" dirty="0">
                <a:solidFill>
                  <a:schemeClr val="tx2">
                    <a:satMod val="130000"/>
                  </a:schemeClr>
                </a:solidFill>
              </a:rPr>
              <a:t>编译器的选项列表 </a:t>
            </a:r>
          </a:p>
        </p:txBody>
      </p:sp>
      <p:graphicFrame>
        <p:nvGraphicFramePr>
          <p:cNvPr id="149537" name="Group 33"/>
          <p:cNvGraphicFramePr>
            <a:graphicFrameLocks noGrp="1"/>
          </p:cNvGraphicFramePr>
          <p:nvPr/>
        </p:nvGraphicFramePr>
        <p:xfrm>
          <a:off x="1016000" y="998538"/>
          <a:ext cx="7453313" cy="5257800"/>
        </p:xfrm>
        <a:graphic>
          <a:graphicData uri="http://schemas.openxmlformats.org/drawingml/2006/table">
            <a:tbl>
              <a:tblPr/>
              <a:tblGrid>
                <a:gridCol w="3238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选项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描述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-x language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(-s) file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-o file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-l library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-L directory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-I directory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-w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-pedantic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-Wall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ggdb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pg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指定语言（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C++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和汇编为有效值）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只进行编译和汇编（不链接）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编译（不汇编或链接）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只进行预处理（不编译、汇编或链接）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用来指定输出文件名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用来指定链接所用库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为库文件的搜索指定目录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include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文件的搜索指定目录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禁止警告消息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严格要求符合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ANSI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标准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显示附加的警告信息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产生排错信息（同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gdb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一起使用时）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产生排错信息（用于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gdb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）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产生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proff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所需的信息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产生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groff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所需的信息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优化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2700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基本选项</a:t>
            </a:r>
            <a:r>
              <a:rPr lang="en-US" altLang="zh-CN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——</a:t>
            </a:r>
            <a:r>
              <a:rPr lang="zh-CN" altLang="en-US" dirty="0">
                <a:latin typeface="Times New Roman"/>
              </a:rPr>
              <a:t>预处理阶段</a:t>
            </a:r>
            <a:endParaRPr lang="zh-CN" altLang="en-US" kern="1800" dirty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19459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23863"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主要处理</a:t>
            </a: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语言源文件中的</a:t>
            </a:r>
            <a:r>
              <a:rPr lang="en-US" altLang="zh-CN" dirty="0">
                <a:latin typeface="Times New Roman" panose="02020603050405020304" pitchFamily="18" charset="0"/>
              </a:rPr>
              <a:t>#</a:t>
            </a:r>
            <a:r>
              <a:rPr lang="en-US" altLang="zh-CN" dirty="0" err="1">
                <a:latin typeface="Times New Roman" panose="02020603050405020304" pitchFamily="18" charset="0"/>
              </a:rPr>
              <a:t>ifdef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#include</a:t>
            </a:r>
            <a:r>
              <a:rPr lang="zh-CN" altLang="en-US" dirty="0">
                <a:latin typeface="Times New Roman" panose="02020603050405020304" pitchFamily="18" charset="0"/>
              </a:rPr>
              <a:t>以及</a:t>
            </a:r>
            <a:r>
              <a:rPr lang="en-US" altLang="zh-CN" dirty="0">
                <a:latin typeface="Times New Roman" panose="02020603050405020304" pitchFamily="18" charset="0"/>
              </a:rPr>
              <a:t>#define</a:t>
            </a:r>
            <a:r>
              <a:rPr lang="zh-CN" altLang="en-US" dirty="0">
                <a:latin typeface="Times New Roman" panose="02020603050405020304" pitchFamily="18" charset="0"/>
              </a:rPr>
              <a:t>等命令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39763" lvl="1" indent="-282575">
              <a:buFont typeface="Wingdings 2" panose="05020102010507070707" pitchFamily="18" charset="2"/>
              <a:buChar char="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GCC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会忽略掉不需要预处理的输入文件，该阶段会生成中间文件*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639763" lvl="1" indent="-282575">
              <a:buFont typeface="Wingdings 2" panose="05020102010507070707" pitchFamily="18" charset="2"/>
              <a:buChar char=""/>
              <a:defRPr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marL="423863"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例：对于源程序</a:t>
            </a:r>
            <a:r>
              <a:rPr lang="en-US" altLang="zh-CN" dirty="0" err="1">
                <a:latin typeface="Times New Roman" panose="02020603050405020304" pitchFamily="18" charset="0"/>
              </a:rPr>
              <a:t>example.c</a:t>
            </a:r>
            <a:r>
              <a:rPr lang="zh-CN" altLang="en-US" dirty="0">
                <a:latin typeface="Times New Roman" panose="02020603050405020304" pitchFamily="18" charset="0"/>
              </a:rPr>
              <a:t> ，使用如下命令对源文件进行预处理</a:t>
            </a:r>
          </a:p>
          <a:p>
            <a:pPr marL="357188" lvl="1" indent="0"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                               </a:t>
            </a:r>
            <a:r>
              <a:rPr lang="en-US" altLang="zh-CN" dirty="0" err="1">
                <a:latin typeface="Times New Roman" panose="02020603050405020304" pitchFamily="18" charset="0"/>
              </a:rPr>
              <a:t>gcc</a:t>
            </a:r>
            <a:r>
              <a:rPr lang="en-US" altLang="zh-CN" dirty="0">
                <a:latin typeface="Times New Roman" panose="02020603050405020304" pitchFamily="18" charset="0"/>
              </a:rPr>
              <a:t> -E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</a:rPr>
              <a:t>example.c</a:t>
            </a:r>
            <a:r>
              <a:rPr lang="en-US" altLang="zh-CN" dirty="0">
                <a:latin typeface="Times New Roman" panose="02020603050405020304" pitchFamily="18" charset="0"/>
              </a:rPr>
              <a:t> -o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</a:rPr>
              <a:t>example.i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39763" lvl="1" indent="-282575">
              <a:buFont typeface="Wingdings 2" panose="05020102010507070707" pitchFamily="18" charset="2"/>
              <a:buChar char=""/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说明：该例子使用了两个选项：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-E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-o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，其中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-E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表示在预处理结束后即停止编译过程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-o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指定输出文件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。前面的选项不同，输出的文件类型也不相同，可能为预处理后的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代码、汇编文件、目标文件或可执行文件，这里即为预处理后的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代码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261426-0D0A-4495-BD50-F2BE4213E44F}" type="slidenum">
              <a:rPr lang="en-US" altLang="zh-CN">
                <a:solidFill>
                  <a:srgbClr val="B5A788"/>
                </a:solidFill>
                <a:latin typeface="Gill Sans MT" pitchFamily="34" charset="0"/>
                <a:ea typeface="华文中宋" pitchFamily="2" charset="-122"/>
              </a:rPr>
              <a:pPr/>
              <a:t>16</a:t>
            </a:fld>
            <a:endParaRPr lang="en-US" altLang="zh-CN">
              <a:solidFill>
                <a:srgbClr val="B5A788"/>
              </a:solidFill>
              <a:latin typeface="Gill Sans MT" pitchFamily="34" charset="0"/>
              <a:ea typeface="华文中宋" pitchFamily="2" charset="-122"/>
            </a:endParaRPr>
          </a:p>
        </p:txBody>
      </p:sp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84138"/>
            <a:ext cx="82296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C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预处理器 </a:t>
            </a:r>
            <a:r>
              <a:rPr lang="en-US" altLang="zh-CN" dirty="0" err="1">
                <a:solidFill>
                  <a:schemeClr val="tx2">
                    <a:satMod val="130000"/>
                  </a:schemeClr>
                </a:solidFill>
              </a:rPr>
              <a:t>cpp</a:t>
            </a:r>
            <a:endParaRPr lang="en-US" altLang="zh-CN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125" indent="-282575" eaLnBrk="1" hangingPunct="1">
              <a:buFont typeface="Wingdings 2" pitchFamily="18" charset="2"/>
              <a:buChar char=""/>
            </a:pPr>
            <a:r>
              <a:rPr lang="en-US" altLang="zh-CN"/>
              <a:t>C</a:t>
            </a:r>
            <a:r>
              <a:rPr lang="zh-CN" altLang="en-US"/>
              <a:t>预处理器</a:t>
            </a:r>
            <a:r>
              <a:rPr lang="en-US" altLang="zh-CN"/>
              <a:t>cpp</a:t>
            </a:r>
            <a:r>
              <a:rPr lang="zh-CN" altLang="en-US"/>
              <a:t>是用来完成宏的求值、条件编译以及其他一些需要把代码传递到编译器前的工作。通常所见的那些“</a:t>
            </a:r>
            <a:r>
              <a:rPr lang="en-US" altLang="zh-CN"/>
              <a:t>#”</a:t>
            </a:r>
            <a:r>
              <a:rPr lang="zh-CN" altLang="en-US"/>
              <a:t>号后面的语句由 </a:t>
            </a:r>
            <a:r>
              <a:rPr lang="en-US" altLang="zh-CN"/>
              <a:t>cpp </a:t>
            </a:r>
            <a:r>
              <a:rPr lang="zh-CN" altLang="en-US"/>
              <a:t>来进行处理，来看下面一段代码：</a:t>
            </a:r>
          </a:p>
          <a:p>
            <a:pPr marL="639763" lvl="1" indent="-236538" eaLnBrk="1" hangingPunct="1">
              <a:buFont typeface="Verdana" pitchFamily="34" charset="0"/>
              <a:buChar char="◦"/>
            </a:pPr>
            <a:r>
              <a:rPr lang="en-US" altLang="zh-CN"/>
              <a:t>#define FOO (5*2)</a:t>
            </a:r>
            <a:endParaRPr lang="en-GB" altLang="zh-CN"/>
          </a:p>
          <a:p>
            <a:pPr marL="639763" lvl="1" indent="-236538" eaLnBrk="1" hangingPunct="1">
              <a:buFont typeface="Verdana" pitchFamily="34" charset="0"/>
              <a:buChar char="◦"/>
            </a:pPr>
            <a:r>
              <a:rPr lang="en-GB" altLang="zh-CN"/>
              <a:t>…</a:t>
            </a:r>
            <a:endParaRPr lang="en-US" altLang="zh-CN"/>
          </a:p>
          <a:p>
            <a:pPr marL="639763" lvl="1" indent="-236538" eaLnBrk="1" hangingPunct="1">
              <a:buFont typeface="Verdana" pitchFamily="34" charset="0"/>
              <a:buChar char="◦"/>
            </a:pPr>
            <a:r>
              <a:rPr lang="en-US" altLang="zh-CN"/>
              <a:t>printf("%d\n",FOO*2);</a:t>
            </a:r>
          </a:p>
          <a:p>
            <a:pPr marL="639763" lvl="1" indent="-236538" eaLnBrk="1" hangingPunct="1">
              <a:buFont typeface="Verdana" pitchFamily="34" charset="0"/>
              <a:buChar char="◦"/>
            </a:pPr>
            <a:r>
              <a:rPr lang="en-US" altLang="zh-CN"/>
              <a:t>…</a:t>
            </a:r>
          </a:p>
          <a:p>
            <a:pPr marL="365125" indent="-282575" eaLnBrk="1" hangingPunct="1">
              <a:buFont typeface="Wingdings 2" pitchFamily="18" charset="2"/>
              <a:buChar char=""/>
            </a:pPr>
            <a:r>
              <a:rPr lang="zh-CN" altLang="en-US"/>
              <a:t>经过</a:t>
            </a:r>
            <a:r>
              <a:rPr lang="en-US" altLang="zh-CN"/>
              <a:t>cpp</a:t>
            </a:r>
            <a:r>
              <a:rPr lang="zh-CN" altLang="en-US"/>
              <a:t>预处理后，代码变成下面形式：</a:t>
            </a:r>
          </a:p>
          <a:p>
            <a:pPr marL="639763" lvl="1" indent="-236538" eaLnBrk="1" hangingPunct="1">
              <a:buFont typeface="Verdana" pitchFamily="34" charset="0"/>
              <a:buChar char="◦"/>
            </a:pPr>
            <a:r>
              <a:rPr lang="en-US" altLang="zh-CN"/>
              <a:t>printf("%d\n",(5*2)*2);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13" y="20638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基本选项</a:t>
            </a:r>
            <a:r>
              <a:rPr lang="en-US" altLang="zh-CN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——</a:t>
            </a:r>
            <a:r>
              <a:rPr lang="zh-CN" altLang="en-US" dirty="0">
                <a:latin typeface="Times New Roman"/>
              </a:rPr>
              <a:t>编译阶段</a:t>
            </a:r>
            <a:endParaRPr lang="zh-CN" altLang="en-US" kern="1800" dirty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836613"/>
            <a:ext cx="8424862" cy="5218112"/>
          </a:xfrm>
        </p:spPr>
        <p:txBody>
          <a:bodyPr>
            <a:normAutofit/>
          </a:bodyPr>
          <a:lstStyle/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Times New Roman"/>
              </a:rPr>
              <a:t>编译：输入中间文件*</a:t>
            </a:r>
            <a:r>
              <a:rPr lang="en-US" altLang="zh-CN" dirty="0">
                <a:latin typeface="Times New Roman"/>
              </a:rPr>
              <a:t>.</a:t>
            </a:r>
            <a:r>
              <a:rPr lang="en-US" altLang="zh-CN" dirty="0" err="1">
                <a:latin typeface="Times New Roman"/>
              </a:rPr>
              <a:t>i</a:t>
            </a:r>
            <a:r>
              <a:rPr lang="zh-CN" altLang="en-US" dirty="0">
                <a:latin typeface="Times New Roman"/>
              </a:rPr>
              <a:t>，编译后生成的是汇编语言文件*</a:t>
            </a:r>
            <a:r>
              <a:rPr lang="en-US" altLang="zh-CN" dirty="0">
                <a:latin typeface="Times New Roman"/>
              </a:rPr>
              <a:t>.s</a:t>
            </a:r>
          </a:p>
          <a:p>
            <a:pPr marL="82296" indent="0" fontAlgn="auto">
              <a:spcAft>
                <a:spcPts val="0"/>
              </a:spcAft>
              <a:buFontTx/>
              <a:buNone/>
              <a:defRPr/>
            </a:pPr>
            <a:endParaRPr lang="en-US" altLang="zh-CN" dirty="0">
              <a:latin typeface="Times New Roman"/>
            </a:endParaRPr>
          </a:p>
          <a:p>
            <a:pPr marL="82296" indent="0" fontAlgn="auto">
              <a:spcAft>
                <a:spcPts val="0"/>
              </a:spcAft>
              <a:buFontTx/>
              <a:buNone/>
              <a:defRPr/>
            </a:pPr>
            <a:r>
              <a:rPr lang="en-US" altLang="zh-CN" sz="1800" dirty="0">
                <a:latin typeface="Times New Roman"/>
              </a:rPr>
              <a:t>    </a:t>
            </a:r>
            <a:r>
              <a:rPr lang="zh-CN" altLang="en-US" sz="1800" dirty="0">
                <a:latin typeface="Times New Roman"/>
              </a:rPr>
              <a:t>该阶段对应的</a:t>
            </a:r>
            <a:r>
              <a:rPr lang="en-US" altLang="zh-CN" sz="1800" dirty="0">
                <a:latin typeface="Times New Roman"/>
              </a:rPr>
              <a:t>GCC</a:t>
            </a:r>
            <a:r>
              <a:rPr lang="zh-CN" altLang="en-US" sz="1800" dirty="0">
                <a:latin typeface="Times New Roman"/>
              </a:rPr>
              <a:t>命令如下例所示：</a:t>
            </a:r>
          </a:p>
          <a:p>
            <a:pPr marL="640398" lvl="1" indent="-283464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latin typeface="Times New Roman"/>
              </a:rPr>
              <a:t>                           </a:t>
            </a:r>
            <a:r>
              <a:rPr lang="en-US" altLang="zh-CN" dirty="0" err="1">
                <a:latin typeface="Times New Roman"/>
              </a:rPr>
              <a:t>gcc</a:t>
            </a:r>
            <a:r>
              <a:rPr lang="zh-CN" altLang="en-US" dirty="0">
                <a:latin typeface="Times New Roman"/>
              </a:rPr>
              <a:t> </a:t>
            </a:r>
            <a:r>
              <a:rPr lang="en-US" altLang="zh-CN" dirty="0">
                <a:latin typeface="Times New Roman"/>
              </a:rPr>
              <a:t>-S</a:t>
            </a:r>
            <a:r>
              <a:rPr lang="zh-CN" altLang="en-US" dirty="0">
                <a:latin typeface="Times New Roman"/>
              </a:rPr>
              <a:t> </a:t>
            </a:r>
            <a:r>
              <a:rPr lang="en-US" altLang="zh-CN" dirty="0" err="1">
                <a:latin typeface="Times New Roman"/>
              </a:rPr>
              <a:t>example.i</a:t>
            </a:r>
            <a:r>
              <a:rPr lang="en-US" altLang="zh-CN" dirty="0">
                <a:latin typeface="Times New Roman"/>
              </a:rPr>
              <a:t> -o</a:t>
            </a:r>
            <a:r>
              <a:rPr lang="zh-CN" altLang="en-US" dirty="0">
                <a:latin typeface="Times New Roman"/>
              </a:rPr>
              <a:t> </a:t>
            </a:r>
            <a:r>
              <a:rPr lang="en-US" altLang="zh-CN" dirty="0" err="1">
                <a:latin typeface="Times New Roman"/>
              </a:rPr>
              <a:t>example.s</a:t>
            </a:r>
            <a:endParaRPr lang="en-US" altLang="zh-CN" dirty="0">
              <a:latin typeface="Times New Roman"/>
            </a:endParaRPr>
          </a:p>
          <a:p>
            <a:pPr marL="640398" lvl="1" indent="-283464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 err="1">
                <a:solidFill>
                  <a:schemeClr val="tx1"/>
                </a:solidFill>
                <a:latin typeface="Times New Roman"/>
              </a:rPr>
              <a:t>example.s</a:t>
            </a:r>
            <a:r>
              <a:rPr lang="zh-CN" altLang="en-US" dirty="0">
                <a:solidFill>
                  <a:schemeClr val="tx1"/>
                </a:solidFill>
                <a:latin typeface="Times New Roman"/>
              </a:rPr>
              <a:t>即为生成的汇编语言文件</a:t>
            </a:r>
            <a:endParaRPr lang="en-US" altLang="zh-CN" dirty="0">
              <a:solidFill>
                <a:schemeClr val="tx1"/>
              </a:solidFill>
              <a:latin typeface="Times New Roman"/>
            </a:endParaRPr>
          </a:p>
          <a:p>
            <a:pPr marL="640398" lvl="1" indent="-283464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endParaRPr lang="en-US" altLang="zh-CN" dirty="0">
              <a:latin typeface="Times New Roman"/>
            </a:endParaRPr>
          </a:p>
          <a:p>
            <a:pPr marL="82296" indent="0" fontAlgn="auto">
              <a:spcAft>
                <a:spcPts val="0"/>
              </a:spcAft>
              <a:buFontTx/>
              <a:buNone/>
              <a:defRPr/>
            </a:pPr>
            <a:r>
              <a:rPr lang="zh-CN" altLang="en-US" dirty="0">
                <a:latin typeface="Times New Roman"/>
              </a:rPr>
              <a:t>该例其实可以直接从源代码编译，这时应该使用小写的</a:t>
            </a:r>
            <a:r>
              <a:rPr lang="en-US" altLang="zh-CN" dirty="0">
                <a:latin typeface="Times New Roman"/>
              </a:rPr>
              <a:t>s</a:t>
            </a:r>
            <a:r>
              <a:rPr lang="zh-CN" altLang="en-US" dirty="0">
                <a:latin typeface="Times New Roman"/>
              </a:rPr>
              <a:t>，即</a:t>
            </a:r>
          </a:p>
          <a:p>
            <a:pPr marL="82296" indent="0" fontAlgn="auto">
              <a:spcAft>
                <a:spcPts val="0"/>
              </a:spcAft>
              <a:buFontTx/>
              <a:buNone/>
              <a:defRPr/>
            </a:pPr>
            <a:r>
              <a:rPr lang="en-US" altLang="zh-CN" dirty="0">
                <a:latin typeface="Times New Roman"/>
              </a:rPr>
              <a:t>                      </a:t>
            </a:r>
            <a:r>
              <a:rPr lang="en-US" altLang="zh-CN" dirty="0" err="1">
                <a:solidFill>
                  <a:srgbClr val="3333CC"/>
                </a:solidFill>
                <a:latin typeface="Times New Roman"/>
              </a:rPr>
              <a:t>gcc</a:t>
            </a:r>
            <a:r>
              <a:rPr lang="zh-CN" altLang="en-US" dirty="0">
                <a:solidFill>
                  <a:srgbClr val="3333CC"/>
                </a:solidFill>
                <a:latin typeface="Times New Roman"/>
              </a:rPr>
              <a:t> </a:t>
            </a:r>
            <a:r>
              <a:rPr lang="en-US" altLang="zh-CN" dirty="0">
                <a:solidFill>
                  <a:srgbClr val="3333CC"/>
                </a:solidFill>
                <a:latin typeface="Times New Roman"/>
              </a:rPr>
              <a:t>–s</a:t>
            </a:r>
            <a:r>
              <a:rPr lang="zh-CN" altLang="en-US" dirty="0">
                <a:solidFill>
                  <a:srgbClr val="3333CC"/>
                </a:solidFill>
                <a:latin typeface="Times New Roman"/>
              </a:rPr>
              <a:t> </a:t>
            </a:r>
            <a:r>
              <a:rPr lang="en-US" altLang="zh-CN" dirty="0" err="1">
                <a:solidFill>
                  <a:srgbClr val="3333CC"/>
                </a:solidFill>
                <a:latin typeface="Times New Roman"/>
              </a:rPr>
              <a:t>example.c</a:t>
            </a:r>
            <a:r>
              <a:rPr lang="zh-CN" altLang="en-US" dirty="0">
                <a:solidFill>
                  <a:srgbClr val="3333CC"/>
                </a:solidFill>
                <a:latin typeface="Times New Roman"/>
              </a:rPr>
              <a:t> </a:t>
            </a:r>
            <a:r>
              <a:rPr lang="en-US" altLang="zh-CN" dirty="0">
                <a:solidFill>
                  <a:srgbClr val="3333CC"/>
                </a:solidFill>
                <a:latin typeface="Times New Roman"/>
              </a:rPr>
              <a:t>-o</a:t>
            </a:r>
            <a:r>
              <a:rPr lang="zh-CN" altLang="en-US" dirty="0">
                <a:solidFill>
                  <a:srgbClr val="3333CC"/>
                </a:solidFill>
                <a:latin typeface="Times New Roman"/>
              </a:rPr>
              <a:t> </a:t>
            </a:r>
            <a:r>
              <a:rPr lang="en-US" altLang="zh-CN" dirty="0" err="1">
                <a:solidFill>
                  <a:srgbClr val="3333CC"/>
                </a:solidFill>
                <a:latin typeface="Times New Roman"/>
              </a:rPr>
              <a:t>example.s</a:t>
            </a:r>
            <a:endParaRPr lang="en-US" altLang="zh-CN" dirty="0">
              <a:solidFill>
                <a:srgbClr val="3333CC"/>
              </a:solidFill>
              <a:latin typeface="Times New Roman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zh-CN" dirty="0"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50" y="53975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编译器</a:t>
            </a:r>
            <a:r>
              <a:rPr lang="en-US" altLang="zh-CN" kern="1800" dirty="0" err="1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ccl</a:t>
            </a:r>
            <a:r>
              <a:rPr lang="zh-CN" altLang="en-US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优化选项</a:t>
            </a:r>
            <a:endParaRPr lang="zh-CN" altLang="en-US" kern="1800" dirty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20483" name="文本占位符 2"/>
          <p:cNvSpPr>
            <a:spLocks noGrp="1"/>
          </p:cNvSpPr>
          <p:nvPr>
            <p:ph type="body" idx="1"/>
          </p:nvPr>
        </p:nvSpPr>
        <p:spPr>
          <a:xfrm>
            <a:off x="701675" y="728663"/>
            <a:ext cx="8229600" cy="965200"/>
          </a:xfrm>
        </p:spPr>
        <p:txBody>
          <a:bodyPr/>
          <a:lstStyle/>
          <a:p>
            <a:pPr marL="365125" indent="-282575">
              <a:buFont typeface="Wingdings 2" pitchFamily="18" charset="2"/>
              <a:buChar char=""/>
            </a:pPr>
            <a:r>
              <a:rPr lang="en-US" altLang="zh-CN">
                <a:latin typeface="Times New Roman" pitchFamily="18" charset="0"/>
              </a:rPr>
              <a:t>GCC</a:t>
            </a:r>
            <a:r>
              <a:rPr lang="zh-CN" altLang="en-US">
                <a:latin typeface="Times New Roman" pitchFamily="18" charset="0"/>
              </a:rPr>
              <a:t>具有优化代码的功能，它的优化功能也有多种不同的选项，主要的优化选项如表所示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01675" y="1673225"/>
          <a:ext cx="8191500" cy="50609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2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04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选项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说明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7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-O0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不进行优化处理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71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-O</a:t>
                      </a:r>
                      <a:r>
                        <a:rPr lang="zh-CN" sz="2400" dirty="0">
                          <a:effectLst/>
                        </a:rPr>
                        <a:t>或</a:t>
                      </a:r>
                      <a:r>
                        <a:rPr lang="en-US" sz="2400" dirty="0">
                          <a:effectLst/>
                        </a:rPr>
                        <a:t>-O1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进行基本的优化，这些优化在大多数情况下都会使程序执行得更快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500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-O2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除了完成</a:t>
                      </a:r>
                      <a:r>
                        <a:rPr lang="en-US" sz="2400" dirty="0">
                          <a:effectLst/>
                        </a:rPr>
                        <a:t>-O1</a:t>
                      </a:r>
                      <a:r>
                        <a:rPr lang="zh-CN" sz="2400" dirty="0">
                          <a:effectLst/>
                        </a:rPr>
                        <a:t>级别的优化外，还要一些额外的调整工作，如处理器指令调度等，这是</a:t>
                      </a:r>
                      <a:r>
                        <a:rPr lang="en-US" sz="2400" dirty="0">
                          <a:effectLst/>
                        </a:rPr>
                        <a:t>GNU</a:t>
                      </a:r>
                      <a:r>
                        <a:rPr lang="zh-CN" sz="2400" dirty="0">
                          <a:effectLst/>
                        </a:rPr>
                        <a:t>发布软件的默认优化级别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983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-O3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除了完成</a:t>
                      </a:r>
                      <a:r>
                        <a:rPr lang="en-US" sz="2400" dirty="0">
                          <a:effectLst/>
                        </a:rPr>
                        <a:t>-O2</a:t>
                      </a:r>
                      <a:r>
                        <a:rPr lang="zh-CN" sz="2400" dirty="0">
                          <a:effectLst/>
                        </a:rPr>
                        <a:t>级别的优化外，还进行循环的展开以及其它一些与处理器特性相关的优化工作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7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-Os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生成最小的可执行文件，主要用在嵌入式领域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3550" y="53975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编译优化选项的选择</a:t>
            </a:r>
            <a:endParaRPr lang="zh-CN" altLang="en-US" kern="1800" dirty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21507" name="文本占位符 2"/>
          <p:cNvSpPr>
            <a:spLocks noGrp="1"/>
          </p:cNvSpPr>
          <p:nvPr>
            <p:ph type="body" idx="1"/>
          </p:nvPr>
        </p:nvSpPr>
        <p:spPr>
          <a:xfrm>
            <a:off x="463550" y="773113"/>
            <a:ext cx="8615363" cy="5618162"/>
          </a:xfrm>
        </p:spPr>
        <p:txBody>
          <a:bodyPr/>
          <a:lstStyle/>
          <a:p>
            <a:r>
              <a:rPr lang="zh-CN" altLang="en-US" sz="2000">
                <a:latin typeface="Times New Roman" pitchFamily="18" charset="0"/>
              </a:rPr>
              <a:t>一般来讲，优化级别越高，生成的可执行文件的运行速度也越快，但消耗在编译上的时间就越长，因此在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开发的时候最好不要使用优化选项</a:t>
            </a:r>
            <a:r>
              <a:rPr lang="zh-CN" altLang="en-US" sz="2000">
                <a:latin typeface="Times New Roman" pitchFamily="18" charset="0"/>
              </a:rPr>
              <a:t>，只有到软件发行或开发结束的时候，才考虑对最终生成的代码进行优化</a:t>
            </a:r>
          </a:p>
          <a:p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推荐使用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-O2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选项</a:t>
            </a:r>
            <a:r>
              <a:rPr lang="zh-CN" altLang="en-US" sz="2000">
                <a:latin typeface="Times New Roman" pitchFamily="18" charset="0"/>
              </a:rPr>
              <a:t>，因为它在优化长度、编译时间和代码大小之间，取得了一个比较理想的平衡点，它是最安全的优化选项</a:t>
            </a:r>
            <a:endParaRPr lang="en-US" altLang="zh-CN" sz="2000">
              <a:latin typeface="Times New Roman" pitchFamily="18" charset="0"/>
            </a:endParaRPr>
          </a:p>
          <a:p>
            <a:r>
              <a:rPr lang="zh-CN" altLang="en-US" sz="2000">
                <a:latin typeface="Times New Roman" pitchFamily="18" charset="0"/>
              </a:rPr>
              <a:t>对于桌面应用，可以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尝试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-O3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选项</a:t>
            </a:r>
            <a:r>
              <a:rPr lang="zh-CN" altLang="en-US" sz="2000">
                <a:latin typeface="Times New Roman" pitchFamily="18" charset="0"/>
              </a:rPr>
              <a:t>，在优化时对循环进行了展开，这会使可执行文件增大，速度是否增加取决于特定环境。其实他们之间的速度差异也并不是很明显</a:t>
            </a:r>
          </a:p>
          <a:p>
            <a:r>
              <a:rPr lang="en-US" altLang="zh-CN" sz="2000">
                <a:latin typeface="Times New Roman" pitchFamily="18" charset="0"/>
              </a:rPr>
              <a:t>-O2</a:t>
            </a:r>
            <a:r>
              <a:rPr lang="zh-CN" altLang="en-US" sz="2000">
                <a:latin typeface="Times New Roman" pitchFamily="18" charset="0"/>
              </a:rPr>
              <a:t>选项已经启用绝大多数安全的优化选项，</a:t>
            </a:r>
            <a:r>
              <a:rPr lang="en-US" altLang="zh-CN" sz="2000">
                <a:latin typeface="Times New Roman" pitchFamily="18" charset="0"/>
              </a:rPr>
              <a:t>-O3</a:t>
            </a:r>
            <a:r>
              <a:rPr lang="zh-CN" altLang="en-US" sz="2000">
                <a:latin typeface="Times New Roman" pitchFamily="18" charset="0"/>
              </a:rPr>
              <a:t>选项是在</a:t>
            </a:r>
            <a:r>
              <a:rPr lang="en-US" altLang="zh-CN" sz="2000">
                <a:latin typeface="Times New Roman" pitchFamily="18" charset="0"/>
              </a:rPr>
              <a:t>-O2</a:t>
            </a:r>
            <a:r>
              <a:rPr lang="zh-CN" altLang="en-US" sz="2000">
                <a:latin typeface="Times New Roman" pitchFamily="18" charset="0"/>
              </a:rPr>
              <a:t>选项的基础上又增添了一些，其实用户也可以根据需要，在</a:t>
            </a:r>
            <a:r>
              <a:rPr lang="en-US" altLang="zh-CN" sz="2000">
                <a:latin typeface="Times New Roman" pitchFamily="18" charset="0"/>
              </a:rPr>
              <a:t>-O2</a:t>
            </a:r>
            <a:r>
              <a:rPr lang="zh-CN" altLang="en-US" sz="2000">
                <a:latin typeface="Times New Roman" pitchFamily="18" charset="0"/>
              </a:rPr>
              <a:t>选项的基础自行添加，这样比直接使用</a:t>
            </a:r>
            <a:r>
              <a:rPr lang="en-US" altLang="zh-CN" sz="2000">
                <a:latin typeface="Times New Roman" pitchFamily="18" charset="0"/>
              </a:rPr>
              <a:t>-O3</a:t>
            </a:r>
            <a:r>
              <a:rPr lang="zh-CN" altLang="en-US" sz="2000">
                <a:latin typeface="Times New Roman" pitchFamily="18" charset="0"/>
              </a:rPr>
              <a:t>选项更加安全。例如增添如下选项：</a:t>
            </a:r>
          </a:p>
          <a:p>
            <a:pPr lvl="1" indent="-282575">
              <a:buFont typeface="Wingdings 2" pitchFamily="18" charset="2"/>
              <a:buChar char=""/>
            </a:pPr>
            <a:r>
              <a:rPr lang="en-US" altLang="zh-CN" sz="1800">
                <a:latin typeface="Times New Roman" pitchFamily="18" charset="0"/>
              </a:rPr>
              <a:t>-finline-functions</a:t>
            </a:r>
            <a:r>
              <a:rPr lang="zh-CN" altLang="en-US" sz="1800">
                <a:latin typeface="Times New Roman" pitchFamily="18" charset="0"/>
              </a:rPr>
              <a:t>：允许编译器将一些简单的函数在其调用处展开</a:t>
            </a:r>
          </a:p>
          <a:p>
            <a:pPr lvl="1" indent="-282575">
              <a:buFont typeface="Wingdings 2" pitchFamily="18" charset="2"/>
              <a:buChar char=""/>
            </a:pPr>
            <a:r>
              <a:rPr lang="en-US" altLang="zh-CN" sz="1800">
                <a:latin typeface="Times New Roman" pitchFamily="18" charset="0"/>
              </a:rPr>
              <a:t>-funswitch-loops</a:t>
            </a:r>
            <a:r>
              <a:rPr lang="zh-CN" altLang="en-US" sz="1800">
                <a:latin typeface="Times New Roman" pitchFamily="18" charset="0"/>
              </a:rPr>
              <a:t>：将循环体中值不改变的变量移到循环体之外</a:t>
            </a:r>
            <a:endParaRPr lang="en-US" altLang="zh-CN" sz="1800">
              <a:latin typeface="Times New Roman" pitchFamily="18" charset="0"/>
            </a:endParaRPr>
          </a:p>
          <a:p>
            <a:pPr lvl="1" indent="-282575">
              <a:buFont typeface="Wingdings 2" pitchFamily="18" charset="2"/>
              <a:buChar char=""/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具体的命令格式举例：</a:t>
            </a:r>
          </a:p>
          <a:p>
            <a:pPr>
              <a:buFont typeface="Wingdings 2" pitchFamily="18" charset="2"/>
              <a:buNone/>
            </a:pPr>
            <a:r>
              <a:rPr lang="en-US" altLang="zh-CN" sz="2000">
                <a:latin typeface="Times New Roman" pitchFamily="18" charset="0"/>
              </a:rPr>
              <a:t>	               </a:t>
            </a:r>
            <a:r>
              <a:rPr lang="en-US" altLang="zh-CN" sz="2000">
                <a:solidFill>
                  <a:srgbClr val="3333CC"/>
                </a:solidFill>
                <a:latin typeface="Times New Roman" pitchFamily="18" charset="0"/>
              </a:rPr>
              <a:t>gcc -O2</a:t>
            </a:r>
            <a:r>
              <a:rPr lang="zh-CN" altLang="en-US" sz="2000">
                <a:solidFill>
                  <a:srgbClr val="3333CC"/>
                </a:solidFill>
                <a:latin typeface="Times New Roman" pitchFamily="18" charset="0"/>
              </a:rPr>
              <a:t> </a:t>
            </a:r>
            <a:r>
              <a:rPr lang="en-US" altLang="zh-CN" sz="2000">
                <a:solidFill>
                  <a:srgbClr val="3333CC"/>
                </a:solidFill>
                <a:latin typeface="Times New Roman" pitchFamily="18" charset="0"/>
              </a:rPr>
              <a:t>-finline-functions</a:t>
            </a:r>
            <a:r>
              <a:rPr lang="zh-CN" altLang="en-US" sz="2000">
                <a:solidFill>
                  <a:srgbClr val="3333CC"/>
                </a:solidFill>
                <a:latin typeface="Times New Roman" pitchFamily="18" charset="0"/>
              </a:rPr>
              <a:t> </a:t>
            </a:r>
            <a:r>
              <a:rPr lang="en-US" altLang="zh-CN" sz="2000">
                <a:solidFill>
                  <a:srgbClr val="3333CC"/>
                </a:solidFill>
                <a:latin typeface="Times New Roman" pitchFamily="18" charset="0"/>
              </a:rPr>
              <a:t>example.c -o 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/>
              <a:t>实验环境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863600"/>
            <a:ext cx="8551863" cy="540067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300"/>
              </a:spcBef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主要教学目标</a:t>
            </a:r>
          </a:p>
          <a:p>
            <a:pPr marL="838200" lvl="1" indent="-381000">
              <a:lnSpc>
                <a:spcPct val="150000"/>
              </a:lnSpc>
              <a:spcBef>
                <a:spcPct val="35000"/>
              </a:spcBef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</a:p>
          <a:p>
            <a:pPr marL="838200" lvl="1" indent="-381000">
              <a:lnSpc>
                <a:spcPct val="150000"/>
              </a:lnSpc>
              <a:spcBef>
                <a:spcPct val="35000"/>
              </a:spcBef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38200" lvl="1" indent="-381000">
              <a:lnSpc>
                <a:spcPct val="150000"/>
              </a:lnSpc>
              <a:spcBef>
                <a:spcPct val="35000"/>
              </a:spcBef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符号调试器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38200" lvl="1" indent="-381000">
              <a:lnSpc>
                <a:spcPct val="150000"/>
              </a:lnSpc>
              <a:spcBef>
                <a:spcPct val="35000"/>
              </a:spcBef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学习程序维护工具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</a:p>
          <a:p>
            <a:pPr marL="838200" lvl="1" indent="-381000">
              <a:lnSpc>
                <a:spcPct val="150000"/>
              </a:lnSpc>
              <a:spcBef>
                <a:spcPct val="35000"/>
              </a:spcBef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了解反汇编的方法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38200" lvl="1" indent="-381000">
              <a:lnSpc>
                <a:spcPct val="150000"/>
              </a:lnSpc>
              <a:spcBef>
                <a:spcPct val="35000"/>
              </a:spcBef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示例与练习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8150" indent="-381000">
              <a:lnSpc>
                <a:spcPct val="150000"/>
              </a:lnSpc>
              <a:spcBef>
                <a:spcPct val="35000"/>
              </a:spcBef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实验任务：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PA0</a:t>
            </a:r>
          </a:p>
          <a:p>
            <a:pPr marL="838200" lvl="1" indent="-381000">
              <a:lnSpc>
                <a:spcPct val="150000"/>
              </a:lnSpc>
              <a:spcBef>
                <a:spcPct val="35000"/>
              </a:spcBef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8150" indent="-381000">
              <a:lnSpc>
                <a:spcPct val="150000"/>
              </a:lnSpc>
              <a:spcBef>
                <a:spcPct val="35000"/>
              </a:spcBef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pPr marL="80963"/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实例：查看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GCC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优化选项的效果</a:t>
            </a:r>
            <a:endParaRPr lang="en-US" altLang="zh-CN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1313" y="863600"/>
            <a:ext cx="8731250" cy="5734050"/>
          </a:xfrm>
        </p:spPr>
        <p:txBody>
          <a:bodyPr>
            <a:normAutofit fontScale="85000" lnSpcReduction="20000"/>
          </a:bodyPr>
          <a:lstStyle/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Times New Roman"/>
              </a:rPr>
              <a:t>首先不加任何优化选项，对上面的源程序进行编译：</a:t>
            </a:r>
          </a:p>
          <a:p>
            <a:pPr marL="365760" indent="-283464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dirty="0">
                <a:latin typeface="Times New Roman"/>
              </a:rPr>
              <a:t>	                             </a:t>
            </a:r>
            <a:r>
              <a:rPr lang="en-US" altLang="zh-CN" dirty="0" err="1">
                <a:solidFill>
                  <a:srgbClr val="3333CC"/>
                </a:solidFill>
                <a:latin typeface="Times New Roman"/>
              </a:rPr>
              <a:t>gcc</a:t>
            </a:r>
            <a:r>
              <a:rPr lang="en-US" altLang="zh-CN" dirty="0">
                <a:solidFill>
                  <a:srgbClr val="3333CC"/>
                </a:solidFill>
                <a:latin typeface="Times New Roman"/>
              </a:rPr>
              <a:t> </a:t>
            </a:r>
            <a:r>
              <a:rPr lang="en-US" altLang="zh-CN" dirty="0" err="1">
                <a:solidFill>
                  <a:srgbClr val="3333CC"/>
                </a:solidFill>
                <a:latin typeface="Times New Roman"/>
              </a:rPr>
              <a:t>example.c</a:t>
            </a:r>
            <a:r>
              <a:rPr lang="en-US" altLang="zh-CN" dirty="0">
                <a:solidFill>
                  <a:srgbClr val="3333CC"/>
                </a:solidFill>
                <a:latin typeface="Times New Roman"/>
              </a:rPr>
              <a:t> -o</a:t>
            </a:r>
            <a:r>
              <a:rPr lang="zh-CN" altLang="en-US" dirty="0">
                <a:solidFill>
                  <a:srgbClr val="3333CC"/>
                </a:solidFill>
                <a:latin typeface="Times New Roman"/>
              </a:rPr>
              <a:t> </a:t>
            </a:r>
            <a:r>
              <a:rPr lang="en-US" altLang="zh-CN" dirty="0">
                <a:solidFill>
                  <a:srgbClr val="3333CC"/>
                </a:solidFill>
                <a:latin typeface="Times New Roman"/>
              </a:rPr>
              <a:t>example</a:t>
            </a:r>
          </a:p>
          <a:p>
            <a:pPr marL="765810" lvl="1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/>
              </a:rPr>
              <a:t>使用</a:t>
            </a:r>
            <a:r>
              <a:rPr lang="en-US" altLang="zh-CN" dirty="0">
                <a:solidFill>
                  <a:schemeClr val="tx1"/>
                </a:solidFill>
                <a:latin typeface="Times New Roman"/>
              </a:rPr>
              <a:t>Linux</a:t>
            </a:r>
            <a:r>
              <a:rPr lang="zh-CN" altLang="en-US" dirty="0">
                <a:solidFill>
                  <a:schemeClr val="tx1"/>
                </a:solidFill>
                <a:latin typeface="Times New Roman"/>
              </a:rPr>
              <a:t>系统下的</a:t>
            </a:r>
            <a:r>
              <a:rPr lang="en-US" altLang="zh-CN" dirty="0">
                <a:solidFill>
                  <a:schemeClr val="tx1"/>
                </a:solidFill>
                <a:latin typeface="Times New Roman"/>
              </a:rPr>
              <a:t>time</a:t>
            </a:r>
            <a:r>
              <a:rPr lang="zh-CN" altLang="en-US" dirty="0">
                <a:solidFill>
                  <a:schemeClr val="tx1"/>
                </a:solidFill>
                <a:latin typeface="Times New Roman"/>
              </a:rPr>
              <a:t>命令来大致统计程序的运行时间：</a:t>
            </a:r>
          </a:p>
          <a:p>
            <a:pPr marL="365760" indent="-283464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dirty="0">
                <a:latin typeface="Times New Roman"/>
              </a:rPr>
              <a:t>	                                        </a:t>
            </a:r>
            <a:r>
              <a:rPr lang="en-US" altLang="zh-CN" dirty="0">
                <a:solidFill>
                  <a:srgbClr val="3333CC"/>
                </a:solidFill>
                <a:latin typeface="Times New Roman"/>
              </a:rPr>
              <a:t>time ./example</a:t>
            </a:r>
          </a:p>
          <a:p>
            <a:pPr marL="765810" lvl="1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/>
              </a:rPr>
              <a:t>time</a:t>
            </a:r>
            <a:r>
              <a:rPr lang="zh-CN" altLang="en-US" dirty="0">
                <a:solidFill>
                  <a:schemeClr val="tx1"/>
                </a:solidFill>
                <a:latin typeface="Times New Roman"/>
              </a:rPr>
              <a:t>命令的输出结果由三部分组成：</a:t>
            </a:r>
          </a:p>
          <a:p>
            <a:pPr marL="1099884" lvl="2" indent="-342900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2100" dirty="0">
                <a:solidFill>
                  <a:schemeClr val="tx1"/>
                </a:solidFill>
                <a:latin typeface="Times New Roman"/>
              </a:rPr>
              <a:t>real</a:t>
            </a:r>
            <a:r>
              <a:rPr lang="zh-CN" altLang="en-US" sz="2100" dirty="0">
                <a:solidFill>
                  <a:schemeClr val="tx1"/>
                </a:solidFill>
                <a:latin typeface="Times New Roman"/>
              </a:rPr>
              <a:t>：程序的总执行时间，包括进程的调度、切换等时间；</a:t>
            </a:r>
          </a:p>
          <a:p>
            <a:pPr marL="1099884" lvl="2" indent="-342900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2100" dirty="0">
                <a:solidFill>
                  <a:schemeClr val="tx1"/>
                </a:solidFill>
                <a:latin typeface="Times New Roman"/>
              </a:rPr>
              <a:t>user</a:t>
            </a:r>
            <a:r>
              <a:rPr lang="zh-CN" altLang="en-US" sz="2100" dirty="0">
                <a:solidFill>
                  <a:schemeClr val="tx1"/>
                </a:solidFill>
                <a:latin typeface="Times New Roman"/>
              </a:rPr>
              <a:t>：用户进程执行的时间；</a:t>
            </a:r>
          </a:p>
          <a:p>
            <a:pPr marL="1099884" lvl="2" indent="-342900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2100" dirty="0">
                <a:solidFill>
                  <a:schemeClr val="tx1"/>
                </a:solidFill>
                <a:latin typeface="Times New Roman"/>
              </a:rPr>
              <a:t>sys</a:t>
            </a:r>
            <a:r>
              <a:rPr lang="zh-CN" altLang="en-US" sz="2100" dirty="0">
                <a:solidFill>
                  <a:schemeClr val="tx1"/>
                </a:solidFill>
                <a:latin typeface="Times New Roman"/>
              </a:rPr>
              <a:t>：内核执行的时间。</a:t>
            </a:r>
          </a:p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Times New Roman"/>
              </a:rPr>
              <a:t>接下来使用优化选项</a:t>
            </a:r>
            <a:r>
              <a:rPr lang="en-US" altLang="zh-CN" dirty="0">
                <a:latin typeface="Times New Roman"/>
              </a:rPr>
              <a:t>-O2</a:t>
            </a:r>
            <a:r>
              <a:rPr lang="zh-CN" altLang="en-US" dirty="0">
                <a:latin typeface="Times New Roman"/>
              </a:rPr>
              <a:t>对上面的源程序进行处理：</a:t>
            </a:r>
          </a:p>
          <a:p>
            <a:pPr marL="365760" indent="-283464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dirty="0">
                <a:latin typeface="Times New Roman"/>
              </a:rPr>
              <a:t>	                           </a:t>
            </a:r>
            <a:r>
              <a:rPr lang="en-US" altLang="zh-CN" dirty="0" err="1">
                <a:solidFill>
                  <a:srgbClr val="3333CC"/>
                </a:solidFill>
                <a:latin typeface="Times New Roman"/>
              </a:rPr>
              <a:t>gcc</a:t>
            </a:r>
            <a:r>
              <a:rPr lang="en-US" altLang="zh-CN" dirty="0">
                <a:solidFill>
                  <a:srgbClr val="3333CC"/>
                </a:solidFill>
                <a:latin typeface="Times New Roman"/>
              </a:rPr>
              <a:t> -O2</a:t>
            </a:r>
            <a:r>
              <a:rPr lang="zh-CN" altLang="en-US" dirty="0">
                <a:solidFill>
                  <a:srgbClr val="3333CC"/>
                </a:solidFill>
                <a:latin typeface="Times New Roman"/>
              </a:rPr>
              <a:t> </a:t>
            </a:r>
            <a:r>
              <a:rPr lang="en-US" altLang="zh-CN" dirty="0" err="1">
                <a:solidFill>
                  <a:srgbClr val="3333CC"/>
                </a:solidFill>
                <a:latin typeface="Times New Roman"/>
              </a:rPr>
              <a:t>example.c</a:t>
            </a:r>
            <a:r>
              <a:rPr lang="en-US" altLang="zh-CN" dirty="0">
                <a:solidFill>
                  <a:srgbClr val="3333CC"/>
                </a:solidFill>
                <a:latin typeface="Times New Roman"/>
              </a:rPr>
              <a:t> -o</a:t>
            </a:r>
            <a:r>
              <a:rPr lang="zh-CN" altLang="en-US" dirty="0">
                <a:solidFill>
                  <a:srgbClr val="3333CC"/>
                </a:solidFill>
                <a:latin typeface="Times New Roman"/>
              </a:rPr>
              <a:t> </a:t>
            </a:r>
            <a:r>
              <a:rPr lang="en-US" altLang="zh-CN" dirty="0">
                <a:solidFill>
                  <a:srgbClr val="3333CC"/>
                </a:solidFill>
                <a:latin typeface="Times New Roman"/>
              </a:rPr>
              <a:t>example</a:t>
            </a:r>
          </a:p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Times New Roman"/>
              </a:rPr>
              <a:t>再次统计程序的运行时间，可以看到程序的性能得到大幅度的改善</a:t>
            </a:r>
          </a:p>
          <a:p>
            <a:pPr marL="365760" indent="-283464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dirty="0">
                <a:latin typeface="Times New Roman"/>
              </a:rPr>
              <a:t>	                                     </a:t>
            </a:r>
            <a:r>
              <a:rPr lang="en-US" altLang="zh-CN" dirty="0">
                <a:solidFill>
                  <a:srgbClr val="3333CC"/>
                </a:solidFill>
                <a:latin typeface="Times New Roman"/>
              </a:rPr>
              <a:t>time ./example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>
                <a:latin typeface="Times New Roman"/>
              </a:rPr>
              <a:t>此外，还有一个比较重要的优化选项</a:t>
            </a:r>
            <a:r>
              <a:rPr lang="en-US" altLang="zh-CN" dirty="0">
                <a:latin typeface="Times New Roman"/>
              </a:rPr>
              <a:t>-march</a:t>
            </a:r>
            <a:r>
              <a:rPr lang="zh-CN" altLang="en-US" dirty="0">
                <a:latin typeface="Times New Roman"/>
              </a:rPr>
              <a:t>，它表示为特定的</a:t>
            </a:r>
            <a:r>
              <a:rPr lang="en-US" altLang="zh-CN" dirty="0">
                <a:latin typeface="Times New Roman"/>
              </a:rPr>
              <a:t>CPU</a:t>
            </a:r>
            <a:r>
              <a:rPr lang="zh-CN" altLang="en-US" dirty="0">
                <a:latin typeface="Times New Roman"/>
              </a:rPr>
              <a:t>类型编译二进制代码，进而取得最佳的优化效果。具体的命令格式为：</a:t>
            </a:r>
          </a:p>
          <a:p>
            <a:pPr marL="365760" indent="-283464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dirty="0">
                <a:latin typeface="Times New Roman"/>
              </a:rPr>
              <a:t>	             </a:t>
            </a:r>
            <a:r>
              <a:rPr lang="en-US" altLang="zh-CN" dirty="0" err="1">
                <a:solidFill>
                  <a:srgbClr val="3333CC"/>
                </a:solidFill>
                <a:latin typeface="Times New Roman"/>
              </a:rPr>
              <a:t>gcc</a:t>
            </a:r>
            <a:r>
              <a:rPr lang="en-US" altLang="zh-CN" dirty="0">
                <a:solidFill>
                  <a:srgbClr val="3333CC"/>
                </a:solidFill>
                <a:latin typeface="Times New Roman"/>
              </a:rPr>
              <a:t> --march=&lt;CPU</a:t>
            </a:r>
            <a:r>
              <a:rPr lang="zh-CN" altLang="en-US" dirty="0">
                <a:solidFill>
                  <a:srgbClr val="3333CC"/>
                </a:solidFill>
                <a:latin typeface="Times New Roman"/>
              </a:rPr>
              <a:t>类型</a:t>
            </a:r>
            <a:r>
              <a:rPr lang="en-US" altLang="zh-CN" dirty="0">
                <a:solidFill>
                  <a:srgbClr val="3333CC"/>
                </a:solidFill>
                <a:latin typeface="Times New Roman"/>
              </a:rPr>
              <a:t>&gt; </a:t>
            </a:r>
            <a:r>
              <a:rPr lang="en-US" altLang="zh-CN" dirty="0" err="1">
                <a:solidFill>
                  <a:srgbClr val="3333CC"/>
                </a:solidFill>
                <a:latin typeface="Times New Roman"/>
              </a:rPr>
              <a:t>example.c</a:t>
            </a:r>
            <a:r>
              <a:rPr lang="en-US" altLang="zh-CN" dirty="0">
                <a:solidFill>
                  <a:srgbClr val="3333CC"/>
                </a:solidFill>
                <a:latin typeface="Times New Roman"/>
              </a:rPr>
              <a:t> -o example</a:t>
            </a:r>
          </a:p>
          <a:p>
            <a:pPr marL="365760" indent="-283464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dirty="0">
                <a:latin typeface="Times New Roman"/>
              </a:rPr>
              <a:t>	CPU</a:t>
            </a:r>
            <a:r>
              <a:rPr lang="zh-CN" altLang="en-US" dirty="0">
                <a:latin typeface="Times New Roman"/>
              </a:rPr>
              <a:t>类型如</a:t>
            </a:r>
            <a:r>
              <a:rPr lang="en-US" altLang="zh-CN" dirty="0">
                <a:latin typeface="Times New Roman"/>
              </a:rPr>
              <a:t>pentium4</a:t>
            </a:r>
            <a:r>
              <a:rPr lang="zh-CN" altLang="en-US" dirty="0">
                <a:latin typeface="Times New Roman"/>
              </a:rPr>
              <a:t>、</a:t>
            </a:r>
            <a:r>
              <a:rPr lang="en-US" altLang="zh-CN" dirty="0">
                <a:latin typeface="Times New Roman"/>
              </a:rPr>
              <a:t>pentium4m</a:t>
            </a:r>
            <a:r>
              <a:rPr lang="zh-CN" altLang="en-US" dirty="0">
                <a:latin typeface="Times New Roman"/>
              </a:rPr>
              <a:t>、</a:t>
            </a:r>
            <a:r>
              <a:rPr lang="en-US" altLang="zh-CN" dirty="0" err="1">
                <a:latin typeface="Times New Roman"/>
              </a:rPr>
              <a:t>pentium</a:t>
            </a:r>
            <a:r>
              <a:rPr lang="en-US" altLang="zh-CN" dirty="0">
                <a:latin typeface="Times New Roman"/>
              </a:rPr>
              <a:t>-m</a:t>
            </a:r>
            <a:r>
              <a:rPr lang="zh-CN" altLang="en-US" dirty="0">
                <a:latin typeface="Times New Roman"/>
              </a:rPr>
              <a:t>或</a:t>
            </a:r>
            <a:r>
              <a:rPr lang="en-US" altLang="zh-CN" dirty="0">
                <a:latin typeface="Times New Roman"/>
              </a:rPr>
              <a:t>athlon64</a:t>
            </a:r>
            <a:r>
              <a:rPr lang="zh-CN" altLang="en-US" dirty="0">
                <a:latin typeface="Times New Roman"/>
              </a:rPr>
              <a:t>等。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13" y="20638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基本选项</a:t>
            </a:r>
            <a:r>
              <a:rPr lang="en-US" altLang="zh-CN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——</a:t>
            </a:r>
            <a:r>
              <a:rPr lang="zh-CN" altLang="en-US" dirty="0">
                <a:latin typeface="Times New Roman"/>
              </a:rPr>
              <a:t>汇编阶段</a:t>
            </a:r>
            <a:endParaRPr lang="zh-CN" altLang="en-US" kern="1800" dirty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zh-CN" dirty="0">
              <a:latin typeface="Times New Roman"/>
            </a:endParaRPr>
          </a:p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Times New Roman"/>
              </a:rPr>
              <a:t>汇编：是将输入的汇编语言文件转换为目标代码，可通过使用</a:t>
            </a:r>
            <a:r>
              <a:rPr lang="en-US" altLang="zh-CN" dirty="0">
                <a:latin typeface="Times New Roman"/>
              </a:rPr>
              <a:t>-c</a:t>
            </a:r>
            <a:r>
              <a:rPr lang="zh-CN" altLang="en-US" dirty="0">
                <a:latin typeface="Times New Roman"/>
              </a:rPr>
              <a:t>选项来完成</a:t>
            </a:r>
            <a:endParaRPr lang="en-US" altLang="zh-CN" dirty="0">
              <a:latin typeface="Times New Roman"/>
            </a:endParaRPr>
          </a:p>
          <a:p>
            <a:pPr marL="82296" indent="0" fontAlgn="auto">
              <a:spcAft>
                <a:spcPts val="0"/>
              </a:spcAft>
              <a:buFontTx/>
              <a:buNone/>
              <a:defRPr/>
            </a:pPr>
            <a:r>
              <a:rPr lang="zh-CN" altLang="en-US" dirty="0">
                <a:latin typeface="Times New Roman"/>
              </a:rPr>
              <a:t>    </a:t>
            </a:r>
            <a:endParaRPr lang="en-US" altLang="zh-CN" dirty="0">
              <a:latin typeface="Times New Roman"/>
            </a:endParaRPr>
          </a:p>
          <a:p>
            <a:pPr marL="82296" indent="0" fontAlgn="auto">
              <a:spcAft>
                <a:spcPts val="0"/>
              </a:spcAft>
              <a:buFontTx/>
              <a:buNone/>
              <a:defRPr/>
            </a:pPr>
            <a:r>
              <a:rPr lang="en-US" altLang="zh-CN" dirty="0">
                <a:latin typeface="Times New Roman"/>
              </a:rPr>
              <a:t>     </a:t>
            </a:r>
            <a:r>
              <a:rPr lang="zh-CN" altLang="en-US" sz="2000" dirty="0">
                <a:latin typeface="Times New Roman"/>
              </a:rPr>
              <a:t>对应的</a:t>
            </a:r>
            <a:r>
              <a:rPr lang="en-US" altLang="zh-CN" sz="2000" dirty="0">
                <a:latin typeface="Times New Roman"/>
              </a:rPr>
              <a:t>GCC</a:t>
            </a:r>
            <a:r>
              <a:rPr lang="zh-CN" altLang="en-US" sz="2000" dirty="0">
                <a:latin typeface="Times New Roman"/>
              </a:rPr>
              <a:t>命令如下例所示：</a:t>
            </a:r>
          </a:p>
          <a:p>
            <a:pPr marL="640398" lvl="1" indent="-283464" fontAlgn="auto">
              <a:spcAft>
                <a:spcPts val="0"/>
              </a:spcAft>
              <a:buFontTx/>
              <a:buNone/>
              <a:defRPr/>
            </a:pPr>
            <a:r>
              <a:rPr lang="en-US" altLang="zh-CN" dirty="0">
                <a:latin typeface="Times New Roman"/>
              </a:rPr>
              <a:t>                                </a:t>
            </a:r>
            <a:r>
              <a:rPr lang="en-US" altLang="zh-CN" dirty="0" err="1">
                <a:latin typeface="Times New Roman"/>
              </a:rPr>
              <a:t>gcc</a:t>
            </a:r>
            <a:r>
              <a:rPr lang="zh-CN" altLang="en-US" dirty="0">
                <a:latin typeface="Times New Roman"/>
              </a:rPr>
              <a:t> </a:t>
            </a:r>
            <a:r>
              <a:rPr lang="en-US" altLang="zh-CN" dirty="0">
                <a:latin typeface="Times New Roman"/>
              </a:rPr>
              <a:t>-c</a:t>
            </a:r>
            <a:r>
              <a:rPr lang="zh-CN" altLang="en-US" dirty="0">
                <a:latin typeface="Times New Roman"/>
              </a:rPr>
              <a:t> </a:t>
            </a:r>
            <a:r>
              <a:rPr lang="en-US" altLang="zh-CN" dirty="0" err="1">
                <a:latin typeface="Times New Roman"/>
              </a:rPr>
              <a:t>example.s</a:t>
            </a:r>
            <a:r>
              <a:rPr lang="en-US" altLang="zh-CN" dirty="0">
                <a:latin typeface="Times New Roman"/>
              </a:rPr>
              <a:t> -o</a:t>
            </a:r>
            <a:r>
              <a:rPr lang="zh-CN" altLang="en-US" dirty="0">
                <a:latin typeface="Times New Roman"/>
              </a:rPr>
              <a:t> </a:t>
            </a:r>
            <a:r>
              <a:rPr lang="en-US" altLang="zh-CN" dirty="0" err="1">
                <a:latin typeface="Times New Roman"/>
              </a:rPr>
              <a:t>example.o</a:t>
            </a:r>
            <a:endParaRPr lang="en-US" altLang="zh-CN" dirty="0">
              <a:latin typeface="Times New Roman"/>
            </a:endParaRPr>
          </a:p>
          <a:p>
            <a:pPr marL="82296" indent="0" fontAlgn="auto">
              <a:spcAft>
                <a:spcPts val="0"/>
              </a:spcAft>
              <a:buFontTx/>
              <a:buNone/>
              <a:defRPr/>
            </a:pPr>
            <a:endParaRPr lang="en-US" altLang="zh-CN" dirty="0">
              <a:latin typeface="Times New Roman"/>
            </a:endParaRPr>
          </a:p>
          <a:p>
            <a:pPr marL="82296" indent="0" fontAlgn="auto">
              <a:spcAft>
                <a:spcPts val="0"/>
              </a:spcAft>
              <a:buFontTx/>
              <a:buNone/>
              <a:defRPr/>
            </a:pPr>
            <a:r>
              <a:rPr lang="en-US" altLang="zh-CN" dirty="0">
                <a:latin typeface="Times New Roman"/>
              </a:rPr>
              <a:t>      </a:t>
            </a:r>
            <a:r>
              <a:rPr lang="zh-CN" altLang="en-US" dirty="0">
                <a:latin typeface="Times New Roman"/>
              </a:rPr>
              <a:t>注意：目标文件虽然是机器代码，但不可执行。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F73940-145B-4BD6-85A2-A4D153CFE2CC}" type="slidenum">
              <a:rPr lang="en-US" altLang="zh-CN">
                <a:solidFill>
                  <a:srgbClr val="B5A788"/>
                </a:solidFill>
                <a:latin typeface="Gill Sans MT" pitchFamily="34" charset="0"/>
                <a:ea typeface="华文中宋" pitchFamily="2" charset="-122"/>
              </a:rPr>
              <a:pPr/>
              <a:t>22</a:t>
            </a:fld>
            <a:endParaRPr lang="en-US" altLang="zh-CN">
              <a:solidFill>
                <a:srgbClr val="B5A788"/>
              </a:solidFill>
              <a:latin typeface="Gill Sans MT" pitchFamily="34" charset="0"/>
              <a:ea typeface="华文中宋" pitchFamily="2" charset="-122"/>
            </a:endParaRPr>
          </a:p>
        </p:txBody>
      </p:sp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汇编器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as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2988"/>
            <a:ext cx="8547100" cy="5765800"/>
          </a:xfrm>
        </p:spPr>
        <p:txBody>
          <a:bodyPr/>
          <a:lstStyle/>
          <a:p>
            <a:pPr eaLnBrk="1" hangingPunct="1"/>
            <a:r>
              <a:rPr lang="zh-CN" altLang="en-US"/>
              <a:t>使用</a:t>
            </a:r>
            <a:r>
              <a:rPr lang="en-US" altLang="zh-CN"/>
              <a:t>gcc</a:t>
            </a:r>
            <a:r>
              <a:rPr lang="zh-CN" altLang="en-US"/>
              <a:t>编译程序时，产生汇编代码，</a:t>
            </a:r>
            <a:r>
              <a:rPr lang="en-US" altLang="zh-CN"/>
              <a:t>as</a:t>
            </a:r>
            <a:r>
              <a:rPr lang="zh-CN" altLang="en-US"/>
              <a:t>会处理这些汇编代码，从而产生目标文件</a:t>
            </a:r>
            <a:r>
              <a:rPr lang="en-US" altLang="zh-CN"/>
              <a:t>(</a:t>
            </a:r>
            <a:r>
              <a:rPr lang="zh-CN" altLang="en-US"/>
              <a:t>二进制文件</a:t>
            </a:r>
            <a:r>
              <a:rPr lang="en-US" altLang="zh-CN"/>
              <a:t>)</a:t>
            </a:r>
            <a:r>
              <a:rPr lang="zh-CN" altLang="en-US"/>
              <a:t>，而目标文件将生成</a:t>
            </a:r>
            <a:r>
              <a:rPr lang="en-US" altLang="zh-CN"/>
              <a:t>.o </a:t>
            </a:r>
            <a:r>
              <a:rPr lang="zh-CN" altLang="en-US"/>
              <a:t>文件、库或者最终的可执行文件。</a:t>
            </a:r>
            <a:endParaRPr lang="en-US" altLang="zh-CN"/>
          </a:p>
          <a:p>
            <a:pPr eaLnBrk="1" hangingPunct="1"/>
            <a:r>
              <a:rPr lang="en-US" altLang="zh-CN"/>
              <a:t>as </a:t>
            </a:r>
            <a:r>
              <a:rPr lang="zh-CN" altLang="en-US"/>
              <a:t>通常情况下是被</a:t>
            </a:r>
            <a:r>
              <a:rPr lang="en-US" altLang="zh-CN"/>
              <a:t>gcc</a:t>
            </a:r>
            <a:r>
              <a:rPr lang="zh-CN" altLang="en-US"/>
              <a:t>调用的，但是要使用汇编语言编写程序时，可以手工调用。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700" y="3429000"/>
            <a:ext cx="4872038" cy="3067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基本选项</a:t>
            </a:r>
            <a:r>
              <a:rPr lang="en-US" altLang="zh-CN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——</a:t>
            </a:r>
            <a:r>
              <a:rPr lang="zh-CN" altLang="en-US" dirty="0">
                <a:latin typeface="Times New Roman"/>
              </a:rPr>
              <a:t>链接阶段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Times New Roman"/>
              </a:rPr>
              <a:t>将生成的目标文件与其它目标文件（或库文件）链接成可执行的二进制代码文件。这一步骤可以使用如下的</a:t>
            </a:r>
            <a:r>
              <a:rPr lang="en-US" altLang="zh-CN" dirty="0">
                <a:latin typeface="Times New Roman"/>
              </a:rPr>
              <a:t>GCC</a:t>
            </a:r>
            <a:r>
              <a:rPr lang="zh-CN" altLang="en-US" dirty="0">
                <a:latin typeface="Times New Roman"/>
              </a:rPr>
              <a:t>命令来完成：</a:t>
            </a:r>
          </a:p>
          <a:p>
            <a:pPr marL="640398" lvl="1" indent="-283464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latin typeface="Times New Roman"/>
              </a:rPr>
              <a:t>                                        </a:t>
            </a:r>
            <a:r>
              <a:rPr lang="en-US" altLang="zh-CN" dirty="0" err="1">
                <a:latin typeface="Times New Roman"/>
              </a:rPr>
              <a:t>gcc</a:t>
            </a:r>
            <a:r>
              <a:rPr lang="zh-CN" altLang="en-US" dirty="0">
                <a:latin typeface="Times New Roman"/>
              </a:rPr>
              <a:t> </a:t>
            </a:r>
            <a:r>
              <a:rPr lang="en-US" altLang="zh-CN" dirty="0" err="1">
                <a:latin typeface="Times New Roman"/>
              </a:rPr>
              <a:t>example.o</a:t>
            </a:r>
            <a:r>
              <a:rPr lang="zh-CN" altLang="en-US" dirty="0">
                <a:latin typeface="Times New Roman"/>
              </a:rPr>
              <a:t> </a:t>
            </a:r>
            <a:r>
              <a:rPr lang="en-US" altLang="zh-CN" dirty="0">
                <a:latin typeface="Times New Roman"/>
              </a:rPr>
              <a:t>-o</a:t>
            </a:r>
            <a:r>
              <a:rPr lang="zh-CN" altLang="en-US" dirty="0">
                <a:latin typeface="Times New Roman"/>
              </a:rPr>
              <a:t> </a:t>
            </a:r>
            <a:r>
              <a:rPr lang="en-US" altLang="zh-CN" dirty="0">
                <a:latin typeface="Times New Roman"/>
              </a:rPr>
              <a:t>example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>
                <a:latin typeface="Times New Roman"/>
              </a:rPr>
              <a:t>运行</a:t>
            </a:r>
            <a:r>
              <a:rPr lang="en-US" altLang="zh-CN" dirty="0">
                <a:latin typeface="Times New Roman"/>
              </a:rPr>
              <a:t>example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zh-CN" altLang="en-US" dirty="0">
              <a:latin typeface="Times New Roman"/>
            </a:endParaRPr>
          </a:p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Times New Roman"/>
              </a:rPr>
              <a:t>如果只需要最终的可执行文件，也可以直接对源文件进行编译链接，对应的</a:t>
            </a:r>
            <a:r>
              <a:rPr lang="en-US" altLang="zh-CN" dirty="0">
                <a:latin typeface="Times New Roman"/>
              </a:rPr>
              <a:t>GCC</a:t>
            </a:r>
            <a:r>
              <a:rPr lang="zh-CN" altLang="en-US" dirty="0">
                <a:latin typeface="Times New Roman"/>
              </a:rPr>
              <a:t>命令如下所示：</a:t>
            </a:r>
          </a:p>
          <a:p>
            <a:pPr marL="640398" lvl="1" indent="-283464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latin typeface="Times New Roman"/>
              </a:rPr>
              <a:t>                                       </a:t>
            </a:r>
            <a:r>
              <a:rPr lang="en-US" altLang="zh-CN" dirty="0" err="1">
                <a:latin typeface="Times New Roman"/>
              </a:rPr>
              <a:t>gcc</a:t>
            </a:r>
            <a:r>
              <a:rPr lang="en-US" altLang="zh-CN" dirty="0">
                <a:latin typeface="Times New Roman"/>
              </a:rPr>
              <a:t> </a:t>
            </a:r>
            <a:r>
              <a:rPr lang="en-US" altLang="zh-CN" dirty="0" err="1">
                <a:latin typeface="Times New Roman"/>
              </a:rPr>
              <a:t>example.c</a:t>
            </a:r>
            <a:r>
              <a:rPr lang="en-US" altLang="zh-CN" dirty="0">
                <a:latin typeface="Times New Roman"/>
              </a:rPr>
              <a:t> -o</a:t>
            </a:r>
            <a:r>
              <a:rPr lang="zh-CN" altLang="en-US" dirty="0">
                <a:latin typeface="Times New Roman"/>
              </a:rPr>
              <a:t> </a:t>
            </a:r>
            <a:r>
              <a:rPr lang="en-US" altLang="zh-CN" dirty="0">
                <a:latin typeface="Times New Roman"/>
              </a:rPr>
              <a:t>example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zh-CN" dirty="0">
              <a:latin typeface="Times New Roman"/>
            </a:endParaRPr>
          </a:p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Times New Roman"/>
              </a:rPr>
              <a:t>对于一个程序的多个源文件进行编译链接时，可以使用如下格式：</a:t>
            </a:r>
          </a:p>
          <a:p>
            <a:pPr marL="640398" lvl="1" indent="-283464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latin typeface="Times New Roman"/>
              </a:rPr>
              <a:t>                                 </a:t>
            </a:r>
            <a:r>
              <a:rPr lang="en-US" altLang="zh-CN" dirty="0" err="1">
                <a:latin typeface="Times New Roman"/>
              </a:rPr>
              <a:t>gcc</a:t>
            </a:r>
            <a:r>
              <a:rPr lang="zh-CN" altLang="en-US" dirty="0">
                <a:latin typeface="Times New Roman"/>
              </a:rPr>
              <a:t> </a:t>
            </a:r>
            <a:r>
              <a:rPr lang="en-US" altLang="zh-CN" dirty="0">
                <a:latin typeface="Times New Roman"/>
              </a:rPr>
              <a:t>-o</a:t>
            </a:r>
            <a:r>
              <a:rPr lang="zh-CN" altLang="en-US" dirty="0">
                <a:latin typeface="Times New Roman"/>
              </a:rPr>
              <a:t> </a:t>
            </a:r>
            <a:r>
              <a:rPr lang="en-US" altLang="zh-CN" dirty="0">
                <a:latin typeface="Times New Roman"/>
              </a:rPr>
              <a:t>test </a:t>
            </a:r>
            <a:r>
              <a:rPr lang="en-US" altLang="zh-CN" dirty="0" err="1">
                <a:latin typeface="Times New Roman"/>
              </a:rPr>
              <a:t>first.c</a:t>
            </a:r>
            <a:r>
              <a:rPr lang="en-US" altLang="zh-CN" dirty="0">
                <a:latin typeface="Times New Roman"/>
              </a:rPr>
              <a:t> </a:t>
            </a:r>
            <a:r>
              <a:rPr lang="en-US" altLang="zh-CN" dirty="0" err="1">
                <a:latin typeface="Times New Roman"/>
              </a:rPr>
              <a:t>second.c</a:t>
            </a:r>
            <a:r>
              <a:rPr lang="en-US" altLang="zh-CN" dirty="0">
                <a:latin typeface="Times New Roman"/>
              </a:rPr>
              <a:t> </a:t>
            </a:r>
            <a:r>
              <a:rPr lang="en-US" altLang="zh-CN" dirty="0" err="1">
                <a:latin typeface="Times New Roman"/>
              </a:rPr>
              <a:t>third.c</a:t>
            </a:r>
            <a:endParaRPr lang="en-US" altLang="zh-CN" dirty="0">
              <a:latin typeface="Times New Roman"/>
            </a:endParaRPr>
          </a:p>
          <a:p>
            <a:pPr marL="640398" lvl="1" indent="-283464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/>
              </a:rPr>
              <a:t>该命令将同时编译三个源文件，即</a:t>
            </a:r>
            <a:r>
              <a:rPr lang="en-US" altLang="zh-CN" dirty="0" err="1">
                <a:solidFill>
                  <a:schemeClr val="tx1"/>
                </a:solidFill>
                <a:latin typeface="Times New Roman"/>
              </a:rPr>
              <a:t>first.c</a:t>
            </a:r>
            <a:r>
              <a:rPr lang="zh-CN" altLang="en-US" dirty="0">
                <a:solidFill>
                  <a:schemeClr val="tx1"/>
                </a:solidFill>
                <a:latin typeface="Times New Roman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Times New Roman"/>
              </a:rPr>
              <a:t>second.c</a:t>
            </a:r>
            <a:r>
              <a:rPr lang="zh-CN" altLang="en-US" dirty="0">
                <a:solidFill>
                  <a:schemeClr val="tx1"/>
                </a:solidFill>
                <a:latin typeface="Times New Roman"/>
              </a:rPr>
              <a:t>和</a:t>
            </a:r>
            <a:r>
              <a:rPr lang="en-US" altLang="zh-CN" dirty="0" err="1">
                <a:solidFill>
                  <a:schemeClr val="tx1"/>
                </a:solidFill>
                <a:latin typeface="Times New Roman"/>
              </a:rPr>
              <a:t>third.c</a:t>
            </a:r>
            <a:r>
              <a:rPr lang="zh-CN" altLang="en-US" dirty="0">
                <a:solidFill>
                  <a:schemeClr val="tx1"/>
                </a:solidFill>
                <a:latin typeface="Times New Roman"/>
              </a:rPr>
              <a:t>，然后将它们链接成一个可执行程序，名为</a:t>
            </a:r>
            <a:r>
              <a:rPr lang="en-US" altLang="zh-CN" dirty="0">
                <a:solidFill>
                  <a:schemeClr val="tx1"/>
                </a:solidFill>
                <a:latin typeface="Times New Roman"/>
              </a:rPr>
              <a:t>test</a:t>
            </a:r>
            <a:r>
              <a:rPr lang="zh-CN" altLang="en-US" dirty="0">
                <a:solidFill>
                  <a:schemeClr val="tx1"/>
                </a:solidFill>
                <a:latin typeface="Times New Roman"/>
              </a:rPr>
              <a:t>。</a:t>
            </a:r>
            <a:endParaRPr lang="en-US" altLang="zh-CN" dirty="0">
              <a:solidFill>
                <a:schemeClr val="tx1"/>
              </a:solidFill>
              <a:latin typeface="Times New Roman"/>
            </a:endParaRPr>
          </a:p>
          <a:p>
            <a:pPr marL="640398" lvl="1" indent="-283464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/>
              </a:rPr>
              <a:t>注意</a:t>
            </a:r>
            <a:r>
              <a:rPr lang="zh-CN" altLang="en-US" dirty="0">
                <a:solidFill>
                  <a:schemeClr val="tx1"/>
                </a:solidFill>
                <a:latin typeface="Times New Roman"/>
              </a:rPr>
              <a:t>：生成可执行文件时，被编译和链接的多个源文件中必须有且只能有一个</a:t>
            </a:r>
            <a:r>
              <a:rPr lang="en-US" altLang="zh-CN" dirty="0">
                <a:solidFill>
                  <a:schemeClr val="tx1"/>
                </a:solidFill>
                <a:latin typeface="Times New Roman"/>
              </a:rPr>
              <a:t>main</a:t>
            </a:r>
            <a:r>
              <a:rPr lang="zh-CN" altLang="en-US" dirty="0">
                <a:solidFill>
                  <a:schemeClr val="tx1"/>
                </a:solidFill>
                <a:latin typeface="Times New Roman"/>
              </a:rPr>
              <a:t>函数，因为</a:t>
            </a:r>
            <a:r>
              <a:rPr lang="en-US" altLang="zh-CN" dirty="0">
                <a:solidFill>
                  <a:schemeClr val="tx1"/>
                </a:solidFill>
                <a:latin typeface="Times New Roman"/>
              </a:rPr>
              <a:t>main</a:t>
            </a:r>
            <a:r>
              <a:rPr lang="zh-CN" altLang="en-US" dirty="0">
                <a:solidFill>
                  <a:schemeClr val="tx1"/>
                </a:solidFill>
                <a:latin typeface="Times New Roman"/>
              </a:rPr>
              <a:t>函数是该程序的入口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A7C575-0849-4919-BBD6-34B5C1DF5E2F}" type="slidenum">
              <a:rPr lang="en-US" altLang="zh-CN">
                <a:solidFill>
                  <a:srgbClr val="B5A788"/>
                </a:solidFill>
                <a:latin typeface="Gill Sans MT" pitchFamily="34" charset="0"/>
                <a:ea typeface="华文中宋" pitchFamily="2" charset="-122"/>
              </a:rPr>
              <a:pPr/>
              <a:t>24</a:t>
            </a:fld>
            <a:endParaRPr lang="en-US" altLang="zh-CN">
              <a:solidFill>
                <a:srgbClr val="B5A788"/>
              </a:solidFill>
              <a:latin typeface="Gill Sans MT" pitchFamily="34" charset="0"/>
              <a:ea typeface="华文中宋" pitchFamily="2" charset="-122"/>
            </a:endParaRPr>
          </a:p>
        </p:txBody>
      </p:sp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53975"/>
            <a:ext cx="82296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链接器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ld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863600"/>
            <a:ext cx="8618537" cy="5945188"/>
          </a:xfrm>
        </p:spPr>
        <p:txBody>
          <a:bodyPr/>
          <a:lstStyle/>
          <a:p>
            <a:pPr eaLnBrk="1" hangingPunct="1">
              <a:buFont typeface="Wingdings" pitchFamily="2" charset="2"/>
              <a:buChar char="p"/>
            </a:pPr>
            <a:r>
              <a:rPr lang="zh-CN" altLang="en-US"/>
              <a:t>在编写一个较大程序时，经常把它分成许多独立的模块，这时需要链接器把所有的模块组合起来，并结合 </a:t>
            </a:r>
            <a:r>
              <a:rPr lang="en-US" altLang="zh-CN"/>
              <a:t>C </a:t>
            </a:r>
            <a:r>
              <a:rPr lang="zh-CN" altLang="en-US"/>
              <a:t>函数库和初始化代码，产生最后的可执行文件。链接器在产生可执行文件之前，起到重要的作用。</a:t>
            </a:r>
            <a:endParaRPr lang="en-US" altLang="zh-CN"/>
          </a:p>
          <a:p>
            <a:pPr eaLnBrk="1" hangingPunct="1"/>
            <a:endParaRPr lang="zh-CN" altLang="en-US"/>
          </a:p>
          <a:p>
            <a:pPr eaLnBrk="1" hangingPunct="1">
              <a:buFont typeface="Wingdings" pitchFamily="2" charset="2"/>
              <a:buChar char="p"/>
            </a:pPr>
            <a:r>
              <a:rPr lang="zh-CN" altLang="en-US"/>
              <a:t>通常情况下，</a:t>
            </a:r>
            <a:r>
              <a:rPr lang="en-US" altLang="zh-CN"/>
              <a:t>ld</a:t>
            </a:r>
            <a:r>
              <a:rPr lang="zh-CN" altLang="en-US"/>
              <a:t>被编译器所调用，产生可执行代码，但是如果想更好地控制链接过程，最好手工调用</a:t>
            </a:r>
            <a:r>
              <a:rPr lang="en-US" altLang="zh-CN"/>
              <a:t>ld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链接器选项</a:t>
            </a:r>
            <a:endParaRPr lang="zh-CN" altLang="en-US" kern="1800" dirty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27651" name="文本占位符 2"/>
          <p:cNvSpPr>
            <a:spLocks noGrp="1"/>
          </p:cNvSpPr>
          <p:nvPr>
            <p:ph type="body" idx="1"/>
          </p:nvPr>
        </p:nvSpPr>
        <p:spPr>
          <a:xfrm>
            <a:off x="461963" y="1042988"/>
            <a:ext cx="8229600" cy="820737"/>
          </a:xfrm>
        </p:spPr>
        <p:txBody>
          <a:bodyPr/>
          <a:lstStyle/>
          <a:p>
            <a:pPr marL="365125" indent="-282575">
              <a:buFont typeface="Wingdings 2" pitchFamily="18" charset="2"/>
              <a:buChar char=""/>
            </a:pPr>
            <a:r>
              <a:rPr lang="en-US" altLang="zh-CN">
                <a:latin typeface="Times New Roman" pitchFamily="18" charset="0"/>
              </a:rPr>
              <a:t>GCC</a:t>
            </a:r>
            <a:r>
              <a:rPr lang="zh-CN" altLang="en-US">
                <a:latin typeface="Times New Roman" pitchFamily="18" charset="0"/>
              </a:rPr>
              <a:t>编译器提供的链接器也提供有多个选项，如表所示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0825" y="1719263"/>
          <a:ext cx="8686800" cy="33099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6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3333CC"/>
                          </a:solidFill>
                          <a:effectLst/>
                        </a:rPr>
                        <a:t>选项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3333CC"/>
                          </a:solidFill>
                          <a:effectLst/>
                        </a:rPr>
                        <a:t>说明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</a:t>
                      </a:r>
                      <a:r>
                        <a:rPr lang="en-US" sz="2000" dirty="0" err="1">
                          <a:effectLst/>
                        </a:rPr>
                        <a:t>Idirectory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向</a:t>
                      </a:r>
                      <a:r>
                        <a:rPr lang="en-US" sz="2000" dirty="0">
                          <a:effectLst/>
                        </a:rPr>
                        <a:t>GCC</a:t>
                      </a:r>
                      <a:r>
                        <a:rPr lang="zh-CN" sz="2000" dirty="0">
                          <a:effectLst/>
                        </a:rPr>
                        <a:t>的头文件搜索路径中添加新的目录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-Ldirectory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向</a:t>
                      </a:r>
                      <a:r>
                        <a:rPr lang="en-US" sz="2000" dirty="0">
                          <a:effectLst/>
                        </a:rPr>
                        <a:t>GCC</a:t>
                      </a:r>
                      <a:r>
                        <a:rPr lang="zh-CN" sz="2000" dirty="0">
                          <a:effectLst/>
                        </a:rPr>
                        <a:t>的库文件搜索路径中添加新的目录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-llibrary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提示</a:t>
                      </a:r>
                      <a:r>
                        <a:rPr lang="zh-CN" altLang="en-US" sz="2000" dirty="0">
                          <a:effectLst/>
                        </a:rPr>
                        <a:t>链接</a:t>
                      </a:r>
                      <a:r>
                        <a:rPr lang="zh-CN" sz="2000" dirty="0">
                          <a:effectLst/>
                        </a:rPr>
                        <a:t>程序在创建可执行文件时包含指定的库文件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-static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强制使用静态链接库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-shared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生成动态库文件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438" y="12700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链接器选项</a:t>
            </a:r>
            <a:endParaRPr lang="zh-CN" altLang="en-US" kern="1800" dirty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83464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zh-CN" altLang="en-US" dirty="0">
                <a:latin typeface="Times New Roman"/>
              </a:rPr>
              <a:t>首先区分头文件和库文件这两个基本概念</a:t>
            </a:r>
            <a:endParaRPr lang="en-US" altLang="zh-CN" dirty="0">
              <a:latin typeface="Times New Roman"/>
            </a:endParaRPr>
          </a:p>
          <a:p>
            <a:pPr marL="365760" indent="-283464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zh-CN" altLang="en-US" dirty="0">
              <a:latin typeface="Times New Roman"/>
            </a:endParaRPr>
          </a:p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Times New Roman"/>
              </a:rPr>
              <a:t>头文件包含变量和函数的声明，但没有定义函数的实现。例如我们经常用到的头文件</a:t>
            </a:r>
            <a:r>
              <a:rPr lang="en-US" altLang="zh-CN" dirty="0" err="1">
                <a:latin typeface="Times New Roman"/>
              </a:rPr>
              <a:t>stdio.h</a:t>
            </a:r>
            <a:r>
              <a:rPr lang="zh-CN" altLang="en-US" dirty="0">
                <a:latin typeface="Times New Roman"/>
              </a:rPr>
              <a:t>，其中就包含</a:t>
            </a:r>
            <a:r>
              <a:rPr lang="en-US" altLang="zh-CN" dirty="0" err="1">
                <a:latin typeface="Times New Roman"/>
              </a:rPr>
              <a:t>printf</a:t>
            </a:r>
            <a:r>
              <a:rPr lang="zh-CN" altLang="en-US" dirty="0">
                <a:latin typeface="Times New Roman"/>
              </a:rPr>
              <a:t>和</a:t>
            </a:r>
            <a:r>
              <a:rPr lang="en-US" altLang="zh-CN" dirty="0" err="1">
                <a:latin typeface="Times New Roman"/>
              </a:rPr>
              <a:t>scanf</a:t>
            </a:r>
            <a:r>
              <a:rPr lang="zh-CN" altLang="en-US" dirty="0">
                <a:latin typeface="Times New Roman"/>
              </a:rPr>
              <a:t>等格式化输入输出函数的声明，如果在代码中要用到这些函数就需要包含该头文件</a:t>
            </a:r>
            <a:endParaRPr lang="en-US" altLang="zh-CN" dirty="0">
              <a:latin typeface="Times New Roman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zh-CN" altLang="en-US" dirty="0">
              <a:latin typeface="Times New Roman"/>
            </a:endParaRPr>
          </a:p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Times New Roman"/>
              </a:rPr>
              <a:t>函数的具体实现是在库文件中完成的</a:t>
            </a:r>
            <a:endParaRPr lang="en-US" altLang="zh-CN" dirty="0">
              <a:latin typeface="Times New Roman"/>
            </a:endParaRPr>
          </a:p>
          <a:p>
            <a:pPr marL="640398" lvl="1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>
                <a:latin typeface="Times New Roman"/>
              </a:rPr>
              <a:t>库文件可分为静态库和动态库</a:t>
            </a:r>
            <a:endParaRPr lang="en-US" altLang="zh-CN" dirty="0">
              <a:latin typeface="Times New Roman"/>
            </a:endParaRPr>
          </a:p>
          <a:p>
            <a:pPr marL="640398" lvl="1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>
                <a:latin typeface="Times New Roman"/>
              </a:rPr>
              <a:t>静态库是指编译链接时，将库文件的代码全部加入到可执行文件中，这样运行时就不需要库文件了，但此时生成的可执行文件比较大。静态库的后缀名一般为“</a:t>
            </a:r>
            <a:r>
              <a:rPr lang="en-US" altLang="zh-CN" dirty="0">
                <a:latin typeface="Times New Roman"/>
              </a:rPr>
              <a:t>.a</a:t>
            </a:r>
            <a:r>
              <a:rPr lang="zh-CN" altLang="en-US" dirty="0">
                <a:latin typeface="Times New Roman"/>
              </a:rPr>
              <a:t>”</a:t>
            </a:r>
            <a:endParaRPr lang="en-US" altLang="zh-CN" dirty="0">
              <a:latin typeface="Times New Roman"/>
            </a:endParaRPr>
          </a:p>
          <a:p>
            <a:pPr marL="640398" lvl="1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>
                <a:latin typeface="Times New Roman"/>
              </a:rPr>
              <a:t>动态库是指在编译链接时并不将库文件的代码加入到可执行文件中，而是在程序执行时由运行时链接文件加载库文件，这样可以节省系统的开销。动态库的后缀名一般为“</a:t>
            </a:r>
            <a:r>
              <a:rPr lang="en-US" altLang="zh-CN" dirty="0">
                <a:latin typeface="Times New Roman"/>
              </a:rPr>
              <a:t>.so</a:t>
            </a:r>
            <a:r>
              <a:rPr lang="zh-CN" altLang="en-US" dirty="0">
                <a:latin typeface="Times New Roman"/>
              </a:rPr>
              <a:t>”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313" y="0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链接器选项</a:t>
            </a:r>
            <a:endParaRPr lang="zh-CN" altLang="en-US" kern="1800" dirty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Times New Roman"/>
              </a:rPr>
              <a:t>在源程序中包含头文件时，如果所包含的头文件位于系统默认包含路径之内，只需给出头文件的名字即可，不需指定路径；如果所包含的头文件位于系统默认包含路径之外，则需要在编译时使用</a:t>
            </a:r>
            <a:r>
              <a:rPr lang="en-US" altLang="zh-CN" dirty="0">
                <a:latin typeface="Times New Roman"/>
              </a:rPr>
              <a:t>-I</a:t>
            </a:r>
            <a:r>
              <a:rPr lang="zh-CN" altLang="en-US" dirty="0">
                <a:latin typeface="Times New Roman"/>
              </a:rPr>
              <a:t>选项来指定头文件的路径。例如：</a:t>
            </a:r>
          </a:p>
          <a:p>
            <a:pPr marL="640398" lvl="1" indent="-283464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latin typeface="Times New Roman"/>
              </a:rPr>
              <a:t>                     </a:t>
            </a:r>
            <a:r>
              <a:rPr lang="en-US" altLang="zh-CN" dirty="0" err="1">
                <a:latin typeface="Times New Roman"/>
              </a:rPr>
              <a:t>gcc</a:t>
            </a:r>
            <a:r>
              <a:rPr lang="en-US" altLang="zh-CN" dirty="0">
                <a:latin typeface="Times New Roman"/>
              </a:rPr>
              <a:t> </a:t>
            </a:r>
            <a:r>
              <a:rPr lang="en-US" altLang="zh-CN" dirty="0" err="1">
                <a:latin typeface="Times New Roman"/>
              </a:rPr>
              <a:t>example.c</a:t>
            </a:r>
            <a:r>
              <a:rPr lang="en-US" altLang="zh-CN" dirty="0">
                <a:latin typeface="Times New Roman"/>
              </a:rPr>
              <a:t> -o example -I/home/xxx/include</a:t>
            </a:r>
          </a:p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Times New Roman"/>
              </a:rPr>
              <a:t>头文件所对应的库文件，如果没有特别指定时，</a:t>
            </a:r>
            <a:r>
              <a:rPr lang="en-US" altLang="zh-CN" dirty="0">
                <a:latin typeface="Times New Roman"/>
              </a:rPr>
              <a:t>GCC</a:t>
            </a:r>
            <a:r>
              <a:rPr lang="zh-CN" altLang="en-US" dirty="0">
                <a:latin typeface="Times New Roman"/>
              </a:rPr>
              <a:t>会到默认的搜索路径下进行查找。如果库文件不在上述目录中，在编译时就需要使用</a:t>
            </a:r>
            <a:r>
              <a:rPr lang="en-US" altLang="zh-CN" dirty="0">
                <a:latin typeface="Times New Roman"/>
              </a:rPr>
              <a:t>-L</a:t>
            </a:r>
            <a:r>
              <a:rPr lang="zh-CN" altLang="en-US" dirty="0">
                <a:latin typeface="Times New Roman"/>
              </a:rPr>
              <a:t>选项来指定库文件的路径。例如：</a:t>
            </a:r>
          </a:p>
          <a:p>
            <a:pPr marL="640398" lvl="1" indent="-283464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latin typeface="Times New Roman"/>
              </a:rPr>
              <a:t>                         </a:t>
            </a:r>
            <a:r>
              <a:rPr lang="en-US" altLang="zh-CN" dirty="0" err="1">
                <a:latin typeface="Times New Roman"/>
              </a:rPr>
              <a:t>gcc</a:t>
            </a:r>
            <a:r>
              <a:rPr lang="en-US" altLang="zh-CN" dirty="0">
                <a:latin typeface="Times New Roman"/>
              </a:rPr>
              <a:t> </a:t>
            </a:r>
            <a:r>
              <a:rPr lang="en-US" altLang="zh-CN" dirty="0" err="1">
                <a:latin typeface="Times New Roman"/>
              </a:rPr>
              <a:t>example.c</a:t>
            </a:r>
            <a:r>
              <a:rPr lang="en-US" altLang="zh-CN" dirty="0">
                <a:latin typeface="Times New Roman"/>
              </a:rPr>
              <a:t> -o example –L/home/xxx/lib</a:t>
            </a:r>
          </a:p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Times New Roman"/>
              </a:rPr>
              <a:t>说明：</a:t>
            </a:r>
            <a:r>
              <a:rPr lang="en-US" altLang="zh-CN" dirty="0">
                <a:latin typeface="Times New Roman"/>
              </a:rPr>
              <a:t>Linux</a:t>
            </a:r>
            <a:r>
              <a:rPr lang="zh-CN" altLang="en-US" dirty="0">
                <a:latin typeface="Times New Roman"/>
              </a:rPr>
              <a:t>系统中头文件的默认包含路径可以通过环境变量</a:t>
            </a:r>
            <a:r>
              <a:rPr lang="en-US" altLang="zh-CN" dirty="0">
                <a:latin typeface="Times New Roman"/>
              </a:rPr>
              <a:t>C_INCLUDE_PATH</a:t>
            </a:r>
            <a:r>
              <a:rPr lang="zh-CN" altLang="en-US" dirty="0">
                <a:latin typeface="Times New Roman"/>
              </a:rPr>
              <a:t>来设定，库文件的默认搜索路径可以通过环境变量</a:t>
            </a:r>
            <a:r>
              <a:rPr lang="en-US" altLang="zh-CN" dirty="0">
                <a:latin typeface="Times New Roman"/>
              </a:rPr>
              <a:t>LIBRARY_PATH</a:t>
            </a:r>
            <a:r>
              <a:rPr lang="zh-CN" altLang="en-US" dirty="0">
                <a:latin typeface="Times New Roman"/>
              </a:rPr>
              <a:t>来设定，程序运行时加载动态库的查找路径可以通过环境变量</a:t>
            </a:r>
            <a:r>
              <a:rPr lang="en-US" altLang="zh-CN" dirty="0">
                <a:latin typeface="Times New Roman"/>
              </a:rPr>
              <a:t>LD_LIBRARY_PATH</a:t>
            </a:r>
            <a:r>
              <a:rPr lang="zh-CN" altLang="en-US" dirty="0">
                <a:latin typeface="Times New Roman"/>
              </a:rPr>
              <a:t>来设定。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0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链接器使用实例</a:t>
            </a:r>
            <a:endParaRPr lang="zh-CN" altLang="en-US" kern="1800" dirty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06375" y="773113"/>
            <a:ext cx="8866188" cy="6084887"/>
          </a:xfrm>
        </p:spPr>
        <p:txBody>
          <a:bodyPr>
            <a:noAutofit/>
          </a:bodyPr>
          <a:lstStyle/>
          <a:p>
            <a:pPr marL="368046" indent="-285750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latin typeface="Times New Roman"/>
              </a:rPr>
              <a:t>使用</a:t>
            </a:r>
            <a:r>
              <a:rPr lang="en-US" altLang="zh-CN" sz="1800" dirty="0">
                <a:latin typeface="Times New Roman"/>
              </a:rPr>
              <a:t>GCC</a:t>
            </a:r>
            <a:r>
              <a:rPr lang="zh-CN" altLang="en-US" sz="1800" dirty="0">
                <a:latin typeface="Times New Roman"/>
              </a:rPr>
              <a:t>直接指定链接程序在创建可执行文件时包含的库文件</a:t>
            </a:r>
            <a:endParaRPr lang="en-US" altLang="zh-CN" sz="1800" dirty="0">
              <a:latin typeface="Times New Roman"/>
            </a:endParaRPr>
          </a:p>
          <a:p>
            <a:pPr marL="640398" lvl="1" indent="-283464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sz="1600" dirty="0">
                <a:latin typeface="Times New Roman"/>
              </a:rPr>
              <a:t>                        </a:t>
            </a:r>
            <a:r>
              <a:rPr lang="en-US" altLang="zh-CN" sz="1600" dirty="0" err="1">
                <a:latin typeface="Times New Roman"/>
              </a:rPr>
              <a:t>gcc</a:t>
            </a:r>
            <a:r>
              <a:rPr lang="en-US" altLang="zh-CN" sz="1600" dirty="0">
                <a:latin typeface="Times New Roman"/>
              </a:rPr>
              <a:t> example5.c -o</a:t>
            </a:r>
            <a:r>
              <a:rPr lang="zh-CN" altLang="en-US" sz="1600" dirty="0">
                <a:latin typeface="Times New Roman"/>
              </a:rPr>
              <a:t> </a:t>
            </a:r>
            <a:r>
              <a:rPr lang="en-US" altLang="zh-CN" sz="1600" dirty="0">
                <a:latin typeface="Times New Roman"/>
              </a:rPr>
              <a:t>example /</a:t>
            </a:r>
            <a:r>
              <a:rPr lang="en-US" altLang="zh-CN" sz="1600" dirty="0" err="1">
                <a:latin typeface="Times New Roman"/>
              </a:rPr>
              <a:t>usr</a:t>
            </a:r>
            <a:r>
              <a:rPr lang="en-US" altLang="zh-CN" sz="1600" dirty="0">
                <a:latin typeface="Times New Roman"/>
              </a:rPr>
              <a:t>/lib/i386-linux-gnu/</a:t>
            </a:r>
            <a:r>
              <a:rPr lang="en-US" altLang="zh-CN" sz="1600" dirty="0" err="1">
                <a:latin typeface="Times New Roman"/>
              </a:rPr>
              <a:t>libm.so</a:t>
            </a:r>
            <a:endParaRPr lang="en-US" altLang="zh-CN" sz="1600" dirty="0">
              <a:latin typeface="Times New Roman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1800" dirty="0">
              <a:latin typeface="Times New Roman"/>
            </a:endParaRPr>
          </a:p>
          <a:p>
            <a:pPr marL="368046" indent="-285750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1800" dirty="0">
                <a:latin typeface="Times New Roman"/>
              </a:rPr>
              <a:t>GCC</a:t>
            </a:r>
            <a:r>
              <a:rPr lang="zh-CN" altLang="en-US" sz="1800" dirty="0">
                <a:latin typeface="Times New Roman"/>
              </a:rPr>
              <a:t>编译器为链接函数库还提供了一个快捷的选项</a:t>
            </a:r>
            <a:r>
              <a:rPr lang="en-US" altLang="zh-CN" sz="1800" dirty="0">
                <a:latin typeface="Times New Roman"/>
              </a:rPr>
              <a:t>-l</a:t>
            </a:r>
            <a:r>
              <a:rPr lang="zh-CN" altLang="en-US" sz="1800" dirty="0">
                <a:latin typeface="Times New Roman"/>
              </a:rPr>
              <a:t>，命令的格式为：</a:t>
            </a:r>
          </a:p>
          <a:p>
            <a:pPr marL="640398" lvl="1" indent="-283464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sz="1600" dirty="0">
                <a:latin typeface="Times New Roman"/>
              </a:rPr>
              <a:t>                                           </a:t>
            </a:r>
            <a:r>
              <a:rPr lang="en-US" altLang="zh-CN" sz="1600" dirty="0" err="1">
                <a:latin typeface="Times New Roman"/>
              </a:rPr>
              <a:t>gcc</a:t>
            </a:r>
            <a:r>
              <a:rPr lang="en-US" altLang="zh-CN" sz="1600" dirty="0">
                <a:latin typeface="Times New Roman"/>
              </a:rPr>
              <a:t> example5.c</a:t>
            </a:r>
            <a:r>
              <a:rPr lang="zh-CN" altLang="en-US" sz="1600" dirty="0">
                <a:latin typeface="Times New Roman"/>
              </a:rPr>
              <a:t> </a:t>
            </a:r>
            <a:r>
              <a:rPr lang="en-US" altLang="zh-CN" sz="1600" dirty="0">
                <a:latin typeface="Times New Roman"/>
              </a:rPr>
              <a:t>-o</a:t>
            </a:r>
            <a:r>
              <a:rPr lang="zh-CN" altLang="en-US" sz="1600" dirty="0">
                <a:latin typeface="Times New Roman"/>
              </a:rPr>
              <a:t> </a:t>
            </a:r>
            <a:r>
              <a:rPr lang="en-US" altLang="zh-CN" sz="1600" dirty="0">
                <a:latin typeface="Times New Roman"/>
              </a:rPr>
              <a:t>example5</a:t>
            </a:r>
            <a:r>
              <a:rPr lang="zh-CN" altLang="en-US" sz="1600" dirty="0">
                <a:latin typeface="Times New Roman"/>
              </a:rPr>
              <a:t> </a:t>
            </a:r>
            <a:r>
              <a:rPr lang="en-US" altLang="zh-CN" sz="1600" dirty="0">
                <a:latin typeface="Times New Roman"/>
              </a:rPr>
              <a:t>-lm</a:t>
            </a:r>
          </a:p>
          <a:p>
            <a:pPr marL="82296" indent="0" fontAlgn="auto">
              <a:spcAft>
                <a:spcPts val="0"/>
              </a:spcAft>
              <a:buFontTx/>
              <a:buNone/>
              <a:defRPr/>
            </a:pPr>
            <a:r>
              <a:rPr lang="zh-CN" altLang="en-US" sz="1800" dirty="0">
                <a:latin typeface="Times New Roman"/>
              </a:rPr>
              <a:t>它与上面指定库文件的全路径</a:t>
            </a:r>
            <a:r>
              <a:rPr lang="en-US" altLang="zh-CN" sz="1800" dirty="0">
                <a:latin typeface="Times New Roman"/>
              </a:rPr>
              <a:t>/</a:t>
            </a:r>
            <a:r>
              <a:rPr lang="en-US" altLang="zh-CN" sz="1800" dirty="0" err="1">
                <a:latin typeface="Times New Roman"/>
              </a:rPr>
              <a:t>usr</a:t>
            </a:r>
            <a:r>
              <a:rPr lang="en-US" altLang="zh-CN" sz="1800" dirty="0">
                <a:latin typeface="Times New Roman"/>
              </a:rPr>
              <a:t>/lib/</a:t>
            </a:r>
            <a:r>
              <a:rPr lang="en-US" altLang="zh-CN" sz="1800" dirty="0" err="1">
                <a:latin typeface="Times New Roman"/>
              </a:rPr>
              <a:t>libm.so</a:t>
            </a:r>
            <a:r>
              <a:rPr lang="zh-CN" altLang="en-US" sz="1800" dirty="0">
                <a:latin typeface="Times New Roman"/>
              </a:rPr>
              <a:t>命令等价，避免了在命令行写长路径</a:t>
            </a:r>
            <a:endParaRPr lang="en-US" altLang="zh-CN" sz="1800" dirty="0">
              <a:latin typeface="Times New Roman"/>
            </a:endParaRPr>
          </a:p>
          <a:p>
            <a:pPr marL="642684" lvl="1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400" dirty="0">
                <a:latin typeface="Times New Roman"/>
              </a:rPr>
              <a:t>之所以写为</a:t>
            </a:r>
            <a:r>
              <a:rPr lang="en-US" altLang="zh-CN" sz="1400" dirty="0">
                <a:latin typeface="Times New Roman"/>
              </a:rPr>
              <a:t>-lm</a:t>
            </a:r>
            <a:r>
              <a:rPr lang="zh-CN" altLang="en-US" sz="1400" dirty="0">
                <a:latin typeface="Times New Roman"/>
              </a:rPr>
              <a:t>，是因为在</a:t>
            </a:r>
            <a:r>
              <a:rPr lang="en-US" altLang="zh-CN" sz="1400" dirty="0">
                <a:latin typeface="Times New Roman"/>
              </a:rPr>
              <a:t>Linux</a:t>
            </a:r>
            <a:r>
              <a:rPr lang="zh-CN" altLang="en-US" sz="1400" dirty="0">
                <a:latin typeface="Times New Roman"/>
              </a:rPr>
              <a:t>下，库文件在命名时遵循一个规范，即以</a:t>
            </a:r>
            <a:r>
              <a:rPr lang="en-US" altLang="zh-CN" sz="1400" dirty="0">
                <a:latin typeface="Times New Roman"/>
              </a:rPr>
              <a:t>lib</a:t>
            </a:r>
            <a:r>
              <a:rPr lang="zh-CN" altLang="en-US" sz="1400" dirty="0">
                <a:latin typeface="Times New Roman"/>
              </a:rPr>
              <a:t>开头，因此在用</a:t>
            </a:r>
            <a:r>
              <a:rPr lang="en-US" altLang="zh-CN" sz="1400" dirty="0">
                <a:latin typeface="Times New Roman"/>
              </a:rPr>
              <a:t>-l</a:t>
            </a:r>
            <a:r>
              <a:rPr lang="zh-CN" altLang="en-US" sz="1400" dirty="0">
                <a:latin typeface="Times New Roman"/>
              </a:rPr>
              <a:t>选项指定库文件名时可以省去</a:t>
            </a:r>
            <a:r>
              <a:rPr lang="en-US" altLang="zh-CN" sz="1400" dirty="0">
                <a:latin typeface="Times New Roman"/>
              </a:rPr>
              <a:t>lib</a:t>
            </a:r>
            <a:r>
              <a:rPr lang="zh-CN" altLang="en-US" sz="1400" dirty="0">
                <a:latin typeface="Times New Roman"/>
              </a:rPr>
              <a:t>，也就是说</a:t>
            </a:r>
            <a:r>
              <a:rPr lang="en-US" altLang="zh-CN" sz="1400" dirty="0">
                <a:latin typeface="Times New Roman"/>
              </a:rPr>
              <a:t>GCC</a:t>
            </a:r>
            <a:r>
              <a:rPr lang="zh-CN" altLang="en-US" sz="1400" dirty="0">
                <a:latin typeface="Times New Roman"/>
              </a:rPr>
              <a:t>在对</a:t>
            </a:r>
            <a:r>
              <a:rPr lang="en-US" altLang="zh-CN" sz="1400" dirty="0">
                <a:latin typeface="Times New Roman"/>
              </a:rPr>
              <a:t>-lm</a:t>
            </a:r>
            <a:r>
              <a:rPr lang="zh-CN" altLang="en-US" sz="1400" dirty="0">
                <a:latin typeface="Times New Roman"/>
              </a:rPr>
              <a:t>进行处理时，会自动去链接名为</a:t>
            </a:r>
            <a:r>
              <a:rPr lang="en-US" altLang="zh-CN" sz="1400" dirty="0">
                <a:latin typeface="Times New Roman"/>
              </a:rPr>
              <a:t>libm.so</a:t>
            </a:r>
            <a:r>
              <a:rPr lang="zh-CN" altLang="en-US" sz="1400" dirty="0">
                <a:latin typeface="Times New Roman"/>
              </a:rPr>
              <a:t>的库文件。</a:t>
            </a:r>
            <a:endParaRPr lang="en-US" altLang="zh-CN" sz="1400" dirty="0">
              <a:latin typeface="Times New Roman"/>
            </a:endParaRPr>
          </a:p>
          <a:p>
            <a:pPr marL="640398" lvl="1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zh-CN" altLang="en-US" sz="1600" dirty="0">
              <a:latin typeface="Times New Roman"/>
            </a:endParaRPr>
          </a:p>
          <a:p>
            <a:pPr marL="368046" indent="-285750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1800" dirty="0">
                <a:latin typeface="Times New Roman"/>
              </a:rPr>
              <a:t>GCC</a:t>
            </a:r>
            <a:r>
              <a:rPr lang="zh-CN" altLang="en-US" sz="1800" dirty="0">
                <a:latin typeface="Times New Roman"/>
              </a:rPr>
              <a:t>编译器在默认情况下使用动态库，但如果使用了</a:t>
            </a:r>
            <a:r>
              <a:rPr lang="en-US" altLang="zh-CN" sz="1800" dirty="0">
                <a:latin typeface="Times New Roman"/>
              </a:rPr>
              <a:t>-static</a:t>
            </a:r>
            <a:r>
              <a:rPr lang="zh-CN" altLang="en-US" sz="1800" dirty="0">
                <a:latin typeface="Times New Roman"/>
              </a:rPr>
              <a:t>选项，链接器将忽略动态库，强制使用静态链接库，即使用如下命令：</a:t>
            </a:r>
          </a:p>
          <a:p>
            <a:pPr marL="871284" lvl="1" indent="-514350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sz="1600" dirty="0">
                <a:latin typeface="Times New Roman"/>
              </a:rPr>
              <a:t>                               </a:t>
            </a:r>
            <a:r>
              <a:rPr lang="en-US" altLang="zh-CN" sz="1600" dirty="0" err="1">
                <a:latin typeface="Times New Roman"/>
              </a:rPr>
              <a:t>gcc</a:t>
            </a:r>
            <a:r>
              <a:rPr lang="en-US" altLang="zh-CN" sz="1600" dirty="0">
                <a:latin typeface="Times New Roman"/>
              </a:rPr>
              <a:t> example5.c</a:t>
            </a:r>
            <a:r>
              <a:rPr lang="zh-CN" altLang="en-US" sz="1600" dirty="0">
                <a:latin typeface="Times New Roman"/>
              </a:rPr>
              <a:t> </a:t>
            </a:r>
            <a:r>
              <a:rPr lang="en-US" altLang="zh-CN" sz="1600" dirty="0">
                <a:latin typeface="Times New Roman"/>
              </a:rPr>
              <a:t>-o</a:t>
            </a:r>
            <a:r>
              <a:rPr lang="zh-CN" altLang="en-US" sz="1600" dirty="0">
                <a:latin typeface="Times New Roman"/>
              </a:rPr>
              <a:t> </a:t>
            </a:r>
            <a:r>
              <a:rPr lang="en-US" altLang="zh-CN" sz="1600" dirty="0">
                <a:latin typeface="Times New Roman"/>
              </a:rPr>
              <a:t>example5</a:t>
            </a:r>
            <a:r>
              <a:rPr lang="zh-CN" altLang="en-US" sz="1600" dirty="0">
                <a:latin typeface="Times New Roman"/>
              </a:rPr>
              <a:t> </a:t>
            </a:r>
            <a:r>
              <a:rPr lang="en-US" altLang="zh-CN" sz="1600" dirty="0">
                <a:latin typeface="Times New Roman"/>
              </a:rPr>
              <a:t>-static -lm</a:t>
            </a:r>
          </a:p>
          <a:p>
            <a:pPr marL="640398" lvl="1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1600" dirty="0">
                <a:solidFill>
                  <a:schemeClr val="tx1"/>
                </a:solidFill>
                <a:latin typeface="Times New Roman"/>
              </a:rPr>
              <a:t>此时静态库文件中的代码全部包含到可执行文件中，所以生成的可执行文件比较大</a:t>
            </a:r>
            <a:endParaRPr lang="en-US" altLang="zh-CN" sz="1600" dirty="0">
              <a:solidFill>
                <a:schemeClr val="tx1"/>
              </a:solidFill>
              <a:latin typeface="Times New Roman"/>
            </a:endParaRPr>
          </a:p>
          <a:p>
            <a:pPr marL="640398" lvl="1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zh-CN" altLang="en-US" sz="1600" dirty="0">
              <a:latin typeface="Times New Roman"/>
            </a:endParaRPr>
          </a:p>
          <a:p>
            <a:pPr marL="368046" indent="-285750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1800" dirty="0">
                <a:latin typeface="Times New Roman"/>
              </a:rPr>
              <a:t>GCC</a:t>
            </a:r>
            <a:r>
              <a:rPr lang="zh-CN" altLang="en-US" sz="1800" dirty="0">
                <a:latin typeface="Times New Roman"/>
              </a:rPr>
              <a:t>编译器提供了</a:t>
            </a:r>
            <a:r>
              <a:rPr lang="en-US" altLang="zh-CN" sz="1800" dirty="0">
                <a:latin typeface="Times New Roman"/>
              </a:rPr>
              <a:t>-shared</a:t>
            </a:r>
            <a:r>
              <a:rPr lang="zh-CN" altLang="en-US" sz="1800" dirty="0">
                <a:latin typeface="Times New Roman"/>
              </a:rPr>
              <a:t>选项来生成动态库文件</a:t>
            </a:r>
          </a:p>
          <a:p>
            <a:pPr marL="640398" lvl="1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1600" dirty="0">
                <a:latin typeface="Times New Roman"/>
              </a:rPr>
              <a:t>与动态库链接的可执行文件只包含它需要的函数的引用表，而不是所有的函数代码，且只有在程序执行时函数代码才会被拷贝到内存之中。这样使可执行文件比较小，进而节省了磁盘空间；更重要的是，如果库文件本身被更新了，不需要重新编译与它链接的源程序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链接器使用实例</a:t>
            </a:r>
            <a:endParaRPr lang="zh-CN" altLang="en-US" kern="1800" dirty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96863" y="773113"/>
            <a:ext cx="8624887" cy="5195887"/>
          </a:xfrm>
        </p:spPr>
        <p:txBody>
          <a:bodyPr>
            <a:normAutofit lnSpcReduction="10000"/>
          </a:bodyPr>
          <a:lstStyle/>
          <a:p>
            <a:pPr marL="365125" indent="-282575">
              <a:lnSpc>
                <a:spcPct val="95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实例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首先创建一个动态库文件，然后在源程序中调用库文件中的函数，实现相应的功能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65125" indent="-282575">
              <a:lnSpc>
                <a:spcPct val="95000"/>
              </a:lnSpc>
              <a:buFont typeface="Wingdings 2" panose="05020102010507070707" pitchFamily="18" charset="2"/>
              <a:buNone/>
              <a:defRPr/>
            </a:pP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65125" indent="-282575">
              <a:lnSpc>
                <a:spcPct val="95000"/>
              </a:lnSpc>
              <a:buFontTx/>
              <a:buAutoNum type="arabicPeriod"/>
              <a:defRPr/>
            </a:pPr>
            <a:r>
              <a:rPr lang="zh-CN" altLang="en-US" sz="2000" dirty="0">
                <a:latin typeface="Times New Roman" panose="02020603050405020304" pitchFamily="18" charset="0"/>
              </a:rPr>
              <a:t>对库源程序进行编译，生成动态库文件</a:t>
            </a:r>
            <a:r>
              <a:rPr lang="en-US" altLang="zh-CN" sz="2000" dirty="0">
                <a:latin typeface="Times New Roman" panose="02020603050405020304" pitchFamily="18" charset="0"/>
              </a:rPr>
              <a:t>abc.so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marL="869950" lvl="1" indent="-514350">
              <a:lnSpc>
                <a:spcPct val="95000"/>
              </a:lnSpc>
              <a:buFont typeface="Verdana" panose="020B0604030504040204" pitchFamily="34" charset="0"/>
              <a:buNone/>
              <a:defRPr/>
            </a:pPr>
            <a:r>
              <a:rPr lang="en-US" altLang="zh-CN" sz="1700" dirty="0" err="1">
                <a:latin typeface="Times New Roman" panose="02020603050405020304" pitchFamily="18" charset="0"/>
              </a:rPr>
              <a:t>gcc</a:t>
            </a:r>
            <a:r>
              <a:rPr lang="en-US" altLang="zh-CN" sz="1700" dirty="0">
                <a:latin typeface="Times New Roman" panose="02020603050405020304" pitchFamily="18" charset="0"/>
              </a:rPr>
              <a:t> -shared</a:t>
            </a:r>
            <a:r>
              <a:rPr lang="zh-CN" altLang="en-US" sz="1700" dirty="0">
                <a:latin typeface="Times New Roman" panose="02020603050405020304" pitchFamily="18" charset="0"/>
              </a:rPr>
              <a:t> </a:t>
            </a:r>
            <a:r>
              <a:rPr lang="en-US" altLang="zh-CN" sz="1700" dirty="0">
                <a:latin typeface="Times New Roman" panose="02020603050405020304" pitchFamily="18" charset="0"/>
              </a:rPr>
              <a:t>-o libabc.so </a:t>
            </a:r>
            <a:r>
              <a:rPr lang="en-US" altLang="zh-CN" sz="1700" dirty="0" err="1">
                <a:latin typeface="Times New Roman" panose="02020603050405020304" pitchFamily="18" charset="0"/>
              </a:rPr>
              <a:t>abc.c</a:t>
            </a:r>
            <a:endParaRPr lang="en-US" altLang="zh-CN" sz="1700" dirty="0">
              <a:latin typeface="Times New Roman" panose="02020603050405020304" pitchFamily="18" charset="0"/>
            </a:endParaRPr>
          </a:p>
          <a:p>
            <a:pPr marL="869950" lvl="1" indent="-514350">
              <a:lnSpc>
                <a:spcPct val="95000"/>
              </a:lnSpc>
              <a:buFont typeface="Verdana" panose="020B0604030504040204" pitchFamily="34" charset="0"/>
              <a:buNone/>
              <a:defRPr/>
            </a:pPr>
            <a:endParaRPr lang="en-US" altLang="zh-CN" sz="1700" dirty="0">
              <a:latin typeface="Times New Roman" panose="02020603050405020304" pitchFamily="18" charset="0"/>
            </a:endParaRPr>
          </a:p>
          <a:p>
            <a:pPr marL="365125" indent="-282575">
              <a:lnSpc>
                <a:spcPct val="95000"/>
              </a:lnSpc>
              <a:buFontTx/>
              <a:buAutoNum type="arabicPeriod"/>
              <a:defRPr/>
            </a:pPr>
            <a:r>
              <a:rPr lang="zh-CN" altLang="en-US" sz="2000" dirty="0">
                <a:latin typeface="Times New Roman" panose="02020603050405020304" pitchFamily="18" charset="0"/>
              </a:rPr>
              <a:t>在其他文件中调用该库文件：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869950" lvl="1" indent="-514350">
              <a:lnSpc>
                <a:spcPct val="95000"/>
              </a:lnSpc>
              <a:buFont typeface="Verdana" panose="020B0604030504040204" pitchFamily="34" charset="0"/>
              <a:buNone/>
              <a:defRPr/>
            </a:pPr>
            <a:r>
              <a:rPr lang="en-US" altLang="zh-CN" sz="1700" dirty="0" err="1">
                <a:latin typeface="Times New Roman" panose="02020603050405020304" pitchFamily="18" charset="0"/>
              </a:rPr>
              <a:t>gcc</a:t>
            </a:r>
            <a:r>
              <a:rPr lang="en-US" altLang="zh-CN" sz="1700" dirty="0">
                <a:latin typeface="Times New Roman" panose="02020603050405020304" pitchFamily="18" charset="0"/>
              </a:rPr>
              <a:t> </a:t>
            </a:r>
            <a:r>
              <a:rPr lang="en-US" altLang="zh-CN" sz="1700" dirty="0" err="1">
                <a:latin typeface="Times New Roman" panose="02020603050405020304" pitchFamily="18" charset="0"/>
              </a:rPr>
              <a:t>example.c</a:t>
            </a:r>
            <a:r>
              <a:rPr lang="zh-CN" altLang="en-US" sz="1700" dirty="0">
                <a:latin typeface="Times New Roman" panose="02020603050405020304" pitchFamily="18" charset="0"/>
              </a:rPr>
              <a:t> </a:t>
            </a:r>
            <a:r>
              <a:rPr lang="en-US" altLang="zh-CN" sz="1700" dirty="0">
                <a:latin typeface="Times New Roman" panose="02020603050405020304" pitchFamily="18" charset="0"/>
              </a:rPr>
              <a:t>-o</a:t>
            </a:r>
            <a:r>
              <a:rPr lang="zh-CN" altLang="en-US" sz="1700" dirty="0">
                <a:latin typeface="Times New Roman" panose="02020603050405020304" pitchFamily="18" charset="0"/>
              </a:rPr>
              <a:t> </a:t>
            </a:r>
            <a:r>
              <a:rPr lang="en-US" altLang="zh-CN" sz="1700" dirty="0">
                <a:latin typeface="Times New Roman" panose="02020603050405020304" pitchFamily="18" charset="0"/>
              </a:rPr>
              <a:t>example</a:t>
            </a:r>
            <a:r>
              <a:rPr lang="zh-CN" altLang="en-US" sz="1700" dirty="0">
                <a:latin typeface="Times New Roman" panose="02020603050405020304" pitchFamily="18" charset="0"/>
              </a:rPr>
              <a:t> </a:t>
            </a:r>
            <a:r>
              <a:rPr lang="en-US" altLang="zh-CN" sz="1700" dirty="0">
                <a:latin typeface="Times New Roman" panose="02020603050405020304" pitchFamily="18" charset="0"/>
              </a:rPr>
              <a:t>./libabc.so</a:t>
            </a:r>
          </a:p>
          <a:p>
            <a:pPr marL="869950" lvl="1" indent="-514350">
              <a:lnSpc>
                <a:spcPct val="95000"/>
              </a:lnSpc>
              <a:buFont typeface="Verdana" panose="020B0604030504040204" pitchFamily="34" charset="0"/>
              <a:buNone/>
              <a:defRPr/>
            </a:pPr>
            <a:endParaRPr lang="en-US" altLang="zh-CN" sz="1700" dirty="0">
              <a:latin typeface="Times New Roman" panose="02020603050405020304" pitchFamily="18" charset="0"/>
            </a:endParaRPr>
          </a:p>
          <a:p>
            <a:pPr marL="365125" indent="-282575">
              <a:lnSpc>
                <a:spcPct val="95000"/>
              </a:lnSpc>
              <a:buFontTx/>
              <a:buAutoNum type="arabicPeriod"/>
              <a:defRPr/>
            </a:pPr>
            <a:r>
              <a:rPr lang="zh-CN" altLang="en-US" sz="2000" dirty="0">
                <a:latin typeface="Times New Roman" panose="02020603050405020304" pitchFamily="18" charset="0"/>
              </a:rPr>
              <a:t>运行程序：</a:t>
            </a:r>
          </a:p>
          <a:p>
            <a:pPr marL="869950" lvl="1" indent="-514350">
              <a:lnSpc>
                <a:spcPct val="95000"/>
              </a:lnSpc>
              <a:buFont typeface="Verdana" panose="020B0604030504040204" pitchFamily="34" charset="0"/>
              <a:buNone/>
              <a:defRPr/>
            </a:pPr>
            <a:r>
              <a:rPr lang="en-US" altLang="zh-CN" sz="1700" dirty="0">
                <a:latin typeface="Times New Roman" panose="02020603050405020304" pitchFamily="18" charset="0"/>
              </a:rPr>
              <a:t>./example</a:t>
            </a:r>
          </a:p>
          <a:p>
            <a:pPr marL="869950" lvl="1" indent="-514350">
              <a:lnSpc>
                <a:spcPct val="95000"/>
              </a:lnSpc>
              <a:buFont typeface="Verdana" panose="020B0604030504040204" pitchFamily="34" charset="0"/>
              <a:buNone/>
              <a:defRPr/>
            </a:pPr>
            <a:endParaRPr lang="en-US" altLang="zh-CN" sz="1700" dirty="0">
              <a:latin typeface="Times New Roman" panose="02020603050405020304" pitchFamily="18" charset="0"/>
            </a:endParaRPr>
          </a:p>
          <a:p>
            <a:pPr marL="869950" lvl="1" indent="-514350">
              <a:lnSpc>
                <a:spcPct val="95000"/>
              </a:lnSpc>
              <a:buFont typeface="Verdana" panose="020B0604030504040204" pitchFamily="34" charset="0"/>
              <a:buNone/>
              <a:defRPr/>
            </a:pPr>
            <a:r>
              <a:rPr lang="zh-CN" altLang="en-US" sz="1700" dirty="0">
                <a:latin typeface="Times New Roman" panose="02020603050405020304" pitchFamily="18" charset="0"/>
              </a:rPr>
              <a:t>如果出现如下的错误信息：</a:t>
            </a:r>
            <a:endParaRPr lang="en-US" altLang="zh-CN" sz="1700" dirty="0">
              <a:latin typeface="Times New Roman" panose="02020603050405020304" pitchFamily="18" charset="0"/>
            </a:endParaRPr>
          </a:p>
          <a:p>
            <a:pPr marL="869950" lvl="1" indent="-514350">
              <a:lnSpc>
                <a:spcPct val="95000"/>
              </a:lnSpc>
              <a:buFont typeface="Verdana" panose="020B0604030504040204" pitchFamily="34" charset="0"/>
              <a:buNone/>
              <a:defRPr/>
            </a:pPr>
            <a:r>
              <a:rPr lang="en-US" altLang="zh-CN" sz="1700" dirty="0">
                <a:latin typeface="Times New Roman" panose="02020603050405020304" pitchFamily="18" charset="0"/>
              </a:rPr>
              <a:t>./example: error while loading shared libraries: libabc.so: cannot open shared object file: No such file or directory</a:t>
            </a:r>
          </a:p>
          <a:p>
            <a:pPr marL="869950" lvl="1" indent="-514350">
              <a:lnSpc>
                <a:spcPct val="95000"/>
              </a:lnSpc>
              <a:buFont typeface="Verdana" panose="020B0604030504040204" pitchFamily="34" charset="0"/>
              <a:buNone/>
              <a:defRPr/>
            </a:pPr>
            <a:r>
              <a:rPr lang="zh-CN" altLang="en-US" sz="1700" dirty="0">
                <a:latin typeface="Times New Roman" panose="02020603050405020304" pitchFamily="18" charset="0"/>
              </a:rPr>
              <a:t>这是由于程序运行时没有在系统默认的查找路径中找到动态库文件，这需要将</a:t>
            </a:r>
            <a:r>
              <a:rPr lang="en-US" altLang="zh-CN" sz="1700" dirty="0">
                <a:latin typeface="Times New Roman" panose="02020603050405020304" pitchFamily="18" charset="0"/>
              </a:rPr>
              <a:t>libabc.so</a:t>
            </a:r>
            <a:r>
              <a:rPr lang="zh-CN" altLang="en-US" sz="1700" dirty="0">
                <a:latin typeface="Times New Roman" panose="02020603050405020304" pitchFamily="18" charset="0"/>
              </a:rPr>
              <a:t>所在的目录加到环境变量</a:t>
            </a:r>
            <a:r>
              <a:rPr lang="en-US" altLang="zh-CN" sz="1700" dirty="0">
                <a:latin typeface="Times New Roman" panose="02020603050405020304" pitchFamily="18" charset="0"/>
              </a:rPr>
              <a:t>LD_LIBRARY_PATH</a:t>
            </a:r>
            <a:r>
              <a:rPr lang="zh-CN" altLang="en-US" sz="1700" dirty="0">
                <a:latin typeface="Times New Roman" panose="02020603050405020304" pitchFamily="18" charset="0"/>
              </a:rPr>
              <a:t>之中。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6963" y="2573338"/>
            <a:ext cx="6400800" cy="2286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</a:t>
            </a:r>
            <a:r>
              <a:rPr lang="zh-CN" altLang="en-US" dirty="0"/>
              <a:t>、了解</a:t>
            </a:r>
            <a:r>
              <a:rPr lang="en-US" altLang="zh-CN" cap="none" dirty="0">
                <a:latin typeface="+mn-lt"/>
              </a:rPr>
              <a:t>Linux</a:t>
            </a:r>
            <a:endParaRPr lang="zh-CN" altLang="en-US" cap="none" dirty="0"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gdb</a:t>
            </a:r>
            <a:r>
              <a:rPr lang="zh-CN" altLang="en-US" dirty="0"/>
              <a:t>符号调试器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66094B-1449-4794-BD6E-DE32B76BF2E4}" type="slidenum">
              <a:rPr lang="en-US" altLang="zh-CN">
                <a:solidFill>
                  <a:srgbClr val="B5A788"/>
                </a:solidFill>
                <a:latin typeface="Gill Sans MT" pitchFamily="34" charset="0"/>
                <a:ea typeface="华文中宋" pitchFamily="2" charset="-122"/>
              </a:rPr>
              <a:pPr/>
              <a:t>31</a:t>
            </a:fld>
            <a:endParaRPr lang="en-US" altLang="zh-CN">
              <a:solidFill>
                <a:srgbClr val="B5A788"/>
              </a:solidFill>
              <a:latin typeface="Gill Sans MT" pitchFamily="34" charset="0"/>
              <a:ea typeface="华文中宋" pitchFamily="2" charset="-122"/>
            </a:endParaRPr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4763"/>
            <a:ext cx="82296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2">
                    <a:satMod val="130000"/>
                  </a:schemeClr>
                </a:solidFill>
              </a:rPr>
              <a:t>gdb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符号调试器</a:t>
            </a:r>
          </a:p>
        </p:txBody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25196" eaLnBrk="1" fontAlgn="auto" hangingPunct="1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dirty="0" err="1"/>
              <a:t>gdb</a:t>
            </a:r>
            <a:r>
              <a:rPr lang="zh-CN" altLang="en-US" dirty="0"/>
              <a:t>（</a:t>
            </a:r>
            <a:r>
              <a:rPr lang="en-US" altLang="zh-CN" dirty="0"/>
              <a:t>GNU Debugger</a:t>
            </a:r>
            <a:r>
              <a:rPr lang="zh-CN" altLang="en-US" dirty="0"/>
              <a:t>）是由</a:t>
            </a:r>
            <a:r>
              <a:rPr lang="en-US" altLang="zh-CN" dirty="0"/>
              <a:t>GNU</a:t>
            </a:r>
            <a:r>
              <a:rPr lang="zh-CN" altLang="en-US" dirty="0"/>
              <a:t>计划完成的、受通用公共许可证（</a:t>
            </a:r>
            <a:r>
              <a:rPr lang="en-US" altLang="zh-CN" dirty="0"/>
              <a:t>GPL</a:t>
            </a:r>
            <a:r>
              <a:rPr lang="zh-CN" altLang="en-US" dirty="0"/>
              <a:t>）保护的自由软件。它主要工作在字符模式下，是一个功能强大的交互式程序调试工具</a:t>
            </a:r>
            <a:endParaRPr lang="en-US" altLang="zh-CN" dirty="0"/>
          </a:p>
          <a:p>
            <a:pPr marL="825246" lvl="1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gdb</a:t>
            </a:r>
            <a:r>
              <a:rPr lang="zh-CN" altLang="en-US" dirty="0">
                <a:solidFill>
                  <a:schemeClr val="tx1"/>
                </a:solidFill>
              </a:rPr>
              <a:t>不仅可以用来调试</a:t>
            </a:r>
            <a:r>
              <a:rPr lang="en-US" altLang="zh-CN" dirty="0">
                <a:solidFill>
                  <a:schemeClr val="tx1"/>
                </a:solidFill>
              </a:rPr>
              <a:t>C/C++</a:t>
            </a:r>
            <a:r>
              <a:rPr lang="zh-CN" altLang="en-US" dirty="0">
                <a:solidFill>
                  <a:schemeClr val="tx1"/>
                </a:solidFill>
              </a:rPr>
              <a:t>语言编写的程序，还可以用来调试</a:t>
            </a:r>
            <a:r>
              <a:rPr lang="en-US" altLang="zh-CN" dirty="0">
                <a:solidFill>
                  <a:schemeClr val="tx1"/>
                </a:solidFill>
              </a:rPr>
              <a:t>Pascal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Objective-C</a:t>
            </a:r>
            <a:r>
              <a:rPr lang="zh-CN" altLang="en-US" dirty="0">
                <a:solidFill>
                  <a:schemeClr val="tx1"/>
                </a:solidFill>
              </a:rPr>
              <a:t>以及</a:t>
            </a:r>
            <a:r>
              <a:rPr lang="en-US" altLang="zh-CN" dirty="0">
                <a:solidFill>
                  <a:schemeClr val="tx1"/>
                </a:solidFill>
              </a:rPr>
              <a:t>Fortran</a:t>
            </a:r>
            <a:r>
              <a:rPr lang="zh-CN" altLang="en-US" dirty="0">
                <a:solidFill>
                  <a:schemeClr val="tx1"/>
                </a:solidFill>
              </a:rPr>
              <a:t>等语言编写的程序</a:t>
            </a:r>
            <a:endParaRPr lang="en-US" altLang="zh-CN" dirty="0">
              <a:solidFill>
                <a:schemeClr val="tx1"/>
              </a:solidFill>
            </a:endParaRPr>
          </a:p>
          <a:p>
            <a:pPr marL="825246" lvl="1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gdb</a:t>
            </a:r>
            <a:r>
              <a:rPr lang="zh-CN" altLang="en-US" dirty="0">
                <a:solidFill>
                  <a:schemeClr val="tx1"/>
                </a:solidFill>
              </a:rPr>
              <a:t>能在程序运行时观察程序的内部结构和内存的使用情况</a:t>
            </a:r>
            <a:endParaRPr lang="en-US" altLang="zh-CN" dirty="0">
              <a:solidFill>
                <a:schemeClr val="tx1"/>
              </a:solidFill>
            </a:endParaRPr>
          </a:p>
          <a:p>
            <a:pPr marL="356934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dirty="0"/>
              <a:t>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err="1"/>
              <a:t>gdb</a:t>
            </a:r>
            <a:r>
              <a:rPr lang="zh-CN" altLang="en-US" dirty="0"/>
              <a:t>主要提供以下功能：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dirty="0"/>
              <a:t>监视程序中变量的值的变化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dirty="0"/>
              <a:t>设置断点，使程序在指定的代码行上暂停执行，便于观察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dirty="0"/>
              <a:t>单步执行代码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dirty="0"/>
              <a:t>分析崩溃程序产生的</a:t>
            </a:r>
            <a:r>
              <a:rPr lang="en-US" altLang="zh-CN" dirty="0"/>
              <a:t>core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endParaRPr lang="zh-CN" altLang="en-US" dirty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/>
              <a:t>命令形式：   </a:t>
            </a:r>
            <a:r>
              <a:rPr lang="en-US" altLang="zh-CN" dirty="0"/>
              <a:t>            </a:t>
            </a:r>
            <a:r>
              <a:rPr lang="en-US" altLang="zh-CN" dirty="0" err="1">
                <a:solidFill>
                  <a:srgbClr val="008000"/>
                </a:solidFill>
              </a:rPr>
              <a:t>gdb</a:t>
            </a:r>
            <a:r>
              <a:rPr lang="en-US" altLang="zh-CN" dirty="0">
                <a:solidFill>
                  <a:srgbClr val="008000"/>
                </a:solidFill>
              </a:rPr>
              <a:t> filename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altLang="zh-CN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963" y="12700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2">
                    <a:satMod val="130000"/>
                  </a:schemeClr>
                </a:solidFill>
              </a:rPr>
              <a:t>gdb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调试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—</a:t>
            </a:r>
            <a:r>
              <a:rPr lang="zh-CN" altLang="en-US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执行程序</a:t>
            </a:r>
            <a:endParaRPr lang="zh-CN" altLang="en-US" kern="1800" dirty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34819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</a:rPr>
              <a:t>gdb</a:t>
            </a:r>
            <a:r>
              <a:rPr lang="zh-CN" altLang="en-US">
                <a:latin typeface="Times New Roman" pitchFamily="18" charset="0"/>
              </a:rPr>
              <a:t>命令</a:t>
            </a:r>
            <a:r>
              <a:rPr lang="en-US" altLang="zh-CN">
                <a:latin typeface="Times New Roman" pitchFamily="18" charset="0"/>
              </a:rPr>
              <a:t>run</a:t>
            </a:r>
            <a:r>
              <a:rPr lang="zh-CN" altLang="en-US">
                <a:latin typeface="Times New Roman" pitchFamily="18" charset="0"/>
              </a:rPr>
              <a:t>（可以简写为</a:t>
            </a:r>
            <a:r>
              <a:rPr lang="en-US" altLang="zh-CN">
                <a:latin typeface="Times New Roman" pitchFamily="18" charset="0"/>
              </a:rPr>
              <a:t>r</a:t>
            </a:r>
            <a:r>
              <a:rPr lang="zh-CN" altLang="en-US">
                <a:latin typeface="Times New Roman" pitchFamily="18" charset="0"/>
              </a:rPr>
              <a:t>）执行装载代码在</a:t>
            </a:r>
            <a:r>
              <a:rPr lang="en-US" altLang="zh-CN">
                <a:latin typeface="Times New Roman" pitchFamily="18" charset="0"/>
              </a:rPr>
              <a:t>run</a:t>
            </a:r>
            <a:r>
              <a:rPr lang="zh-CN" altLang="en-US">
                <a:latin typeface="Times New Roman" pitchFamily="18" charset="0"/>
              </a:rPr>
              <a:t>命令之后可以加入执行参数来定制执行的方式</a:t>
            </a:r>
          </a:p>
          <a:p>
            <a:pPr lvl="1">
              <a:buFont typeface="Verdana" pitchFamily="34" charset="0"/>
              <a:buNone/>
            </a:pPr>
            <a:r>
              <a:rPr lang="en-US" altLang="zh-CN">
                <a:latin typeface="Times New Roman" pitchFamily="18" charset="0"/>
              </a:rPr>
              <a:t>                                                 (gdb) r</a:t>
            </a:r>
          </a:p>
          <a:p>
            <a:pPr lvl="1">
              <a:buFont typeface="Verdana" pitchFamily="34" charset="0"/>
              <a:buNone/>
            </a:pPr>
            <a:endParaRPr lang="en-US" altLang="zh-CN">
              <a:latin typeface="Times New Roman" pitchFamily="18" charset="0"/>
            </a:endParaRPr>
          </a:p>
          <a:p>
            <a:r>
              <a:rPr lang="zh-CN" altLang="en-US">
                <a:latin typeface="Times New Roman" pitchFamily="18" charset="0"/>
              </a:rPr>
              <a:t>如果程序中存在断点，则会在断点处自动暂停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C025B0-B704-4D87-A279-D5C53B5E1F26}" type="slidenum">
              <a:rPr lang="en-US" altLang="zh-CN">
                <a:solidFill>
                  <a:srgbClr val="B5A788"/>
                </a:solidFill>
                <a:latin typeface="Gill Sans MT" pitchFamily="34" charset="0"/>
                <a:ea typeface="华文中宋" pitchFamily="2" charset="-122"/>
              </a:rPr>
              <a:pPr/>
              <a:t>33</a:t>
            </a:fld>
            <a:endParaRPr lang="en-US" altLang="zh-CN">
              <a:solidFill>
                <a:srgbClr val="B5A788"/>
              </a:solidFill>
              <a:latin typeface="Gill Sans MT" pitchFamily="34" charset="0"/>
              <a:ea typeface="华文中宋" pitchFamily="2" charset="-122"/>
            </a:endParaRPr>
          </a:p>
        </p:txBody>
      </p:sp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3"/>
            <a:ext cx="82296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2">
                    <a:satMod val="130000"/>
                  </a:schemeClr>
                </a:solidFill>
              </a:rPr>
              <a:t>gdb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调试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设置断点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/>
              <a:t>通过使用</a:t>
            </a:r>
            <a:r>
              <a:rPr lang="en-US" altLang="zh-CN" dirty="0" err="1"/>
              <a:t>gdb</a:t>
            </a:r>
            <a:r>
              <a:rPr lang="zh-CN" altLang="en-US" dirty="0"/>
              <a:t>逐步调试代码，可以看到程序内部是如何运行的，还可以知道什么命令正在执行，变量的值的变化以及其他一些细节问题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defRPr/>
            </a:pPr>
            <a:endParaRPr lang="zh-CN" altLang="en-US" dirty="0"/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zh-CN" altLang="en-US" dirty="0">
                <a:solidFill>
                  <a:srgbClr val="FF0000"/>
                </a:solidFill>
              </a:rPr>
              <a:t>调试示例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针对源程序</a:t>
            </a:r>
            <a:r>
              <a:rPr lang="en-US" altLang="zh-CN" dirty="0" err="1">
                <a:solidFill>
                  <a:srgbClr val="FF0000"/>
                </a:solidFill>
              </a:rPr>
              <a:t>test.c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dirty="0"/>
              <a:t>    1. </a:t>
            </a:r>
            <a:r>
              <a:rPr lang="zh-CN" altLang="en-US" dirty="0"/>
              <a:t>调用</a:t>
            </a:r>
            <a:r>
              <a:rPr lang="en-US" altLang="zh-CN" dirty="0" err="1"/>
              <a:t>gdb</a:t>
            </a:r>
            <a:r>
              <a:rPr lang="zh-CN" altLang="en-US" dirty="0"/>
              <a:t>，装载子程序</a:t>
            </a:r>
            <a:endParaRPr lang="en-US" altLang="zh-CN" dirty="0"/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zh-CN" sz="2000" dirty="0"/>
              <a:t>$</a:t>
            </a:r>
            <a:r>
              <a:rPr lang="en-US" altLang="zh-CN" sz="2000" dirty="0" err="1"/>
              <a:t>gdb</a:t>
            </a:r>
            <a:r>
              <a:rPr lang="en-US" altLang="zh-CN" sz="2000" dirty="0"/>
              <a:t> test</a:t>
            </a:r>
          </a:p>
          <a:p>
            <a:pPr lvl="2"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zh-CN" altLang="en-US" sz="2000" dirty="0"/>
              <a:t>（ 如要在</a:t>
            </a:r>
            <a:r>
              <a:rPr lang="en-US" altLang="zh-CN" sz="2000" dirty="0"/>
              <a:t>GDB</a:t>
            </a:r>
            <a:r>
              <a:rPr lang="zh-CN" altLang="en-US" sz="2000" dirty="0"/>
              <a:t>启动后载入，使用</a:t>
            </a:r>
            <a:r>
              <a:rPr lang="en-US" altLang="zh-CN" sz="2000" dirty="0"/>
              <a:t>file</a:t>
            </a:r>
            <a:r>
              <a:rPr lang="zh-CN" altLang="en-US" sz="2000" dirty="0"/>
              <a:t>命令：</a:t>
            </a:r>
            <a:r>
              <a:rPr lang="en-US" altLang="zh-CN" sz="2000" dirty="0"/>
              <a:t>(</a:t>
            </a:r>
            <a:r>
              <a:rPr lang="en-US" altLang="zh-CN" sz="2000" dirty="0" err="1"/>
              <a:t>gdb</a:t>
            </a:r>
            <a:r>
              <a:rPr lang="en-US" altLang="zh-CN" sz="2000" dirty="0"/>
              <a:t>) file test 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dirty="0"/>
              <a:t>    </a:t>
            </a:r>
            <a:endParaRPr lang="en-US" altLang="zh-CN" sz="2000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7DFC75-3132-4979-B2BB-31665C72B210}" type="slidenum">
              <a:rPr lang="en-US" altLang="zh-CN">
                <a:solidFill>
                  <a:srgbClr val="B5A788"/>
                </a:solidFill>
                <a:latin typeface="Gill Sans MT" pitchFamily="34" charset="0"/>
                <a:ea typeface="华文中宋" pitchFamily="2" charset="-122"/>
              </a:rPr>
              <a:pPr/>
              <a:t>34</a:t>
            </a:fld>
            <a:endParaRPr lang="en-US" altLang="zh-CN">
              <a:solidFill>
                <a:srgbClr val="B5A788"/>
              </a:solidFill>
              <a:latin typeface="Gill Sans MT" pitchFamily="34" charset="0"/>
              <a:ea typeface="华文中宋" pitchFamily="2" charset="-122"/>
            </a:endParaRPr>
          </a:p>
        </p:txBody>
      </p:sp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4138"/>
            <a:ext cx="82296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2">
                    <a:satMod val="130000"/>
                  </a:schemeClr>
                </a:solidFill>
              </a:rPr>
              <a:t>gdb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调试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设置断点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dirty="0"/>
              <a:t>2</a:t>
            </a:r>
            <a:r>
              <a:rPr lang="zh-CN" altLang="en-US" sz="2800" dirty="0"/>
              <a:t>、设置断点</a:t>
            </a:r>
            <a:endParaRPr lang="en-US" altLang="zh-CN" sz="2800" dirty="0"/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800" dirty="0"/>
              <a:t>可以通过使用</a:t>
            </a:r>
            <a:r>
              <a:rPr lang="en-US" altLang="zh-CN" sz="2800" dirty="0"/>
              <a:t>break</a:t>
            </a:r>
            <a:r>
              <a:rPr lang="zh-CN" altLang="en-US" sz="2800" dirty="0"/>
              <a:t>命令（可简写为</a:t>
            </a:r>
            <a:r>
              <a:rPr lang="en-US" altLang="zh-CN" sz="2800" dirty="0"/>
              <a:t>b</a:t>
            </a:r>
            <a:r>
              <a:rPr lang="zh-CN" altLang="en-US" sz="2800" dirty="0"/>
              <a:t>）指定一个特定的位置设置断点。指定一个特定的位置设置断点，当程序运行到这个位置时就被中断，然后把程序的控制权交给调试器和程序员</a:t>
            </a:r>
            <a:endParaRPr lang="en-US" altLang="zh-CN" sz="2800" dirty="0"/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2800" dirty="0"/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800" dirty="0"/>
              <a:t>设置断点的最简单形式</a:t>
            </a:r>
            <a:r>
              <a:rPr lang="en-US" altLang="zh-CN" sz="2800" dirty="0"/>
              <a:t>——</a:t>
            </a:r>
            <a:r>
              <a:rPr lang="zh-CN" altLang="en-US" sz="2800" dirty="0"/>
              <a:t>在</a:t>
            </a:r>
            <a:r>
              <a:rPr lang="en-US" altLang="zh-CN" sz="2800" dirty="0"/>
              <a:t>break</a:t>
            </a:r>
            <a:r>
              <a:rPr lang="zh-CN" altLang="en-US" sz="2800" dirty="0"/>
              <a:t>命令后加入行号来在该行加入断点</a:t>
            </a:r>
            <a:endParaRPr lang="en-US" altLang="zh-CN" sz="2800" dirty="0"/>
          </a:p>
          <a:p>
            <a:pPr marL="640398" lvl="1" indent="-283464" eaLnBrk="1" fontAlgn="auto" hangingPunct="1">
              <a:lnSpc>
                <a:spcPct val="90000"/>
              </a:lnSpc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zh-CN" altLang="en-US" sz="2400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)break test.c:21</a:t>
            </a:r>
          </a:p>
          <a:p>
            <a:pPr marL="640080" lvl="1" indent="-237744" eaLnBrk="1" fontAlgn="auto" hangingPunct="1">
              <a:lnSpc>
                <a:spcPct val="80000"/>
              </a:lnSpc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sz="2100" dirty="0"/>
              <a:t>Breakpoint 1 at 0x12000061c</a:t>
            </a:r>
            <a:r>
              <a:rPr lang="en-GB" altLang="zh-CN" sz="2100" dirty="0"/>
              <a:t>:</a:t>
            </a:r>
            <a:r>
              <a:rPr lang="en-US" altLang="zh-CN" sz="2100" dirty="0"/>
              <a:t>file </a:t>
            </a:r>
            <a:r>
              <a:rPr lang="en-US" altLang="zh-CN" sz="2100" dirty="0" err="1"/>
              <a:t>test,line</a:t>
            </a:r>
            <a:r>
              <a:rPr lang="en-US" altLang="zh-CN" sz="2100" dirty="0"/>
              <a:t> 21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2800" dirty="0"/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800" dirty="0"/>
              <a:t>另一种方法</a:t>
            </a:r>
          </a:p>
          <a:p>
            <a:pPr marL="640080" lvl="1" indent="-237744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400" dirty="0"/>
              <a:t>(</a:t>
            </a:r>
            <a:r>
              <a:rPr lang="en-US" altLang="zh-CN" sz="2400" dirty="0" err="1"/>
              <a:t>gdb</a:t>
            </a:r>
            <a:r>
              <a:rPr lang="en-US" altLang="zh-CN" sz="2400" dirty="0"/>
              <a:t>)break </a:t>
            </a:r>
            <a:r>
              <a:rPr lang="en-US" altLang="zh-CN" sz="2400" dirty="0" err="1"/>
              <a:t>printmessage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  <a:sym typeface="Wingdings" pitchFamily="2" charset="2"/>
              </a:rPr>
              <a:t></a:t>
            </a:r>
            <a:r>
              <a:rPr lang="zh-CN" altLang="en-US" sz="2400" dirty="0">
                <a:solidFill>
                  <a:srgbClr val="FF0000"/>
                </a:solidFill>
              </a:rPr>
              <a:t>函数名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640080" lvl="1" indent="-237744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400" dirty="0"/>
              <a:t>Breakpoint 1 at 0x120000848</a:t>
            </a:r>
            <a:r>
              <a:rPr lang="en-GB" altLang="zh-CN" sz="2400" dirty="0"/>
              <a:t>:</a:t>
            </a:r>
            <a:r>
              <a:rPr lang="en-US" altLang="zh-CN" sz="2400" dirty="0"/>
              <a:t>file </a:t>
            </a:r>
            <a:r>
              <a:rPr lang="en-US" altLang="zh-CN" sz="2400" dirty="0" err="1"/>
              <a:t>test.c,line</a:t>
            </a:r>
            <a:r>
              <a:rPr lang="en-US" altLang="zh-CN" sz="2400" dirty="0"/>
              <a:t> 48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22A69A-2AFE-4625-88B5-C24B3A2C7096}" type="slidenum">
              <a:rPr lang="en-US" altLang="zh-CN">
                <a:solidFill>
                  <a:srgbClr val="B5A788"/>
                </a:solidFill>
                <a:latin typeface="Gill Sans MT" pitchFamily="34" charset="0"/>
                <a:ea typeface="华文中宋" pitchFamily="2" charset="-122"/>
              </a:rPr>
              <a:pPr/>
              <a:t>35</a:t>
            </a:fld>
            <a:endParaRPr lang="en-US" altLang="zh-CN">
              <a:solidFill>
                <a:srgbClr val="B5A788"/>
              </a:solidFill>
              <a:latin typeface="Gill Sans MT" pitchFamily="34" charset="0"/>
              <a:ea typeface="华文中宋" pitchFamily="2" charset="-122"/>
            </a:endParaRPr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2">
                    <a:satMod val="130000"/>
                  </a:schemeClr>
                </a:solidFill>
              </a:rPr>
              <a:t>gdb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调试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使用断点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863600"/>
            <a:ext cx="8707437" cy="5945188"/>
          </a:xfrm>
        </p:spPr>
        <p:txBody>
          <a:bodyPr/>
          <a:lstStyle/>
          <a:p>
            <a:pPr eaLnBrk="1" hangingPunct="1">
              <a:buFont typeface="Wingdings" pitchFamily="2" charset="2"/>
              <a:buChar char="p"/>
            </a:pPr>
            <a:r>
              <a:rPr lang="zh-CN" altLang="en-US" sz="2000"/>
              <a:t>在断点后继续运行程序，可使用</a:t>
            </a:r>
            <a:r>
              <a:rPr lang="en-US" altLang="zh-CN" sz="2000"/>
              <a:t>continue</a:t>
            </a:r>
            <a:r>
              <a:rPr lang="zh-CN" altLang="en-US" sz="2000"/>
              <a:t>命令（简写为</a:t>
            </a:r>
            <a:r>
              <a:rPr lang="en-US" altLang="zh-CN" sz="2000"/>
              <a:t>c</a:t>
            </a:r>
            <a:r>
              <a:rPr lang="zh-CN" altLang="en-US" sz="2000"/>
              <a:t>）</a:t>
            </a:r>
            <a:endParaRPr lang="en-US" altLang="zh-CN" sz="2000"/>
          </a:p>
          <a:p>
            <a:pPr lvl="1" eaLnBrk="1" hangingPunct="1">
              <a:buFont typeface="Verdana" pitchFamily="34" charset="0"/>
              <a:buNone/>
            </a:pPr>
            <a:r>
              <a:rPr lang="zh-CN" altLang="en-US" sz="1800"/>
              <a:t> </a:t>
            </a:r>
            <a:r>
              <a:rPr lang="en-US" altLang="zh-CN" sz="1800"/>
              <a:t>(gdb) c</a:t>
            </a:r>
          </a:p>
          <a:p>
            <a:pPr eaLnBrk="1" hangingPunct="1"/>
            <a:endParaRPr lang="en-US" altLang="zh-CN" sz="2000"/>
          </a:p>
          <a:p>
            <a:pPr eaLnBrk="1" hangingPunct="1">
              <a:buFont typeface="Wingdings" pitchFamily="2" charset="2"/>
              <a:buChar char="p"/>
            </a:pPr>
            <a:r>
              <a:rPr lang="zh-CN" altLang="en-US" sz="2000"/>
              <a:t>设置断点时也可以进行条件判断，即只有条件为真，程序到达指定行或函数时才停下来</a:t>
            </a:r>
            <a:endParaRPr lang="en-US" altLang="zh-CN" sz="2000"/>
          </a:p>
          <a:p>
            <a:pPr lvl="1" eaLnBrk="1" hangingPunct="1">
              <a:buFont typeface="Verdana" pitchFamily="34" charset="0"/>
              <a:buNone/>
            </a:pPr>
            <a:r>
              <a:rPr lang="en-US" altLang="zh-CN" sz="1800"/>
              <a:t>(gdb) b 9 if i&gt;9</a:t>
            </a:r>
          </a:p>
          <a:p>
            <a:pPr lvl="1" eaLnBrk="1" hangingPunct="1">
              <a:buFont typeface="Verdana" pitchFamily="34" charset="0"/>
              <a:buNone/>
            </a:pPr>
            <a:endParaRPr lang="en-US" altLang="zh-CN" sz="1800"/>
          </a:p>
          <a:p>
            <a:pPr eaLnBrk="1" hangingPunct="1">
              <a:buFont typeface="Wingdings" pitchFamily="2" charset="2"/>
              <a:buChar char="p"/>
            </a:pPr>
            <a:r>
              <a:rPr lang="zh-CN" altLang="en-US" sz="2000"/>
              <a:t>在加入断点之后，可通过</a:t>
            </a:r>
            <a:r>
              <a:rPr lang="en-US" altLang="zh-CN" sz="2000"/>
              <a:t>info break</a:t>
            </a:r>
            <a:r>
              <a:rPr lang="zh-CN" altLang="en-US" sz="2000"/>
              <a:t>命令来查看设置断点的信息，包括编号、类型、地址等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altLang="zh-CN" sz="1800"/>
              <a:t>(gdb) info break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6BE332-9DAF-49B6-846D-2D37E5ECF46B}" type="slidenum">
              <a:rPr lang="en-US" altLang="zh-CN">
                <a:solidFill>
                  <a:srgbClr val="B5A788"/>
                </a:solidFill>
                <a:latin typeface="Gill Sans MT" pitchFamily="34" charset="0"/>
                <a:ea typeface="华文中宋" pitchFamily="2" charset="-122"/>
              </a:rPr>
              <a:pPr/>
              <a:t>36</a:t>
            </a:fld>
            <a:endParaRPr lang="en-US" altLang="zh-CN">
              <a:solidFill>
                <a:srgbClr val="B5A788"/>
              </a:solidFill>
              <a:latin typeface="Gill Sans MT" pitchFamily="34" charset="0"/>
              <a:ea typeface="华文中宋" pitchFamily="2" charset="-122"/>
            </a:endParaRPr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4763"/>
            <a:ext cx="82296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2">
                    <a:satMod val="130000"/>
                  </a:schemeClr>
                </a:solidFill>
              </a:rPr>
              <a:t>gdb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调试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使用断点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19150"/>
            <a:ext cx="8101012" cy="5324475"/>
          </a:xfrm>
        </p:spPr>
        <p:txBody>
          <a:bodyPr/>
          <a:lstStyle/>
          <a:p>
            <a:pPr eaLnBrk="1" hangingPunct="1">
              <a:buFont typeface="Wingdings" pitchFamily="2" charset="2"/>
              <a:buChar char="p"/>
            </a:pPr>
            <a:r>
              <a:rPr lang="zh-CN" altLang="en-US"/>
              <a:t>可以通过</a:t>
            </a:r>
            <a:r>
              <a:rPr lang="en-US" altLang="zh-CN"/>
              <a:t>delete</a:t>
            </a:r>
            <a:r>
              <a:rPr lang="zh-CN" altLang="en-US"/>
              <a:t>（可以简写为</a:t>
            </a:r>
            <a:r>
              <a:rPr lang="en-US" altLang="zh-CN"/>
              <a:t>d</a:t>
            </a:r>
            <a:r>
              <a:rPr lang="zh-CN" altLang="en-US"/>
              <a:t>）命令来删除断点</a:t>
            </a:r>
            <a:endParaRPr lang="en-US" altLang="zh-CN"/>
          </a:p>
          <a:p>
            <a:pPr lvl="1" eaLnBrk="1" hangingPunct="1"/>
            <a:r>
              <a:rPr lang="zh-CN" altLang="en-US"/>
              <a:t>在</a:t>
            </a:r>
            <a:r>
              <a:rPr lang="en-US" altLang="zh-CN"/>
              <a:t>delete</a:t>
            </a:r>
            <a:r>
              <a:rPr lang="zh-CN" altLang="en-US"/>
              <a:t>命令后加入断点编号可以删除指定的断点。不指定断点号则删除所有的断点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altLang="zh-CN"/>
              <a:t>(gdb) d 1		《</a:t>
            </a:r>
            <a:r>
              <a:rPr lang="zh-CN" altLang="en-US"/>
              <a:t>－－删除编号为</a:t>
            </a:r>
            <a:r>
              <a:rPr lang="en-US" altLang="zh-CN"/>
              <a:t>1</a:t>
            </a:r>
            <a:r>
              <a:rPr lang="zh-CN" altLang="en-US"/>
              <a:t>的断点</a:t>
            </a:r>
            <a:endParaRPr lang="en-US" altLang="zh-CN"/>
          </a:p>
          <a:p>
            <a:pPr lvl="1" eaLnBrk="1" hangingPunct="1"/>
            <a:r>
              <a:rPr lang="en-US" altLang="zh-CN"/>
              <a:t>delete</a:t>
            </a:r>
            <a:r>
              <a:rPr lang="zh-CN" altLang="en-US"/>
              <a:t>命令后面可以跟一个范围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altLang="zh-CN"/>
              <a:t>(gdb) d 1-6		《</a:t>
            </a:r>
            <a:r>
              <a:rPr lang="zh-CN" altLang="en-US"/>
              <a:t>－－删除编号为</a:t>
            </a:r>
            <a:r>
              <a:rPr lang="en-US" altLang="zh-CN"/>
              <a:t>1~6</a:t>
            </a:r>
            <a:r>
              <a:rPr lang="zh-CN" altLang="en-US"/>
              <a:t>的断点</a:t>
            </a:r>
            <a:endParaRPr lang="en-US" altLang="zh-CN"/>
          </a:p>
          <a:p>
            <a:pPr lvl="1" eaLnBrk="1" hangingPunct="1">
              <a:buFont typeface="Verdana" pitchFamily="34" charset="0"/>
              <a:buNone/>
            </a:pPr>
            <a:endParaRPr lang="en-US" altLang="zh-CN"/>
          </a:p>
          <a:p>
            <a:pPr eaLnBrk="1" hangingPunct="1">
              <a:buFont typeface="Wingdings" pitchFamily="2" charset="2"/>
              <a:buChar char="p"/>
            </a:pPr>
            <a:r>
              <a:rPr lang="zh-CN" altLang="en-US"/>
              <a:t>也可以使用</a:t>
            </a:r>
            <a:r>
              <a:rPr lang="en-US" altLang="zh-CN"/>
              <a:t>clear</a:t>
            </a:r>
            <a:r>
              <a:rPr lang="zh-CN" altLang="en-US"/>
              <a:t>来删除指定代码行上的断点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altLang="zh-CN"/>
              <a:t>(gdb) clear 9		《</a:t>
            </a:r>
            <a:r>
              <a:rPr lang="zh-CN" altLang="en-US"/>
              <a:t>－－删除第</a:t>
            </a:r>
            <a:r>
              <a:rPr lang="en-US" altLang="zh-CN"/>
              <a:t>9</a:t>
            </a:r>
            <a:r>
              <a:rPr lang="zh-CN" altLang="en-US"/>
              <a:t>行上的所有断点</a:t>
            </a:r>
            <a:endParaRPr lang="en-US" altLang="zh-CN"/>
          </a:p>
          <a:p>
            <a:pPr lvl="1" eaLnBrk="1" hangingPunct="1"/>
            <a:r>
              <a:rPr lang="en-US" altLang="zh-CN"/>
              <a:t>clear</a:t>
            </a:r>
            <a:r>
              <a:rPr lang="zh-CN" altLang="en-US"/>
              <a:t>命令后面可以跟一个范围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zh-CN"/>
          </a:p>
          <a:p>
            <a:pPr eaLnBrk="1" hangingPunct="1">
              <a:buFont typeface="Wingdings" pitchFamily="2" charset="2"/>
              <a:buChar char="p"/>
            </a:pPr>
            <a:r>
              <a:rPr lang="zh-CN" altLang="en-US" sz="2000"/>
              <a:t>可以使用</a:t>
            </a:r>
            <a:r>
              <a:rPr lang="en-US" altLang="zh-CN" sz="2000"/>
              <a:t>disable</a:t>
            </a:r>
            <a:r>
              <a:rPr lang="zh-CN" altLang="en-US" sz="2000"/>
              <a:t>命令使某个断点暂时失效。</a:t>
            </a:r>
            <a:r>
              <a:rPr lang="en-US" altLang="zh-CN" sz="2000"/>
              <a:t>disable</a:t>
            </a:r>
            <a:r>
              <a:rPr lang="zh-CN" altLang="en-US" sz="2000"/>
              <a:t>命令可加断点号来禁用指定断点，否则会将所有断点禁用</a:t>
            </a:r>
          </a:p>
          <a:p>
            <a:pPr eaLnBrk="1" hangingPunct="1">
              <a:buFont typeface="Wingdings" pitchFamily="2" charset="2"/>
              <a:buChar char="p"/>
            </a:pPr>
            <a:r>
              <a:rPr lang="zh-CN" altLang="en-US" sz="2000"/>
              <a:t>断点在禁用之后可以用</a:t>
            </a:r>
            <a:r>
              <a:rPr lang="en-US" altLang="zh-CN" sz="2000"/>
              <a:t>enable</a:t>
            </a:r>
            <a:r>
              <a:rPr lang="zh-CN" altLang="en-US" sz="2000"/>
              <a:t>命令来恢复使用</a:t>
            </a:r>
            <a:endParaRPr lang="en-US" altLang="zh-CN" sz="2000"/>
          </a:p>
          <a:p>
            <a:pPr eaLnBrk="1" hangingPunct="1">
              <a:buFont typeface="Wingdings 2" pitchFamily="18" charset="2"/>
              <a:buNone/>
            </a:pPr>
            <a:endParaRPr lang="zh-CN" altLang="en-US" sz="200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53975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2">
                    <a:satMod val="130000"/>
                  </a:schemeClr>
                </a:solidFill>
              </a:rPr>
              <a:t>gdb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调试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—</a:t>
            </a:r>
            <a:r>
              <a:rPr lang="zh-CN" altLang="en-US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列出源代码</a:t>
            </a:r>
            <a:endParaRPr lang="zh-CN" altLang="en-US" kern="1800" dirty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Times New Roman"/>
              </a:rPr>
              <a:t>程序在载入到</a:t>
            </a:r>
            <a:r>
              <a:rPr lang="en-US" altLang="zh-CN" dirty="0" err="1">
                <a:latin typeface="Times New Roman"/>
              </a:rPr>
              <a:t>gdb</a:t>
            </a:r>
            <a:r>
              <a:rPr lang="zh-CN" altLang="en-US" dirty="0">
                <a:latin typeface="Times New Roman"/>
              </a:rPr>
              <a:t>之后，就可以通过列出源代码</a:t>
            </a:r>
            <a:r>
              <a:rPr lang="en-US" altLang="zh-CN" dirty="0">
                <a:latin typeface="Times New Roman"/>
              </a:rPr>
              <a:t>list</a:t>
            </a:r>
            <a:r>
              <a:rPr lang="zh-CN" altLang="en-US" dirty="0">
                <a:latin typeface="Times New Roman"/>
              </a:rPr>
              <a:t>命令（可简写为</a:t>
            </a:r>
            <a:r>
              <a:rPr lang="en-US" altLang="zh-CN" dirty="0">
                <a:latin typeface="Times New Roman"/>
              </a:rPr>
              <a:t>l</a:t>
            </a:r>
            <a:r>
              <a:rPr lang="zh-CN" altLang="en-US" dirty="0">
                <a:latin typeface="Times New Roman"/>
              </a:rPr>
              <a:t>）来查看源代码信息。</a:t>
            </a:r>
            <a:endParaRPr lang="en-US" altLang="zh-CN" dirty="0">
              <a:latin typeface="Times New Roman"/>
            </a:endParaRPr>
          </a:p>
          <a:p>
            <a:pPr marL="640398" lvl="1" indent="-283464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latin typeface="Times New Roman"/>
              </a:rPr>
              <a:t>                                              (</a:t>
            </a:r>
            <a:r>
              <a:rPr lang="en-US" altLang="zh-CN" dirty="0" err="1">
                <a:latin typeface="Times New Roman"/>
              </a:rPr>
              <a:t>gdb</a:t>
            </a:r>
            <a:r>
              <a:rPr lang="en-US" altLang="zh-CN" dirty="0">
                <a:latin typeface="Times New Roman"/>
              </a:rPr>
              <a:t>) list</a:t>
            </a:r>
          </a:p>
          <a:p>
            <a:pPr marL="640398" lvl="1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>
                <a:latin typeface="Times New Roman"/>
              </a:rPr>
              <a:t>list</a:t>
            </a:r>
            <a:r>
              <a:rPr lang="zh-CN" altLang="en-US" dirty="0">
                <a:latin typeface="Times New Roman"/>
              </a:rPr>
              <a:t>命令默认情况下只列出</a:t>
            </a:r>
            <a:r>
              <a:rPr lang="en-US" altLang="zh-CN" dirty="0">
                <a:latin typeface="Times New Roman"/>
              </a:rPr>
              <a:t>10</a:t>
            </a:r>
            <a:r>
              <a:rPr lang="zh-CN" altLang="en-US" dirty="0">
                <a:latin typeface="Times New Roman"/>
              </a:rPr>
              <a:t>行代码。如果上面命令的基础上再次输入</a:t>
            </a:r>
            <a:r>
              <a:rPr lang="en-US" altLang="zh-CN" dirty="0">
                <a:latin typeface="Times New Roman"/>
              </a:rPr>
              <a:t>list</a:t>
            </a:r>
            <a:r>
              <a:rPr lang="zh-CN" altLang="en-US" dirty="0">
                <a:latin typeface="Times New Roman"/>
              </a:rPr>
              <a:t>命令，会接着列出后面的</a:t>
            </a:r>
            <a:r>
              <a:rPr lang="en-US" altLang="zh-CN" dirty="0">
                <a:latin typeface="Times New Roman"/>
              </a:rPr>
              <a:t>10</a:t>
            </a:r>
            <a:r>
              <a:rPr lang="zh-CN" altLang="en-US" dirty="0">
                <a:latin typeface="Times New Roman"/>
              </a:rPr>
              <a:t>行代码，当然，如果后面还有</a:t>
            </a:r>
            <a:r>
              <a:rPr lang="en-US" altLang="zh-CN" dirty="0">
                <a:latin typeface="Times New Roman"/>
              </a:rPr>
              <a:t>10</a:t>
            </a:r>
            <a:r>
              <a:rPr lang="zh-CN" altLang="en-US" dirty="0">
                <a:latin typeface="Times New Roman"/>
              </a:rPr>
              <a:t>行的话，否则只列到源文件末尾</a:t>
            </a:r>
            <a:endParaRPr lang="en-US" altLang="zh-CN" dirty="0">
              <a:latin typeface="Times New Roman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zh-CN" dirty="0">
              <a:latin typeface="Times New Roman"/>
            </a:endParaRPr>
          </a:p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Times New Roman"/>
              </a:rPr>
              <a:t>也可以通过参数来指定</a:t>
            </a:r>
            <a:r>
              <a:rPr lang="en-US" altLang="zh-CN" dirty="0">
                <a:latin typeface="Times New Roman"/>
              </a:rPr>
              <a:t>list</a:t>
            </a:r>
            <a:r>
              <a:rPr lang="zh-CN" altLang="en-US" dirty="0">
                <a:latin typeface="Times New Roman"/>
              </a:rPr>
              <a:t>命令列出源文件的某一部分。例如：列出源文件</a:t>
            </a:r>
            <a:r>
              <a:rPr lang="en-US" altLang="zh-CN" dirty="0">
                <a:latin typeface="Times New Roman"/>
              </a:rPr>
              <a:t>example1.c</a:t>
            </a:r>
            <a:r>
              <a:rPr lang="zh-CN" altLang="en-US" dirty="0">
                <a:latin typeface="Times New Roman"/>
              </a:rPr>
              <a:t>的第</a:t>
            </a:r>
            <a:r>
              <a:rPr lang="en-US" altLang="zh-CN" dirty="0">
                <a:latin typeface="Times New Roman"/>
              </a:rPr>
              <a:t>3~5</a:t>
            </a:r>
            <a:r>
              <a:rPr lang="zh-CN" altLang="en-US" dirty="0">
                <a:latin typeface="Times New Roman"/>
              </a:rPr>
              <a:t>行代码</a:t>
            </a:r>
          </a:p>
          <a:p>
            <a:pPr marL="640398" lvl="1" indent="-283464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latin typeface="Times New Roman"/>
              </a:rPr>
              <a:t>                                              (</a:t>
            </a:r>
            <a:r>
              <a:rPr lang="en-US" altLang="zh-CN" dirty="0" err="1">
                <a:latin typeface="Times New Roman"/>
              </a:rPr>
              <a:t>gdb</a:t>
            </a:r>
            <a:r>
              <a:rPr lang="en-US" altLang="zh-CN" dirty="0">
                <a:latin typeface="Times New Roman"/>
              </a:rPr>
              <a:t>) l 3,5</a:t>
            </a:r>
          </a:p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Times New Roman"/>
              </a:rPr>
              <a:t>list</a:t>
            </a:r>
            <a:r>
              <a:rPr lang="zh-CN" altLang="en-US" dirty="0">
                <a:latin typeface="Times New Roman"/>
              </a:rPr>
              <a:t>命令后也可直接跟行号，这样列出的是该行上下</a:t>
            </a:r>
            <a:r>
              <a:rPr lang="en-US" altLang="zh-CN" dirty="0">
                <a:latin typeface="Times New Roman"/>
              </a:rPr>
              <a:t>5</a:t>
            </a:r>
            <a:r>
              <a:rPr lang="zh-CN" altLang="en-US" dirty="0">
                <a:latin typeface="Times New Roman"/>
              </a:rPr>
              <a:t>行代码</a:t>
            </a:r>
          </a:p>
          <a:p>
            <a:pPr marL="640398" lvl="1" indent="-283464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latin typeface="Times New Roman"/>
              </a:rPr>
              <a:t>                                                (</a:t>
            </a:r>
            <a:r>
              <a:rPr lang="en-US" altLang="zh-CN" dirty="0" err="1">
                <a:latin typeface="Times New Roman"/>
              </a:rPr>
              <a:t>gdb</a:t>
            </a:r>
            <a:r>
              <a:rPr lang="en-US" altLang="zh-CN" dirty="0">
                <a:latin typeface="Times New Roman"/>
              </a:rPr>
              <a:t>) l 9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DEA3DB-BD8B-4EDC-84C5-34544C5890F5}" type="slidenum">
              <a:rPr lang="en-US" altLang="zh-CN">
                <a:solidFill>
                  <a:srgbClr val="B5A788"/>
                </a:solidFill>
                <a:latin typeface="Gill Sans MT" pitchFamily="34" charset="0"/>
                <a:ea typeface="华文中宋" pitchFamily="2" charset="-122"/>
              </a:rPr>
              <a:pPr/>
              <a:t>38</a:t>
            </a:fld>
            <a:endParaRPr lang="en-US" altLang="zh-CN">
              <a:solidFill>
                <a:srgbClr val="B5A788"/>
              </a:solidFill>
              <a:latin typeface="Gill Sans MT" pitchFamily="34" charset="0"/>
              <a:ea typeface="华文中宋" pitchFamily="2" charset="-122"/>
            </a:endParaRPr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2">
                    <a:satMod val="130000"/>
                  </a:schemeClr>
                </a:solidFill>
              </a:rPr>
              <a:t>gdb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调试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显示数据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8163" indent="-457200" eaLnBrk="1" hangingPunct="1">
              <a:buFont typeface="Wingdings" pitchFamily="2" charset="2"/>
              <a:buChar char="p"/>
            </a:pPr>
            <a:r>
              <a:rPr lang="zh-CN" altLang="en-US" sz="2800"/>
              <a:t>使用</a:t>
            </a:r>
            <a:r>
              <a:rPr lang="en-US" altLang="zh-CN" sz="2800"/>
              <a:t>print</a:t>
            </a:r>
            <a:r>
              <a:rPr lang="zh-CN" altLang="en-US" sz="2800"/>
              <a:t>和</a:t>
            </a:r>
            <a:r>
              <a:rPr lang="en-US" altLang="zh-CN" sz="2800"/>
              <a:t>display</a:t>
            </a:r>
          </a:p>
          <a:p>
            <a:pPr marL="744538" lvl="1" indent="-342900" eaLnBrk="1" hangingPunct="1">
              <a:buFont typeface="Wingdings" pitchFamily="2" charset="2"/>
              <a:buChar char="ü"/>
            </a:pPr>
            <a:r>
              <a:rPr lang="en-US" altLang="zh-CN" sz="2400"/>
              <a:t>display</a:t>
            </a:r>
            <a:r>
              <a:rPr lang="zh-CN" altLang="en-US" sz="2400"/>
              <a:t>和</a:t>
            </a:r>
            <a:r>
              <a:rPr lang="en-US" altLang="zh-CN" sz="2400"/>
              <a:t>print </a:t>
            </a:r>
            <a:r>
              <a:rPr lang="zh-CN" altLang="en-US" sz="2400"/>
              <a:t>是显示数据最常用的两种命令，这两个命令的功能非常强大，并不限于简单地显示一个整数值</a:t>
            </a:r>
            <a:endParaRPr lang="en-US" altLang="zh-CN" sz="2200"/>
          </a:p>
          <a:p>
            <a:pPr marL="538163" indent="-457200" eaLnBrk="1" hangingPunct="1">
              <a:buFont typeface="Wingdings" pitchFamily="2" charset="2"/>
              <a:buChar char="p"/>
            </a:pPr>
            <a:r>
              <a:rPr lang="zh-CN" altLang="en-US" sz="2800"/>
              <a:t>使用</a:t>
            </a:r>
            <a:r>
              <a:rPr lang="en-US" altLang="zh-CN" sz="2800"/>
              <a:t>printf</a:t>
            </a:r>
          </a:p>
          <a:p>
            <a:pPr marL="744538" lvl="1" indent="-342900" eaLnBrk="1" hangingPunct="1">
              <a:buFont typeface="Wingdings" pitchFamily="2" charset="2"/>
              <a:buChar char="ü"/>
            </a:pPr>
            <a:r>
              <a:rPr lang="zh-CN" altLang="en-US" sz="2400"/>
              <a:t>该命令可以接受指定格式和变量列表为参数，使用起来类似于 </a:t>
            </a:r>
            <a:r>
              <a:rPr lang="en-US" altLang="zh-CN" sz="2400"/>
              <a:t>C </a:t>
            </a:r>
            <a:r>
              <a:rPr lang="zh-CN" altLang="en-US" sz="2400"/>
              <a:t>中的 </a:t>
            </a:r>
            <a:r>
              <a:rPr lang="en-US" altLang="zh-CN" sz="2400"/>
              <a:t>printf()</a:t>
            </a:r>
            <a:r>
              <a:rPr lang="zh-CN" altLang="en-US" sz="2400"/>
              <a:t>函数</a:t>
            </a:r>
            <a:endParaRPr lang="en-US" altLang="zh-CN" sz="2400"/>
          </a:p>
          <a:p>
            <a:pPr marL="538163" indent="-457200" eaLnBrk="1" hangingPunct="1">
              <a:buFont typeface="Wingdings" pitchFamily="2" charset="2"/>
              <a:buChar char="p"/>
            </a:pPr>
            <a:r>
              <a:rPr lang="zh-CN" altLang="en-US" sz="2800"/>
              <a:t>内存检查命令</a:t>
            </a:r>
          </a:p>
          <a:p>
            <a:pPr marL="744538" lvl="1" indent="-342900" eaLnBrk="1" hangingPunct="1">
              <a:buFont typeface="Wingdings" pitchFamily="2" charset="2"/>
              <a:buChar char="ü"/>
            </a:pPr>
            <a:r>
              <a:rPr lang="en-US" altLang="zh-CN" sz="2400"/>
              <a:t>gdb</a:t>
            </a:r>
            <a:r>
              <a:rPr lang="zh-CN" altLang="en-US" sz="2400"/>
              <a:t>提供了命令</a:t>
            </a:r>
            <a:r>
              <a:rPr lang="en-US" altLang="zh-CN" sz="2400"/>
              <a:t>x</a:t>
            </a:r>
            <a:r>
              <a:rPr lang="zh-CN" altLang="en-US" sz="2400"/>
              <a:t>，来获得指针所指向的内容。</a:t>
            </a:r>
          </a:p>
          <a:p>
            <a:pPr marL="885825" lvl="2" eaLnBrk="1" hangingPunct="1">
              <a:buFont typeface="Wingdings 2" pitchFamily="18" charset="2"/>
              <a:buChar char=""/>
            </a:pPr>
            <a:r>
              <a:rPr lang="en-US" altLang="zh-CN" sz="2200"/>
              <a:t>x/format address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1F65D5-114B-4E65-980E-622A65E2D804}" type="slidenum">
              <a:rPr lang="en-US" altLang="zh-CN">
                <a:solidFill>
                  <a:srgbClr val="B5A788"/>
                </a:solidFill>
                <a:latin typeface="Gill Sans MT" pitchFamily="34" charset="0"/>
                <a:ea typeface="华文中宋" pitchFamily="2" charset="-122"/>
              </a:rPr>
              <a:pPr/>
              <a:t>39</a:t>
            </a:fld>
            <a:endParaRPr lang="en-US" altLang="zh-CN">
              <a:solidFill>
                <a:srgbClr val="B5A788"/>
              </a:solidFill>
              <a:latin typeface="Gill Sans MT" pitchFamily="34" charset="0"/>
              <a:ea typeface="华文中宋" pitchFamily="2" charset="-122"/>
            </a:endParaRPr>
          </a:p>
        </p:txBody>
      </p:sp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46125" y="84138"/>
            <a:ext cx="82296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2">
                    <a:satMod val="130000"/>
                  </a:schemeClr>
                </a:solidFill>
              </a:rPr>
              <a:t>gdb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调试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设置观察点（窗口）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p"/>
            </a:pPr>
            <a:r>
              <a:rPr lang="zh-CN" altLang="en-US" sz="2000"/>
              <a:t>观察点也称为数据断点，用来监测某个变量或表达式的值是否有变化，如果有变化，则暂停程序的运行，这在调试程序的过程中是非常有用</a:t>
            </a:r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>
              <a:buFont typeface="Wingdings" pitchFamily="2" charset="2"/>
              <a:buChar char="p"/>
            </a:pPr>
            <a:r>
              <a:rPr lang="zh-CN" altLang="en-US" sz="2000"/>
              <a:t>设置观察点的命令为</a:t>
            </a:r>
            <a:r>
              <a:rPr lang="en-US" altLang="zh-CN" sz="2000"/>
              <a:t>watch</a:t>
            </a:r>
            <a:r>
              <a:rPr lang="zh-CN" altLang="en-US" sz="2000"/>
              <a:t>，后面跟需要查看的变量或表达式</a:t>
            </a:r>
            <a:endParaRPr lang="en-US" altLang="zh-CN" sz="2000"/>
          </a:p>
          <a:p>
            <a:pPr lvl="1" eaLnBrk="1" hangingPunct="1">
              <a:buFont typeface="Verdana" pitchFamily="34" charset="0"/>
              <a:buNone/>
            </a:pPr>
            <a:r>
              <a:rPr lang="en-US" altLang="zh-CN" sz="1800"/>
              <a:t>(gdb) watch tol		《</a:t>
            </a:r>
            <a:r>
              <a:rPr lang="zh-CN" altLang="en-US" sz="1800"/>
              <a:t>－－设置变量</a:t>
            </a:r>
            <a:r>
              <a:rPr lang="en-US" altLang="zh-CN" sz="1800"/>
              <a:t>tol</a:t>
            </a:r>
            <a:r>
              <a:rPr lang="zh-CN" altLang="en-US" sz="1800"/>
              <a:t>的观察点</a:t>
            </a:r>
            <a:endParaRPr lang="en-US" altLang="zh-CN" sz="1800"/>
          </a:p>
          <a:p>
            <a:pPr lvl="1" eaLnBrk="1" hangingPunct="1"/>
            <a:r>
              <a:rPr lang="zh-CN" altLang="en-US" sz="1800"/>
              <a:t>继续程序运行可以看到，</a:t>
            </a:r>
            <a:r>
              <a:rPr lang="en-US" altLang="zh-CN" sz="1800"/>
              <a:t>GDB</a:t>
            </a:r>
            <a:r>
              <a:rPr lang="zh-CN" altLang="en-US" sz="1800"/>
              <a:t>给出了变量</a:t>
            </a:r>
            <a:r>
              <a:rPr lang="en-US" altLang="zh-CN" sz="1800"/>
              <a:t>tol</a:t>
            </a:r>
            <a:r>
              <a:rPr lang="zh-CN" altLang="en-US" sz="1800"/>
              <a:t>的旧值</a:t>
            </a:r>
            <a:r>
              <a:rPr lang="en-US" altLang="zh-CN" sz="1800"/>
              <a:t>0</a:t>
            </a:r>
            <a:r>
              <a:rPr lang="zh-CN" altLang="en-US" sz="1800"/>
              <a:t>和新值</a:t>
            </a:r>
            <a:r>
              <a:rPr lang="en-US" altLang="zh-CN" sz="1800"/>
              <a:t>1</a:t>
            </a:r>
            <a:r>
              <a:rPr lang="zh-CN" altLang="en-US" sz="1800"/>
              <a:t>，同时也给出了下一条指令的行号和指令内容</a:t>
            </a:r>
          </a:p>
          <a:p>
            <a:pPr eaLnBrk="1" hangingPunct="1"/>
            <a:endParaRPr lang="en-US" altLang="zh-CN" sz="20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68313" y="98425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Linux</a:t>
            </a:r>
            <a:r>
              <a:rPr lang="zh-CN" altLang="en-US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的发展</a:t>
            </a:r>
            <a:endParaRPr lang="zh-CN" altLang="en-US" kern="1800" dirty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 2" panose="05020102010507070707" pitchFamily="18" charset="2"/>
              <a:buChar char=""/>
              <a:defRPr/>
            </a:pPr>
            <a:r>
              <a:rPr lang="en-US" altLang="zh-CN" sz="1800" dirty="0">
                <a:latin typeface="Times New Roman" panose="02020603050405020304" pitchFamily="18" charset="0"/>
              </a:rPr>
              <a:t>Linux</a:t>
            </a:r>
            <a:r>
              <a:rPr lang="zh-CN" altLang="en-US" sz="1800" dirty="0">
                <a:latin typeface="Times New Roman" panose="02020603050405020304" pitchFamily="18" charset="0"/>
              </a:rPr>
              <a:t>的诞生最早可以追溯到</a:t>
            </a:r>
            <a:r>
              <a:rPr lang="en-US" altLang="zh-CN" sz="1800" dirty="0">
                <a:latin typeface="Times New Roman" panose="02020603050405020304" pitchFamily="18" charset="0"/>
              </a:rPr>
              <a:t>1991</a:t>
            </a:r>
            <a:r>
              <a:rPr lang="zh-CN" altLang="en-US" sz="1800" dirty="0">
                <a:latin typeface="Times New Roman" panose="02020603050405020304" pitchFamily="18" charset="0"/>
              </a:rPr>
              <a:t>年，当时</a:t>
            </a:r>
            <a:r>
              <a:rPr lang="en-US" altLang="zh-CN" sz="1800" dirty="0">
                <a:latin typeface="Times New Roman" panose="02020603050405020304" pitchFamily="18" charset="0"/>
              </a:rPr>
              <a:t>Linus Torvalds</a:t>
            </a:r>
            <a:r>
              <a:rPr lang="zh-CN" altLang="en-US" sz="1800" dirty="0">
                <a:latin typeface="Times New Roman" panose="02020603050405020304" pitchFamily="18" charset="0"/>
              </a:rPr>
              <a:t>还是芬兰赫尔辛基大学的一名学生。他最初用汇编语言编写了一个在</a:t>
            </a:r>
            <a:r>
              <a:rPr lang="en-US" altLang="zh-CN" sz="1800" dirty="0">
                <a:latin typeface="Times New Roman" panose="02020603050405020304" pitchFamily="18" charset="0"/>
              </a:rPr>
              <a:t>80386</a:t>
            </a:r>
            <a:r>
              <a:rPr lang="zh-CN" altLang="en-US" sz="1800" dirty="0">
                <a:latin typeface="Times New Roman" panose="02020603050405020304" pitchFamily="18" charset="0"/>
              </a:rPr>
              <a:t>保护模式下处理多任务切换的程序。随后，从当时为教学而设计的</a:t>
            </a:r>
            <a:r>
              <a:rPr lang="en-US" altLang="zh-CN" sz="1800" dirty="0" err="1">
                <a:latin typeface="Times New Roman" panose="02020603050405020304" pitchFamily="18" charset="0"/>
              </a:rPr>
              <a:t>Minix</a:t>
            </a:r>
            <a:r>
              <a:rPr lang="zh-CN" altLang="en-US" sz="1800" dirty="0">
                <a:latin typeface="Times New Roman" panose="02020603050405020304" pitchFamily="18" charset="0"/>
              </a:rPr>
              <a:t>系统得到灵感，决定完成一个比</a:t>
            </a:r>
            <a:r>
              <a:rPr lang="en-US" altLang="zh-CN" sz="1800" dirty="0" err="1">
                <a:latin typeface="Times New Roman" panose="02020603050405020304" pitchFamily="18" charset="0"/>
              </a:rPr>
              <a:t>Minix</a:t>
            </a:r>
            <a:r>
              <a:rPr lang="zh-CN" altLang="en-US" sz="1800" dirty="0">
                <a:latin typeface="Times New Roman" panose="02020603050405020304" pitchFamily="18" charset="0"/>
              </a:rPr>
              <a:t>系统更加强大的类</a:t>
            </a:r>
            <a:r>
              <a:rPr lang="en-US" altLang="zh-CN" sz="1800" dirty="0">
                <a:latin typeface="Times New Roman" panose="02020603050405020304" pitchFamily="18" charset="0"/>
              </a:rPr>
              <a:t>Unix</a:t>
            </a:r>
            <a:r>
              <a:rPr lang="zh-CN" altLang="en-US" sz="1800" dirty="0">
                <a:latin typeface="Times New Roman" panose="02020603050405020304" pitchFamily="18" charset="0"/>
              </a:rPr>
              <a:t>操作系统，因而开始了</a:t>
            </a:r>
            <a:r>
              <a:rPr lang="en-US" altLang="zh-CN" sz="1800" dirty="0">
                <a:latin typeface="Times New Roman" panose="02020603050405020304" pitchFamily="18" charset="0"/>
              </a:rPr>
              <a:t>Linux</a:t>
            </a:r>
            <a:r>
              <a:rPr lang="zh-CN" altLang="en-US" sz="1800" dirty="0">
                <a:latin typeface="Times New Roman" panose="02020603050405020304" pitchFamily="18" charset="0"/>
              </a:rPr>
              <a:t>系统雏形的设计。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Char char=""/>
              <a:defRPr/>
            </a:pPr>
            <a:r>
              <a:rPr lang="en-US" altLang="zh-CN" sz="1800" dirty="0">
                <a:latin typeface="Times New Roman" panose="02020603050405020304" pitchFamily="18" charset="0"/>
              </a:rPr>
              <a:t>1991</a:t>
            </a:r>
            <a:r>
              <a:rPr lang="zh-CN" altLang="en-US" sz="1800" dirty="0">
                <a:latin typeface="Times New Roman" panose="02020603050405020304" pitchFamily="18" charset="0"/>
              </a:rPr>
              <a:t>年</a:t>
            </a:r>
            <a:r>
              <a:rPr lang="en-US" altLang="zh-CN" sz="1800" dirty="0">
                <a:latin typeface="Times New Roman" panose="02020603050405020304" pitchFamily="18" charset="0"/>
              </a:rPr>
              <a:t>10</a:t>
            </a:r>
            <a:r>
              <a:rPr lang="zh-CN" altLang="en-US" sz="1800" dirty="0">
                <a:latin typeface="Times New Roman" panose="02020603050405020304" pitchFamily="18" charset="0"/>
              </a:rPr>
              <a:t>月，</a:t>
            </a:r>
            <a:r>
              <a:rPr lang="en-US" altLang="zh-CN" sz="1800" dirty="0">
                <a:latin typeface="Times New Roman" panose="02020603050405020304" pitchFamily="18" charset="0"/>
              </a:rPr>
              <a:t>Linus Torvalds</a:t>
            </a:r>
            <a:r>
              <a:rPr lang="zh-CN" altLang="en-US" sz="1800" dirty="0">
                <a:latin typeface="Times New Roman" panose="02020603050405020304" pitchFamily="18" charset="0"/>
              </a:rPr>
              <a:t>完成了</a:t>
            </a:r>
            <a:r>
              <a:rPr lang="en-US" altLang="zh-CN" sz="1800" dirty="0">
                <a:latin typeface="Times New Roman" panose="02020603050405020304" pitchFamily="18" charset="0"/>
              </a:rPr>
              <a:t>Linux 0.0.2</a:t>
            </a:r>
            <a:r>
              <a:rPr lang="zh-CN" altLang="en-US" sz="1800" dirty="0">
                <a:latin typeface="Times New Roman" panose="02020603050405020304" pitchFamily="18" charset="0"/>
              </a:rPr>
              <a:t>版，并将源代码发布在了</a:t>
            </a:r>
            <a:r>
              <a:rPr lang="en-US" altLang="zh-CN" sz="1800" dirty="0">
                <a:latin typeface="Times New Roman" panose="02020603050405020304" pitchFamily="18" charset="0"/>
              </a:rPr>
              <a:t>Internet</a:t>
            </a:r>
            <a:r>
              <a:rPr lang="zh-CN" altLang="en-US" sz="1800" dirty="0">
                <a:latin typeface="Times New Roman" panose="02020603050405020304" pitchFamily="18" charset="0"/>
              </a:rPr>
              <a:t>上。随即就引起世界范围内计算机爱好者和开发者的注意，他们通过</a:t>
            </a:r>
            <a:r>
              <a:rPr lang="en-US" altLang="zh-CN" sz="1800" dirty="0">
                <a:latin typeface="Times New Roman" panose="02020603050405020304" pitchFamily="18" charset="0"/>
              </a:rPr>
              <a:t>Internet</a:t>
            </a:r>
            <a:r>
              <a:rPr lang="zh-CN" altLang="en-US" sz="1800" dirty="0">
                <a:latin typeface="Times New Roman" panose="02020603050405020304" pitchFamily="18" charset="0"/>
              </a:rPr>
              <a:t>加入了</a:t>
            </a:r>
            <a:r>
              <a:rPr lang="en-US" altLang="zh-CN" sz="1800" dirty="0">
                <a:latin typeface="Times New Roman" panose="02020603050405020304" pitchFamily="18" charset="0"/>
              </a:rPr>
              <a:t>Linux</a:t>
            </a:r>
            <a:r>
              <a:rPr lang="zh-CN" altLang="en-US" sz="1800" dirty="0">
                <a:latin typeface="Times New Roman" panose="02020603050405020304" pitchFamily="18" charset="0"/>
              </a:rPr>
              <a:t>的内核开发之中。一大批高水平程序员的加入，使得</a:t>
            </a:r>
            <a:r>
              <a:rPr lang="en-US" altLang="zh-CN" sz="1800" dirty="0">
                <a:latin typeface="Times New Roman" panose="02020603050405020304" pitchFamily="18" charset="0"/>
              </a:rPr>
              <a:t>Linux</a:t>
            </a:r>
            <a:r>
              <a:rPr lang="zh-CN" altLang="en-US" sz="1800" dirty="0">
                <a:latin typeface="Times New Roman" panose="02020603050405020304" pitchFamily="18" charset="0"/>
              </a:rPr>
              <a:t>得到迅猛发展。他们为</a:t>
            </a:r>
            <a:r>
              <a:rPr lang="en-US" altLang="zh-CN" sz="1800" dirty="0">
                <a:latin typeface="Times New Roman" panose="02020603050405020304" pitchFamily="18" charset="0"/>
              </a:rPr>
              <a:t>Linux</a:t>
            </a:r>
            <a:r>
              <a:rPr lang="zh-CN" altLang="en-US" sz="1800" dirty="0">
                <a:latin typeface="Times New Roman" panose="02020603050405020304" pitchFamily="18" charset="0"/>
              </a:rPr>
              <a:t>修复错误、增加新功能，不断尽其所能地改进它。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Char char=""/>
              <a:defRPr/>
            </a:pPr>
            <a:r>
              <a:rPr lang="en-US" altLang="zh-CN" sz="1800" dirty="0">
                <a:latin typeface="Times New Roman" panose="02020603050405020304" pitchFamily="18" charset="0"/>
              </a:rPr>
              <a:t>1992</a:t>
            </a:r>
            <a:r>
              <a:rPr lang="zh-CN" altLang="en-US" sz="1800" dirty="0">
                <a:latin typeface="Times New Roman" panose="02020603050405020304" pitchFamily="18" charset="0"/>
              </a:rPr>
              <a:t>年，</a:t>
            </a:r>
            <a:r>
              <a:rPr lang="en-US" altLang="zh-CN" sz="1800" dirty="0">
                <a:latin typeface="Times New Roman" panose="02020603050405020304" pitchFamily="18" charset="0"/>
              </a:rPr>
              <a:t>Linux</a:t>
            </a:r>
            <a:r>
              <a:rPr lang="zh-CN" altLang="en-US" sz="1800" dirty="0">
                <a:latin typeface="Times New Roman" panose="02020603050405020304" pitchFamily="18" charset="0"/>
              </a:rPr>
              <a:t>系统与</a:t>
            </a:r>
            <a:r>
              <a:rPr lang="en-US" altLang="zh-CN" sz="1800" dirty="0">
                <a:latin typeface="Times New Roman" panose="02020603050405020304" pitchFamily="18" charset="0"/>
              </a:rPr>
              <a:t>GNU</a:t>
            </a:r>
            <a:r>
              <a:rPr lang="zh-CN" altLang="en-US" sz="1800" dirty="0">
                <a:latin typeface="Times New Roman" panose="02020603050405020304" pitchFamily="18" charset="0"/>
              </a:rPr>
              <a:t>计划完成的其他组件结合起来，构成了一个完整的操作系统，所以该操作系统也被称为</a:t>
            </a:r>
            <a:r>
              <a:rPr lang="en-US" altLang="zh-CN" sz="1800" dirty="0">
                <a:latin typeface="Times New Roman" panose="02020603050405020304" pitchFamily="18" charset="0"/>
              </a:rPr>
              <a:t>GNU/Linux</a:t>
            </a:r>
            <a:r>
              <a:rPr lang="zh-CN" altLang="en-US" sz="1800" dirty="0"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Char char=""/>
              <a:defRPr/>
            </a:pPr>
            <a:r>
              <a:rPr lang="zh-CN" altLang="en-US" sz="1800" dirty="0">
                <a:latin typeface="Times New Roman" panose="02020603050405020304" pitchFamily="18" charset="0"/>
              </a:rPr>
              <a:t>如今，</a:t>
            </a:r>
            <a:r>
              <a:rPr lang="en-US" altLang="zh-CN" sz="1800" dirty="0">
                <a:latin typeface="Times New Roman" panose="02020603050405020304" pitchFamily="18" charset="0"/>
              </a:rPr>
              <a:t>Linux</a:t>
            </a:r>
            <a:r>
              <a:rPr lang="zh-CN" altLang="en-US" sz="1800" dirty="0">
                <a:latin typeface="Times New Roman" panose="02020603050405020304" pitchFamily="18" charset="0"/>
              </a:rPr>
              <a:t>操作系统日益壮大。这一方面得益于其开放源码的措施，通过</a:t>
            </a:r>
            <a:r>
              <a:rPr lang="en-US" altLang="zh-CN" sz="1800" dirty="0">
                <a:latin typeface="Times New Roman" panose="02020603050405020304" pitchFamily="18" charset="0"/>
              </a:rPr>
              <a:t>Internet</a:t>
            </a:r>
            <a:r>
              <a:rPr lang="zh-CN" altLang="en-US" sz="1800" dirty="0">
                <a:latin typeface="Times New Roman" panose="02020603050405020304" pitchFamily="18" charset="0"/>
              </a:rPr>
              <a:t>上成千上万计算机爱好者和开发者的不懈努力，</a:t>
            </a:r>
            <a:r>
              <a:rPr lang="en-US" altLang="zh-CN" sz="1800" dirty="0">
                <a:latin typeface="Times New Roman" panose="02020603050405020304" pitchFamily="18" charset="0"/>
              </a:rPr>
              <a:t>Linux</a:t>
            </a:r>
            <a:r>
              <a:rPr lang="zh-CN" altLang="en-US" sz="1800" dirty="0">
                <a:latin typeface="Times New Roman" panose="02020603050405020304" pitchFamily="18" charset="0"/>
              </a:rPr>
              <a:t>比以往任何时候都更健壮、更稳定、更可靠。另一方面，则得益于众多像</a:t>
            </a:r>
            <a:r>
              <a:rPr lang="en-US" altLang="zh-CN" sz="1800" dirty="0">
                <a:latin typeface="Times New Roman" panose="02020603050405020304" pitchFamily="18" charset="0"/>
              </a:rPr>
              <a:t>Red Hat</a:t>
            </a:r>
            <a:r>
              <a:rPr lang="zh-CN" altLang="en-US" sz="1800" dirty="0">
                <a:latin typeface="Times New Roman" panose="02020603050405020304" pitchFamily="18" charset="0"/>
              </a:rPr>
              <a:t>这样的商业软件公司的介入，弥补了自由软件的不足和发展障碍，也加快了其商品化的步伐，使</a:t>
            </a:r>
            <a:r>
              <a:rPr lang="en-US" altLang="zh-CN" sz="1800" dirty="0">
                <a:latin typeface="Times New Roman" panose="02020603050405020304" pitchFamily="18" charset="0"/>
              </a:rPr>
              <a:t>Linux</a:t>
            </a:r>
            <a:r>
              <a:rPr lang="zh-CN" altLang="en-US" sz="1800" dirty="0">
                <a:latin typeface="Times New Roman" panose="02020603050405020304" pitchFamily="18" charset="0"/>
              </a:rPr>
              <a:t>更多地受到了企业用户的重视。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Char char=""/>
              <a:defRPr/>
            </a:pPr>
            <a:endParaRPr lang="en-US" altLang="zh-CN" sz="18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Char char=""/>
              <a:defRPr/>
            </a:pPr>
            <a:r>
              <a:rPr lang="en-US" altLang="zh-CN" sz="2100" dirty="0">
                <a:latin typeface="Times New Roman" panose="02020603050405020304" pitchFamily="18" charset="0"/>
              </a:rPr>
              <a:t>Linux</a:t>
            </a:r>
            <a:r>
              <a:rPr lang="zh-CN" altLang="en-US" sz="2100" dirty="0">
                <a:latin typeface="Times New Roman" panose="02020603050405020304" pitchFamily="18" charset="0"/>
              </a:rPr>
              <a:t>系统主要由</a:t>
            </a:r>
            <a:r>
              <a:rPr lang="zh-CN" altLang="en-US" sz="2100" dirty="0">
                <a:solidFill>
                  <a:srgbClr val="FF0000"/>
                </a:solidFill>
                <a:latin typeface="Times New Roman" panose="02020603050405020304" pitchFamily="18" charset="0"/>
              </a:rPr>
              <a:t>内核</a:t>
            </a:r>
            <a:r>
              <a:rPr lang="zh-CN" altLang="en-US" sz="2100" dirty="0">
                <a:latin typeface="Times New Roman" panose="02020603050405020304" pitchFamily="18" charset="0"/>
              </a:rPr>
              <a:t>、</a:t>
            </a:r>
            <a:r>
              <a:rPr lang="en-US" altLang="zh-CN" sz="2100" dirty="0">
                <a:solidFill>
                  <a:srgbClr val="FF0000"/>
                </a:solidFill>
                <a:latin typeface="Times New Roman" panose="02020603050405020304" pitchFamily="18" charset="0"/>
              </a:rPr>
              <a:t>Shell</a:t>
            </a:r>
            <a:r>
              <a:rPr lang="zh-CN" altLang="en-US" sz="2100" dirty="0">
                <a:latin typeface="Times New Roman" panose="02020603050405020304" pitchFamily="18" charset="0"/>
              </a:rPr>
              <a:t>、</a:t>
            </a:r>
            <a:r>
              <a:rPr lang="zh-CN" altLang="en-US" sz="2100" dirty="0">
                <a:solidFill>
                  <a:srgbClr val="FF0000"/>
                </a:solidFill>
                <a:latin typeface="Times New Roman" panose="02020603050405020304" pitchFamily="18" charset="0"/>
              </a:rPr>
              <a:t>文件系统</a:t>
            </a:r>
            <a:r>
              <a:rPr lang="zh-CN" altLang="en-US" sz="2100" dirty="0">
                <a:latin typeface="Times New Roman" panose="02020603050405020304" pitchFamily="18" charset="0"/>
              </a:rPr>
              <a:t>和</a:t>
            </a:r>
            <a:r>
              <a:rPr lang="zh-CN" altLang="en-US" sz="2100" dirty="0">
                <a:solidFill>
                  <a:srgbClr val="FF0000"/>
                </a:solidFill>
                <a:latin typeface="Times New Roman" panose="02020603050405020304" pitchFamily="18" charset="0"/>
              </a:rPr>
              <a:t>实用程序</a:t>
            </a:r>
            <a:r>
              <a:rPr lang="zh-CN" altLang="en-US" sz="2100" dirty="0">
                <a:latin typeface="Times New Roman" panose="02020603050405020304" pitchFamily="18" charset="0"/>
              </a:rPr>
              <a:t>组成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Char char=""/>
              <a:defRPr/>
            </a:pPr>
            <a:endParaRPr lang="zh-CN" altLang="en-US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17557F-114E-4464-A8B4-1666447DE8E5}" type="slidenum">
              <a:rPr lang="en-US" altLang="zh-CN">
                <a:solidFill>
                  <a:srgbClr val="B5A788"/>
                </a:solidFill>
                <a:latin typeface="Gill Sans MT" pitchFamily="34" charset="0"/>
                <a:ea typeface="华文中宋" pitchFamily="2" charset="-122"/>
              </a:rPr>
              <a:pPr/>
              <a:t>40</a:t>
            </a:fld>
            <a:endParaRPr lang="en-US" altLang="zh-CN">
              <a:solidFill>
                <a:srgbClr val="B5A788"/>
              </a:solidFill>
              <a:latin typeface="Gill Sans MT" pitchFamily="34" charset="0"/>
              <a:ea typeface="华文中宋" pitchFamily="2" charset="-122"/>
            </a:endParaRPr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84138"/>
            <a:ext cx="82296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2">
                    <a:satMod val="130000"/>
                  </a:schemeClr>
                </a:solidFill>
              </a:rPr>
              <a:t>gdb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调试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查看栈信息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25196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200" dirty="0"/>
              <a:t>当程序调用了一个函数时，函数的地址、函数参数、函数内的局部变量都会被压入“栈”</a:t>
            </a:r>
            <a:r>
              <a:rPr lang="en-US" altLang="zh-CN" sz="2200" dirty="0"/>
              <a:t>(Stack)</a:t>
            </a:r>
            <a:r>
              <a:rPr lang="zh-CN" altLang="en-US" sz="2200" dirty="0"/>
              <a:t>中。可以用</a:t>
            </a:r>
            <a:r>
              <a:rPr lang="en-US" altLang="zh-CN" sz="2200" dirty="0" err="1"/>
              <a:t>backtrace</a:t>
            </a:r>
            <a:r>
              <a:rPr lang="zh-CN" altLang="en-US" sz="2200" dirty="0"/>
              <a:t>（简写为</a:t>
            </a:r>
            <a:r>
              <a:rPr lang="en-US" altLang="zh-CN" sz="2200" dirty="0" err="1"/>
              <a:t>bt</a:t>
            </a:r>
            <a:r>
              <a:rPr lang="zh-CN" altLang="en-US" sz="2200" dirty="0"/>
              <a:t>）来查看当前的栈中的信息。</a:t>
            </a:r>
          </a:p>
          <a:p>
            <a:pPr marL="365760" indent="-283464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2200" dirty="0"/>
          </a:p>
          <a:p>
            <a:pPr marL="425196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200" dirty="0"/>
              <a:t>如果要查看某一层的信息，需要切换当前的栈。程序停止时，最顶层的栈就是当前栈，如果要查看栈下面层的详细信息，首先要做的是切换当前栈，可使用</a:t>
            </a:r>
            <a:r>
              <a:rPr lang="en-US" altLang="zh-CN" sz="2000" dirty="0">
                <a:latin typeface="Times New Roman"/>
              </a:rPr>
              <a:t>frame</a:t>
            </a:r>
            <a:r>
              <a:rPr lang="zh-CN" altLang="en-US" sz="2000" dirty="0">
                <a:latin typeface="Times New Roman"/>
              </a:rPr>
              <a:t> （简写为</a:t>
            </a:r>
            <a:r>
              <a:rPr lang="en-US" altLang="zh-CN" sz="2000" dirty="0">
                <a:latin typeface="Times New Roman"/>
              </a:rPr>
              <a:t>f</a:t>
            </a:r>
            <a:r>
              <a:rPr lang="zh-CN" altLang="en-US" sz="2000" dirty="0">
                <a:latin typeface="Times New Roman"/>
              </a:rPr>
              <a:t>）命令，后面跟栈帧的编号</a:t>
            </a:r>
            <a:endParaRPr lang="en-US" altLang="zh-CN" sz="2000" dirty="0">
              <a:latin typeface="Times New Roman"/>
            </a:endParaRPr>
          </a:p>
          <a:p>
            <a:pPr marL="640398" lvl="1" indent="-283464" eaLnBrk="1" fontAlgn="auto" hangingPunct="1">
              <a:lnSpc>
                <a:spcPct val="120000"/>
              </a:lnSpc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sz="1800" dirty="0"/>
              <a:t>                                                   (</a:t>
            </a:r>
            <a:r>
              <a:rPr lang="en-US" altLang="zh-CN" sz="1800" dirty="0" err="1"/>
              <a:t>gdb</a:t>
            </a:r>
            <a:r>
              <a:rPr lang="en-US" altLang="zh-CN" sz="1800" dirty="0"/>
              <a:t>) f 1</a:t>
            </a:r>
            <a:endParaRPr lang="zh-CN" altLang="en-US" sz="1800" dirty="0"/>
          </a:p>
          <a:p>
            <a:pPr marL="640080" lvl="1" indent="-237744" eaLnBrk="1" fontAlgn="auto" hangingPunct="1">
              <a:lnSpc>
                <a:spcPct val="120000"/>
              </a:lnSpc>
              <a:spcAft>
                <a:spcPts val="0"/>
              </a:spcAft>
              <a:buFont typeface="Verdana"/>
              <a:buChar char="◦"/>
              <a:defRPr/>
            </a:pPr>
            <a:endParaRPr lang="en-US" altLang="zh-CN" sz="2200" dirty="0"/>
          </a:p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latin typeface="Times New Roman"/>
              </a:rPr>
              <a:t>查看当前栈帧的详细信息，可使用</a:t>
            </a:r>
            <a:r>
              <a:rPr lang="en-US" altLang="zh-CN" sz="2000" dirty="0">
                <a:latin typeface="Times New Roman"/>
              </a:rPr>
              <a:t>info frame</a:t>
            </a:r>
            <a:r>
              <a:rPr lang="zh-CN" altLang="en-US" sz="2000" dirty="0">
                <a:latin typeface="Times New Roman"/>
              </a:rPr>
              <a:t>命令（简写为</a:t>
            </a:r>
            <a:r>
              <a:rPr lang="en-US" altLang="zh-CN" sz="2000" dirty="0">
                <a:latin typeface="Times New Roman"/>
              </a:rPr>
              <a:t>info f</a:t>
            </a:r>
            <a:r>
              <a:rPr lang="zh-CN" altLang="en-US" sz="2000" dirty="0">
                <a:latin typeface="Times New Roman"/>
              </a:rPr>
              <a:t>）</a:t>
            </a:r>
          </a:p>
          <a:p>
            <a:pPr marL="640398" lvl="1" indent="-283464"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600" dirty="0">
                <a:latin typeface="Times New Roman"/>
              </a:rPr>
              <a:t>                                                               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gdb</a:t>
            </a:r>
            <a:r>
              <a:rPr lang="en-US" altLang="zh-CN" sz="1800" dirty="0"/>
              <a:t>) info f</a:t>
            </a:r>
          </a:p>
          <a:p>
            <a:pPr marL="82296" indent="0"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dirty="0">
                <a:latin typeface="Times New Roman"/>
              </a:rPr>
              <a:t>将显示调用函数的地址、被调用函数的地址、函数的编写语言、函数的参数、局部变量的地址、</a:t>
            </a:r>
            <a:r>
              <a:rPr lang="zh-CN" altLang="en-US" sz="2000" dirty="0"/>
              <a:t>栈的层编号、当前的函数名、函数所在文件及行号、函数执行到的语句</a:t>
            </a:r>
            <a:r>
              <a:rPr lang="zh-CN" altLang="en-US" sz="2000" dirty="0">
                <a:latin typeface="Times New Roman"/>
              </a:rPr>
              <a:t>等信息。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263" y="53975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2">
                    <a:satMod val="130000"/>
                  </a:schemeClr>
                </a:solidFill>
              </a:rPr>
              <a:t>gdb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调试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—</a:t>
            </a:r>
            <a:r>
              <a:rPr lang="zh-CN" altLang="en-US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程序执行控制</a:t>
            </a:r>
            <a:endParaRPr lang="zh-CN" altLang="en-US" kern="1800" dirty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44035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>
                <a:latin typeface="Times New Roman" pitchFamily="18" charset="0"/>
              </a:rPr>
              <a:t>单步执行：即一步一步跟踪程序执行的流程，是经常使用的一种调试操作</a:t>
            </a:r>
            <a:endParaRPr lang="en-US" altLang="zh-CN">
              <a:latin typeface="Times New Roman" pitchFamily="18" charset="0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>
                <a:latin typeface="Times New Roman" pitchFamily="18" charset="0"/>
              </a:rPr>
              <a:t>GDB</a:t>
            </a:r>
            <a:r>
              <a:rPr lang="zh-CN" altLang="en-US">
                <a:latin typeface="Times New Roman" pitchFamily="18" charset="0"/>
              </a:rPr>
              <a:t>中可以通过</a:t>
            </a:r>
            <a:r>
              <a:rPr lang="en-US" altLang="zh-CN">
                <a:latin typeface="Times New Roman" pitchFamily="18" charset="0"/>
              </a:rPr>
              <a:t>step</a:t>
            </a:r>
            <a:r>
              <a:rPr lang="zh-CN" altLang="en-US">
                <a:latin typeface="Times New Roman" pitchFamily="18" charset="0"/>
              </a:rPr>
              <a:t>（简写为</a:t>
            </a:r>
            <a:r>
              <a:rPr lang="en-US" altLang="zh-CN">
                <a:latin typeface="Times New Roman" pitchFamily="18" charset="0"/>
              </a:rPr>
              <a:t>s</a:t>
            </a:r>
            <a:r>
              <a:rPr lang="zh-CN" altLang="en-US">
                <a:latin typeface="Times New Roman" pitchFamily="18" charset="0"/>
              </a:rPr>
              <a:t>）或</a:t>
            </a:r>
            <a:r>
              <a:rPr lang="en-US" altLang="zh-CN">
                <a:latin typeface="Times New Roman" pitchFamily="18" charset="0"/>
              </a:rPr>
              <a:t>next</a:t>
            </a:r>
            <a:r>
              <a:rPr lang="zh-CN" altLang="en-US">
                <a:latin typeface="Times New Roman" pitchFamily="18" charset="0"/>
              </a:rPr>
              <a:t>（简写为</a:t>
            </a:r>
            <a:r>
              <a:rPr lang="en-US" altLang="zh-CN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）来单步执行代码</a:t>
            </a:r>
          </a:p>
          <a:p>
            <a:pPr lvl="1" indent="-282575">
              <a:buFont typeface="Wingdings 2" pitchFamily="18" charset="2"/>
              <a:buChar char=""/>
            </a:pPr>
            <a:r>
              <a:rPr lang="en-US" altLang="zh-CN">
                <a:latin typeface="Times New Roman" pitchFamily="18" charset="0"/>
              </a:rPr>
              <a:t>step</a:t>
            </a:r>
            <a:r>
              <a:rPr lang="zh-CN" altLang="en-US">
                <a:latin typeface="Times New Roman" pitchFamily="18" charset="0"/>
              </a:rPr>
              <a:t>命令可以跟踪进入函数内部，在执行到函数调用部分时，</a:t>
            </a:r>
            <a:r>
              <a:rPr lang="en-US" altLang="zh-CN">
                <a:latin typeface="Times New Roman" pitchFamily="18" charset="0"/>
              </a:rPr>
              <a:t>GDB</a:t>
            </a:r>
            <a:r>
              <a:rPr lang="zh-CN" altLang="en-US">
                <a:latin typeface="Times New Roman" pitchFamily="18" charset="0"/>
              </a:rPr>
              <a:t>会给出提示信息，包括被调用函数的入口参数、起始行号等，同时也会给出函数中将要执行的语句及所在行的行号</a:t>
            </a:r>
            <a:endParaRPr lang="en-US" altLang="zh-CN">
              <a:latin typeface="Times New Roman" pitchFamily="18" charset="0"/>
            </a:endParaRPr>
          </a:p>
          <a:p>
            <a:pPr lvl="1" indent="-282575">
              <a:buFont typeface="Wingdings 2" pitchFamily="18" charset="2"/>
              <a:buChar char=""/>
            </a:pPr>
            <a:r>
              <a:rPr lang="en-US" altLang="zh-CN">
                <a:latin typeface="Times New Roman" pitchFamily="18" charset="0"/>
              </a:rPr>
              <a:t>next</a:t>
            </a:r>
            <a:r>
              <a:rPr lang="zh-CN" altLang="en-US">
                <a:latin typeface="Times New Roman" pitchFamily="18" charset="0"/>
              </a:rPr>
              <a:t>命令也可以实现程序代码的单步执行，但它将函数调用看作是一条语句，不跟踪进入函数内部</a:t>
            </a:r>
          </a:p>
          <a:p>
            <a:pPr marL="1146175" lvl="2" indent="-285750">
              <a:buFont typeface="Wingdings" pitchFamily="2" charset="2"/>
              <a:buChar char="ü"/>
            </a:pPr>
            <a:r>
              <a:rPr lang="en-US" altLang="zh-CN" sz="1800">
                <a:latin typeface="Times New Roman" pitchFamily="18" charset="0"/>
              </a:rPr>
              <a:t>next</a:t>
            </a:r>
            <a:r>
              <a:rPr lang="zh-CN" altLang="en-US" sz="1800">
                <a:latin typeface="Times New Roman" pitchFamily="18" charset="0"/>
              </a:rPr>
              <a:t>命令后面还可以跟参数来指定执行操作的次数，直至程序因其他原因暂停运行。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750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 err="1">
                <a:solidFill>
                  <a:schemeClr val="tx2">
                    <a:satMod val="130000"/>
                  </a:schemeClr>
                </a:solidFill>
              </a:rPr>
              <a:t>gdb</a:t>
            </a:r>
            <a:r>
              <a:rPr lang="zh-CN" altLang="en-US" sz="4400" dirty="0">
                <a:solidFill>
                  <a:schemeClr val="tx2">
                    <a:satMod val="130000"/>
                  </a:schemeClr>
                </a:solidFill>
              </a:rPr>
              <a:t>调试</a:t>
            </a:r>
            <a:r>
              <a:rPr lang="en-US" altLang="zh-CN" sz="4400" dirty="0">
                <a:solidFill>
                  <a:schemeClr val="tx2">
                    <a:satMod val="130000"/>
                  </a:schemeClr>
                </a:solidFill>
              </a:rPr>
              <a:t>—</a:t>
            </a:r>
            <a:r>
              <a:rPr lang="zh-CN" altLang="en-US" sz="4400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程序执行控制</a:t>
            </a:r>
            <a:endParaRPr lang="zh-CN" altLang="en-US" kern="1800" dirty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44035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25450"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return</a:t>
            </a:r>
            <a:r>
              <a:rPr lang="zh-CN" altLang="en-US" dirty="0">
                <a:latin typeface="Times New Roman" panose="02020603050405020304" pitchFamily="18" charset="0"/>
              </a:rPr>
              <a:t>命令：忽略当前函数剩余的语句，跳出函数并继续向下执行。</a:t>
            </a:r>
            <a:r>
              <a:rPr lang="en-US" altLang="zh-CN" dirty="0">
                <a:latin typeface="Times New Roman" panose="02020603050405020304" pitchFamily="18" charset="0"/>
              </a:rPr>
              <a:t>return</a:t>
            </a:r>
            <a:r>
              <a:rPr lang="zh-CN" altLang="en-US" dirty="0">
                <a:latin typeface="Times New Roman" panose="02020603050405020304" pitchFamily="18" charset="0"/>
              </a:rPr>
              <a:t>命令后可以跟变量或者表达式来作为函数的返回值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25450">
              <a:buFont typeface="Wingdings" panose="05000000000000000000" pitchFamily="2" charset="2"/>
              <a:buChar char="p"/>
              <a:defRPr/>
            </a:pPr>
            <a:r>
              <a:rPr lang="zh-CN" altLang="en-US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执行到指定行：</a:t>
            </a:r>
            <a:r>
              <a:rPr lang="zh-CN" altLang="en-US" dirty="0">
                <a:latin typeface="Times New Roman" pitchFamily="18" charset="0"/>
              </a:rPr>
              <a:t>命令</a:t>
            </a:r>
            <a:r>
              <a:rPr lang="en-US" altLang="zh-CN" dirty="0">
                <a:latin typeface="Times New Roman" pitchFamily="18" charset="0"/>
              </a:rPr>
              <a:t>until</a:t>
            </a:r>
            <a:r>
              <a:rPr lang="zh-CN" altLang="en-US" dirty="0">
                <a:latin typeface="Times New Roman" pitchFamily="18" charset="0"/>
              </a:rPr>
              <a:t>加指定行号</a:t>
            </a:r>
            <a:endParaRPr lang="en-US" altLang="zh-CN" dirty="0">
              <a:latin typeface="Times New Roman" pitchFamily="18" charset="0"/>
            </a:endParaRPr>
          </a:p>
          <a:p>
            <a:pPr lvl="1">
              <a:defRPr/>
            </a:pPr>
            <a:r>
              <a:rPr lang="zh-CN" altLang="en-US" dirty="0">
                <a:latin typeface="Times New Roman" pitchFamily="18" charset="0"/>
              </a:rPr>
              <a:t>需要注意的是如果执行中有断点则会停在断点处。</a:t>
            </a:r>
            <a:endParaRPr lang="en-US" altLang="zh-CN" dirty="0">
              <a:latin typeface="Times New Roman" pitchFamily="18" charset="0"/>
            </a:endParaRPr>
          </a:p>
          <a:p>
            <a:pPr marL="425450"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finish</a:t>
            </a:r>
            <a:r>
              <a:rPr lang="zh-CN" altLang="en-US" dirty="0">
                <a:latin typeface="Times New Roman" panose="02020603050405020304" pitchFamily="18" charset="0"/>
              </a:rPr>
              <a:t>命令：在退出当前函数前执行函数体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25450"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jump</a:t>
            </a:r>
            <a:r>
              <a:rPr lang="zh-CN" altLang="en-US" dirty="0">
                <a:latin typeface="Times New Roman" panose="02020603050405020304" pitchFamily="18" charset="0"/>
              </a:rPr>
              <a:t>命令：跳过某一段代码继续执行，从而改变程序执行的顺序。命令后跟运行转到的行号。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39763" lvl="1" indent="-282575">
              <a:buFont typeface="Wingdings 2" panose="05020102010507070707" pitchFamily="18" charset="2"/>
              <a:buChar char=""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注意：</a:t>
            </a:r>
            <a:r>
              <a:rPr lang="en-US" altLang="zh-CN" dirty="0">
                <a:latin typeface="Times New Roman" panose="02020603050405020304" pitchFamily="18" charset="0"/>
              </a:rPr>
              <a:t>jump</a:t>
            </a:r>
            <a:r>
              <a:rPr lang="zh-CN" altLang="en-US" dirty="0">
                <a:latin typeface="Times New Roman" panose="02020603050405020304" pitchFamily="18" charset="0"/>
              </a:rPr>
              <a:t>命令不会改变程序栈的内容，所以当从一个函数跳到另一个函数后，函数返回所进行的出栈操作必定会发生错误，程序运行结果也可能非常奇怪，所以最好是在同一个函数内进行跳转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39763" lvl="1" indent="-282575">
              <a:buFont typeface="Wingdings 2" panose="05020102010507070707" pitchFamily="18" charset="2"/>
              <a:buChar char=""/>
              <a:defRPr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marL="365125" indent="-282575">
              <a:buFont typeface="Wingdings 2" panose="05020102010507070707" pitchFamily="18" charset="2"/>
              <a:buChar char=""/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438" y="0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2">
                    <a:satMod val="130000"/>
                  </a:schemeClr>
                </a:solidFill>
              </a:rPr>
              <a:t>gdb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调试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—</a:t>
            </a:r>
            <a:r>
              <a:rPr lang="zh-CN" altLang="en-US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查看信息</a:t>
            </a:r>
            <a:endParaRPr lang="zh-CN" altLang="en-US" kern="1800" dirty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44035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9496" indent="-457200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800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查看寄存器</a:t>
            </a:r>
            <a:r>
              <a:rPr lang="zh-CN" altLang="en-US" sz="2800" dirty="0">
                <a:latin typeface="Times New Roman"/>
              </a:rPr>
              <a:t>信息</a:t>
            </a:r>
            <a:r>
              <a:rPr lang="zh-CN" altLang="en-US" sz="2800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：</a:t>
            </a:r>
            <a:r>
              <a:rPr lang="en-US" altLang="zh-CN" sz="2800" dirty="0">
                <a:latin typeface="Times New Roman"/>
              </a:rPr>
              <a:t>info registers</a:t>
            </a:r>
            <a:r>
              <a:rPr lang="zh-CN" altLang="en-US" sz="2800" dirty="0">
                <a:latin typeface="Times New Roman"/>
              </a:rPr>
              <a:t>命令</a:t>
            </a:r>
            <a:endParaRPr lang="en-US" altLang="zh-CN" sz="2800" dirty="0">
              <a:latin typeface="Times New Roman"/>
            </a:endParaRPr>
          </a:p>
          <a:p>
            <a:pPr marL="640398" lvl="1" indent="-283464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sz="2400" dirty="0">
                <a:latin typeface="Times New Roman"/>
              </a:rPr>
              <a:t>                               (</a:t>
            </a:r>
            <a:r>
              <a:rPr lang="en-US" altLang="zh-CN" sz="2400" dirty="0" err="1">
                <a:latin typeface="Times New Roman"/>
              </a:rPr>
              <a:t>gdb</a:t>
            </a:r>
            <a:r>
              <a:rPr lang="en-US" altLang="zh-CN" sz="2400" dirty="0">
                <a:latin typeface="Times New Roman"/>
              </a:rPr>
              <a:t>) info registers</a:t>
            </a:r>
          </a:p>
          <a:p>
            <a:pPr>
              <a:buFont typeface="Wingdings" panose="05000000000000000000" pitchFamily="2" charset="2"/>
              <a:buChar char="p"/>
              <a:defRPr/>
            </a:pPr>
            <a:r>
              <a:rPr lang="zh-CN" altLang="en-US" sz="2800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查看单个寄存器：在</a:t>
            </a:r>
            <a:r>
              <a:rPr lang="en-US" altLang="zh-CN" sz="2800" dirty="0">
                <a:latin typeface="Times New Roman"/>
              </a:rPr>
              <a:t>print</a:t>
            </a:r>
            <a:r>
              <a:rPr lang="zh-CN" altLang="en-US" sz="2800" dirty="0">
                <a:latin typeface="Times New Roman"/>
              </a:rPr>
              <a:t>命令后加上</a:t>
            </a:r>
            <a:r>
              <a:rPr lang="zh-CN" altLang="en-US" sz="2800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寄存器名称（前加“</a:t>
            </a:r>
            <a:r>
              <a:rPr lang="en-US" altLang="zh-CN" sz="2800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$”</a:t>
            </a:r>
            <a:r>
              <a:rPr lang="zh-CN" altLang="en-US" sz="2800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符号）</a:t>
            </a:r>
          </a:p>
          <a:p>
            <a:pPr lvl="1">
              <a:buFont typeface="Verdana" panose="020B0604030504040204" pitchFamily="34" charset="0"/>
              <a:buNone/>
              <a:defRPr/>
            </a:pPr>
            <a:r>
              <a:rPr lang="en-US" altLang="zh-CN" sz="2400" dirty="0">
                <a:latin typeface="Times New Roman"/>
              </a:rPr>
              <a:t>                              (</a:t>
            </a:r>
            <a:r>
              <a:rPr lang="en-US" altLang="zh-CN" sz="2400" dirty="0" err="1">
                <a:latin typeface="Times New Roman"/>
              </a:rPr>
              <a:t>gdb</a:t>
            </a:r>
            <a:r>
              <a:rPr lang="en-US" altLang="zh-CN" sz="2400" dirty="0">
                <a:latin typeface="Times New Roman"/>
              </a:rPr>
              <a:t>) p $</a:t>
            </a:r>
            <a:r>
              <a:rPr lang="en-US" altLang="zh-CN" sz="2400" dirty="0" err="1">
                <a:latin typeface="Times New Roman"/>
              </a:rPr>
              <a:t>eip</a:t>
            </a:r>
            <a:endParaRPr lang="en-US" altLang="zh-CN" sz="2400" dirty="0">
              <a:latin typeface="Times New Roman"/>
            </a:endParaRPr>
          </a:p>
          <a:p>
            <a:pPr>
              <a:buFont typeface="Wingdings 2" panose="05020102010507070707" pitchFamily="18" charset="2"/>
              <a:buNone/>
              <a:defRPr/>
            </a:pPr>
            <a:endParaRPr lang="en-US" altLang="zh-CN" sz="2800" kern="1800" dirty="0">
              <a:solidFill>
                <a:schemeClr val="tx2">
                  <a:satMod val="130000"/>
                </a:schemeClr>
              </a:solidFill>
              <a:latin typeface="方正大标宋简体"/>
            </a:endParaRPr>
          </a:p>
          <a:p>
            <a:pPr>
              <a:buFont typeface="Wingdings" panose="05000000000000000000" pitchFamily="2" charset="2"/>
              <a:buChar char="p"/>
              <a:defRPr/>
            </a:pPr>
            <a:r>
              <a:rPr lang="zh-CN" altLang="en-US" sz="2800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查看程序的汇编代码：</a:t>
            </a:r>
            <a:r>
              <a:rPr lang="en-US" altLang="zh-CN" sz="2800" dirty="0">
                <a:latin typeface="Times New Roman" pitchFamily="18" charset="0"/>
              </a:rPr>
              <a:t>disassemble</a:t>
            </a:r>
            <a:r>
              <a:rPr lang="zh-CN" altLang="en-US" sz="2800" dirty="0">
                <a:latin typeface="Times New Roman" pitchFamily="18" charset="0"/>
              </a:rPr>
              <a:t>命令</a:t>
            </a:r>
          </a:p>
          <a:p>
            <a:pPr lvl="1">
              <a:buFont typeface="Verdana" panose="020B0604030504040204" pitchFamily="34" charset="0"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dirty="0" err="1">
                <a:latin typeface="Times New Roman" pitchFamily="18" charset="0"/>
              </a:rPr>
              <a:t>gdb</a:t>
            </a:r>
            <a:r>
              <a:rPr lang="en-US" altLang="zh-CN" sz="2400" dirty="0">
                <a:latin typeface="Times New Roman" pitchFamily="18" charset="0"/>
              </a:rPr>
              <a:t>) disassemble </a:t>
            </a:r>
            <a:r>
              <a:rPr lang="en-US" altLang="zh-CN" sz="2400" dirty="0" err="1">
                <a:latin typeface="Times New Roman" pitchFamily="18" charset="0"/>
              </a:rPr>
              <a:t>printinfo</a:t>
            </a:r>
            <a:r>
              <a:rPr lang="en-US" altLang="zh-CN" sz="2400" dirty="0">
                <a:latin typeface="Times New Roman" pitchFamily="18" charset="0"/>
              </a:rPr>
              <a:t>	《</a:t>
            </a:r>
            <a:r>
              <a:rPr lang="zh-CN" altLang="en-US" sz="2400" dirty="0">
                <a:latin typeface="Times New Roman" pitchFamily="18" charset="0"/>
              </a:rPr>
              <a:t>－－显示函数</a:t>
            </a:r>
            <a:r>
              <a:rPr lang="en-US" altLang="zh-CN" sz="2400" dirty="0" err="1">
                <a:latin typeface="Times New Roman" pitchFamily="18" charset="0"/>
              </a:rPr>
              <a:t>printinfo</a:t>
            </a:r>
            <a:r>
              <a:rPr lang="zh-CN" altLang="en-US" sz="2400" dirty="0">
                <a:latin typeface="Times New Roman" pitchFamily="18" charset="0"/>
              </a:rPr>
              <a:t>的汇编代码。</a:t>
            </a:r>
            <a:endParaRPr lang="en-US" altLang="zh-CN" sz="2400" dirty="0">
              <a:latin typeface="Times New Roman" pitchFamily="18" charset="0"/>
            </a:endParaRPr>
          </a:p>
          <a:p>
            <a:pPr lvl="1">
              <a:buFont typeface="Verdana" panose="020B0604030504040204" pitchFamily="34" charset="0"/>
              <a:buNone/>
              <a:defRPr/>
            </a:pPr>
            <a:endParaRPr lang="en-US" altLang="zh-CN" sz="2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7213" y="2619375"/>
            <a:ext cx="6400800" cy="2286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4</a:t>
            </a:r>
            <a:r>
              <a:rPr lang="zh-CN" altLang="en-US" dirty="0"/>
              <a:t>、程序维护工具</a:t>
            </a:r>
            <a:r>
              <a:rPr lang="en-US" altLang="zh-CN" dirty="0"/>
              <a:t>make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96863" y="998538"/>
            <a:ext cx="8312150" cy="5573712"/>
          </a:xfrm>
        </p:spPr>
        <p:txBody>
          <a:bodyPr/>
          <a:lstStyle/>
          <a:p>
            <a:pPr marL="533400" indent="-533400" algn="just" eaLnBrk="1" hangingPunct="1">
              <a:buClr>
                <a:schemeClr val="accent2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make</a:t>
            </a:r>
            <a:r>
              <a:rPr lang="zh-CN" altLang="en-US" dirty="0"/>
              <a:t>是一个程序文件维护工具</a:t>
            </a:r>
            <a:endParaRPr lang="en-US" altLang="zh-CN" dirty="0"/>
          </a:p>
          <a:p>
            <a:pPr marL="822960" lvl="1" indent="-283464" algn="just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/>
              <a:t>可执行文件和各程序文件的相互关系─依赖关系，记录在一个指定的文件中，通常称为</a:t>
            </a:r>
            <a:r>
              <a:rPr lang="en-US" altLang="zh-CN" dirty="0"/>
              <a:t>make</a:t>
            </a:r>
            <a:r>
              <a:rPr lang="zh-CN" altLang="en-US" dirty="0"/>
              <a:t>文件（默认名称是</a:t>
            </a:r>
            <a:r>
              <a:rPr lang="en-US" altLang="zh-CN" dirty="0" err="1"/>
              <a:t>GNUmakefile</a:t>
            </a:r>
            <a:r>
              <a:rPr lang="zh-CN" altLang="en-US" dirty="0"/>
              <a:t>、</a:t>
            </a:r>
            <a:r>
              <a:rPr lang="en-US" altLang="zh-CN" dirty="0" err="1"/>
              <a:t>makefile</a:t>
            </a:r>
            <a:r>
              <a:rPr lang="zh-CN" altLang="en-US" dirty="0"/>
              <a:t>或者</a:t>
            </a:r>
            <a:r>
              <a:rPr lang="en-US" altLang="zh-CN" dirty="0" err="1"/>
              <a:t>Makefile</a:t>
            </a:r>
            <a:r>
              <a:rPr lang="zh-CN" altLang="en-US" dirty="0"/>
              <a:t>，也可以是任意一个文件名） </a:t>
            </a:r>
            <a:endParaRPr lang="en-US" altLang="zh-CN" dirty="0"/>
          </a:p>
          <a:p>
            <a:pPr marL="539496" indent="-457200" algn="just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2800" dirty="0" err="1"/>
              <a:t>makefile</a:t>
            </a:r>
            <a:r>
              <a:rPr lang="zh-CN" altLang="en-US" sz="2800" dirty="0"/>
              <a:t>文件主要包含</a:t>
            </a:r>
            <a:r>
              <a:rPr lang="en-US" altLang="zh-CN" sz="2800" dirty="0"/>
              <a:t>5</a:t>
            </a:r>
            <a:r>
              <a:rPr lang="zh-CN" altLang="en-US" sz="2800" dirty="0"/>
              <a:t>部分内容：</a:t>
            </a:r>
          </a:p>
          <a:p>
            <a:pPr marL="640080" lvl="1" indent="-237744" algn="l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400" dirty="0"/>
              <a:t>显式规则</a:t>
            </a:r>
          </a:p>
          <a:p>
            <a:pPr marL="640080" lvl="1" indent="-237744" algn="l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400" dirty="0"/>
              <a:t>隐式规则</a:t>
            </a:r>
          </a:p>
          <a:p>
            <a:pPr marL="640080" lvl="1" indent="-237744" algn="l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400" dirty="0"/>
              <a:t>变量定义</a:t>
            </a:r>
          </a:p>
          <a:p>
            <a:pPr marL="640080" lvl="1" indent="-237744" algn="l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400" dirty="0"/>
              <a:t>文件指示</a:t>
            </a:r>
          </a:p>
          <a:p>
            <a:pPr marL="640080" lvl="1" indent="-237744" algn="l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400" dirty="0"/>
              <a:t>注释</a:t>
            </a:r>
          </a:p>
          <a:p>
            <a:pPr marL="533400" indent="-533400" algn="just" eaLnBrk="1" hangingPunct="1">
              <a:buClr>
                <a:schemeClr val="accent2"/>
              </a:buClr>
              <a:buFont typeface="Wingdings" panose="05000000000000000000" pitchFamily="2" charset="2"/>
              <a:buChar char="p"/>
              <a:defRPr/>
            </a:pPr>
            <a:endParaRPr lang="en-US" altLang="zh-CN" dirty="0"/>
          </a:p>
          <a:p>
            <a:pPr marL="533400" indent="-533400" algn="just" eaLnBrk="1" hangingPunct="1">
              <a:buClr>
                <a:schemeClr val="accent2"/>
              </a:buClr>
              <a:buFont typeface="Wingdings" panose="05000000000000000000" pitchFamily="2" charset="2"/>
              <a:buChar char="p"/>
              <a:defRPr/>
            </a:pPr>
            <a:endParaRPr lang="zh-CN" alt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36613" y="53975"/>
            <a:ext cx="7772400" cy="609600"/>
          </a:xfrm>
        </p:spPr>
        <p:txBody>
          <a:bodyPr>
            <a:normAutofit fontScale="90000"/>
          </a:bodyPr>
          <a:lstStyle/>
          <a:p>
            <a:pPr marL="609600" indent="-609600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程序维护工具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make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FA06C9-C284-466A-98FC-6C41F21547F9}" type="slidenum">
              <a:rPr lang="en-US" altLang="zh-CN">
                <a:solidFill>
                  <a:srgbClr val="B5A788"/>
                </a:solidFill>
                <a:latin typeface="Gill Sans MT" pitchFamily="34" charset="0"/>
                <a:ea typeface="华文中宋" pitchFamily="2" charset="-122"/>
              </a:rPr>
              <a:pPr/>
              <a:t>46</a:t>
            </a:fld>
            <a:endParaRPr lang="en-US" altLang="zh-CN">
              <a:solidFill>
                <a:srgbClr val="B5A788"/>
              </a:solidFill>
              <a:latin typeface="Gill Sans MT" pitchFamily="34" charset="0"/>
              <a:ea typeface="华文中宋" pitchFamily="2" charset="-122"/>
            </a:endParaRPr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73025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2">
                    <a:satMod val="130000"/>
                  </a:schemeClr>
                </a:solidFill>
              </a:rPr>
              <a:t>makefile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文件简介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125" indent="-282575">
              <a:buFont typeface="Wingdings 2" pitchFamily="18" charset="2"/>
              <a:buChar char=""/>
            </a:pPr>
            <a:r>
              <a:rPr lang="zh-CN" altLang="en-US" sz="2800"/>
              <a:t>默认情况下，</a:t>
            </a:r>
            <a:r>
              <a:rPr lang="en-US" altLang="zh-CN" sz="2800"/>
              <a:t>make</a:t>
            </a:r>
            <a:r>
              <a:rPr lang="zh-CN" altLang="en-US" sz="2800"/>
              <a:t>命令会在当前目录下按顺序找寻文件名为“</a:t>
            </a:r>
            <a:r>
              <a:rPr lang="en-US" altLang="zh-CN" sz="2800"/>
              <a:t>GNUmakefile</a:t>
            </a:r>
            <a:r>
              <a:rPr lang="zh-CN" altLang="en-US" sz="2800"/>
              <a:t>文件”、 “</a:t>
            </a:r>
            <a:r>
              <a:rPr lang="en-US" altLang="zh-CN" sz="2800"/>
              <a:t>Makefile</a:t>
            </a:r>
            <a:r>
              <a:rPr lang="zh-CN" altLang="en-US" sz="2800"/>
              <a:t>文件”和“</a:t>
            </a:r>
            <a:r>
              <a:rPr lang="en-US" altLang="zh-CN" sz="2800"/>
              <a:t>makefile</a:t>
            </a:r>
            <a:r>
              <a:rPr lang="zh-CN" altLang="en-US" sz="2800"/>
              <a:t>文件”的文件，找到后解释这些文件</a:t>
            </a:r>
            <a:endParaRPr lang="en-US" altLang="zh-CN" sz="2800"/>
          </a:p>
          <a:p>
            <a:pPr marL="365125" indent="-282575">
              <a:buFont typeface="Wingdings 2" pitchFamily="18" charset="2"/>
              <a:buChar char=""/>
            </a:pPr>
            <a:r>
              <a:rPr lang="zh-CN" altLang="en-US" sz="2800"/>
              <a:t>有时候</a:t>
            </a:r>
            <a:r>
              <a:rPr lang="en-US" altLang="zh-CN" sz="2800"/>
              <a:t>makefile</a:t>
            </a:r>
            <a:r>
              <a:rPr lang="zh-CN" altLang="en-US" sz="2800"/>
              <a:t>文件出现了问题，此时可以看看当前环境中有没有定义这个变量 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393987-5205-410F-A6BF-5CEF4EB49144}" type="slidenum">
              <a:rPr lang="en-US" altLang="zh-CN">
                <a:solidFill>
                  <a:srgbClr val="B5A788"/>
                </a:solidFill>
                <a:latin typeface="Gill Sans MT" pitchFamily="34" charset="0"/>
                <a:ea typeface="华文中宋" pitchFamily="2" charset="-122"/>
              </a:rPr>
              <a:pPr/>
              <a:t>47</a:t>
            </a:fld>
            <a:endParaRPr lang="en-US" altLang="zh-CN">
              <a:solidFill>
                <a:srgbClr val="B5A788"/>
              </a:solidFill>
              <a:latin typeface="Gill Sans MT" pitchFamily="34" charset="0"/>
              <a:ea typeface="华文中宋" pitchFamily="2" charset="-122"/>
            </a:endParaRPr>
          </a:p>
        </p:txBody>
      </p:sp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2">
                    <a:satMod val="130000"/>
                  </a:schemeClr>
                </a:solidFill>
              </a:rPr>
              <a:t>makefile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文件简介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125" indent="-282575">
              <a:buFont typeface="Wingdings 2" pitchFamily="18" charset="2"/>
              <a:buChar char=""/>
            </a:pPr>
            <a:r>
              <a:rPr lang="en-US" altLang="zh-CN"/>
              <a:t>GNU</a:t>
            </a:r>
            <a:r>
              <a:rPr lang="zh-CN" altLang="en-US"/>
              <a:t>的</a:t>
            </a:r>
            <a:r>
              <a:rPr lang="en-US" altLang="zh-CN"/>
              <a:t>make</a:t>
            </a:r>
            <a:r>
              <a:rPr lang="zh-CN" altLang="en-US"/>
              <a:t>工作时的执行步骤如下。</a:t>
            </a:r>
          </a:p>
          <a:p>
            <a:pPr marL="639763" lvl="1" indent="-236538">
              <a:buFont typeface="Verdana" pitchFamily="34" charset="0"/>
              <a:buChar char="◦"/>
            </a:pPr>
            <a:r>
              <a:rPr lang="en-US" altLang="zh-CN"/>
              <a:t>(1)	</a:t>
            </a:r>
            <a:r>
              <a:rPr lang="zh-CN" altLang="en-US"/>
              <a:t>读入所有的</a:t>
            </a:r>
            <a:r>
              <a:rPr lang="en-US" altLang="zh-CN"/>
              <a:t>makefile</a:t>
            </a:r>
            <a:r>
              <a:rPr lang="zh-CN" altLang="en-US"/>
              <a:t>文件。</a:t>
            </a:r>
          </a:p>
          <a:p>
            <a:pPr marL="639763" lvl="1" indent="-236538">
              <a:buFont typeface="Verdana" pitchFamily="34" charset="0"/>
              <a:buChar char="◦"/>
            </a:pPr>
            <a:r>
              <a:rPr lang="en-US" altLang="zh-CN"/>
              <a:t>(2)	</a:t>
            </a:r>
            <a:r>
              <a:rPr lang="zh-CN" altLang="en-US"/>
              <a:t>读入被</a:t>
            </a:r>
            <a:r>
              <a:rPr lang="en-US" altLang="zh-CN"/>
              <a:t>include</a:t>
            </a:r>
            <a:r>
              <a:rPr lang="zh-CN" altLang="en-US"/>
              <a:t>包括的其他</a:t>
            </a:r>
            <a:r>
              <a:rPr lang="en-US" altLang="zh-CN"/>
              <a:t>makefile</a:t>
            </a:r>
            <a:r>
              <a:rPr lang="zh-CN" altLang="en-US"/>
              <a:t>文件。</a:t>
            </a:r>
          </a:p>
          <a:p>
            <a:pPr marL="639763" lvl="1" indent="-236538">
              <a:buFont typeface="Verdana" pitchFamily="34" charset="0"/>
              <a:buChar char="◦"/>
            </a:pPr>
            <a:r>
              <a:rPr lang="en-US" altLang="zh-CN"/>
              <a:t>(3)	</a:t>
            </a:r>
            <a:r>
              <a:rPr lang="zh-CN" altLang="en-US"/>
              <a:t>初始化文件中的变量。</a:t>
            </a:r>
          </a:p>
          <a:p>
            <a:pPr marL="639763" lvl="1" indent="-236538">
              <a:buFont typeface="Verdana" pitchFamily="34" charset="0"/>
              <a:buChar char="◦"/>
            </a:pPr>
            <a:r>
              <a:rPr lang="en-US" altLang="zh-CN"/>
              <a:t>(4)	</a:t>
            </a:r>
            <a:r>
              <a:rPr lang="zh-CN" altLang="en-US"/>
              <a:t>推导隐式规则，并分析所有规则。</a:t>
            </a:r>
          </a:p>
          <a:p>
            <a:pPr marL="639763" lvl="1" indent="-236538">
              <a:buFont typeface="Verdana" pitchFamily="34" charset="0"/>
              <a:buChar char="◦"/>
            </a:pPr>
            <a:r>
              <a:rPr lang="en-US" altLang="zh-CN"/>
              <a:t>(5)	</a:t>
            </a:r>
            <a:r>
              <a:rPr lang="zh-CN" altLang="en-US"/>
              <a:t>为所有的目标文件创建依赖关系链。</a:t>
            </a:r>
          </a:p>
          <a:p>
            <a:pPr marL="639763" lvl="1" indent="-236538">
              <a:buFont typeface="Verdana" pitchFamily="34" charset="0"/>
              <a:buChar char="◦"/>
            </a:pPr>
            <a:r>
              <a:rPr lang="en-US" altLang="zh-CN"/>
              <a:t>(6)	</a:t>
            </a:r>
            <a:r>
              <a:rPr lang="zh-CN" altLang="en-US"/>
              <a:t>根据依赖关系，决定哪些目标要重新生成。</a:t>
            </a:r>
          </a:p>
          <a:p>
            <a:pPr marL="639763" lvl="1" indent="-236538">
              <a:buFont typeface="Verdana" pitchFamily="34" charset="0"/>
              <a:buChar char="◦"/>
            </a:pPr>
            <a:r>
              <a:rPr lang="en-US" altLang="zh-CN"/>
              <a:t>(7)	</a:t>
            </a:r>
            <a:r>
              <a:rPr lang="zh-CN" altLang="en-US"/>
              <a:t>执行生成命令。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042988"/>
            <a:ext cx="8153400" cy="5434012"/>
          </a:xfrm>
        </p:spPr>
        <p:txBody>
          <a:bodyPr/>
          <a:lstStyle/>
          <a:p>
            <a:pPr marL="533400" indent="-533400" algn="just"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/>
              <a:t>依赖关系描述</a:t>
            </a:r>
          </a:p>
          <a:p>
            <a:pPr marL="533400" indent="-533400" algn="just" eaLnBrk="1" hangingPunct="1"/>
            <a:r>
              <a:rPr lang="zh-CN" altLang="en-US"/>
              <a:t>	目标和生成目标的模块之间的关系称为依赖关系。依赖关系描述的是依赖模块文件按照什么规则生成目标文件。 </a:t>
            </a:r>
          </a:p>
          <a:p>
            <a:pPr marL="533400" indent="-533400" algn="just" eaLnBrk="1" hangingPunct="1"/>
            <a:r>
              <a:rPr lang="zh-CN" altLang="en-US"/>
              <a:t>	</a:t>
            </a:r>
            <a:r>
              <a:rPr lang="en-US" altLang="zh-CN">
                <a:solidFill>
                  <a:schemeClr val="accent2"/>
                </a:solidFill>
              </a:rPr>
              <a:t>target</a:t>
            </a:r>
            <a:r>
              <a:rPr lang="zh-CN" altLang="en-US">
                <a:solidFill>
                  <a:schemeClr val="accent2"/>
                </a:solidFill>
              </a:rPr>
              <a:t>（目标名）：</a:t>
            </a:r>
            <a:r>
              <a:rPr lang="en-US" altLang="zh-CN">
                <a:solidFill>
                  <a:schemeClr val="accent2"/>
                </a:solidFill>
              </a:rPr>
              <a:t>dependency</a:t>
            </a:r>
            <a:r>
              <a:rPr lang="zh-CN" altLang="en-US">
                <a:solidFill>
                  <a:schemeClr val="accent2"/>
                </a:solidFill>
              </a:rPr>
              <a:t>（依赖模块）</a:t>
            </a:r>
          </a:p>
          <a:p>
            <a:pPr marL="533400" indent="-533400" algn="just" eaLnBrk="1" hangingPunct="1"/>
            <a:r>
              <a:rPr lang="zh-CN" altLang="en-US">
                <a:solidFill>
                  <a:schemeClr val="accent2"/>
                </a:solidFill>
              </a:rPr>
              <a:t>	</a:t>
            </a:r>
            <a:r>
              <a:rPr lang="zh-CN" altLang="en-US">
                <a:solidFill>
                  <a:schemeClr val="folHlink"/>
                </a:solidFill>
              </a:rPr>
              <a:t>	</a:t>
            </a:r>
            <a:endParaRPr lang="zh-CN" alt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92163" y="17463"/>
            <a:ext cx="77724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make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规则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92163" y="17463"/>
            <a:ext cx="77724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Make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举例</a:t>
            </a:r>
          </a:p>
        </p:txBody>
      </p:sp>
      <p:pic>
        <p:nvPicPr>
          <p:cNvPr id="52227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8" y="773113"/>
            <a:ext cx="3392487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8" name="矩形 3"/>
          <p:cNvSpPr>
            <a:spLocks noChangeArrowheads="1"/>
          </p:cNvSpPr>
          <p:nvPr/>
        </p:nvSpPr>
        <p:spPr bwMode="auto">
          <a:xfrm>
            <a:off x="1616075" y="6354763"/>
            <a:ext cx="1639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makefile</a:t>
            </a:r>
            <a:r>
              <a:rPr lang="zh-CN" altLang="en-US"/>
              <a:t>文件</a:t>
            </a:r>
          </a:p>
        </p:txBody>
      </p:sp>
      <p:sp>
        <p:nvSpPr>
          <p:cNvPr id="5" name="右箭头 4"/>
          <p:cNvSpPr/>
          <p:nvPr/>
        </p:nvSpPr>
        <p:spPr>
          <a:xfrm>
            <a:off x="4032250" y="3294063"/>
            <a:ext cx="1260475" cy="36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2230" name="矩形 7"/>
          <p:cNvSpPr>
            <a:spLocks noChangeArrowheads="1"/>
          </p:cNvSpPr>
          <p:nvPr/>
        </p:nvSpPr>
        <p:spPr bwMode="auto">
          <a:xfrm>
            <a:off x="3941763" y="2924175"/>
            <a:ext cx="173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执行</a:t>
            </a:r>
            <a:r>
              <a:rPr lang="en-US" altLang="zh-CN"/>
              <a:t>make</a:t>
            </a:r>
            <a:r>
              <a:rPr lang="zh-CN" altLang="en-US"/>
              <a:t>命令</a:t>
            </a:r>
          </a:p>
        </p:txBody>
      </p:sp>
      <p:pic>
        <p:nvPicPr>
          <p:cNvPr id="52231" name="图片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76900" y="2754313"/>
            <a:ext cx="3287713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2" name="矩形 9"/>
          <p:cNvSpPr>
            <a:spLocks noChangeArrowheads="1"/>
          </p:cNvSpPr>
          <p:nvPr/>
        </p:nvSpPr>
        <p:spPr bwMode="auto">
          <a:xfrm>
            <a:off x="6416675" y="4848225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结果显示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60375" y="53975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Linux</a:t>
            </a:r>
            <a:r>
              <a:rPr lang="zh-CN" altLang="en-US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内核</a:t>
            </a:r>
            <a:endParaRPr lang="zh-CN" altLang="en-US" kern="1800" dirty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7171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内核是一个操作系统的核心</a:t>
            </a:r>
            <a:r>
              <a:rPr lang="zh-CN" altLang="en-US" sz="2000">
                <a:latin typeface="Times New Roman" pitchFamily="18" charset="0"/>
              </a:rPr>
              <a:t>，是系统最重要的部分，它用于控制整个系统的正常运行。</a:t>
            </a:r>
            <a:r>
              <a:rPr lang="en-US" altLang="zh-CN" sz="2000">
                <a:latin typeface="Times New Roman" pitchFamily="18" charset="0"/>
              </a:rPr>
              <a:t>Linux</a:t>
            </a:r>
            <a:r>
              <a:rPr lang="zh-CN" altLang="en-US" sz="2000">
                <a:latin typeface="Times New Roman" pitchFamily="18" charset="0"/>
              </a:rPr>
              <a:t>内核的源代码是完全公开的，可到</a:t>
            </a:r>
            <a:r>
              <a:rPr lang="en-US" altLang="zh-CN" sz="2000">
                <a:latin typeface="Times New Roman" pitchFamily="18" charset="0"/>
              </a:rPr>
              <a:t>Linux</a:t>
            </a:r>
            <a:r>
              <a:rPr lang="zh-CN" altLang="en-US" sz="2000">
                <a:latin typeface="Times New Roman" pitchFamily="18" charset="0"/>
              </a:rPr>
              <a:t>的官方网站</a:t>
            </a:r>
            <a:r>
              <a:rPr lang="en-US" altLang="zh-CN" sz="2000">
                <a:latin typeface="Times New Roman" pitchFamily="18" charset="0"/>
              </a:rPr>
              <a:t>http://www.kernel.org</a:t>
            </a:r>
            <a:r>
              <a:rPr lang="zh-CN" altLang="en-US" sz="2000">
                <a:latin typeface="Times New Roman" pitchFamily="18" charset="0"/>
              </a:rPr>
              <a:t>下载。任何人只要遵循</a:t>
            </a:r>
            <a:r>
              <a:rPr lang="en-US" altLang="zh-CN" sz="2000">
                <a:latin typeface="Times New Roman" pitchFamily="18" charset="0"/>
              </a:rPr>
              <a:t>GPL</a:t>
            </a:r>
            <a:r>
              <a:rPr lang="zh-CN" altLang="en-US" sz="2000">
                <a:latin typeface="Times New Roman" pitchFamily="18" charset="0"/>
              </a:rPr>
              <a:t>（</a:t>
            </a:r>
            <a:r>
              <a:rPr lang="en-US" altLang="zh-CN" sz="2000">
                <a:latin typeface="Times New Roman" pitchFamily="18" charset="0"/>
              </a:rPr>
              <a:t>GNU General Public License</a:t>
            </a:r>
            <a:r>
              <a:rPr lang="zh-CN" altLang="en-US" sz="2000">
                <a:latin typeface="Times New Roman" pitchFamily="18" charset="0"/>
              </a:rPr>
              <a:t>），就可以对内核进行修改并发布给其他人使用。</a:t>
            </a:r>
          </a:p>
          <a:p>
            <a:pPr>
              <a:lnSpc>
                <a:spcPct val="80000"/>
              </a:lnSpc>
            </a:pPr>
            <a:endParaRPr lang="zh-CN" altLang="en-US" sz="20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</a:rPr>
              <a:t>Linux</a:t>
            </a:r>
            <a:r>
              <a:rPr lang="zh-CN" altLang="en-US" sz="2000">
                <a:latin typeface="Times New Roman" pitchFamily="18" charset="0"/>
              </a:rPr>
              <a:t>系统自诞生以来，内核版本不断更新。</a:t>
            </a:r>
            <a:r>
              <a:rPr lang="en-US" altLang="zh-CN" sz="2000">
                <a:latin typeface="Times New Roman" pitchFamily="18" charset="0"/>
              </a:rPr>
              <a:t>Linux</a:t>
            </a:r>
            <a:r>
              <a:rPr lang="zh-CN" altLang="en-US" sz="2000">
                <a:latin typeface="Times New Roman" pitchFamily="18" charset="0"/>
              </a:rPr>
              <a:t>内核的版本号是有一定规则的，它遵循的格式为：主版本号</a:t>
            </a:r>
            <a:r>
              <a:rPr lang="en-US" altLang="zh-CN" sz="2000">
                <a:latin typeface="Times New Roman" pitchFamily="18" charset="0"/>
              </a:rPr>
              <a:t>.</a:t>
            </a:r>
            <a:r>
              <a:rPr lang="zh-CN" altLang="en-US" sz="2000">
                <a:latin typeface="Times New Roman" pitchFamily="18" charset="0"/>
              </a:rPr>
              <a:t>次版本号</a:t>
            </a:r>
            <a:r>
              <a:rPr lang="en-US" altLang="zh-CN" sz="2000">
                <a:latin typeface="Times New Roman" pitchFamily="18" charset="0"/>
              </a:rPr>
              <a:t>.</a:t>
            </a:r>
            <a:r>
              <a:rPr lang="zh-CN" altLang="en-US" sz="2000">
                <a:latin typeface="Times New Roman" pitchFamily="18" charset="0"/>
              </a:rPr>
              <a:t>修正号。主版本号和次版本号标志着重要的功能变动；修正号表示较小的功能修改，这些修改不会影响内核的稳定性，只是为了修正一些</a:t>
            </a:r>
            <a:r>
              <a:rPr lang="en-US" altLang="zh-CN" sz="2000">
                <a:latin typeface="Times New Roman" pitchFamily="18" charset="0"/>
              </a:rPr>
              <a:t>BUG</a:t>
            </a:r>
            <a:r>
              <a:rPr lang="zh-CN" altLang="en-US" sz="2000">
                <a:latin typeface="Times New Roman" pitchFamily="18" charset="0"/>
              </a:rPr>
              <a:t>或优化内核的效率等。</a:t>
            </a:r>
          </a:p>
          <a:p>
            <a:pPr lvl="1">
              <a:lnSpc>
                <a:spcPct val="80000"/>
              </a:lnSpc>
            </a:pPr>
            <a:r>
              <a:rPr lang="zh-CN" altLang="en-US" sz="1800">
                <a:latin typeface="Times New Roman" pitchFamily="18" charset="0"/>
              </a:rPr>
              <a:t>以</a:t>
            </a:r>
            <a:r>
              <a:rPr lang="en-US" altLang="zh-CN" sz="1800">
                <a:latin typeface="Times New Roman" pitchFamily="18" charset="0"/>
              </a:rPr>
              <a:t>3.6.4</a:t>
            </a:r>
            <a:r>
              <a:rPr lang="zh-CN" altLang="en-US" sz="1800">
                <a:latin typeface="Times New Roman" pitchFamily="18" charset="0"/>
              </a:rPr>
              <a:t>版本为例，</a:t>
            </a:r>
            <a:r>
              <a:rPr lang="en-US" altLang="zh-CN" sz="1800">
                <a:latin typeface="Times New Roman" pitchFamily="18" charset="0"/>
              </a:rPr>
              <a:t>3</a:t>
            </a:r>
            <a:r>
              <a:rPr lang="zh-CN" altLang="en-US" sz="1800">
                <a:latin typeface="Times New Roman" pitchFamily="18" charset="0"/>
              </a:rPr>
              <a:t>代表主版本号，</a:t>
            </a:r>
            <a:r>
              <a:rPr lang="en-US" altLang="zh-CN" sz="1800">
                <a:latin typeface="Times New Roman" pitchFamily="18" charset="0"/>
              </a:rPr>
              <a:t>6</a:t>
            </a:r>
            <a:r>
              <a:rPr lang="zh-CN" altLang="en-US" sz="1800">
                <a:latin typeface="Times New Roman" pitchFamily="18" charset="0"/>
              </a:rPr>
              <a:t>代表次版本号，</a:t>
            </a:r>
            <a:r>
              <a:rPr lang="en-US" altLang="zh-CN" sz="1800">
                <a:latin typeface="Times New Roman" pitchFamily="18" charset="0"/>
              </a:rPr>
              <a:t>4</a:t>
            </a:r>
            <a:r>
              <a:rPr lang="zh-CN" altLang="en-US" sz="1800">
                <a:latin typeface="Times New Roman" pitchFamily="18" charset="0"/>
              </a:rPr>
              <a:t>代表修正号。</a:t>
            </a:r>
          </a:p>
          <a:p>
            <a:pPr lvl="1">
              <a:lnSpc>
                <a:spcPct val="80000"/>
              </a:lnSpc>
            </a:pPr>
            <a:r>
              <a:rPr lang="zh-CN" altLang="en-US" sz="1800">
                <a:latin typeface="Times New Roman" pitchFamily="18" charset="0"/>
              </a:rPr>
              <a:t>次版本号还有特定的意义：如果次版本号为偶数，则表示该内核是一个稳定版，具有工业级强度，可以广泛地部署和应用；如果次版本号为奇数，则表示该内核加入了一些测试的新功能，是一个内部可能存在</a:t>
            </a:r>
            <a:r>
              <a:rPr lang="en-US" altLang="zh-CN" sz="1800">
                <a:latin typeface="Times New Roman" pitchFamily="18" charset="0"/>
              </a:rPr>
              <a:t>BUG</a:t>
            </a:r>
            <a:r>
              <a:rPr lang="zh-CN" altLang="en-US" sz="1800">
                <a:latin typeface="Times New Roman" pitchFamily="18" charset="0"/>
              </a:rPr>
              <a:t>的测试版。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1538" y="2573338"/>
            <a:ext cx="6400800" cy="2286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         5</a:t>
            </a:r>
            <a:r>
              <a:rPr lang="zh-CN" altLang="en-US" dirty="0"/>
              <a:t>、反汇编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反汇编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684213"/>
            <a:ext cx="7978775" cy="171132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两个源程序文件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test1.c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test2.c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，最终生成可执行文件为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test</a:t>
            </a:r>
          </a:p>
          <a:p>
            <a:pPr lvl="1">
              <a:lnSpc>
                <a:spcPct val="105000"/>
              </a:lnSpc>
              <a:buFontTx/>
              <a:buNone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gcc -O1 test1.c test2.c -o test</a:t>
            </a:r>
          </a:p>
          <a:p>
            <a:pPr>
              <a:lnSpc>
                <a:spcPct val="105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选项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-O1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表示一级优化，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-O2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为二级优化，选项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-o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指出输出文件名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目标文件可用“</a:t>
            </a:r>
            <a:r>
              <a:rPr lang="en-US" altLang="zh-CN"/>
              <a:t>objdump -d test.o” </a:t>
            </a:r>
            <a:r>
              <a:rPr lang="zh-CN" altLang="en-US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反汇编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汇编语言程序</a:t>
            </a:r>
          </a:p>
        </p:txBody>
      </p:sp>
      <p:pic>
        <p:nvPicPr>
          <p:cNvPr id="6051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8" y="395288"/>
            <a:ext cx="31765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5191" name="Rectangle 7"/>
          <p:cNvSpPr>
            <a:spLocks noChangeArrowheads="1"/>
          </p:cNvSpPr>
          <p:nvPr/>
        </p:nvSpPr>
        <p:spPr bwMode="auto">
          <a:xfrm>
            <a:off x="71438" y="3736975"/>
            <a:ext cx="327025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add: 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pushl	%ebp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movl	%esp, %ebp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subl 	$16, %esp 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movl	12(%ebp), %eax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movl	8(%ebp), %edx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leal  	(%edx, %eax), %eax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movl	%eax, -4(%ebp)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movl	-4(%ebp), %eax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leave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ret</a:t>
            </a:r>
          </a:p>
        </p:txBody>
      </p:sp>
      <p:sp>
        <p:nvSpPr>
          <p:cNvPr id="605193" name="Rectangle 9"/>
          <p:cNvSpPr>
            <a:spLocks noChangeArrowheads="1"/>
          </p:cNvSpPr>
          <p:nvPr/>
        </p:nvSpPr>
        <p:spPr bwMode="auto">
          <a:xfrm>
            <a:off x="3806825" y="2354263"/>
            <a:ext cx="5221288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00000000 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0: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1:    89 e5	   mov   %esp,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3:    83 ec 10   sub    $0x10, %esp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6:    8b 45 0c   mov   0xc(%ebp),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9:    8b 55 08   mov   0x8(%ebp), %edx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c:    8d 04 02   lea     (%edx,%eax,1),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f:     89 45 fc    mov   %eax, -0x4(%ebp)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12:  8b 45 fc    mov   -0x4(%ebp),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15:  c9             leave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16:  c3             ret </a:t>
            </a:r>
          </a:p>
        </p:txBody>
      </p:sp>
      <p:sp>
        <p:nvSpPr>
          <p:cNvPr id="605196" name="Line 12"/>
          <p:cNvSpPr>
            <a:spLocks noChangeShapeType="1"/>
          </p:cNvSpPr>
          <p:nvPr/>
        </p:nvSpPr>
        <p:spPr bwMode="auto">
          <a:xfrm>
            <a:off x="971550" y="2798763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5197" name="Rectangle 13"/>
          <p:cNvSpPr>
            <a:spLocks noChangeArrowheads="1"/>
          </p:cNvSpPr>
          <p:nvPr/>
        </p:nvSpPr>
        <p:spPr bwMode="auto">
          <a:xfrm>
            <a:off x="1016000" y="2754313"/>
            <a:ext cx="247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gcc -E test.c -o test.i </a:t>
            </a:r>
          </a:p>
          <a:p>
            <a:r>
              <a:rPr lang="en-US" altLang="zh-CN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gcc -S test.i -o test.s</a:t>
            </a:r>
            <a:r>
              <a:rPr lang="en-US" altLang="zh-CN" b="0">
                <a:latin typeface="Arial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605198" name="Rectangle 14"/>
          <p:cNvSpPr>
            <a:spLocks noChangeArrowheads="1"/>
          </p:cNvSpPr>
          <p:nvPr/>
        </p:nvSpPr>
        <p:spPr bwMode="auto">
          <a:xfrm>
            <a:off x="971550" y="3384550"/>
            <a:ext cx="263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3333CC"/>
                </a:solidFill>
                <a:latin typeface="Arial" pitchFamily="34" charset="0"/>
                <a:ea typeface="宋体" pitchFamily="2" charset="-122"/>
              </a:rPr>
              <a:t>gcc –S test.c –o test.s</a:t>
            </a:r>
            <a:r>
              <a:rPr lang="en-US" altLang="zh-CN" b="0">
                <a:latin typeface="Arial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605199" name="Text Box 15"/>
          <p:cNvSpPr txBox="1">
            <a:spLocks noChangeArrowheads="1"/>
          </p:cNvSpPr>
          <p:nvPr/>
        </p:nvSpPr>
        <p:spPr bwMode="auto">
          <a:xfrm>
            <a:off x="0" y="3429000"/>
            <a:ext cx="836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  <a:latin typeface="Arial" pitchFamily="34" charset="0"/>
                <a:ea typeface="宋体" pitchFamily="2" charset="-122"/>
              </a:rPr>
              <a:t>test.s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3581400" y="2741613"/>
            <a:ext cx="1079500" cy="3567112"/>
            <a:chOff x="2200" y="1630"/>
            <a:chExt cx="680" cy="2392"/>
          </a:xfrm>
        </p:grpSpPr>
        <p:sp>
          <p:nvSpPr>
            <p:cNvPr id="54295" name="Rectangle 20"/>
            <p:cNvSpPr>
              <a:spLocks noChangeArrowheads="1"/>
            </p:cNvSpPr>
            <p:nvPr/>
          </p:nvSpPr>
          <p:spPr bwMode="auto">
            <a:xfrm>
              <a:off x="2568" y="1630"/>
              <a:ext cx="312" cy="1871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296" name="Group 23"/>
            <p:cNvGrpSpPr>
              <a:grpSpLocks/>
            </p:cNvGrpSpPr>
            <p:nvPr/>
          </p:nvGrpSpPr>
          <p:grpSpPr bwMode="auto">
            <a:xfrm>
              <a:off x="2200" y="3492"/>
              <a:ext cx="567" cy="530"/>
              <a:chOff x="2143" y="3634"/>
              <a:chExt cx="567" cy="530"/>
            </a:xfrm>
          </p:grpSpPr>
          <p:sp>
            <p:nvSpPr>
              <p:cNvPr id="54297" name="Text Box 21"/>
              <p:cNvSpPr txBox="1">
                <a:spLocks noChangeArrowheads="1"/>
              </p:cNvSpPr>
              <p:nvPr/>
            </p:nvSpPr>
            <p:spPr bwMode="auto">
              <a:xfrm>
                <a:off x="2143" y="3918"/>
                <a:ext cx="567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FF3300"/>
                    </a:solidFill>
                    <a:latin typeface="Arial" pitchFamily="34" charset="0"/>
                  </a:rPr>
                  <a:t>位移量</a:t>
                </a:r>
              </a:p>
            </p:txBody>
          </p:sp>
          <p:sp>
            <p:nvSpPr>
              <p:cNvPr id="54298" name="Line 22"/>
              <p:cNvSpPr>
                <a:spLocks noChangeShapeType="1"/>
              </p:cNvSpPr>
              <p:nvPr/>
            </p:nvSpPr>
            <p:spPr bwMode="auto">
              <a:xfrm flipV="1">
                <a:off x="2483" y="3634"/>
                <a:ext cx="199" cy="2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4437063" y="2743200"/>
            <a:ext cx="1349375" cy="3611563"/>
            <a:chOff x="2710" y="1621"/>
            <a:chExt cx="850" cy="2409"/>
          </a:xfrm>
        </p:grpSpPr>
        <p:sp>
          <p:nvSpPr>
            <p:cNvPr id="54291" name="Rectangle 17"/>
            <p:cNvSpPr>
              <a:spLocks noChangeArrowheads="1"/>
            </p:cNvSpPr>
            <p:nvPr/>
          </p:nvSpPr>
          <p:spPr bwMode="auto">
            <a:xfrm>
              <a:off x="2880" y="1621"/>
              <a:ext cx="680" cy="1871"/>
            </a:xfrm>
            <a:prstGeom prst="rect">
              <a:avLst/>
            </a:prstGeom>
            <a:solidFill>
              <a:schemeClr val="accent1">
                <a:alpha val="25882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292" name="Group 24"/>
            <p:cNvGrpSpPr>
              <a:grpSpLocks/>
            </p:cNvGrpSpPr>
            <p:nvPr/>
          </p:nvGrpSpPr>
          <p:grpSpPr bwMode="auto">
            <a:xfrm>
              <a:off x="2710" y="3501"/>
              <a:ext cx="737" cy="529"/>
              <a:chOff x="2143" y="3634"/>
              <a:chExt cx="567" cy="529"/>
            </a:xfrm>
          </p:grpSpPr>
          <p:sp>
            <p:nvSpPr>
              <p:cNvPr id="54293" name="Text Box 25"/>
              <p:cNvSpPr txBox="1">
                <a:spLocks noChangeArrowheads="1"/>
              </p:cNvSpPr>
              <p:nvPr/>
            </p:nvSpPr>
            <p:spPr bwMode="auto">
              <a:xfrm>
                <a:off x="2143" y="3918"/>
                <a:ext cx="567" cy="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FF3300"/>
                    </a:solidFill>
                    <a:latin typeface="Arial" pitchFamily="34" charset="0"/>
                  </a:rPr>
                  <a:t>机器指令</a:t>
                </a:r>
              </a:p>
            </p:txBody>
          </p:sp>
          <p:sp>
            <p:nvSpPr>
              <p:cNvPr id="54294" name="Line 26"/>
              <p:cNvSpPr>
                <a:spLocks noChangeShapeType="1"/>
              </p:cNvSpPr>
              <p:nvPr/>
            </p:nvSpPr>
            <p:spPr bwMode="auto">
              <a:xfrm flipV="1">
                <a:off x="2483" y="3634"/>
                <a:ext cx="199" cy="2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5832475" y="2732088"/>
            <a:ext cx="3149600" cy="3622675"/>
            <a:chOff x="3776" y="1621"/>
            <a:chExt cx="1984" cy="2430"/>
          </a:xfrm>
        </p:grpSpPr>
        <p:sp>
          <p:nvSpPr>
            <p:cNvPr id="54287" name="Rectangle 18"/>
            <p:cNvSpPr>
              <a:spLocks noChangeArrowheads="1"/>
            </p:cNvSpPr>
            <p:nvPr/>
          </p:nvSpPr>
          <p:spPr bwMode="auto">
            <a:xfrm>
              <a:off x="3776" y="1621"/>
              <a:ext cx="1984" cy="1900"/>
            </a:xfrm>
            <a:prstGeom prst="rect">
              <a:avLst/>
            </a:prstGeom>
            <a:solidFill>
              <a:srgbClr val="FF0000">
                <a:alpha val="1686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288" name="Group 27"/>
            <p:cNvGrpSpPr>
              <a:grpSpLocks/>
            </p:cNvGrpSpPr>
            <p:nvPr/>
          </p:nvGrpSpPr>
          <p:grpSpPr bwMode="auto">
            <a:xfrm>
              <a:off x="4059" y="3521"/>
              <a:ext cx="737" cy="530"/>
              <a:chOff x="2143" y="3634"/>
              <a:chExt cx="567" cy="530"/>
            </a:xfrm>
          </p:grpSpPr>
          <p:sp>
            <p:nvSpPr>
              <p:cNvPr id="54289" name="Text Box 28"/>
              <p:cNvSpPr txBox="1">
                <a:spLocks noChangeArrowheads="1"/>
              </p:cNvSpPr>
              <p:nvPr/>
            </p:nvSpPr>
            <p:spPr bwMode="auto">
              <a:xfrm>
                <a:off x="2143" y="3918"/>
                <a:ext cx="567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FF3300"/>
                    </a:solidFill>
                    <a:latin typeface="Arial" pitchFamily="34" charset="0"/>
                  </a:rPr>
                  <a:t>汇编指令</a:t>
                </a:r>
              </a:p>
            </p:txBody>
          </p:sp>
          <p:sp>
            <p:nvSpPr>
              <p:cNvPr id="54290" name="Line 29"/>
              <p:cNvSpPr>
                <a:spLocks noChangeShapeType="1"/>
              </p:cNvSpPr>
              <p:nvPr/>
            </p:nvSpPr>
            <p:spPr bwMode="auto">
              <a:xfrm flipV="1">
                <a:off x="2483" y="3634"/>
                <a:ext cx="199" cy="2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05214" name="Text Box 30"/>
          <p:cNvSpPr txBox="1">
            <a:spLocks noChangeArrowheads="1"/>
          </p:cNvSpPr>
          <p:nvPr/>
        </p:nvSpPr>
        <p:spPr bwMode="auto">
          <a:xfrm>
            <a:off x="1646238" y="6407150"/>
            <a:ext cx="738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007635"/>
                </a:solidFill>
                <a:latin typeface="Arial" pitchFamily="34" charset="0"/>
              </a:rPr>
              <a:t>编译得到的</a:t>
            </a:r>
            <a:r>
              <a:rPr lang="zh-CN" altLang="en-US" sz="2000">
                <a:solidFill>
                  <a:srgbClr val="3333CC"/>
                </a:solidFill>
                <a:latin typeface="Arial" pitchFamily="34" charset="0"/>
              </a:rPr>
              <a:t>与</a:t>
            </a:r>
            <a:r>
              <a:rPr lang="zh-CN" altLang="en-US" sz="2000">
                <a:solidFill>
                  <a:srgbClr val="007635"/>
                </a:solidFill>
                <a:latin typeface="Arial" pitchFamily="34" charset="0"/>
              </a:rPr>
              <a:t>反汇编得到的</a:t>
            </a:r>
            <a:r>
              <a:rPr lang="zh-CN" altLang="en-US" sz="2000">
                <a:solidFill>
                  <a:srgbClr val="3333CC"/>
                </a:solidFill>
                <a:latin typeface="Arial" pitchFamily="34" charset="0"/>
              </a:rPr>
              <a:t>汇编指令形式稍有差异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0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0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0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1" grpId="0"/>
      <p:bldP spid="605193" grpId="0"/>
      <p:bldP spid="605196" grpId="0" animBg="1"/>
      <p:bldP spid="605197" grpId="0"/>
      <p:bldP spid="605198" grpId="0"/>
      <p:bldP spid="605199" grpId="0"/>
      <p:bldP spid="6052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/>
              <a:t>       </a:t>
            </a:r>
            <a:r>
              <a:rPr lang="zh-CN" altLang="en-US" sz="3600"/>
              <a:t>两种目标文件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7300" y="2484438"/>
            <a:ext cx="3735388" cy="495300"/>
          </a:xfrm>
        </p:spPr>
        <p:txBody>
          <a:bodyPr/>
          <a:lstStyle/>
          <a:p>
            <a:pPr>
              <a:lnSpc>
                <a:spcPct val="105000"/>
              </a:lnSpc>
              <a:buFontTx/>
              <a:buNone/>
            </a:pPr>
            <a:r>
              <a:rPr lang="en-US" altLang="zh-CN" sz="22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“objdump -d test” </a:t>
            </a:r>
            <a:r>
              <a:rPr lang="zh-CN" altLang="en-US" sz="22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pic>
        <p:nvPicPr>
          <p:cNvPr id="6072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8" y="98425"/>
            <a:ext cx="3176587" cy="257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0" y="2979738"/>
            <a:ext cx="5607050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00000000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 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0: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1:    89 e5	   mov   %esp,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3:    83 ec 10   sub    $0x10, %esp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6:    8b 45 0c   mov   0xc(%ebp),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9:    8b 55 08   mov   0x8(%ebp), %edx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c:    8d 04 02   lea     (%edx,%eax,1),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f:     89 45 fc    mov   %eax, -0x4(%ebp)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12:  8b 45 fc    mov   -0x4(%ebp),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15:  c9             leave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16:  c3             ret </a:t>
            </a:r>
          </a:p>
        </p:txBody>
      </p:sp>
      <p:sp>
        <p:nvSpPr>
          <p:cNvPr id="607255" name="Text Box 23"/>
          <p:cNvSpPr txBox="1">
            <a:spLocks noChangeArrowheads="1"/>
          </p:cNvSpPr>
          <p:nvPr/>
        </p:nvSpPr>
        <p:spPr bwMode="auto">
          <a:xfrm>
            <a:off x="296863" y="6362700"/>
            <a:ext cx="738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Arial" pitchFamily="34" charset="0"/>
              </a:rPr>
              <a:t>test.o</a:t>
            </a:r>
            <a:r>
              <a:rPr lang="zh-CN" altLang="en-US" sz="2000">
                <a:solidFill>
                  <a:srgbClr val="3333CC"/>
                </a:solidFill>
                <a:latin typeface="Arial" pitchFamily="34" charset="0"/>
              </a:rPr>
              <a:t>中的代码从地址</a:t>
            </a:r>
            <a:r>
              <a:rPr lang="en-US" altLang="zh-CN" sz="2000">
                <a:solidFill>
                  <a:srgbClr val="3333CC"/>
                </a:solidFill>
                <a:latin typeface="Arial" pitchFamily="34" charset="0"/>
              </a:rPr>
              <a:t>0</a:t>
            </a:r>
            <a:r>
              <a:rPr lang="zh-CN" altLang="en-US" sz="2000">
                <a:solidFill>
                  <a:srgbClr val="3333CC"/>
                </a:solidFill>
                <a:latin typeface="Arial" pitchFamily="34" charset="0"/>
              </a:rPr>
              <a:t>开始，</a:t>
            </a:r>
            <a:r>
              <a:rPr lang="en-US" altLang="zh-CN" sz="2000">
                <a:solidFill>
                  <a:srgbClr val="3333CC"/>
                </a:solidFill>
                <a:latin typeface="Arial" pitchFamily="34" charset="0"/>
              </a:rPr>
              <a:t>test</a:t>
            </a:r>
            <a:r>
              <a:rPr lang="zh-CN" altLang="en-US" sz="2000">
                <a:solidFill>
                  <a:srgbClr val="3333CC"/>
                </a:solidFill>
                <a:latin typeface="Arial" pitchFamily="34" charset="0"/>
              </a:rPr>
              <a:t>中的代码从</a:t>
            </a:r>
            <a:r>
              <a:rPr lang="en-US" altLang="zh-CN" sz="2000">
                <a:solidFill>
                  <a:srgbClr val="3333CC"/>
                </a:solidFill>
                <a:latin typeface="Arial" pitchFamily="34" charset="0"/>
              </a:rPr>
              <a:t>80483d4</a:t>
            </a:r>
            <a:r>
              <a:rPr lang="zh-CN" altLang="en-US" sz="2000">
                <a:solidFill>
                  <a:srgbClr val="3333CC"/>
                </a:solidFill>
                <a:latin typeface="Arial" pitchFamily="34" charset="0"/>
              </a:rPr>
              <a:t>开始！</a:t>
            </a:r>
          </a:p>
        </p:txBody>
      </p:sp>
      <p:sp>
        <p:nvSpPr>
          <p:cNvPr id="607256" name="Rectangle 24"/>
          <p:cNvSpPr>
            <a:spLocks noChangeArrowheads="1"/>
          </p:cNvSpPr>
          <p:nvPr/>
        </p:nvSpPr>
        <p:spPr bwMode="auto">
          <a:xfrm>
            <a:off x="5157788" y="2990850"/>
            <a:ext cx="3779837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080483d4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&lt;add&gt;: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80483d4:    55                push ...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80483d5:    89 e5            …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80483d7:    83 ec 10       …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80483da:    8b 45 0c       …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80483dd:    8b 55 08       …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80483e0:    8d 04 02       …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80483e3:    89 45 fc        …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80483e6:    8b 45 fc        …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80483e9:    c9                 …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80483ea:    c3</a:t>
            </a:r>
            <a:r>
              <a:rPr lang="en-US" altLang="zh-CN" b="0">
                <a:latin typeface="Arial" pitchFamily="34" charset="0"/>
                <a:ea typeface="宋体" pitchFamily="2" charset="-122"/>
              </a:rPr>
              <a:t>                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ret</a:t>
            </a:r>
            <a:r>
              <a:rPr lang="en-US" altLang="zh-CN" b="0">
                <a:latin typeface="Arial" pitchFamily="34" charset="0"/>
                <a:ea typeface="宋体" pitchFamily="2" charset="-122"/>
              </a:rPr>
              <a:t>       </a:t>
            </a:r>
          </a:p>
        </p:txBody>
      </p:sp>
      <p:sp>
        <p:nvSpPr>
          <p:cNvPr id="55304" name="Rectangle 25"/>
          <p:cNvSpPr>
            <a:spLocks noChangeArrowheads="1"/>
          </p:cNvSpPr>
          <p:nvPr/>
        </p:nvSpPr>
        <p:spPr bwMode="auto">
          <a:xfrm>
            <a:off x="250825" y="2573338"/>
            <a:ext cx="441166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</a:pPr>
            <a:r>
              <a:rPr lang="en-US" altLang="zh-CN" sz="2200">
                <a:solidFill>
                  <a:srgbClr val="007635"/>
                </a:solidFill>
              </a:rPr>
              <a:t>“objdump -d test.o”</a:t>
            </a:r>
            <a:r>
              <a:rPr lang="zh-CN" altLang="en-US" sz="2200">
                <a:solidFill>
                  <a:srgbClr val="007635"/>
                </a:solidFill>
              </a:rPr>
              <a:t>结果</a:t>
            </a:r>
          </a:p>
        </p:txBody>
      </p:sp>
      <p:sp>
        <p:nvSpPr>
          <p:cNvPr id="607258" name="Rectangle 26"/>
          <p:cNvSpPr>
            <a:spLocks noChangeArrowheads="1"/>
          </p:cNvSpPr>
          <p:nvPr/>
        </p:nvSpPr>
        <p:spPr bwMode="auto">
          <a:xfrm>
            <a:off x="5516563" y="3294063"/>
            <a:ext cx="1169987" cy="2970212"/>
          </a:xfrm>
          <a:prstGeom prst="rect">
            <a:avLst/>
          </a:prstGeom>
          <a:solidFill>
            <a:schemeClr val="accent1">
              <a:alpha val="27843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259" name="Rectangle 27"/>
          <p:cNvSpPr>
            <a:spLocks noChangeArrowheads="1"/>
          </p:cNvSpPr>
          <p:nvPr/>
        </p:nvSpPr>
        <p:spPr bwMode="auto">
          <a:xfrm>
            <a:off x="431800" y="3294063"/>
            <a:ext cx="495300" cy="2925762"/>
          </a:xfrm>
          <a:prstGeom prst="rect">
            <a:avLst/>
          </a:prstGeom>
          <a:solidFill>
            <a:schemeClr val="accent1">
              <a:alpha val="27843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260" name="Text Box 28"/>
          <p:cNvSpPr txBox="1">
            <a:spLocks noChangeArrowheads="1"/>
          </p:cNvSpPr>
          <p:nvPr/>
        </p:nvSpPr>
        <p:spPr bwMode="auto">
          <a:xfrm>
            <a:off x="3627438" y="1089025"/>
            <a:ext cx="4319587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3333CC"/>
                </a:solidFill>
              </a:rPr>
              <a:t>test.o</a:t>
            </a:r>
            <a:r>
              <a:rPr lang="zh-CN" altLang="en-US" sz="2400">
                <a:solidFill>
                  <a:srgbClr val="3333CC"/>
                </a:solidFill>
              </a:rPr>
              <a:t>：可重定位目标文件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3333CC"/>
                </a:solidFill>
              </a:rPr>
              <a:t>test</a:t>
            </a:r>
            <a:r>
              <a:rPr lang="zh-CN" altLang="en-US" sz="2400">
                <a:solidFill>
                  <a:srgbClr val="3333CC"/>
                </a:solidFill>
              </a:rPr>
              <a:t>：可执行目标文件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8" grpId="0"/>
      <p:bldP spid="607255" grpId="0"/>
      <p:bldP spid="607256" grpId="0"/>
      <p:bldP spid="607258" grpId="0" animBg="1"/>
      <p:bldP spid="607259" grpId="0" animBg="1"/>
      <p:bldP spid="60726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6838" y="2573338"/>
            <a:ext cx="6400800" cy="2286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6</a:t>
            </a:r>
            <a:r>
              <a:rPr lang="zh-CN" altLang="en-US" dirty="0"/>
              <a:t>、举例与练习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98425"/>
            <a:ext cx="8191500" cy="604838"/>
          </a:xfrm>
        </p:spPr>
        <p:txBody>
          <a:bodyPr lIns="63500" tIns="25400" rIns="63500" bIns="25400" anchor="t">
            <a:spAutoFit/>
          </a:bodyPr>
          <a:lstStyle/>
          <a:p>
            <a:r>
              <a:rPr lang="zh-CN" altLang="en-US" sz="3600"/>
              <a:t>例：“</a:t>
            </a:r>
            <a:r>
              <a:rPr lang="en-US" altLang="zh-CN" sz="3600"/>
              <a:t>hello world</a:t>
            </a:r>
            <a:r>
              <a:rPr lang="zh-CN" altLang="en-US" sz="3600"/>
              <a:t>”程序的处理过程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6375" y="1179513"/>
            <a:ext cx="3178175" cy="2506662"/>
          </a:xfrm>
        </p:spPr>
        <p:txBody>
          <a:bodyPr lIns="63500" tIns="25400" rIns="63500" bIns="25400">
            <a:spAutoFit/>
          </a:bodyPr>
          <a:lstStyle/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cs typeface="Arial" pitchFamily="34" charset="0"/>
              </a:rPr>
              <a:t>1 #include &lt;stdio.h&gt;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cs typeface="Arial" pitchFamily="34" charset="0"/>
              </a:rPr>
              <a:t>2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cs typeface="Arial" pitchFamily="34" charset="0"/>
              </a:rPr>
              <a:t>3 int main()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cs typeface="Arial" pitchFamily="34" charset="0"/>
              </a:rPr>
              <a:t>4 {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cs typeface="Arial" pitchFamily="34" charset="0"/>
              </a:rPr>
              <a:t>5 printf("hello, world\n");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cs typeface="Arial" pitchFamily="34" charset="0"/>
              </a:rPr>
              <a:t>6 }</a:t>
            </a:r>
          </a:p>
          <a:p>
            <a:pPr marL="203200" indent="-203200">
              <a:spcBef>
                <a:spcPct val="0"/>
              </a:spcBef>
            </a:pPr>
            <a:endParaRPr lang="zh-CN" altLang="en-US" sz="200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28588" y="819150"/>
            <a:ext cx="3587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000" dirty="0">
                <a:latin typeface="+mn-lt"/>
                <a:ea typeface="黑体" pitchFamily="49" charset="-122"/>
                <a:cs typeface="Arial" charset="0"/>
              </a:rPr>
              <a:t>经典的“ </a:t>
            </a:r>
            <a:r>
              <a:rPr lang="en-US" altLang="zh-CN" sz="2000" dirty="0" err="1">
                <a:latin typeface="+mn-lt"/>
                <a:ea typeface="黑体" pitchFamily="49" charset="-122"/>
                <a:cs typeface="Arial" charset="0"/>
              </a:rPr>
              <a:t>hello.c</a:t>
            </a:r>
            <a:r>
              <a:rPr lang="en-US" altLang="zh-CN" sz="2000" dirty="0">
                <a:latin typeface="+mn-lt"/>
                <a:ea typeface="黑体" pitchFamily="49" charset="-122"/>
                <a:cs typeface="Arial" charset="0"/>
              </a:rPr>
              <a:t> ”C-</a:t>
            </a:r>
            <a:r>
              <a:rPr lang="zh-CN" altLang="en-US" sz="2000" dirty="0">
                <a:latin typeface="+mn-lt"/>
                <a:ea typeface="黑体" pitchFamily="49" charset="-122"/>
                <a:cs typeface="Arial" charset="0"/>
              </a:rPr>
              <a:t>源程序</a:t>
            </a:r>
          </a:p>
        </p:txBody>
      </p:sp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3563938" y="1506538"/>
            <a:ext cx="53721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/>
            <a:r>
              <a:rPr lang="en-US" altLang="zh-CN" sz="1600">
                <a:solidFill>
                  <a:srgbClr val="ED1611"/>
                </a:solidFill>
                <a:latin typeface="Times New Roman" pitchFamily="18" charset="0"/>
                <a:ea typeface="宋体" pitchFamily="2" charset="-122"/>
              </a:rPr>
              <a:t># i n c l u d e &lt;sp&gt; &lt; s t d i o .</a:t>
            </a:r>
          </a:p>
          <a:p>
            <a:pPr algn="dist"/>
            <a:r>
              <a:rPr lang="en-US" altLang="zh-CN" sz="1600">
                <a:latin typeface="Times New Roman" pitchFamily="18" charset="0"/>
                <a:ea typeface="宋体" pitchFamily="2" charset="-122"/>
              </a:rPr>
              <a:t>35 105 110 99 108 117 100 101 32 60 115 116 100 105 111 46</a:t>
            </a:r>
          </a:p>
          <a:p>
            <a:pPr algn="dist"/>
            <a:r>
              <a:rPr lang="en-US" altLang="zh-CN" sz="1600">
                <a:solidFill>
                  <a:srgbClr val="ED1611"/>
                </a:solidFill>
                <a:latin typeface="Times New Roman" pitchFamily="18" charset="0"/>
                <a:ea typeface="宋体" pitchFamily="2" charset="-122"/>
              </a:rPr>
              <a:t>h &gt; \n \n i n t &lt;sp&gt; m a i n ( ) \n {</a:t>
            </a:r>
          </a:p>
          <a:p>
            <a:pPr algn="dist"/>
            <a:r>
              <a:rPr lang="en-US" altLang="zh-CN" sz="1600">
                <a:latin typeface="Times New Roman" pitchFamily="18" charset="0"/>
                <a:ea typeface="宋体" pitchFamily="2" charset="-122"/>
              </a:rPr>
              <a:t>104 62 10 10 105 110 116 32 109 97 105 110 40 41 10 123</a:t>
            </a:r>
          </a:p>
          <a:p>
            <a:pPr algn="dist"/>
            <a:r>
              <a:rPr lang="en-US" altLang="zh-CN" sz="1600">
                <a:solidFill>
                  <a:srgbClr val="ED1611"/>
                </a:solidFill>
                <a:latin typeface="Times New Roman" pitchFamily="18" charset="0"/>
                <a:ea typeface="宋体" pitchFamily="2" charset="-122"/>
              </a:rPr>
              <a:t>\n &lt;sp&gt; &lt;sp&gt; &lt;sp&gt; &lt;sp&gt; p r i n t f ( " h e l</a:t>
            </a:r>
          </a:p>
          <a:p>
            <a:pPr algn="dist"/>
            <a:r>
              <a:rPr lang="en-US" altLang="zh-CN" sz="1600">
                <a:latin typeface="Times New Roman" pitchFamily="18" charset="0"/>
                <a:ea typeface="宋体" pitchFamily="2" charset="-122"/>
              </a:rPr>
              <a:t>10 32 32 32 32 112 114 105 110 116 102 40 34 104 101 108</a:t>
            </a:r>
          </a:p>
          <a:p>
            <a:pPr algn="dist"/>
            <a:r>
              <a:rPr lang="en-US" altLang="zh-CN" sz="1600">
                <a:solidFill>
                  <a:srgbClr val="ED1611"/>
                </a:solidFill>
                <a:latin typeface="Times New Roman" pitchFamily="18" charset="0"/>
                <a:ea typeface="宋体" pitchFamily="2" charset="-122"/>
              </a:rPr>
              <a:t>l o , &lt;sp&gt; w o r l d \ n " ) ; \n }</a:t>
            </a:r>
          </a:p>
          <a:p>
            <a:pPr algn="dist"/>
            <a:r>
              <a:rPr lang="en-US" altLang="zh-CN" sz="1600">
                <a:latin typeface="Times New Roman" pitchFamily="18" charset="0"/>
                <a:ea typeface="宋体" pitchFamily="2" charset="-122"/>
              </a:rPr>
              <a:t>108 111 44 32 119 111 114 108 100 92 110 34 41 59 10 125</a:t>
            </a:r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3570288" y="1058863"/>
            <a:ext cx="4992687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200" dirty="0" err="1">
                <a:solidFill>
                  <a:schemeClr val="accent2"/>
                </a:solidFill>
                <a:latin typeface="+mn-lt"/>
                <a:ea typeface="黑体" pitchFamily="49" charset="-122"/>
                <a:cs typeface="Arial" charset="0"/>
              </a:rPr>
              <a:t>hello.c</a:t>
            </a:r>
            <a:r>
              <a:rPr lang="zh-CN" altLang="en-US" sz="2200" dirty="0">
                <a:solidFill>
                  <a:schemeClr val="accent2"/>
                </a:solidFill>
                <a:latin typeface="+mn-lt"/>
                <a:ea typeface="黑体" pitchFamily="49" charset="-122"/>
                <a:cs typeface="Arial" charset="0"/>
              </a:rPr>
              <a:t>的</a:t>
            </a:r>
            <a:r>
              <a:rPr lang="en-US" altLang="zh-CN" sz="2200" dirty="0">
                <a:solidFill>
                  <a:schemeClr val="accent2"/>
                </a:solidFill>
                <a:latin typeface="+mn-lt"/>
                <a:ea typeface="黑体" pitchFamily="49" charset="-122"/>
                <a:cs typeface="Arial" charset="0"/>
              </a:rPr>
              <a:t>ASCII</a:t>
            </a:r>
            <a:r>
              <a:rPr lang="zh-CN" altLang="en-US" sz="2200" dirty="0">
                <a:solidFill>
                  <a:schemeClr val="accent2"/>
                </a:solidFill>
                <a:latin typeface="+mn-lt"/>
                <a:ea typeface="黑体" pitchFamily="49" charset="-122"/>
                <a:cs typeface="Arial" charset="0"/>
              </a:rPr>
              <a:t>文本表示</a:t>
            </a:r>
          </a:p>
        </p:txBody>
      </p:sp>
      <p:sp>
        <p:nvSpPr>
          <p:cNvPr id="359438" name="AutoShape 14"/>
          <p:cNvSpPr>
            <a:spLocks noChangeArrowheads="1"/>
          </p:cNvSpPr>
          <p:nvPr/>
        </p:nvSpPr>
        <p:spPr bwMode="auto">
          <a:xfrm>
            <a:off x="5381625" y="4056063"/>
            <a:ext cx="3733800" cy="1038225"/>
          </a:xfrm>
          <a:prstGeom prst="cloudCallout">
            <a:avLst>
              <a:gd name="adj1" fmla="val -53231"/>
              <a:gd name="adj2" fmla="val 24005"/>
            </a:avLst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rgbClr val="ED1611"/>
                </a:solidFill>
                <a:latin typeface="Arial" pitchFamily="34" charset="0"/>
                <a:ea typeface="黑体" pitchFamily="49" charset="-122"/>
              </a:rPr>
              <a:t>计算机能够直接识别</a:t>
            </a:r>
            <a:r>
              <a:rPr lang="en-US" altLang="zh-CN" sz="2000">
                <a:solidFill>
                  <a:srgbClr val="ED1611"/>
                </a:solidFill>
                <a:latin typeface="Arial" pitchFamily="34" charset="0"/>
                <a:ea typeface="黑体" pitchFamily="49" charset="-122"/>
              </a:rPr>
              <a:t>hello.c</a:t>
            </a:r>
            <a:r>
              <a:rPr lang="zh-CN" altLang="en-US" sz="2000">
                <a:solidFill>
                  <a:srgbClr val="ED1611"/>
                </a:solidFill>
                <a:latin typeface="Arial" pitchFamily="34" charset="0"/>
                <a:ea typeface="黑体" pitchFamily="49" charset="-122"/>
              </a:rPr>
              <a:t>源程序吗？</a:t>
            </a:r>
          </a:p>
        </p:txBody>
      </p:sp>
      <p:sp>
        <p:nvSpPr>
          <p:cNvPr id="359439" name="AutoShape 15"/>
          <p:cNvSpPr>
            <a:spLocks noChangeArrowheads="1"/>
          </p:cNvSpPr>
          <p:nvPr/>
        </p:nvSpPr>
        <p:spPr bwMode="auto">
          <a:xfrm>
            <a:off x="339725" y="4279900"/>
            <a:ext cx="4705350" cy="944563"/>
          </a:xfrm>
          <a:prstGeom prst="cloudCallout">
            <a:avLst>
              <a:gd name="adj1" fmla="val 37208"/>
              <a:gd name="adj2" fmla="val 15843"/>
            </a:avLst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不能，需要转换为机器语言代码</a:t>
            </a:r>
            <a:r>
              <a:rPr lang="en-US" altLang="zh-CN" sz="20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! </a:t>
            </a:r>
            <a:r>
              <a:rPr lang="zh-CN" altLang="en-US" sz="20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即：编译、汇编等</a:t>
            </a:r>
          </a:p>
        </p:txBody>
      </p:sp>
      <p:sp>
        <p:nvSpPr>
          <p:cNvPr id="359440" name="Text Box 16"/>
          <p:cNvSpPr txBox="1">
            <a:spLocks noChangeArrowheads="1"/>
          </p:cNvSpPr>
          <p:nvPr/>
        </p:nvSpPr>
        <p:spPr bwMode="auto">
          <a:xfrm>
            <a:off x="217488" y="3324225"/>
            <a:ext cx="274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>
                <a:solidFill>
                  <a:srgbClr val="CC33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程序的功能是：</a:t>
            </a:r>
          </a:p>
          <a:p>
            <a:pPr>
              <a:spcBef>
                <a:spcPct val="20000"/>
              </a:spcBef>
            </a:pPr>
            <a:r>
              <a:rPr lang="zh-CN" altLang="en-US" sz="2000">
                <a:solidFill>
                  <a:srgbClr val="CC33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输出“</a:t>
            </a:r>
            <a:r>
              <a:rPr lang="en-US" altLang="zh-CN" sz="2000">
                <a:solidFill>
                  <a:srgbClr val="CC33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hello,world”</a:t>
            </a:r>
          </a:p>
        </p:txBody>
      </p:sp>
      <p:pic>
        <p:nvPicPr>
          <p:cNvPr id="467979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14788"/>
            <a:ext cx="9144000" cy="284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0" grpId="0" animBg="1"/>
      <p:bldP spid="359438" grpId="0" animBg="1"/>
      <p:bldP spid="359439" grpId="0" animBg="1"/>
      <p:bldP spid="35944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88913"/>
            <a:ext cx="5629275" cy="538162"/>
          </a:xfrm>
        </p:spPr>
        <p:txBody>
          <a:bodyPr lIns="63500" tIns="25400" rIns="63500" bIns="25400" anchor="t">
            <a:spAutoFit/>
          </a:bodyPr>
          <a:lstStyle/>
          <a:p>
            <a:r>
              <a:rPr lang="en-US" altLang="zh-CN" sz="3200"/>
              <a:t>Hello</a:t>
            </a:r>
            <a:r>
              <a:rPr lang="zh-CN" altLang="en-US" sz="3200"/>
              <a:t>程序的数据流动过程</a:t>
            </a:r>
          </a:p>
        </p:txBody>
      </p:sp>
      <p:pic>
        <p:nvPicPr>
          <p:cNvPr id="58371" name="Picture 5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1089025"/>
            <a:ext cx="8535988" cy="4981575"/>
          </a:xfrm>
          <a:noFill/>
        </p:spPr>
      </p:pic>
      <p:sp>
        <p:nvSpPr>
          <p:cNvPr id="364552" name="Line 8"/>
          <p:cNvSpPr>
            <a:spLocks noChangeShapeType="1"/>
          </p:cNvSpPr>
          <p:nvPr/>
        </p:nvSpPr>
        <p:spPr bwMode="auto">
          <a:xfrm flipV="1">
            <a:off x="1646238" y="3968750"/>
            <a:ext cx="0" cy="6096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53" name="Line 9"/>
          <p:cNvSpPr>
            <a:spLocks noChangeShapeType="1"/>
          </p:cNvSpPr>
          <p:nvPr/>
        </p:nvSpPr>
        <p:spPr bwMode="auto">
          <a:xfrm>
            <a:off x="1646238" y="4014788"/>
            <a:ext cx="2974975" cy="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54" name="Line 10"/>
          <p:cNvSpPr>
            <a:spLocks noChangeShapeType="1"/>
          </p:cNvSpPr>
          <p:nvPr/>
        </p:nvSpPr>
        <p:spPr bwMode="auto">
          <a:xfrm flipV="1">
            <a:off x="4572000" y="3338513"/>
            <a:ext cx="0" cy="6254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55" name="Line 11"/>
          <p:cNvSpPr>
            <a:spLocks noChangeShapeType="1"/>
          </p:cNvSpPr>
          <p:nvPr/>
        </p:nvSpPr>
        <p:spPr bwMode="auto">
          <a:xfrm flipH="1" flipV="1">
            <a:off x="2006600" y="3159125"/>
            <a:ext cx="2147888" cy="285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56" name="Line 12"/>
          <p:cNvSpPr>
            <a:spLocks noChangeShapeType="1"/>
          </p:cNvSpPr>
          <p:nvPr/>
        </p:nvSpPr>
        <p:spPr bwMode="auto">
          <a:xfrm flipV="1">
            <a:off x="2006600" y="2438400"/>
            <a:ext cx="0" cy="7397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11300" y="4554538"/>
            <a:ext cx="1190625" cy="1268412"/>
            <a:chOff x="1051" y="2980"/>
            <a:chExt cx="750" cy="799"/>
          </a:xfrm>
        </p:grpSpPr>
        <p:sp>
          <p:nvSpPr>
            <p:cNvPr id="58401" name="Line 7"/>
            <p:cNvSpPr>
              <a:spLocks noChangeShapeType="1"/>
            </p:cNvSpPr>
            <p:nvPr/>
          </p:nvSpPr>
          <p:spPr bwMode="auto">
            <a:xfrm flipH="1" flipV="1">
              <a:off x="1134" y="2980"/>
              <a:ext cx="256" cy="33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2" name="Text Box 13"/>
            <p:cNvSpPr txBox="1">
              <a:spLocks noChangeArrowheads="1"/>
            </p:cNvSpPr>
            <p:nvPr/>
          </p:nvSpPr>
          <p:spPr bwMode="auto">
            <a:xfrm>
              <a:off x="1051" y="3548"/>
              <a:ext cx="7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“hello”</a:t>
              </a:r>
            </a:p>
          </p:txBody>
        </p:sp>
      </p:grpSp>
      <p:sp>
        <p:nvSpPr>
          <p:cNvPr id="364559" name="Line 15"/>
          <p:cNvSpPr>
            <a:spLocks noChangeShapeType="1"/>
          </p:cNvSpPr>
          <p:nvPr/>
        </p:nvSpPr>
        <p:spPr bwMode="auto">
          <a:xfrm flipV="1">
            <a:off x="2232025" y="2259013"/>
            <a:ext cx="0" cy="5969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0" name="Line 16"/>
          <p:cNvSpPr>
            <a:spLocks noChangeShapeType="1"/>
          </p:cNvSpPr>
          <p:nvPr/>
        </p:nvSpPr>
        <p:spPr bwMode="auto">
          <a:xfrm flipH="1" flipV="1">
            <a:off x="2185988" y="2843213"/>
            <a:ext cx="4340225" cy="14287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1" name="Line 17"/>
          <p:cNvSpPr>
            <a:spLocks noChangeShapeType="1"/>
          </p:cNvSpPr>
          <p:nvPr/>
        </p:nvSpPr>
        <p:spPr bwMode="auto">
          <a:xfrm flipV="1">
            <a:off x="5741988" y="3910013"/>
            <a:ext cx="0" cy="6254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2" name="Line 18"/>
          <p:cNvSpPr>
            <a:spLocks noChangeShapeType="1"/>
          </p:cNvSpPr>
          <p:nvPr/>
        </p:nvSpPr>
        <p:spPr bwMode="auto">
          <a:xfrm>
            <a:off x="4751388" y="3932238"/>
            <a:ext cx="1031875" cy="0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3" name="Line 19"/>
          <p:cNvSpPr>
            <a:spLocks noChangeShapeType="1"/>
          </p:cNvSpPr>
          <p:nvPr/>
        </p:nvSpPr>
        <p:spPr bwMode="auto">
          <a:xfrm flipV="1">
            <a:off x="4751388" y="3319463"/>
            <a:ext cx="0" cy="6254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4" name="Line 20"/>
          <p:cNvSpPr>
            <a:spLocks noChangeShapeType="1"/>
          </p:cNvSpPr>
          <p:nvPr/>
        </p:nvSpPr>
        <p:spPr bwMode="auto">
          <a:xfrm flipH="1" flipV="1">
            <a:off x="5021263" y="3203575"/>
            <a:ext cx="1566862" cy="285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5" name="Text Box 21"/>
          <p:cNvSpPr txBox="1">
            <a:spLocks noChangeArrowheads="1"/>
          </p:cNvSpPr>
          <p:nvPr/>
        </p:nvSpPr>
        <p:spPr bwMode="auto">
          <a:xfrm>
            <a:off x="6157913" y="5446713"/>
            <a:ext cx="1944687" cy="779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Hello</a:t>
            </a:r>
            <a:r>
              <a:rPr lang="zh-CN" altLang="en-US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可执行文件</a:t>
            </a:r>
          </a:p>
          <a:p>
            <a:pPr algn="ctr">
              <a:spcBef>
                <a:spcPct val="50000"/>
              </a:spcBef>
              <a:defRPr/>
            </a:pPr>
            <a:endParaRPr lang="zh-CN" altLang="en-US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364567" name="Text Box 23"/>
          <p:cNvSpPr txBox="1">
            <a:spLocks noChangeArrowheads="1"/>
          </p:cNvSpPr>
          <p:nvPr/>
        </p:nvSpPr>
        <p:spPr bwMode="auto">
          <a:xfrm>
            <a:off x="4113213" y="1082675"/>
            <a:ext cx="3789362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>
                <a:solidFill>
                  <a:srgbClr val="CC3300"/>
                </a:solidFill>
                <a:latin typeface="Arial" pitchFamily="34" charset="0"/>
                <a:ea typeface="黑体" pitchFamily="49" charset="-122"/>
              </a:rPr>
              <a:t>Red</a:t>
            </a:r>
            <a:r>
              <a:rPr lang="zh-CN" altLang="en-US">
                <a:solidFill>
                  <a:srgbClr val="CC3300"/>
                </a:solidFill>
                <a:latin typeface="Arial" pitchFamily="34" charset="0"/>
                <a:ea typeface="黑体" pitchFamily="49" charset="-122"/>
              </a:rPr>
              <a:t>：</a:t>
            </a:r>
            <a:r>
              <a:rPr lang="en-US" altLang="zh-CN">
                <a:solidFill>
                  <a:srgbClr val="CC3300"/>
                </a:solidFill>
                <a:latin typeface="Arial" pitchFamily="34" charset="0"/>
                <a:ea typeface="黑体" pitchFamily="49" charset="-122"/>
              </a:rPr>
              <a:t>shell</a:t>
            </a:r>
            <a:r>
              <a:rPr lang="zh-CN" altLang="en-US">
                <a:solidFill>
                  <a:srgbClr val="CC3300"/>
                </a:solidFill>
                <a:latin typeface="Arial" pitchFamily="34" charset="0"/>
                <a:ea typeface="黑体" pitchFamily="49" charset="-122"/>
              </a:rPr>
              <a:t>命令行处理</a:t>
            </a:r>
          </a:p>
          <a:p>
            <a:pPr>
              <a:spcBef>
                <a:spcPct val="15000"/>
              </a:spcBef>
            </a:pPr>
            <a:r>
              <a:rPr lang="en-US" altLang="zh-CN">
                <a:solidFill>
                  <a:srgbClr val="0066CC"/>
                </a:solidFill>
                <a:latin typeface="Arial" pitchFamily="34" charset="0"/>
                <a:ea typeface="黑体" pitchFamily="49" charset="-122"/>
              </a:rPr>
              <a:t>Blue</a:t>
            </a:r>
            <a:r>
              <a:rPr lang="zh-CN" altLang="en-US">
                <a:solidFill>
                  <a:srgbClr val="0066CC"/>
                </a:solidFill>
                <a:latin typeface="Arial" pitchFamily="34" charset="0"/>
                <a:ea typeface="黑体" pitchFamily="49" charset="-122"/>
              </a:rPr>
              <a:t>：可执行文件加载</a:t>
            </a:r>
          </a:p>
          <a:p>
            <a:pPr>
              <a:spcBef>
                <a:spcPct val="1500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Cyan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：</a:t>
            </a: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hello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程序执行过程</a:t>
            </a:r>
          </a:p>
        </p:txBody>
      </p:sp>
      <p:sp>
        <p:nvSpPr>
          <p:cNvPr id="364569" name="Text Box 25"/>
          <p:cNvSpPr txBox="1">
            <a:spLocks noChangeArrowheads="1"/>
          </p:cNvSpPr>
          <p:nvPr/>
        </p:nvSpPr>
        <p:spPr bwMode="auto">
          <a:xfrm>
            <a:off x="7532688" y="2600325"/>
            <a:ext cx="1030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rgbClr val="CC33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“hello”</a:t>
            </a:r>
          </a:p>
        </p:txBody>
      </p:sp>
      <p:sp>
        <p:nvSpPr>
          <p:cNvPr id="364570" name="Text Box 26"/>
          <p:cNvSpPr txBox="1">
            <a:spLocks noChangeArrowheads="1"/>
          </p:cNvSpPr>
          <p:nvPr/>
        </p:nvSpPr>
        <p:spPr bwMode="auto">
          <a:xfrm>
            <a:off x="7489825" y="3019425"/>
            <a:ext cx="1654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“hello,world/n”</a:t>
            </a:r>
          </a:p>
        </p:txBody>
      </p:sp>
      <p:sp>
        <p:nvSpPr>
          <p:cNvPr id="364571" name="Text Box 27"/>
          <p:cNvSpPr txBox="1">
            <a:spLocks noChangeArrowheads="1"/>
          </p:cNvSpPr>
          <p:nvPr/>
        </p:nvSpPr>
        <p:spPr bwMode="auto">
          <a:xfrm>
            <a:off x="2857500" y="5445125"/>
            <a:ext cx="2090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“hello,world/n”</a:t>
            </a:r>
          </a:p>
        </p:txBody>
      </p:sp>
      <p:sp>
        <p:nvSpPr>
          <p:cNvPr id="364573" name="Line 29"/>
          <p:cNvSpPr>
            <a:spLocks noChangeShapeType="1"/>
          </p:cNvSpPr>
          <p:nvPr/>
        </p:nvSpPr>
        <p:spPr bwMode="auto">
          <a:xfrm flipH="1" flipV="1">
            <a:off x="2149475" y="3062288"/>
            <a:ext cx="4427538" cy="14287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74" name="Line 30"/>
          <p:cNvSpPr>
            <a:spLocks noChangeShapeType="1"/>
          </p:cNvSpPr>
          <p:nvPr/>
        </p:nvSpPr>
        <p:spPr bwMode="auto">
          <a:xfrm flipV="1">
            <a:off x="2120900" y="2300288"/>
            <a:ext cx="0" cy="7397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75" name="Line 31"/>
          <p:cNvSpPr>
            <a:spLocks noChangeShapeType="1"/>
          </p:cNvSpPr>
          <p:nvPr/>
        </p:nvSpPr>
        <p:spPr bwMode="auto">
          <a:xfrm flipH="1" flipV="1">
            <a:off x="1773238" y="2295525"/>
            <a:ext cx="0" cy="1014413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76" name="Line 32"/>
          <p:cNvSpPr>
            <a:spLocks noChangeShapeType="1"/>
          </p:cNvSpPr>
          <p:nvPr/>
        </p:nvSpPr>
        <p:spPr bwMode="auto">
          <a:xfrm flipH="1" flipV="1">
            <a:off x="1849438" y="3322638"/>
            <a:ext cx="2351087" cy="285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78" name="Line 34"/>
          <p:cNvSpPr>
            <a:spLocks noChangeShapeType="1"/>
          </p:cNvSpPr>
          <p:nvPr/>
        </p:nvSpPr>
        <p:spPr bwMode="auto">
          <a:xfrm flipV="1">
            <a:off x="4195763" y="3338513"/>
            <a:ext cx="0" cy="465137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79" name="Line 35"/>
          <p:cNvSpPr>
            <a:spLocks noChangeShapeType="1"/>
          </p:cNvSpPr>
          <p:nvPr/>
        </p:nvSpPr>
        <p:spPr bwMode="auto">
          <a:xfrm>
            <a:off x="3395663" y="3805238"/>
            <a:ext cx="798512" cy="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81" name="Line 37"/>
          <p:cNvSpPr>
            <a:spLocks noChangeShapeType="1"/>
          </p:cNvSpPr>
          <p:nvPr/>
        </p:nvSpPr>
        <p:spPr bwMode="auto">
          <a:xfrm flipV="1">
            <a:off x="3381375" y="3786188"/>
            <a:ext cx="0" cy="741362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82" name="Text Box 38"/>
          <p:cNvSpPr txBox="1">
            <a:spLocks noChangeArrowheads="1"/>
          </p:cNvSpPr>
          <p:nvPr/>
        </p:nvSpPr>
        <p:spPr bwMode="auto">
          <a:xfrm>
            <a:off x="598488" y="6229350"/>
            <a:ext cx="7199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ED1611"/>
                </a:solidFill>
                <a:latin typeface="黑体" pitchFamily="49" charset="-122"/>
                <a:ea typeface="黑体" pitchFamily="49" charset="-122"/>
              </a:rPr>
              <a:t>所有过程都是在</a:t>
            </a:r>
            <a:r>
              <a:rPr lang="en-US" altLang="zh-CN">
                <a:solidFill>
                  <a:srgbClr val="ED1611"/>
                </a:solidFill>
                <a:latin typeface="Arial" pitchFamily="34" charset="0"/>
                <a:ea typeface="黑体" pitchFamily="49" charset="-122"/>
              </a:rPr>
              <a:t>CPU</a:t>
            </a:r>
            <a:r>
              <a:rPr lang="zh-CN" altLang="en-US">
                <a:solidFill>
                  <a:srgbClr val="ED1611"/>
                </a:solidFill>
                <a:latin typeface="黑体" pitchFamily="49" charset="-122"/>
                <a:ea typeface="黑体" pitchFamily="49" charset="-122"/>
              </a:rPr>
              <a:t>执行指令所产生的控制信号的作用下进行的。</a:t>
            </a:r>
          </a:p>
        </p:txBody>
      </p:sp>
      <p:sp>
        <p:nvSpPr>
          <p:cNvPr id="364583" name="Text Box 39"/>
          <p:cNvSpPr txBox="1">
            <a:spLocks noChangeArrowheads="1"/>
          </p:cNvSpPr>
          <p:nvPr/>
        </p:nvSpPr>
        <p:spPr bwMode="auto">
          <a:xfrm>
            <a:off x="617538" y="5919788"/>
            <a:ext cx="77073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数据经常在各存储部件间传送。故现代计算机大多采用“缓存”技术！</a:t>
            </a: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6600825" y="307975"/>
            <a:ext cx="2562225" cy="1006475"/>
            <a:chOff x="901" y="977"/>
            <a:chExt cx="1614" cy="634"/>
          </a:xfrm>
        </p:grpSpPr>
        <p:sp>
          <p:nvSpPr>
            <p:cNvPr id="58399" name="Rectangle 41"/>
            <p:cNvSpPr>
              <a:spLocks noChangeArrowheads="1"/>
            </p:cNvSpPr>
            <p:nvPr/>
          </p:nvSpPr>
          <p:spPr bwMode="auto">
            <a:xfrm>
              <a:off x="901" y="977"/>
              <a:ext cx="1216" cy="634"/>
            </a:xfrm>
            <a:prstGeom prst="rect">
              <a:avLst/>
            </a:prstGeom>
            <a:solidFill>
              <a:schemeClr val="bg1">
                <a:alpha val="2901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ED1611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Unix&gt;./hello</a:t>
              </a:r>
            </a:p>
            <a:p>
              <a:r>
                <a:rPr lang="en-US" altLang="zh-CN" sz="2000">
                  <a:solidFill>
                    <a:srgbClr val="008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hello, world</a:t>
              </a:r>
            </a:p>
            <a:p>
              <a:r>
                <a:rPr lang="en-US" altLang="zh-CN" sz="2000">
                  <a:latin typeface="Arial" pitchFamily="34" charset="0"/>
                  <a:ea typeface="宋体" pitchFamily="2" charset="-122"/>
                  <a:cs typeface="Arial" pitchFamily="34" charset="0"/>
                </a:rPr>
                <a:t>unix&gt;</a:t>
              </a:r>
            </a:p>
          </p:txBody>
        </p:sp>
        <p:sp>
          <p:nvSpPr>
            <p:cNvPr id="58400" name="Text Box 42"/>
            <p:cNvSpPr txBox="1">
              <a:spLocks noChangeArrowheads="1"/>
            </p:cNvSpPr>
            <p:nvPr/>
          </p:nvSpPr>
          <p:spPr bwMode="auto">
            <a:xfrm>
              <a:off x="1838" y="996"/>
              <a:ext cx="6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[Enter]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4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6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6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36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6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36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36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4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6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36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36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36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36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6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64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2" dur="500"/>
                                        <p:tgtEl>
                                          <p:spTgt spid="36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36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36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7" dur="500"/>
                                        <p:tgtEl>
                                          <p:spTgt spid="36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2" dur="500"/>
                                        <p:tgtEl>
                                          <p:spTgt spid="36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7" dur="500"/>
                                        <p:tgtEl>
                                          <p:spTgt spid="36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2" dur="500"/>
                                        <p:tgtEl>
                                          <p:spTgt spid="36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6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6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7" dur="500"/>
                                        <p:tgtEl>
                                          <p:spTgt spid="36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52" grpId="0" animBg="1"/>
      <p:bldP spid="364553" grpId="0" animBg="1"/>
      <p:bldP spid="364554" grpId="0" animBg="1"/>
      <p:bldP spid="364555" grpId="0" animBg="1"/>
      <p:bldP spid="364556" grpId="0" animBg="1"/>
      <p:bldP spid="364559" grpId="0" animBg="1"/>
      <p:bldP spid="364560" grpId="0" animBg="1"/>
      <p:bldP spid="364561" grpId="0" animBg="1"/>
      <p:bldP spid="364562" grpId="0" animBg="1"/>
      <p:bldP spid="364563" grpId="0" animBg="1"/>
      <p:bldP spid="364564" grpId="0" animBg="1"/>
      <p:bldP spid="364565" grpId="0" animBg="1"/>
      <p:bldP spid="364569" grpId="0"/>
      <p:bldP spid="364570" grpId="0"/>
      <p:bldP spid="364571" grpId="0"/>
      <p:bldP spid="364573" grpId="0" animBg="1"/>
      <p:bldP spid="364574" grpId="0" animBg="1"/>
      <p:bldP spid="364575" grpId="0" animBg="1"/>
      <p:bldP spid="364576" grpId="0" animBg="1"/>
      <p:bldP spid="364578" grpId="0" animBg="1"/>
      <p:bldP spid="364579" grpId="0" animBg="1"/>
      <p:bldP spid="36458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11188" y="98425"/>
            <a:ext cx="8191500" cy="604838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600" kern="0" dirty="0"/>
              <a:t>练习：</a:t>
            </a:r>
            <a:r>
              <a:rPr lang="en-US" altLang="zh-CN" sz="3600" kern="0" dirty="0"/>
              <a:t>Linux</a:t>
            </a:r>
            <a:r>
              <a:rPr lang="zh-CN" altLang="en-US" sz="3600" kern="0" dirty="0"/>
              <a:t>下编写排序与求和算法</a:t>
            </a: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341313" y="85725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66700"/>
            <a:r>
              <a:rPr lang="en-US" altLang="zh-CN" sz="1400">
                <a:latin typeface="Calibri" pitchFamily="34" charset="0"/>
                <a:cs typeface="Times New Roman" pitchFamily="18" charset="0"/>
              </a:rPr>
              <a:t>bubblesort.h:</a:t>
            </a:r>
            <a:endParaRPr lang="en-US" altLang="zh-CN" sz="600">
              <a:cs typeface="Times New Roman" pitchFamily="18" charset="0"/>
            </a:endParaRPr>
          </a:p>
          <a:p>
            <a:pPr indent="266700"/>
            <a:endParaRPr lang="en-US" altLang="zh-CN">
              <a:cs typeface="Times New Roman" pitchFamily="18" charset="0"/>
            </a:endParaRPr>
          </a:p>
        </p:txBody>
      </p:sp>
      <p:pic>
        <p:nvPicPr>
          <p:cNvPr id="59396" name="图片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314450"/>
            <a:ext cx="40386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Rectangle 3"/>
          <p:cNvSpPr>
            <a:spLocks noChangeArrowheads="1"/>
          </p:cNvSpPr>
          <p:nvPr/>
        </p:nvSpPr>
        <p:spPr bwMode="auto">
          <a:xfrm>
            <a:off x="569913" y="18573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346075" y="2071688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66700"/>
            <a:r>
              <a:rPr lang="en-US" altLang="zh-CN" sz="1400">
                <a:latin typeface="Calibri" pitchFamily="34" charset="0"/>
                <a:cs typeface="Times New Roman" pitchFamily="18" charset="0"/>
              </a:rPr>
              <a:t>bubblesort.c:</a:t>
            </a:r>
            <a:endParaRPr lang="en-US" altLang="zh-CN" sz="600">
              <a:cs typeface="Times New Roman" pitchFamily="18" charset="0"/>
            </a:endParaRPr>
          </a:p>
          <a:p>
            <a:pPr indent="266700"/>
            <a:endParaRPr lang="en-US" altLang="zh-CN">
              <a:cs typeface="Times New Roman" pitchFamily="18" charset="0"/>
            </a:endParaRPr>
          </a:p>
        </p:txBody>
      </p:sp>
      <p:pic>
        <p:nvPicPr>
          <p:cNvPr id="59399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075" y="2528888"/>
            <a:ext cx="40767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00" name="Rectangle 6"/>
          <p:cNvSpPr>
            <a:spLocks noChangeArrowheads="1"/>
          </p:cNvSpPr>
          <p:nvPr/>
        </p:nvSpPr>
        <p:spPr bwMode="auto">
          <a:xfrm>
            <a:off x="574675" y="62150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401" name="Rectangle 8"/>
          <p:cNvSpPr>
            <a:spLocks noChangeArrowheads="1"/>
          </p:cNvSpPr>
          <p:nvPr/>
        </p:nvSpPr>
        <p:spPr bwMode="auto">
          <a:xfrm>
            <a:off x="5021263" y="865188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66700"/>
            <a:r>
              <a:rPr lang="en-US" altLang="zh-CN" sz="1400">
                <a:latin typeface="Calibri" pitchFamily="34" charset="0"/>
                <a:cs typeface="Times New Roman" pitchFamily="18" charset="0"/>
              </a:rPr>
              <a:t>add.h:</a:t>
            </a:r>
            <a:endParaRPr lang="en-US" altLang="zh-CN" sz="600">
              <a:cs typeface="Times New Roman" pitchFamily="18" charset="0"/>
            </a:endParaRPr>
          </a:p>
          <a:p>
            <a:pPr indent="266700"/>
            <a:endParaRPr lang="en-US" altLang="zh-CN">
              <a:cs typeface="Times New Roman" pitchFamily="18" charset="0"/>
            </a:endParaRPr>
          </a:p>
        </p:txBody>
      </p:sp>
      <p:pic>
        <p:nvPicPr>
          <p:cNvPr id="59402" name="图片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1263" y="1322388"/>
            <a:ext cx="3067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03" name="Rectangle 9"/>
          <p:cNvSpPr>
            <a:spLocks noChangeArrowheads="1"/>
          </p:cNvSpPr>
          <p:nvPr/>
        </p:nvSpPr>
        <p:spPr bwMode="auto">
          <a:xfrm>
            <a:off x="5249863" y="17986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404" name="Rectangle 11"/>
          <p:cNvSpPr>
            <a:spLocks noChangeArrowheads="1"/>
          </p:cNvSpPr>
          <p:nvPr/>
        </p:nvSpPr>
        <p:spPr bwMode="auto">
          <a:xfrm>
            <a:off x="4932363" y="2778125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66700"/>
            <a:r>
              <a:rPr lang="en-US" altLang="zh-CN" sz="1400">
                <a:latin typeface="Calibri" pitchFamily="34" charset="0"/>
                <a:cs typeface="Times New Roman" pitchFamily="18" charset="0"/>
              </a:rPr>
              <a:t>add.c:</a:t>
            </a:r>
            <a:endParaRPr lang="en-US" altLang="zh-CN" sz="600">
              <a:cs typeface="Times New Roman" pitchFamily="18" charset="0"/>
            </a:endParaRPr>
          </a:p>
          <a:p>
            <a:pPr indent="266700"/>
            <a:r>
              <a:rPr lang="en-US" altLang="zh-CN" sz="1400">
                <a:latin typeface="Calibri" pitchFamily="34" charset="0"/>
                <a:cs typeface="Times New Roman" pitchFamily="18" charset="0"/>
              </a:rPr>
              <a:t>	</a:t>
            </a:r>
            <a:endParaRPr lang="en-US" altLang="zh-CN">
              <a:cs typeface="Times New Roman" pitchFamily="18" charset="0"/>
            </a:endParaRPr>
          </a:p>
        </p:txBody>
      </p:sp>
      <p:pic>
        <p:nvPicPr>
          <p:cNvPr id="59405" name="图片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32363" y="3235325"/>
            <a:ext cx="37528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06" name="Rectangle 12"/>
          <p:cNvSpPr>
            <a:spLocks noChangeArrowheads="1"/>
          </p:cNvSpPr>
          <p:nvPr/>
        </p:nvSpPr>
        <p:spPr bwMode="auto">
          <a:xfrm>
            <a:off x="4932363" y="55308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11188" y="98425"/>
            <a:ext cx="8191500" cy="604838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600" kern="0" dirty="0"/>
              <a:t>练习：</a:t>
            </a:r>
            <a:r>
              <a:rPr lang="en-US" altLang="zh-CN" sz="3600" kern="0" dirty="0"/>
              <a:t>Linux</a:t>
            </a:r>
            <a:r>
              <a:rPr lang="zh-CN" altLang="en-US" sz="3600" kern="0" dirty="0"/>
              <a:t>下编写排序与求和算法</a:t>
            </a:r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341313" y="90170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66700"/>
            <a:r>
              <a:rPr lang="en-US" altLang="zh-CN" sz="1400">
                <a:latin typeface="Calibri" pitchFamily="34" charset="0"/>
                <a:cs typeface="Times New Roman" pitchFamily="18" charset="0"/>
              </a:rPr>
              <a:t>printresult.h:</a:t>
            </a:r>
            <a:endParaRPr lang="en-US" altLang="zh-CN" sz="600">
              <a:cs typeface="Times New Roman" pitchFamily="18" charset="0"/>
            </a:endParaRPr>
          </a:p>
          <a:p>
            <a:pPr indent="266700"/>
            <a:endParaRPr lang="en-US" altLang="zh-CN">
              <a:cs typeface="Times New Roman" pitchFamily="18" charset="0"/>
            </a:endParaRPr>
          </a:p>
        </p:txBody>
      </p:sp>
      <p:pic>
        <p:nvPicPr>
          <p:cNvPr id="60420" name="图片 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358900"/>
            <a:ext cx="50768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Rectangle 3"/>
          <p:cNvSpPr>
            <a:spLocks noChangeArrowheads="1"/>
          </p:cNvSpPr>
          <p:nvPr/>
        </p:nvSpPr>
        <p:spPr bwMode="auto">
          <a:xfrm>
            <a:off x="569913" y="18923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341313" y="2071688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66700"/>
            <a:r>
              <a:rPr lang="en-US" altLang="zh-CN" sz="1400">
                <a:latin typeface="Calibri" pitchFamily="34" charset="0"/>
                <a:cs typeface="Times New Roman" pitchFamily="18" charset="0"/>
              </a:rPr>
              <a:t>printresult.c:</a:t>
            </a:r>
            <a:endParaRPr lang="en-US" altLang="zh-CN" sz="600">
              <a:cs typeface="Times New Roman" pitchFamily="18" charset="0"/>
            </a:endParaRPr>
          </a:p>
          <a:p>
            <a:pPr indent="266700"/>
            <a:endParaRPr lang="en-US" altLang="zh-CN">
              <a:cs typeface="Times New Roman" pitchFamily="18" charset="0"/>
            </a:endParaRPr>
          </a:p>
        </p:txBody>
      </p:sp>
      <p:pic>
        <p:nvPicPr>
          <p:cNvPr id="60423" name="图片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313" y="2528888"/>
            <a:ext cx="50101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4" name="Rectangle 6"/>
          <p:cNvSpPr>
            <a:spLocks noChangeArrowheads="1"/>
          </p:cNvSpPr>
          <p:nvPr/>
        </p:nvSpPr>
        <p:spPr bwMode="auto">
          <a:xfrm>
            <a:off x="569913" y="47958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11188" y="98425"/>
            <a:ext cx="8191500" cy="604838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600" kern="0" dirty="0"/>
              <a:t>练习：</a:t>
            </a:r>
            <a:r>
              <a:rPr lang="en-US" altLang="zh-CN" sz="3600" kern="0" dirty="0"/>
              <a:t>Linux</a:t>
            </a:r>
            <a:r>
              <a:rPr lang="zh-CN" altLang="en-US" sz="3600" kern="0" dirty="0"/>
              <a:t>下编写排序与求和算法</a:t>
            </a:r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341313" y="1171575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66700"/>
            <a:r>
              <a:rPr lang="en-US" altLang="zh-CN" sz="1400">
                <a:latin typeface="Calibri" pitchFamily="34" charset="0"/>
                <a:cs typeface="Times New Roman" pitchFamily="18" charset="0"/>
              </a:rPr>
              <a:t>main.c:</a:t>
            </a:r>
            <a:endParaRPr lang="en-US" altLang="zh-CN" sz="600">
              <a:cs typeface="Times New Roman" pitchFamily="18" charset="0"/>
            </a:endParaRPr>
          </a:p>
          <a:p>
            <a:pPr indent="266700"/>
            <a:endParaRPr lang="en-US" altLang="zh-CN">
              <a:cs typeface="Times New Roman" pitchFamily="18" charset="0"/>
            </a:endParaRPr>
          </a:p>
        </p:txBody>
      </p:sp>
      <p:pic>
        <p:nvPicPr>
          <p:cNvPr id="61444" name="图片 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525" y="1624013"/>
            <a:ext cx="4308475" cy="363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Rectangle 3"/>
          <p:cNvSpPr>
            <a:spLocks noChangeArrowheads="1"/>
          </p:cNvSpPr>
          <p:nvPr/>
        </p:nvSpPr>
        <p:spPr bwMode="auto">
          <a:xfrm>
            <a:off x="569913" y="57340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1446" name="图片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6938" y="1624013"/>
            <a:ext cx="4365625" cy="363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11188" y="98425"/>
            <a:ext cx="8191500" cy="604838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600" kern="0" dirty="0"/>
              <a:t>练习：</a:t>
            </a:r>
            <a:r>
              <a:rPr lang="en-US" altLang="zh-CN" sz="3600" kern="0" dirty="0"/>
              <a:t>Linux</a:t>
            </a:r>
            <a:r>
              <a:rPr lang="zh-CN" altLang="en-US" sz="3600" kern="0" dirty="0"/>
              <a:t>下编写排序与求和算法</a:t>
            </a:r>
          </a:p>
        </p:txBody>
      </p:sp>
      <p:sp>
        <p:nvSpPr>
          <p:cNvPr id="3" name="矩形 2"/>
          <p:cNvSpPr/>
          <p:nvPr/>
        </p:nvSpPr>
        <p:spPr>
          <a:xfrm>
            <a:off x="385763" y="1133475"/>
            <a:ext cx="8326437" cy="4802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dirty="0"/>
              <a:t>使用</a:t>
            </a:r>
            <a:r>
              <a:rPr lang="en-US" altLang="zh-CN" dirty="0" err="1"/>
              <a:t>gcc</a:t>
            </a:r>
            <a:r>
              <a:rPr lang="zh-CN" altLang="zh-CN" dirty="0"/>
              <a:t>直接编译为执行文件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dirty="0" err="1">
                <a:solidFill>
                  <a:srgbClr val="3333CC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gcc</a:t>
            </a:r>
            <a:r>
              <a:rPr lang="en-US" altLang="zh-CN" dirty="0">
                <a:solidFill>
                  <a:srgbClr val="3333CC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-o main </a:t>
            </a:r>
            <a:r>
              <a:rPr lang="en-US" altLang="zh-CN" dirty="0" err="1">
                <a:solidFill>
                  <a:srgbClr val="3333CC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main.c</a:t>
            </a:r>
            <a:r>
              <a:rPr lang="en-US" altLang="zh-CN" dirty="0">
                <a:solidFill>
                  <a:srgbClr val="3333CC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3333CC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bubblesort.c</a:t>
            </a:r>
            <a:r>
              <a:rPr lang="en-US" altLang="zh-CN" dirty="0">
                <a:solidFill>
                  <a:srgbClr val="3333CC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3333CC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add.c</a:t>
            </a:r>
            <a:r>
              <a:rPr lang="en-US" altLang="zh-CN" dirty="0">
                <a:solidFill>
                  <a:srgbClr val="3333CC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3333CC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printresult.c</a:t>
            </a:r>
            <a:endParaRPr lang="en-US" altLang="zh-CN" dirty="0">
              <a:solidFill>
                <a:srgbClr val="3333CC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dirty="0"/>
              <a:t>使用</a:t>
            </a:r>
            <a:r>
              <a:rPr lang="en-US" altLang="zh-CN" dirty="0" err="1">
                <a:solidFill>
                  <a:srgbClr val="3333CC"/>
                </a:solidFill>
              </a:rPr>
              <a:t>gcc</a:t>
            </a:r>
            <a:r>
              <a:rPr lang="en-US" altLang="zh-CN" dirty="0">
                <a:solidFill>
                  <a:srgbClr val="3333CC"/>
                </a:solidFill>
              </a:rPr>
              <a:t> –c </a:t>
            </a:r>
            <a:r>
              <a:rPr lang="en-US" altLang="zh-CN" dirty="0" err="1">
                <a:solidFill>
                  <a:srgbClr val="3333CC"/>
                </a:solidFill>
              </a:rPr>
              <a:t>main.c</a:t>
            </a:r>
            <a:r>
              <a:rPr lang="zh-CN" altLang="zh-CN" dirty="0"/>
              <a:t>语句为所有</a:t>
            </a:r>
            <a:r>
              <a:rPr lang="en-US" altLang="zh-CN" dirty="0"/>
              <a:t>.c</a:t>
            </a:r>
            <a:r>
              <a:rPr lang="zh-CN" altLang="zh-CN" dirty="0"/>
              <a:t>文件编译</a:t>
            </a:r>
            <a:r>
              <a:rPr lang="en-US" altLang="zh-CN" dirty="0"/>
              <a:t>.o</a:t>
            </a:r>
            <a:r>
              <a:rPr lang="zh-CN" altLang="zh-CN" dirty="0"/>
              <a:t>目标文件，可以用</a:t>
            </a:r>
            <a:r>
              <a:rPr lang="en-US" altLang="zh-CN" dirty="0"/>
              <a:t>-o</a:t>
            </a:r>
            <a:r>
              <a:rPr lang="zh-CN" altLang="zh-CN" dirty="0"/>
              <a:t>命令命名输出目标文件。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用</a:t>
            </a:r>
            <a:r>
              <a:rPr lang="en-US" altLang="zh-CN" dirty="0" err="1"/>
              <a:t>ld</a:t>
            </a:r>
            <a:r>
              <a:rPr lang="zh-CN" altLang="zh-CN" dirty="0"/>
              <a:t>指令链接目标文件：</a:t>
            </a:r>
          </a:p>
          <a:p>
            <a:pPr>
              <a:defRPr/>
            </a:pPr>
            <a:r>
              <a:rPr lang="en-US" altLang="zh-CN" dirty="0"/>
              <a:t>                </a:t>
            </a:r>
            <a:r>
              <a:rPr lang="en-US" altLang="zh-CN" dirty="0" err="1">
                <a:solidFill>
                  <a:srgbClr val="3333CC"/>
                </a:solidFill>
              </a:rPr>
              <a:t>ld</a:t>
            </a:r>
            <a:r>
              <a:rPr lang="en-US" altLang="zh-CN" dirty="0">
                <a:solidFill>
                  <a:srgbClr val="3333CC"/>
                </a:solidFill>
              </a:rPr>
              <a:t> -o main </a:t>
            </a:r>
            <a:r>
              <a:rPr lang="en-US" altLang="zh-CN" dirty="0" err="1">
                <a:solidFill>
                  <a:srgbClr val="3333CC"/>
                </a:solidFill>
              </a:rPr>
              <a:t>main.o</a:t>
            </a:r>
            <a:r>
              <a:rPr lang="en-US" altLang="zh-CN" dirty="0">
                <a:solidFill>
                  <a:srgbClr val="3333CC"/>
                </a:solidFill>
              </a:rPr>
              <a:t> </a:t>
            </a:r>
            <a:r>
              <a:rPr lang="en-US" altLang="zh-CN" dirty="0" err="1">
                <a:solidFill>
                  <a:srgbClr val="3333CC"/>
                </a:solidFill>
              </a:rPr>
              <a:t>bubblesort.o</a:t>
            </a:r>
            <a:r>
              <a:rPr lang="en-US" altLang="zh-CN" dirty="0">
                <a:solidFill>
                  <a:srgbClr val="3333CC"/>
                </a:solidFill>
              </a:rPr>
              <a:t> </a:t>
            </a:r>
            <a:r>
              <a:rPr lang="en-US" altLang="zh-CN" dirty="0" err="1">
                <a:solidFill>
                  <a:srgbClr val="3333CC"/>
                </a:solidFill>
              </a:rPr>
              <a:t>add.o</a:t>
            </a:r>
            <a:r>
              <a:rPr lang="en-US" altLang="zh-CN" dirty="0">
                <a:solidFill>
                  <a:srgbClr val="3333CC"/>
                </a:solidFill>
              </a:rPr>
              <a:t> </a:t>
            </a:r>
            <a:r>
              <a:rPr lang="en-US" altLang="zh-CN" dirty="0" err="1">
                <a:solidFill>
                  <a:srgbClr val="3333CC"/>
                </a:solidFill>
              </a:rPr>
              <a:t>printresult.o</a:t>
            </a:r>
            <a:endParaRPr lang="en-US" altLang="zh-CN" dirty="0">
              <a:solidFill>
                <a:srgbClr val="3333CC"/>
              </a:solidFill>
            </a:endParaRPr>
          </a:p>
          <a:p>
            <a:pPr>
              <a:defRPr/>
            </a:pPr>
            <a:r>
              <a:rPr lang="zh-CN" altLang="en-US" dirty="0"/>
              <a:t>（注：</a:t>
            </a:r>
            <a:r>
              <a:rPr lang="en-US" altLang="zh-CN" dirty="0" err="1"/>
              <a:t>ld</a:t>
            </a:r>
            <a:r>
              <a:rPr lang="zh-CN" altLang="zh-CN" dirty="0"/>
              <a:t>链接时要包含很多系统库，可以用</a:t>
            </a:r>
            <a:r>
              <a:rPr lang="en-US" altLang="zh-CN" dirty="0" err="1"/>
              <a:t>gcc</a:t>
            </a:r>
            <a:r>
              <a:rPr lang="en-US" altLang="zh-CN" dirty="0"/>
              <a:t> –v </a:t>
            </a:r>
            <a:r>
              <a:rPr lang="en-US" altLang="zh-CN" dirty="0" err="1"/>
              <a:t>main.c</a:t>
            </a:r>
            <a:r>
              <a:rPr lang="zh-CN" altLang="zh-CN" dirty="0"/>
              <a:t>来查看系统链接需要哪些库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zh-CN" dirty="0"/>
              <a:t>反汇编：使用</a:t>
            </a:r>
            <a:r>
              <a:rPr lang="en-US" altLang="zh-CN" dirty="0" err="1"/>
              <a:t>objdump</a:t>
            </a:r>
            <a:r>
              <a:rPr lang="zh-CN" altLang="zh-CN" dirty="0"/>
              <a:t>指令进行反汇编</a:t>
            </a:r>
          </a:p>
          <a:p>
            <a:pPr>
              <a:defRPr/>
            </a:pPr>
            <a:r>
              <a:rPr lang="en-US" altLang="zh-CN" dirty="0"/>
              <a:t>                                        </a:t>
            </a:r>
            <a:r>
              <a:rPr lang="en-US" altLang="zh-CN" dirty="0" err="1">
                <a:solidFill>
                  <a:srgbClr val="3333CC"/>
                </a:solidFill>
              </a:rPr>
              <a:t>objdump</a:t>
            </a:r>
            <a:r>
              <a:rPr lang="en-US" altLang="zh-CN" dirty="0">
                <a:solidFill>
                  <a:srgbClr val="3333CC"/>
                </a:solidFill>
              </a:rPr>
              <a:t> –S </a:t>
            </a:r>
            <a:r>
              <a:rPr lang="en-US" altLang="zh-CN" dirty="0" err="1">
                <a:solidFill>
                  <a:srgbClr val="3333CC"/>
                </a:solidFill>
              </a:rPr>
              <a:t>main.o</a:t>
            </a:r>
            <a:endParaRPr lang="en-US" altLang="zh-CN" dirty="0">
              <a:solidFill>
                <a:srgbClr val="3333CC"/>
              </a:solidFill>
            </a:endParaRPr>
          </a:p>
          <a:p>
            <a:pPr>
              <a:defRPr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zh-CN" altLang="zh-CN" dirty="0"/>
              <a:t>调试：使用</a:t>
            </a:r>
            <a:r>
              <a:rPr lang="en-US" altLang="zh-CN" dirty="0" err="1"/>
              <a:t>gdb</a:t>
            </a:r>
            <a:r>
              <a:rPr lang="zh-CN" altLang="zh-CN" dirty="0"/>
              <a:t>命令调试，调试之前首先用</a:t>
            </a:r>
            <a:r>
              <a:rPr lang="en-US" altLang="zh-CN" dirty="0" err="1"/>
              <a:t>gcc</a:t>
            </a:r>
            <a:r>
              <a:rPr lang="en-US" altLang="zh-CN" dirty="0"/>
              <a:t> –g</a:t>
            </a:r>
            <a:r>
              <a:rPr lang="zh-CN" altLang="zh-CN" dirty="0"/>
              <a:t>命令来生成调试信息，否则调试失败</a:t>
            </a:r>
          </a:p>
          <a:p>
            <a:pPr>
              <a:defRPr/>
            </a:pPr>
            <a:r>
              <a:rPr lang="en-US" altLang="zh-CN" dirty="0"/>
              <a:t>                </a:t>
            </a:r>
            <a:r>
              <a:rPr lang="en-US" altLang="zh-CN" dirty="0" err="1">
                <a:solidFill>
                  <a:srgbClr val="3333CC"/>
                </a:solidFill>
              </a:rPr>
              <a:t>gcc</a:t>
            </a:r>
            <a:r>
              <a:rPr lang="en-US" altLang="zh-CN" dirty="0">
                <a:solidFill>
                  <a:srgbClr val="3333CC"/>
                </a:solidFill>
              </a:rPr>
              <a:t> -g -o main </a:t>
            </a:r>
            <a:r>
              <a:rPr lang="en-US" altLang="zh-CN" dirty="0" err="1">
                <a:solidFill>
                  <a:srgbClr val="3333CC"/>
                </a:solidFill>
              </a:rPr>
              <a:t>main.c</a:t>
            </a:r>
            <a:r>
              <a:rPr lang="en-US" altLang="zh-CN" dirty="0">
                <a:solidFill>
                  <a:srgbClr val="3333CC"/>
                </a:solidFill>
              </a:rPr>
              <a:t> </a:t>
            </a:r>
            <a:r>
              <a:rPr lang="en-US" altLang="zh-CN" dirty="0" err="1">
                <a:solidFill>
                  <a:srgbClr val="3333CC"/>
                </a:solidFill>
              </a:rPr>
              <a:t>bubblesort.c</a:t>
            </a:r>
            <a:r>
              <a:rPr lang="en-US" altLang="zh-CN" dirty="0">
                <a:solidFill>
                  <a:srgbClr val="3333CC"/>
                </a:solidFill>
              </a:rPr>
              <a:t> </a:t>
            </a:r>
            <a:r>
              <a:rPr lang="en-US" altLang="zh-CN" dirty="0" err="1">
                <a:solidFill>
                  <a:srgbClr val="3333CC"/>
                </a:solidFill>
              </a:rPr>
              <a:t>add.c</a:t>
            </a:r>
            <a:r>
              <a:rPr lang="en-US" altLang="zh-CN" dirty="0">
                <a:solidFill>
                  <a:srgbClr val="3333CC"/>
                </a:solidFill>
              </a:rPr>
              <a:t> </a:t>
            </a:r>
            <a:r>
              <a:rPr lang="en-US" altLang="zh-CN" dirty="0" err="1">
                <a:solidFill>
                  <a:srgbClr val="3333CC"/>
                </a:solidFill>
              </a:rPr>
              <a:t>printresult.c</a:t>
            </a:r>
            <a:endParaRPr lang="zh-CN" altLang="zh-CN" dirty="0">
              <a:solidFill>
                <a:srgbClr val="3333CC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rgbClr val="3333CC"/>
                </a:solidFill>
              </a:rPr>
              <a:t>                </a:t>
            </a:r>
            <a:r>
              <a:rPr lang="en-US" altLang="zh-CN" dirty="0" err="1">
                <a:solidFill>
                  <a:srgbClr val="3333CC"/>
                </a:solidFill>
              </a:rPr>
              <a:t>gdb</a:t>
            </a:r>
            <a:r>
              <a:rPr lang="en-US" altLang="zh-CN" dirty="0">
                <a:solidFill>
                  <a:srgbClr val="3333CC"/>
                </a:solidFill>
              </a:rPr>
              <a:t> main</a:t>
            </a:r>
          </a:p>
          <a:p>
            <a:pPr>
              <a:defRPr/>
            </a:pP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zh-CN" altLang="zh-CN" dirty="0"/>
              <a:t>用</a:t>
            </a:r>
            <a:r>
              <a:rPr lang="en-US" altLang="zh-CN" dirty="0">
                <a:solidFill>
                  <a:srgbClr val="3333CC"/>
                </a:solidFill>
              </a:rPr>
              <a:t>info registers</a:t>
            </a:r>
            <a:r>
              <a:rPr lang="zh-CN" altLang="zh-CN" dirty="0"/>
              <a:t>查看寄存器内容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68313" y="0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Linux Shell</a:t>
            </a:r>
            <a:endParaRPr lang="zh-CN" altLang="en-US" kern="1800" dirty="0">
              <a:solidFill>
                <a:schemeClr val="tx2">
                  <a:satMod val="130000"/>
                </a:schemeClr>
              </a:solidFill>
              <a:latin typeface="方正大标宋简体"/>
            </a:endParaRPr>
          </a:p>
        </p:txBody>
      </p:sp>
      <p:sp>
        <p:nvSpPr>
          <p:cNvPr id="8195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Shell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也叫做命令行界面</a:t>
            </a:r>
            <a:r>
              <a:rPr lang="zh-CN" altLang="en-US" sz="2000">
                <a:latin typeface="Times New Roman" pitchFamily="18" charset="0"/>
              </a:rPr>
              <a:t>，它是</a:t>
            </a:r>
            <a:r>
              <a:rPr lang="en-US" altLang="zh-CN" sz="2000">
                <a:latin typeface="Times New Roman" pitchFamily="18" charset="0"/>
              </a:rPr>
              <a:t>Unix</a:t>
            </a:r>
            <a:r>
              <a:rPr lang="zh-CN" altLang="en-US" sz="2000">
                <a:latin typeface="Times New Roman" pitchFamily="18" charset="0"/>
              </a:rPr>
              <a:t>操作系统下传统的用户和计算机的交互界面。用户直接输入命令来执行各种各样的任务。</a:t>
            </a:r>
            <a:r>
              <a:rPr lang="en-US" altLang="zh-CN" sz="2000">
                <a:latin typeface="Times New Roman" pitchFamily="18" charset="0"/>
              </a:rPr>
              <a:t>Shell</a:t>
            </a:r>
            <a:r>
              <a:rPr lang="zh-CN" altLang="en-US" sz="2000">
                <a:latin typeface="Times New Roman" pitchFamily="18" charset="0"/>
              </a:rPr>
              <a:t>也是一种程序设计语言，</a:t>
            </a:r>
            <a:r>
              <a:rPr lang="en-US" altLang="zh-CN" sz="2000">
                <a:latin typeface="Times New Roman" pitchFamily="18" charset="0"/>
              </a:rPr>
              <a:t>Shell</a:t>
            </a:r>
            <a:r>
              <a:rPr lang="zh-CN" altLang="en-US" sz="2000">
                <a:latin typeface="Times New Roman" pitchFamily="18" charset="0"/>
              </a:rPr>
              <a:t>定义了各种变量和参数，并提供了许多在高级语言中才具有的特性。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Times New Roman" pitchFamily="18" charset="0"/>
              </a:rPr>
              <a:t>Shell</a:t>
            </a:r>
            <a:r>
              <a:rPr lang="zh-CN" altLang="en-US" sz="2000">
                <a:latin typeface="Times New Roman" pitchFamily="18" charset="0"/>
              </a:rPr>
              <a:t>虽然不是</a:t>
            </a:r>
            <a:r>
              <a:rPr lang="en-US" altLang="zh-CN" sz="2000">
                <a:latin typeface="Times New Roman" pitchFamily="18" charset="0"/>
              </a:rPr>
              <a:t>Linux</a:t>
            </a:r>
            <a:r>
              <a:rPr lang="zh-CN" altLang="en-US" sz="2000">
                <a:latin typeface="Times New Roman" pitchFamily="18" charset="0"/>
              </a:rPr>
              <a:t>内核的一部分，但它调用了内核的大部分功能来执行程序，建立文件，并以并行的方式协调各个程序的运行。对于用户来说，深入理解和掌握</a:t>
            </a:r>
            <a:r>
              <a:rPr lang="en-US" altLang="zh-CN" sz="2000">
                <a:latin typeface="Times New Roman" pitchFamily="18" charset="0"/>
              </a:rPr>
              <a:t>Shell</a:t>
            </a:r>
            <a:r>
              <a:rPr lang="zh-CN" altLang="en-US" sz="2000">
                <a:latin typeface="Times New Roman" pitchFamily="18" charset="0"/>
              </a:rPr>
              <a:t>的特性和使用方法，是用好</a:t>
            </a:r>
            <a:r>
              <a:rPr lang="en-US" altLang="zh-CN" sz="2000">
                <a:latin typeface="Times New Roman" pitchFamily="18" charset="0"/>
              </a:rPr>
              <a:t>Linux</a:t>
            </a:r>
            <a:r>
              <a:rPr lang="zh-CN" altLang="en-US" sz="2000">
                <a:latin typeface="Times New Roman" pitchFamily="18" charset="0"/>
              </a:rPr>
              <a:t>系统的关键。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latin typeface="Times New Roman" pitchFamily="18" charset="0"/>
              </a:rPr>
              <a:t>同时，</a:t>
            </a:r>
            <a:r>
              <a:rPr lang="en-US" altLang="zh-CN" sz="2000">
                <a:latin typeface="Times New Roman" pitchFamily="18" charset="0"/>
              </a:rPr>
              <a:t>Linux</a:t>
            </a:r>
            <a:r>
              <a:rPr lang="zh-CN" altLang="en-US" sz="2000">
                <a:latin typeface="Times New Roman" pitchFamily="18" charset="0"/>
              </a:rPr>
              <a:t>系统也提供了图形用户界面</a:t>
            </a:r>
            <a:r>
              <a:rPr lang="en-US" altLang="zh-CN" sz="2000">
                <a:latin typeface="Times New Roman" pitchFamily="18" charset="0"/>
              </a:rPr>
              <a:t>X Window</a:t>
            </a:r>
            <a:r>
              <a:rPr lang="zh-CN" altLang="en-US" sz="2000">
                <a:latin typeface="Times New Roman" pitchFamily="18" charset="0"/>
              </a:rPr>
              <a:t>，用户可以使用鼠标方便、直观和快捷地进行操作。目前比较流行的窗口管理器</a:t>
            </a:r>
            <a:r>
              <a:rPr lang="en-US" altLang="zh-CN" sz="2000">
                <a:latin typeface="Times New Roman" pitchFamily="18" charset="0"/>
              </a:rPr>
              <a:t>Gnome</a:t>
            </a:r>
            <a:r>
              <a:rPr lang="zh-CN" altLang="en-US" sz="2000">
                <a:latin typeface="Times New Roman" pitchFamily="18" charset="0"/>
              </a:rPr>
              <a:t>、</a:t>
            </a:r>
            <a:r>
              <a:rPr lang="en-US" altLang="zh-CN" sz="2000">
                <a:latin typeface="Times New Roman" pitchFamily="18" charset="0"/>
              </a:rPr>
              <a:t>KDE</a:t>
            </a:r>
            <a:r>
              <a:rPr lang="zh-CN" altLang="en-US" sz="2000">
                <a:latin typeface="Times New Roman" pitchFamily="18" charset="0"/>
              </a:rPr>
              <a:t>以及所有的</a:t>
            </a:r>
            <a:r>
              <a:rPr lang="en-US" altLang="zh-CN" sz="2000">
                <a:latin typeface="Times New Roman" pitchFamily="18" charset="0"/>
              </a:rPr>
              <a:t>GUI</a:t>
            </a:r>
            <a:r>
              <a:rPr lang="zh-CN" altLang="en-US" sz="2000">
                <a:latin typeface="Times New Roman" pitchFamily="18" charset="0"/>
              </a:rPr>
              <a:t>应用程序都是在</a:t>
            </a:r>
            <a:r>
              <a:rPr lang="en-US" altLang="zh-CN" sz="2000">
                <a:latin typeface="Times New Roman" pitchFamily="18" charset="0"/>
              </a:rPr>
              <a:t>X Window</a:t>
            </a:r>
            <a:r>
              <a:rPr lang="zh-CN" altLang="en-US" sz="2000">
                <a:latin typeface="Times New Roman" pitchFamily="18" charset="0"/>
              </a:rPr>
              <a:t>的基础上建立的。</a:t>
            </a:r>
          </a:p>
        </p:txBody>
      </p:sp>
      <p:pic>
        <p:nvPicPr>
          <p:cNvPr id="8196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4733925"/>
            <a:ext cx="3206750" cy="198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363" y="4733925"/>
            <a:ext cx="2654300" cy="200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7100" y="1493838"/>
            <a:ext cx="7407275" cy="14716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tx2">
                    <a:satMod val="130000"/>
                  </a:schemeClr>
                </a:solidFill>
              </a:rPr>
              <a:t>计算机系统基础实验</a:t>
            </a:r>
          </a:p>
        </p:txBody>
      </p:sp>
      <p:sp>
        <p:nvSpPr>
          <p:cNvPr id="63491" name="副标题 2"/>
          <p:cNvSpPr>
            <a:spLocks noGrp="1"/>
          </p:cNvSpPr>
          <p:nvPr>
            <p:ph type="subTitle" idx="1"/>
          </p:nvPr>
        </p:nvSpPr>
        <p:spPr>
          <a:xfrm>
            <a:off x="1062038" y="3294063"/>
            <a:ext cx="7407275" cy="1752600"/>
          </a:xfrm>
        </p:spPr>
        <p:txBody>
          <a:bodyPr/>
          <a:lstStyle/>
          <a:p>
            <a:pPr marL="26988"/>
            <a:r>
              <a:rPr lang="zh-CN" altLang="en-US">
                <a:solidFill>
                  <a:srgbClr val="320E04"/>
                </a:solidFill>
              </a:rPr>
              <a:t>（</a:t>
            </a:r>
            <a:r>
              <a:rPr lang="en-US" altLang="zh-CN">
                <a:solidFill>
                  <a:srgbClr val="320E04"/>
                </a:solidFill>
              </a:rPr>
              <a:t> PA0 </a:t>
            </a:r>
            <a:r>
              <a:rPr lang="zh-CN" altLang="en-US">
                <a:solidFill>
                  <a:srgbClr val="320E04"/>
                </a:solidFill>
              </a:rPr>
              <a:t>）</a:t>
            </a:r>
          </a:p>
          <a:p>
            <a:pPr marL="26988"/>
            <a:r>
              <a:rPr lang="zh-CN" altLang="en-US">
                <a:solidFill>
                  <a:srgbClr val="320E04"/>
                </a:solidFill>
              </a:rPr>
              <a:t>配置</a:t>
            </a:r>
            <a:r>
              <a:rPr lang="en-US" altLang="zh-CN">
                <a:solidFill>
                  <a:srgbClr val="320E04"/>
                </a:solidFill>
              </a:rPr>
              <a:t>Linux</a:t>
            </a:r>
            <a:r>
              <a:rPr lang="zh-CN" altLang="en-US">
                <a:solidFill>
                  <a:srgbClr val="320E04"/>
                </a:solidFill>
              </a:rPr>
              <a:t>实验环境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963" y="12700"/>
            <a:ext cx="8229600" cy="56197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安装并配置虚拟机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82575">
              <a:lnSpc>
                <a:spcPct val="150000"/>
              </a:lnSpc>
              <a:buFont typeface="Wingdings 2" pitchFamily="18" charset="2"/>
              <a:buChar char=""/>
            </a:pPr>
            <a:r>
              <a:rPr lang="zh-CN" altLang="en-US"/>
              <a:t>本课程实验均在</a:t>
            </a:r>
            <a:r>
              <a:rPr lang="en-US" altLang="zh-CN"/>
              <a:t>Linux </a:t>
            </a:r>
            <a:r>
              <a:rPr lang="zh-CN" altLang="en-US"/>
              <a:t>环境下进行。为方便在</a:t>
            </a:r>
            <a:r>
              <a:rPr lang="en-US" altLang="zh-CN"/>
              <a:t>Windows</a:t>
            </a:r>
            <a:r>
              <a:rPr lang="zh-CN" altLang="en-US"/>
              <a:t>系统上使用，推荐安装</a:t>
            </a:r>
            <a:r>
              <a:rPr lang="en-US" altLang="zh-CN"/>
              <a:t>VirtualBox</a:t>
            </a:r>
            <a:r>
              <a:rPr lang="zh-CN" altLang="en-US"/>
              <a:t>虚拟机软件，在其中的虚拟机上安装并使用</a:t>
            </a:r>
            <a:r>
              <a:rPr lang="en-US" altLang="zh-CN"/>
              <a:t>Linux</a:t>
            </a:r>
            <a:r>
              <a:rPr lang="zh-CN" altLang="en-US"/>
              <a:t>环境。</a:t>
            </a:r>
            <a:endParaRPr lang="en-US" altLang="zh-CN"/>
          </a:p>
          <a:p>
            <a:pPr marL="639763" lvl="1" indent="-236538">
              <a:lnSpc>
                <a:spcPct val="150000"/>
              </a:lnSpc>
              <a:buFont typeface="Verdana" pitchFamily="34" charset="0"/>
              <a:buChar char="◦"/>
            </a:pPr>
            <a:r>
              <a:rPr lang="zh-CN" altLang="en-US"/>
              <a:t>请从</a:t>
            </a:r>
            <a:r>
              <a:rPr lang="en-US" altLang="zh-CN">
                <a:hlinkClick r:id="rId2"/>
              </a:rPr>
              <a:t>https://www.virtualbox.org/</a:t>
            </a:r>
            <a:r>
              <a:rPr lang="zh-CN" altLang="en-US"/>
              <a:t>的“</a:t>
            </a:r>
            <a:r>
              <a:rPr lang="en-US" altLang="zh-CN">
                <a:hlinkClick r:id="rId3"/>
              </a:rPr>
              <a:t>Downloads</a:t>
            </a:r>
            <a:r>
              <a:rPr lang="zh-CN" altLang="en-US"/>
              <a:t>”区的“</a:t>
            </a:r>
            <a:r>
              <a:rPr lang="en-US" altLang="zh-CN"/>
              <a:t>VirtualBox older builds</a:t>
            </a:r>
            <a:r>
              <a:rPr lang="zh-CN" altLang="en-US"/>
              <a:t>”中下载</a:t>
            </a:r>
            <a:r>
              <a:rPr lang="en-US" altLang="zh-CN"/>
              <a:t>VirtualBox 4.3.12</a:t>
            </a:r>
            <a:r>
              <a:rPr lang="zh-CN" altLang="en-US"/>
              <a:t>版本软件</a:t>
            </a:r>
            <a:endParaRPr lang="en-US" altLang="zh-CN"/>
          </a:p>
          <a:p>
            <a:pPr marL="639763" lvl="1" indent="-236538">
              <a:lnSpc>
                <a:spcPct val="150000"/>
              </a:lnSpc>
              <a:buFont typeface="Verdana" pitchFamily="34" charset="0"/>
              <a:buChar char="◦"/>
            </a:pPr>
            <a:r>
              <a:rPr lang="zh-CN" altLang="en-US"/>
              <a:t>最新的</a:t>
            </a:r>
            <a:r>
              <a:rPr lang="en-US" altLang="zh-CN"/>
              <a:t>VirtualBox 4.3.14</a:t>
            </a:r>
            <a:r>
              <a:rPr lang="zh-CN" altLang="en-US"/>
              <a:t>版本有问题</a:t>
            </a:r>
            <a:endParaRPr lang="en-US" altLang="zh-CN"/>
          </a:p>
          <a:p>
            <a:pPr marL="365125" indent="-282575">
              <a:lnSpc>
                <a:spcPct val="150000"/>
              </a:lnSpc>
              <a:buFont typeface="Wingdings 2" pitchFamily="18" charset="2"/>
              <a:buChar char=""/>
            </a:pPr>
            <a:r>
              <a:rPr lang="zh-CN" altLang="en-US"/>
              <a:t>其他虚拟机软件（如</a:t>
            </a:r>
            <a:r>
              <a:rPr lang="en-US" altLang="zh-CN"/>
              <a:t>VMware</a:t>
            </a:r>
            <a:r>
              <a:rPr lang="zh-CN" altLang="en-US"/>
              <a:t>）也可使用，请自行阅读相关安装、设置资料</a:t>
            </a:r>
            <a:r>
              <a:rPr lang="en-US" altLang="zh-CN"/>
              <a:t>——</a:t>
            </a:r>
            <a:r>
              <a:rPr lang="zh-CN" altLang="en-US"/>
              <a:t>后面内容以</a:t>
            </a:r>
            <a:r>
              <a:rPr lang="en-US" altLang="zh-CN"/>
              <a:t>VirtualBox</a:t>
            </a:r>
            <a:r>
              <a:rPr lang="zh-CN" altLang="en-US"/>
              <a:t>为准。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创建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虚拟机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在安装好的</a:t>
            </a:r>
            <a:r>
              <a:rPr lang="en-US" altLang="zh-CN" sz="2800"/>
              <a:t>VirtualBox</a:t>
            </a:r>
            <a:r>
              <a:rPr lang="zh-CN" altLang="en-US" sz="2800"/>
              <a:t>软件中新建一个</a:t>
            </a:r>
            <a:r>
              <a:rPr lang="en-US" altLang="zh-CN" sz="2800"/>
              <a:t>Linux</a:t>
            </a:r>
            <a:r>
              <a:rPr lang="zh-CN" altLang="en-US" sz="2800"/>
              <a:t>虚拟机</a:t>
            </a:r>
            <a:endParaRPr lang="en-US" altLang="zh-CN" sz="2800"/>
          </a:p>
          <a:p>
            <a:pPr lvl="1"/>
            <a:r>
              <a:rPr lang="zh-CN" altLang="en-US" sz="2400"/>
              <a:t>名称任选</a:t>
            </a:r>
            <a:endParaRPr lang="en-US" altLang="zh-CN" sz="2400"/>
          </a:p>
          <a:p>
            <a:pPr lvl="1"/>
            <a:r>
              <a:rPr lang="zh-CN" altLang="en-US" sz="2400"/>
              <a:t>类型选“</a:t>
            </a:r>
            <a:r>
              <a:rPr lang="en-US" altLang="zh-CN" sz="2400"/>
              <a:t>Linux</a:t>
            </a:r>
            <a:r>
              <a:rPr lang="zh-CN" altLang="en-US" sz="2400"/>
              <a:t>”</a:t>
            </a:r>
            <a:endParaRPr lang="en-US" altLang="zh-CN" sz="2400"/>
          </a:p>
          <a:p>
            <a:pPr lvl="1"/>
            <a:r>
              <a:rPr lang="zh-CN" altLang="en-US" sz="2400"/>
              <a:t>版本选“</a:t>
            </a:r>
            <a:r>
              <a:rPr lang="en-US" altLang="zh-CN" sz="2400"/>
              <a:t>Debian (32 bit)</a:t>
            </a:r>
            <a:r>
              <a:rPr lang="zh-CN" altLang="en-US" sz="2400"/>
              <a:t>”</a:t>
            </a:r>
            <a:endParaRPr lang="en-US" altLang="zh-CN" sz="2400"/>
          </a:p>
          <a:p>
            <a:pPr lvl="1"/>
            <a:r>
              <a:rPr lang="zh-CN" altLang="en-US" sz="2400"/>
              <a:t>内存设为“</a:t>
            </a:r>
            <a:r>
              <a:rPr lang="en-US" altLang="zh-CN" sz="2400"/>
              <a:t>384MB</a:t>
            </a:r>
            <a:r>
              <a:rPr lang="zh-CN" altLang="en-US" sz="2400"/>
              <a:t>”或以上</a:t>
            </a:r>
            <a:endParaRPr lang="en-US" altLang="zh-CN" sz="2400"/>
          </a:p>
          <a:p>
            <a:pPr lvl="1"/>
            <a:r>
              <a:rPr lang="zh-CN" altLang="en-US" sz="2400"/>
              <a:t>创建虚拟硬盘（默认</a:t>
            </a:r>
            <a:r>
              <a:rPr lang="en-US" altLang="zh-CN" sz="2400"/>
              <a:t>8GB</a:t>
            </a:r>
            <a:r>
              <a:rPr lang="zh-CN" altLang="en-US" sz="2400"/>
              <a:t>）</a:t>
            </a:r>
            <a:endParaRPr lang="en-US" altLang="zh-CN" sz="2400"/>
          </a:p>
          <a:p>
            <a:pPr lvl="1"/>
            <a:r>
              <a:rPr lang="zh-CN" altLang="en-US" sz="2400"/>
              <a:t>虚拟硬盘文件类型选“</a:t>
            </a:r>
            <a:r>
              <a:rPr lang="en-US" altLang="zh-CN" sz="2400"/>
              <a:t>VDI</a:t>
            </a:r>
            <a:r>
              <a:rPr lang="zh-CN" altLang="en-US" sz="2400"/>
              <a:t>”、动态分配</a:t>
            </a:r>
          </a:p>
        </p:txBody>
      </p:sp>
      <p:pic>
        <p:nvPicPr>
          <p:cNvPr id="6554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7788" y="1628775"/>
            <a:ext cx="3143250" cy="265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838" y="0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配置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虚拟机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在</a:t>
            </a:r>
            <a:r>
              <a:rPr lang="en-US" altLang="zh-CN" sz="2000"/>
              <a:t>VirtualBox</a:t>
            </a:r>
            <a:r>
              <a:rPr lang="zh-CN" altLang="en-US" sz="2000"/>
              <a:t>软件中选择新建的</a:t>
            </a:r>
            <a:r>
              <a:rPr lang="en-US" altLang="zh-CN" sz="2000"/>
              <a:t>Linux</a:t>
            </a:r>
            <a:r>
              <a:rPr lang="zh-CN" altLang="en-US" sz="2000"/>
              <a:t>虚拟机，配置右侧的不同栏目参数：</a:t>
            </a:r>
            <a:endParaRPr lang="en-US" altLang="zh-CN" sz="2000"/>
          </a:p>
          <a:p>
            <a:pPr lvl="1"/>
            <a:r>
              <a:rPr lang="zh-CN" altLang="en-US" sz="1800"/>
              <a:t>系统 </a:t>
            </a:r>
            <a:r>
              <a:rPr lang="en-US" altLang="zh-CN" sz="1800"/>
              <a:t>&gt;</a:t>
            </a:r>
            <a:r>
              <a:rPr lang="zh-CN" altLang="en-US" sz="1800"/>
              <a:t>处理器：选中“启用</a:t>
            </a:r>
            <a:r>
              <a:rPr lang="en-US" altLang="zh-CN" sz="1800"/>
              <a:t>PAE/NX</a:t>
            </a:r>
            <a:r>
              <a:rPr lang="zh-CN" altLang="en-US" sz="1800"/>
              <a:t>”</a:t>
            </a:r>
            <a:endParaRPr lang="en-US" altLang="zh-CN" sz="1800"/>
          </a:p>
          <a:p>
            <a:pPr lvl="1"/>
            <a:r>
              <a:rPr lang="zh-CN" altLang="en-US" sz="1800"/>
              <a:t>系统 </a:t>
            </a:r>
            <a:r>
              <a:rPr lang="en-US" altLang="zh-CN" sz="1800"/>
              <a:t>&gt;</a:t>
            </a:r>
            <a:r>
              <a:rPr lang="zh-CN" altLang="en-US" sz="1800"/>
              <a:t>硬件加速：如你的机器支持（未禁用），可选中其中选项，以提高虚拟机效率</a:t>
            </a:r>
            <a:endParaRPr lang="en-US" altLang="zh-CN" sz="1800"/>
          </a:p>
          <a:p>
            <a:pPr lvl="1"/>
            <a:r>
              <a:rPr lang="zh-CN" altLang="en-US" sz="1800"/>
              <a:t>网络</a:t>
            </a:r>
            <a:r>
              <a:rPr lang="en-US" altLang="zh-CN" sz="1800"/>
              <a:t>&gt;</a:t>
            </a:r>
            <a:r>
              <a:rPr lang="zh-CN" altLang="en-US" sz="1800"/>
              <a:t>网卡</a:t>
            </a:r>
            <a:r>
              <a:rPr lang="en-US" altLang="zh-CN" sz="1800"/>
              <a:t>1&gt;</a:t>
            </a:r>
            <a:r>
              <a:rPr lang="zh-CN" altLang="en-US" sz="1800"/>
              <a:t>高级：去除“接入网线”选中状态，以便安装</a:t>
            </a:r>
            <a:r>
              <a:rPr lang="en-US" altLang="zh-CN" sz="1800"/>
              <a:t>Linux</a:t>
            </a:r>
            <a:r>
              <a:rPr lang="zh-CN" altLang="en-US" sz="1800"/>
              <a:t>过程中跳过耗时的在线下载软件包（记得在完成安装后重新选中）</a:t>
            </a:r>
            <a:endParaRPr lang="en-US" altLang="zh-CN" sz="1800"/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6838" y="3465513"/>
            <a:ext cx="44291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>
          <a:xfrm>
            <a:off x="4208463" y="5341938"/>
            <a:ext cx="714375" cy="2857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1663" y="2933700"/>
            <a:ext cx="4948237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8100"/>
            <a:ext cx="8229600" cy="56197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安装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Linux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虚拟机</a:t>
            </a:r>
          </a:p>
        </p:txBody>
      </p:sp>
      <p:sp>
        <p:nvSpPr>
          <p:cNvPr id="67588" name="内容占位符 2"/>
          <p:cNvSpPr>
            <a:spLocks noGrp="1"/>
          </p:cNvSpPr>
          <p:nvPr>
            <p:ph idx="1"/>
          </p:nvPr>
        </p:nvSpPr>
        <p:spPr>
          <a:xfrm>
            <a:off x="468313" y="863600"/>
            <a:ext cx="7794625" cy="2160588"/>
          </a:xfrm>
        </p:spPr>
        <p:txBody>
          <a:bodyPr/>
          <a:lstStyle/>
          <a:p>
            <a:r>
              <a:rPr lang="zh-CN" altLang="en-US" sz="2000"/>
              <a:t>为</a:t>
            </a:r>
            <a:r>
              <a:rPr lang="en-US" altLang="zh-CN" sz="2000"/>
              <a:t>Linux</a:t>
            </a:r>
            <a:r>
              <a:rPr lang="zh-CN" altLang="en-US" sz="2000"/>
              <a:t>虚拟机装载</a:t>
            </a:r>
            <a:r>
              <a:rPr lang="en-US" altLang="zh-CN" sz="2000"/>
              <a:t>Linux</a:t>
            </a:r>
            <a:r>
              <a:rPr lang="zh-CN" altLang="en-US" sz="2000"/>
              <a:t>安装光盘：</a:t>
            </a:r>
            <a:endParaRPr lang="en-US" altLang="zh-CN" sz="2000"/>
          </a:p>
          <a:p>
            <a:pPr lvl="1"/>
            <a:r>
              <a:rPr lang="zh-CN" altLang="en-US" sz="1800"/>
              <a:t>存储</a:t>
            </a:r>
            <a:r>
              <a:rPr lang="en-US" altLang="zh-CN" sz="1800"/>
              <a:t>&gt;</a:t>
            </a:r>
            <a:r>
              <a:rPr lang="zh-CN" altLang="en-US" sz="1800"/>
              <a:t>存储树：选中“控制器：</a:t>
            </a:r>
            <a:r>
              <a:rPr lang="en-US" altLang="zh-CN" sz="1800"/>
              <a:t>IDE</a:t>
            </a:r>
            <a:r>
              <a:rPr lang="zh-CN" altLang="en-US" sz="1800"/>
              <a:t>”栏下的“没有盘片”</a:t>
            </a:r>
            <a:endParaRPr lang="en-US" altLang="zh-CN" sz="1800"/>
          </a:p>
          <a:p>
            <a:pPr lvl="1"/>
            <a:r>
              <a:rPr lang="zh-CN" altLang="en-US" sz="1800"/>
              <a:t>点击右侧光盘图标，在弹出菜单中选择“选择一个虚拟光盘”</a:t>
            </a:r>
            <a:endParaRPr lang="en-US" altLang="zh-CN" sz="1800"/>
          </a:p>
          <a:p>
            <a:pPr lvl="1"/>
            <a:r>
              <a:rPr lang="zh-CN" altLang="en-US" sz="1800"/>
              <a:t>选择下载的</a:t>
            </a:r>
            <a:r>
              <a:rPr lang="en-US" altLang="zh-CN" sz="1800"/>
              <a:t>Linux</a:t>
            </a:r>
            <a:r>
              <a:rPr lang="zh-CN" altLang="en-US" sz="1800"/>
              <a:t>安装光盘</a:t>
            </a:r>
            <a:r>
              <a:rPr lang="en-US" altLang="zh-CN" sz="1800"/>
              <a:t>ISO</a:t>
            </a:r>
            <a:r>
              <a:rPr lang="zh-CN" altLang="en-US" sz="1800"/>
              <a:t>镜像文件：</a:t>
            </a:r>
            <a:endParaRPr lang="en-US" altLang="zh-CN" sz="1800"/>
          </a:p>
          <a:p>
            <a:pPr lvl="1" algn="ctr">
              <a:buFont typeface="Verdana" pitchFamily="34" charset="0"/>
              <a:buNone/>
            </a:pPr>
            <a:r>
              <a:rPr lang="en-US" altLang="zh-CN" sz="1800"/>
              <a:t>debian-7.6.0-i386-netinst.iso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443663" y="3648075"/>
            <a:ext cx="285750" cy="2857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943225" y="3862388"/>
            <a:ext cx="1643063" cy="2857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安装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虚拟机</a:t>
            </a:r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启动虚拟机，将会看到</a:t>
            </a:r>
            <a:r>
              <a:rPr lang="en-US" altLang="zh-CN" sz="2800"/>
              <a:t>Debian</a:t>
            </a:r>
            <a:r>
              <a:rPr lang="zh-CN" altLang="en-US" sz="2800"/>
              <a:t>的初始安装界面</a:t>
            </a:r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选择“</a:t>
            </a:r>
            <a:r>
              <a:rPr lang="en-US" altLang="zh-CN" sz="2800"/>
              <a:t>Graphical Install”</a:t>
            </a:r>
            <a:r>
              <a:rPr lang="zh-CN" altLang="en-US" sz="2800"/>
              <a:t>和“</a:t>
            </a:r>
            <a:r>
              <a:rPr lang="en-US" altLang="zh-CN" sz="2800"/>
              <a:t>English”</a:t>
            </a:r>
            <a:r>
              <a:rPr lang="zh-CN" altLang="en-US" sz="2800"/>
              <a:t>作为安装界面语言</a:t>
            </a:r>
          </a:p>
        </p:txBody>
      </p:sp>
      <p:pic>
        <p:nvPicPr>
          <p:cNvPr id="6861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2038" y="1673225"/>
            <a:ext cx="3455987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3925" y="1673225"/>
            <a:ext cx="3457575" cy="259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安装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虚拟机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z="2000"/>
              <a:t>选择</a:t>
            </a:r>
            <a:r>
              <a:rPr lang="en-US" altLang="zh-CN" sz="2000"/>
              <a:t>Location</a:t>
            </a:r>
            <a:r>
              <a:rPr lang="zh-CN" altLang="en-US" sz="2000"/>
              <a:t>为：</a:t>
            </a:r>
            <a:r>
              <a:rPr lang="en-US" altLang="zh-CN" sz="2000"/>
              <a:t>Other&gt;Asia&gt;China</a:t>
            </a:r>
          </a:p>
          <a:p>
            <a:r>
              <a:rPr lang="zh-CN" altLang="en-US" sz="2000"/>
              <a:t>选择</a:t>
            </a:r>
            <a:r>
              <a:rPr lang="en-US" altLang="zh-CN" sz="2000"/>
              <a:t>Locales</a:t>
            </a:r>
            <a:r>
              <a:rPr lang="zh-CN" altLang="en-US" sz="2000"/>
              <a:t>（代表包含时间、货币、文字等一系列本地化属性的参数集合）为：</a:t>
            </a:r>
          </a:p>
          <a:p>
            <a:pPr lvl="1" algn="ctr">
              <a:buFont typeface="Verdana" pitchFamily="34" charset="0"/>
              <a:buNone/>
            </a:pPr>
            <a:r>
              <a:rPr lang="en-US" altLang="zh-CN" sz="1800"/>
              <a:t>United States: en_US:UTF-8</a:t>
            </a:r>
          </a:p>
          <a:p>
            <a:pPr lvl="1"/>
            <a:endParaRPr lang="zh-CN" altLang="en-US" sz="1800"/>
          </a:p>
          <a:p>
            <a:r>
              <a:rPr lang="zh-CN" altLang="en-US" sz="2000"/>
              <a:t>选择</a:t>
            </a:r>
            <a:r>
              <a:rPr lang="en-US" altLang="zh-CN" sz="2000"/>
              <a:t>keyboard</a:t>
            </a:r>
            <a:r>
              <a:rPr lang="zh-CN" altLang="en-US" sz="2000"/>
              <a:t>为</a:t>
            </a:r>
            <a:r>
              <a:rPr lang="en-US" altLang="zh-CN" sz="2000"/>
              <a:t>“American English” </a:t>
            </a:r>
          </a:p>
          <a:p>
            <a:endParaRPr lang="zh-CN" altLang="en-US" sz="2000"/>
          </a:p>
        </p:txBody>
      </p:sp>
      <p:pic>
        <p:nvPicPr>
          <p:cNvPr id="6963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3465513"/>
            <a:ext cx="3455987" cy="258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6325" y="3457575"/>
            <a:ext cx="3451225" cy="257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安装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虚拟机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4294967295"/>
          </p:nvPr>
        </p:nvSpPr>
        <p:spPr>
          <a:xfrm>
            <a:off x="536575" y="952500"/>
            <a:ext cx="7529513" cy="612775"/>
          </a:xfrm>
        </p:spPr>
        <p:txBody>
          <a:bodyPr/>
          <a:lstStyle/>
          <a:p>
            <a:r>
              <a:rPr lang="zh-CN" altLang="en-US" sz="2000"/>
              <a:t>设置网络主机名、域名、</a:t>
            </a:r>
            <a:r>
              <a:rPr lang="en-US" altLang="zh-CN" sz="2000"/>
              <a:t>root</a:t>
            </a:r>
            <a:r>
              <a:rPr lang="zh-CN" altLang="en-US" sz="2000"/>
              <a:t>口令、普通用户名及其口令：</a:t>
            </a:r>
          </a:p>
        </p:txBody>
      </p:sp>
      <p:pic>
        <p:nvPicPr>
          <p:cNvPr id="7066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2125" y="1493838"/>
            <a:ext cx="3835400" cy="286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1" name="内容占位符 2"/>
          <p:cNvSpPr>
            <a:spLocks/>
          </p:cNvSpPr>
          <p:nvPr/>
        </p:nvSpPr>
        <p:spPr bwMode="auto">
          <a:xfrm>
            <a:off x="536575" y="1420813"/>
            <a:ext cx="3713163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zh-CN" altLang="en-US" sz="2000">
                <a:latin typeface="Gill Sans MT" pitchFamily="34" charset="0"/>
                <a:ea typeface="华文中宋" pitchFamily="2" charset="-122"/>
              </a:rPr>
              <a:t>（虚拟）硬盘分区</a:t>
            </a:r>
          </a:p>
          <a:p>
            <a:pPr marL="742950" lvl="1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zh-CN" altLang="en-US">
                <a:latin typeface="Gill Sans MT" pitchFamily="34" charset="0"/>
                <a:ea typeface="华文中宋" pitchFamily="2" charset="-122"/>
              </a:rPr>
              <a:t>选择“</a:t>
            </a:r>
            <a:r>
              <a:rPr lang="en-US" altLang="zh-CN">
                <a:latin typeface="Gill Sans MT" pitchFamily="34" charset="0"/>
                <a:ea typeface="华文中宋" pitchFamily="2" charset="-122"/>
              </a:rPr>
              <a:t>Guided - use entire disk”</a:t>
            </a:r>
          </a:p>
          <a:p>
            <a:pPr marL="742950" lvl="1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zh-CN" altLang="en-US">
                <a:latin typeface="Gill Sans MT" pitchFamily="34" charset="0"/>
                <a:ea typeface="华文中宋" pitchFamily="2" charset="-122"/>
              </a:rPr>
              <a:t>选择“</a:t>
            </a:r>
            <a:r>
              <a:rPr lang="en-US" altLang="zh-CN">
                <a:latin typeface="Gill Sans MT" pitchFamily="34" charset="0"/>
                <a:ea typeface="华文中宋" pitchFamily="2" charset="-122"/>
              </a:rPr>
              <a:t>All files in one partition</a:t>
            </a:r>
            <a:r>
              <a:rPr lang="zh-CN" altLang="en-US">
                <a:latin typeface="Gill Sans MT" pitchFamily="34" charset="0"/>
                <a:ea typeface="华文中宋" pitchFamily="2" charset="-122"/>
              </a:rPr>
              <a:t>”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sz="2000">
                <a:latin typeface="Gill Sans MT" pitchFamily="34" charset="0"/>
                <a:ea typeface="华文中宋" pitchFamily="2" charset="-122"/>
              </a:rPr>
              <a:t>Linux</a:t>
            </a:r>
            <a:r>
              <a:rPr lang="zh-CN" altLang="en-US" sz="2000">
                <a:latin typeface="Gill Sans MT" pitchFamily="34" charset="0"/>
                <a:ea typeface="华文中宋" pitchFamily="2" charset="-122"/>
              </a:rPr>
              <a:t>安装至少需要两个分区：根分区（存放根文件系统）和交换分区（用于运行时内存交换</a:t>
            </a:r>
            <a:r>
              <a:rPr lang="en-US" altLang="zh-CN" sz="2000">
                <a:latin typeface="Gill Sans MT" pitchFamily="34" charset="0"/>
                <a:ea typeface="华文中宋" pitchFamily="2" charset="-122"/>
              </a:rPr>
              <a:t>swap</a:t>
            </a:r>
            <a:r>
              <a:rPr lang="zh-CN" altLang="en-US" sz="2000">
                <a:latin typeface="Gill Sans MT" pitchFamily="34" charset="0"/>
                <a:ea typeface="华文中宋" pitchFamily="2" charset="-122"/>
              </a:rPr>
              <a:t>）</a:t>
            </a:r>
          </a:p>
          <a:p>
            <a:pPr marL="742950" lvl="1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zh-CN" altLang="en-US">
                <a:latin typeface="Gill Sans MT" pitchFamily="34" charset="0"/>
                <a:ea typeface="华文中宋" pitchFamily="2" charset="-122"/>
              </a:rPr>
              <a:t>根文件系统中的不同目录（如</a:t>
            </a:r>
            <a:r>
              <a:rPr lang="en-US" altLang="zh-CN">
                <a:latin typeface="Gill Sans MT" pitchFamily="34" charset="0"/>
                <a:ea typeface="华文中宋" pitchFamily="2" charset="-122"/>
              </a:rPr>
              <a:t>home</a:t>
            </a:r>
            <a:r>
              <a:rPr lang="zh-CN" altLang="en-US">
                <a:latin typeface="Gill Sans MT" pitchFamily="34" charset="0"/>
                <a:ea typeface="华文中宋" pitchFamily="2" charset="-122"/>
              </a:rPr>
              <a:t>、</a:t>
            </a:r>
            <a:r>
              <a:rPr lang="en-US" altLang="zh-CN">
                <a:latin typeface="Gill Sans MT" pitchFamily="34" charset="0"/>
                <a:ea typeface="华文中宋" pitchFamily="2" charset="-122"/>
              </a:rPr>
              <a:t>usr</a:t>
            </a:r>
            <a:r>
              <a:rPr lang="zh-CN" altLang="en-US">
                <a:latin typeface="Gill Sans MT" pitchFamily="34" charset="0"/>
                <a:ea typeface="华文中宋" pitchFamily="2" charset="-122"/>
              </a:rPr>
              <a:t>、</a:t>
            </a:r>
            <a:r>
              <a:rPr lang="en-US" altLang="zh-CN">
                <a:latin typeface="Gill Sans MT" pitchFamily="34" charset="0"/>
                <a:ea typeface="华文中宋" pitchFamily="2" charset="-122"/>
              </a:rPr>
              <a:t>var</a:t>
            </a:r>
            <a:r>
              <a:rPr lang="zh-CN" altLang="en-US">
                <a:latin typeface="Gill Sans MT" pitchFamily="34" charset="0"/>
                <a:ea typeface="华文中宋" pitchFamily="2" charset="-122"/>
              </a:rPr>
              <a:t>、</a:t>
            </a:r>
            <a:r>
              <a:rPr lang="en-US" altLang="zh-CN">
                <a:latin typeface="Gill Sans MT" pitchFamily="34" charset="0"/>
                <a:ea typeface="华文中宋" pitchFamily="2" charset="-122"/>
              </a:rPr>
              <a:t>tmp</a:t>
            </a:r>
            <a:r>
              <a:rPr lang="zh-CN" altLang="en-US">
                <a:latin typeface="Gill Sans MT" pitchFamily="34" charset="0"/>
                <a:ea typeface="华文中宋" pitchFamily="2" charset="-122"/>
              </a:rPr>
              <a:t>）也可分别放到不同分区（出于管理的灵活性）</a:t>
            </a:r>
          </a:p>
        </p:txBody>
      </p:sp>
      <p:sp>
        <p:nvSpPr>
          <p:cNvPr id="70662" name="内容占位符 2"/>
          <p:cNvSpPr>
            <a:spLocks/>
          </p:cNvSpPr>
          <p:nvPr/>
        </p:nvSpPr>
        <p:spPr bwMode="auto">
          <a:xfrm>
            <a:off x="504825" y="5634038"/>
            <a:ext cx="7529513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zh-CN" altLang="en-US" sz="2000">
                <a:latin typeface="Gill Sans MT" pitchFamily="34" charset="0"/>
                <a:ea typeface="华文中宋" pitchFamily="2" charset="-122"/>
              </a:rPr>
              <a:t>完成后，选择“</a:t>
            </a:r>
            <a:r>
              <a:rPr lang="en-US" altLang="zh-CN" sz="2000">
                <a:latin typeface="Gill Sans MT" pitchFamily="34" charset="0"/>
                <a:ea typeface="华文中宋" pitchFamily="2" charset="-122"/>
              </a:rPr>
              <a:t>Finish partitioning and write changes to disk</a:t>
            </a:r>
            <a:r>
              <a:rPr lang="zh-CN" altLang="en-US" sz="2000">
                <a:latin typeface="Gill Sans MT" pitchFamily="34" charset="0"/>
                <a:ea typeface="华文中宋" pitchFamily="2" charset="-122"/>
              </a:rPr>
              <a:t>”和“</a:t>
            </a:r>
            <a:r>
              <a:rPr lang="en-US" altLang="zh-CN" sz="2000">
                <a:latin typeface="Gill Sans MT" pitchFamily="34" charset="0"/>
                <a:ea typeface="华文中宋" pitchFamily="2" charset="-122"/>
              </a:rPr>
              <a:t>Write the changes to disks - Yes</a:t>
            </a:r>
            <a:r>
              <a:rPr lang="zh-CN" altLang="en-US" sz="2000">
                <a:latin typeface="Gill Sans MT" pitchFamily="34" charset="0"/>
                <a:ea typeface="华文中宋" pitchFamily="2" charset="-122"/>
              </a:rPr>
              <a:t>”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0"/>
            <a:ext cx="8229600" cy="56197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安装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Linux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虚拟机</a:t>
            </a:r>
          </a:p>
        </p:txBody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选择</a:t>
            </a:r>
            <a:r>
              <a:rPr lang="en-US" altLang="zh-CN"/>
              <a:t>package manager &gt; mirror &gt; China</a:t>
            </a:r>
            <a:r>
              <a:rPr lang="zh-CN" altLang="en-US"/>
              <a:t>及其中任一</a:t>
            </a:r>
            <a:r>
              <a:rPr lang="en-US" altLang="zh-CN"/>
              <a:t>Debian</a:t>
            </a:r>
            <a:r>
              <a:rPr lang="zh-CN" altLang="en-US"/>
              <a:t>发行镜像站点，如</a:t>
            </a:r>
          </a:p>
          <a:p>
            <a:pPr lvl="1" algn="ctr">
              <a:buFont typeface="Verdana" pitchFamily="34" charset="0"/>
              <a:buNone/>
            </a:pPr>
            <a:r>
              <a:rPr lang="en-US" altLang="zh-CN"/>
              <a:t>mirrors.163.com</a:t>
            </a:r>
          </a:p>
          <a:p>
            <a:r>
              <a:rPr lang="zh-CN" altLang="en-US"/>
              <a:t>选择安装软件集合：</a:t>
            </a:r>
            <a:r>
              <a:rPr lang="en-US" altLang="zh-CN"/>
              <a:t>Standard system utilities</a:t>
            </a:r>
          </a:p>
          <a:p>
            <a:r>
              <a:rPr lang="zh-CN" altLang="en-US"/>
              <a:t>选择安装</a:t>
            </a:r>
            <a:r>
              <a:rPr lang="en-US" altLang="zh-CN"/>
              <a:t>GRUB</a:t>
            </a:r>
            <a:r>
              <a:rPr lang="zh-CN" altLang="en-US"/>
              <a:t>启动装载器（</a:t>
            </a:r>
            <a:r>
              <a:rPr lang="en-US" altLang="zh-CN"/>
              <a:t>boot loader</a:t>
            </a:r>
            <a:r>
              <a:rPr lang="zh-CN" altLang="en-US"/>
              <a:t>），缺省安装至虚拟硬盘的主引导区</a:t>
            </a:r>
            <a:r>
              <a:rPr lang="en-US" altLang="zh-CN"/>
              <a:t>Master Boot Record </a:t>
            </a:r>
            <a:r>
              <a:rPr lang="zh-CN" altLang="en-US"/>
              <a:t>（</a:t>
            </a:r>
            <a:r>
              <a:rPr lang="en-US" altLang="zh-CN"/>
              <a:t>MBR</a:t>
            </a:r>
            <a:r>
              <a:rPr lang="zh-CN" altLang="en-US"/>
              <a:t>）</a:t>
            </a:r>
          </a:p>
          <a:p>
            <a:r>
              <a:rPr lang="zh-CN" altLang="en-US"/>
              <a:t>结束安装，重启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98425"/>
            <a:ext cx="8229600" cy="56197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使用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Linux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虚拟机</a:t>
            </a:r>
          </a:p>
        </p:txBody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/>
              <a:t>启动</a:t>
            </a:r>
            <a:r>
              <a:rPr lang="en-US" altLang="zh-CN" sz="2000"/>
              <a:t>Linux</a:t>
            </a:r>
            <a:r>
              <a:rPr lang="zh-CN" altLang="en-US" sz="2000"/>
              <a:t>虚拟机，在命令行登录界面输入安装时设置的用户名和口令，进入</a:t>
            </a:r>
            <a:r>
              <a:rPr lang="en-US" altLang="zh-CN" sz="2000"/>
              <a:t>shell</a:t>
            </a:r>
          </a:p>
          <a:p>
            <a:pPr>
              <a:lnSpc>
                <a:spcPct val="90000"/>
              </a:lnSpc>
            </a:pP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在</a:t>
            </a:r>
            <a:r>
              <a:rPr lang="en-US" altLang="zh-CN" sz="2000"/>
              <a:t>shell</a:t>
            </a:r>
            <a:r>
              <a:rPr lang="zh-CN" altLang="en-US" sz="2000"/>
              <a:t>中输入、执行各种常用命令（命令名区分大小写，一般为小写）：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cd, ls, rm, mkdir</a:t>
            </a:r>
            <a:r>
              <a:rPr lang="zh-CN" altLang="en-US" sz="1800"/>
              <a:t>：文件、目录操作命令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cat, more, less</a:t>
            </a:r>
            <a:r>
              <a:rPr lang="zh-CN" altLang="en-US" sz="1800"/>
              <a:t>：查看文件内容（输出至屏幕或其它重定向的目标设备）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800"/>
              <a:t>df</a:t>
            </a:r>
            <a:r>
              <a:rPr lang="zh-CN" altLang="en-US" sz="1800"/>
              <a:t>：查看空闲的硬盘分区（已挂载文件系统）空间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su</a:t>
            </a:r>
            <a:r>
              <a:rPr lang="zh-CN" altLang="en-US" sz="1800"/>
              <a:t>：切换至其它用户，如无参数切换至</a:t>
            </a:r>
            <a:r>
              <a:rPr lang="en-US" altLang="zh-CN" sz="1800"/>
              <a:t>root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vi</a:t>
            </a:r>
            <a:r>
              <a:rPr lang="zh-CN" altLang="en-US" sz="1800"/>
              <a:t>：功能强大的文本编辑器</a:t>
            </a:r>
          </a:p>
          <a:p>
            <a:pPr lvl="1">
              <a:lnSpc>
                <a:spcPct val="90000"/>
              </a:lnSpc>
            </a:pPr>
            <a:endParaRPr lang="zh-CN" altLang="en-US" sz="1800"/>
          </a:p>
          <a:p>
            <a:pPr>
              <a:lnSpc>
                <a:spcPct val="90000"/>
              </a:lnSpc>
            </a:pPr>
            <a:r>
              <a:rPr lang="zh-CN" altLang="en-US" sz="2000"/>
              <a:t>关闭</a:t>
            </a:r>
            <a:r>
              <a:rPr lang="en-US" altLang="zh-CN" sz="2000"/>
              <a:t>Linux</a:t>
            </a:r>
            <a:r>
              <a:rPr lang="zh-CN" altLang="en-US" sz="2000"/>
              <a:t>系统：</a:t>
            </a:r>
          </a:p>
          <a:p>
            <a:pPr lvl="1">
              <a:lnSpc>
                <a:spcPct val="90000"/>
              </a:lnSpc>
            </a:pPr>
            <a:r>
              <a:rPr lang="zh-CN" altLang="en-US" sz="1800"/>
              <a:t>以</a:t>
            </a:r>
            <a:r>
              <a:rPr lang="en-US" altLang="zh-CN" sz="1800"/>
              <a:t>root</a:t>
            </a:r>
            <a:r>
              <a:rPr lang="zh-CN" altLang="en-US" sz="1800"/>
              <a:t>权限执行“</a:t>
            </a:r>
            <a:r>
              <a:rPr lang="en-US" altLang="zh-CN" sz="1800"/>
              <a:t>poweroff”</a:t>
            </a:r>
            <a:r>
              <a:rPr lang="zh-CN" altLang="en-US" sz="1800"/>
              <a:t>、“</a:t>
            </a:r>
            <a:r>
              <a:rPr lang="en-US" altLang="zh-CN" sz="1800"/>
              <a:t>shutdown -h now”</a:t>
            </a:r>
            <a:r>
              <a:rPr lang="zh-CN" altLang="en-US" sz="1800"/>
              <a:t>、“</a:t>
            </a:r>
            <a:r>
              <a:rPr lang="en-US" altLang="zh-CN" sz="1800"/>
              <a:t>reboot”</a:t>
            </a:r>
            <a:r>
              <a:rPr lang="zh-CN" altLang="en-US" sz="1800"/>
              <a:t>（重启）等命令之一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63550" y="98425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Linux</a:t>
            </a:r>
            <a:r>
              <a:rPr lang="zh-CN" altLang="en-US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文件系统</a:t>
            </a:r>
            <a:endParaRPr lang="zh-CN" altLang="en-US" kern="1800" dirty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9219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800">
                <a:latin typeface="Times New Roman" pitchFamily="18" charset="0"/>
              </a:rPr>
              <a:t>文件系统是一种存储和组织计算机文件和数据的方法，它使得对其访问和查找变得容易。</a:t>
            </a:r>
            <a:r>
              <a:rPr lang="en-US" altLang="zh-CN" sz="2800">
                <a:latin typeface="Times New Roman" pitchFamily="18" charset="0"/>
              </a:rPr>
              <a:t>Linux</a:t>
            </a:r>
            <a:r>
              <a:rPr lang="zh-CN" altLang="en-US" sz="2800">
                <a:latin typeface="Times New Roman" pitchFamily="18" charset="0"/>
              </a:rPr>
              <a:t>支持多种文件系统包括：</a:t>
            </a:r>
            <a:r>
              <a:rPr lang="en-US" altLang="zh-CN" sz="2800">
                <a:latin typeface="Times New Roman" pitchFamily="18" charset="0"/>
              </a:rPr>
              <a:t>EXT2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en-US" altLang="zh-CN" sz="2800">
                <a:latin typeface="Times New Roman" pitchFamily="18" charset="0"/>
              </a:rPr>
              <a:t>EXT3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en-US" altLang="zh-CN" sz="2800">
                <a:latin typeface="Times New Roman" pitchFamily="18" charset="0"/>
              </a:rPr>
              <a:t>EXT4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en-US" altLang="zh-CN" sz="2800">
                <a:latin typeface="Times New Roman" pitchFamily="18" charset="0"/>
              </a:rPr>
              <a:t>FAT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en-US" altLang="zh-CN" sz="2800">
                <a:latin typeface="Times New Roman" pitchFamily="18" charset="0"/>
              </a:rPr>
              <a:t>NTFS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en-US" altLang="zh-CN" sz="2800">
                <a:latin typeface="Times New Roman" pitchFamily="18" charset="0"/>
              </a:rPr>
              <a:t>ISO9660</a:t>
            </a:r>
            <a:r>
              <a:rPr lang="zh-CN" altLang="en-US" sz="2800">
                <a:latin typeface="Times New Roman" pitchFamily="18" charset="0"/>
              </a:rPr>
              <a:t>等。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6850" y="3024188"/>
            <a:ext cx="6475413" cy="264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98425"/>
            <a:ext cx="8229600" cy="56197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使用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Linux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虚拟机</a:t>
            </a:r>
          </a:p>
        </p:txBody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Debian</a:t>
            </a:r>
            <a:r>
              <a:rPr lang="zh-CN" altLang="en-US"/>
              <a:t>软件包管理系统</a:t>
            </a:r>
            <a:r>
              <a:rPr lang="en-US" altLang="zh-CN"/>
              <a:t>——APT</a:t>
            </a:r>
          </a:p>
          <a:p>
            <a:r>
              <a:rPr lang="en-US" altLang="zh-CN"/>
              <a:t>APT</a:t>
            </a:r>
            <a:r>
              <a:rPr lang="zh-CN" altLang="en-US"/>
              <a:t>软件包发布源：包含有大量</a:t>
            </a:r>
            <a:r>
              <a:rPr lang="en-US" altLang="zh-CN"/>
              <a:t>Debian</a:t>
            </a:r>
            <a:r>
              <a:rPr lang="zh-CN" altLang="en-US"/>
              <a:t>软件包的网络站点</a:t>
            </a:r>
          </a:p>
          <a:p>
            <a:pPr lvl="1"/>
            <a:r>
              <a:rPr lang="zh-CN" altLang="en-US"/>
              <a:t>配置文件：</a:t>
            </a:r>
            <a:r>
              <a:rPr lang="en-US" altLang="en-US">
                <a:ea typeface="华文中宋" pitchFamily="2" charset="-122"/>
              </a:rPr>
              <a:t>/etc/apt/sources.list</a:t>
            </a:r>
            <a:r>
              <a:rPr lang="zh-CN" altLang="en-US"/>
              <a:t>，列出源站点域名及相应目录、软件包类别</a:t>
            </a:r>
          </a:p>
          <a:p>
            <a:pPr lvl="2"/>
            <a:r>
              <a:rPr lang="en-US" altLang="zh-CN" sz="1800"/>
              <a:t>deb http://mirrors.163.com/debian/ wheezy main contrib non-free</a:t>
            </a:r>
          </a:p>
          <a:p>
            <a:pPr lvl="2"/>
            <a:r>
              <a:rPr lang="en-US" altLang="zh-CN" sz="1800"/>
              <a:t>deb http://ftp.cn.debian.org/debian/ wheezy main contrib non-free</a:t>
            </a:r>
            <a:endParaRPr lang="zh-CN" altLang="en-US" sz="1800"/>
          </a:p>
          <a:p>
            <a:r>
              <a:rPr lang="zh-CN" altLang="en-US"/>
              <a:t>安装软件包</a:t>
            </a:r>
            <a:r>
              <a:rPr lang="en-US" altLang="zh-CN"/>
              <a:t>——aptitute/apt-get</a:t>
            </a:r>
            <a:r>
              <a:rPr lang="zh-CN" altLang="en-US"/>
              <a:t>命令</a:t>
            </a:r>
          </a:p>
          <a:p>
            <a:pPr lvl="1"/>
            <a:r>
              <a:rPr lang="zh-CN" altLang="en-US"/>
              <a:t>不带参数调用将打开全屏软件包管理界面</a:t>
            </a:r>
          </a:p>
          <a:p>
            <a:pPr lvl="1"/>
            <a:r>
              <a:rPr lang="en-US" altLang="zh-CN"/>
              <a:t>+ install &lt;</a:t>
            </a:r>
            <a:r>
              <a:rPr lang="zh-CN" altLang="en-US"/>
              <a:t>软件包名</a:t>
            </a:r>
            <a:r>
              <a:rPr lang="en-US" altLang="zh-CN"/>
              <a:t>&gt;</a:t>
            </a:r>
            <a:r>
              <a:rPr lang="zh-CN" altLang="en-US"/>
              <a:t>：安装相应软件包</a:t>
            </a:r>
          </a:p>
          <a:p>
            <a:pPr lvl="2"/>
            <a:r>
              <a:rPr lang="zh-CN" altLang="en-US" sz="1800"/>
              <a:t>例如： </a:t>
            </a:r>
            <a:r>
              <a:rPr lang="en-US" altLang="zh-CN" sz="1800"/>
              <a:t>aptitute install sudo</a:t>
            </a:r>
            <a:endParaRPr lang="zh-CN" altLang="en-US" sz="1800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98425"/>
            <a:ext cx="8229600" cy="56197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使用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Linux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虚拟机</a:t>
            </a:r>
          </a:p>
        </p:txBody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华文中宋" pitchFamily="2" charset="-122"/>
              </a:rPr>
              <a:t>sudo</a:t>
            </a:r>
            <a:r>
              <a:rPr lang="en-US" altLang="zh-CN"/>
              <a:t>命</a:t>
            </a:r>
            <a:r>
              <a:rPr lang="zh-CN" altLang="en-US"/>
              <a:t>令：允许在当前普通用户的命令行环境中以其它用户（特别是</a:t>
            </a:r>
            <a:r>
              <a:rPr lang="en-US" altLang="zh-CN"/>
              <a:t>root</a:t>
            </a:r>
            <a:r>
              <a:rPr lang="zh-CN" altLang="en-US"/>
              <a:t>）身份及其权限执行指定的命令</a:t>
            </a:r>
          </a:p>
          <a:p>
            <a:pPr lvl="1"/>
            <a:r>
              <a:rPr lang="zh-CN" altLang="en-US"/>
              <a:t>配置文件：</a:t>
            </a:r>
            <a:r>
              <a:rPr lang="en-US" altLang="en-US">
                <a:ea typeface="华文中宋" pitchFamily="2" charset="-122"/>
              </a:rPr>
              <a:t>/etc/sudoers</a:t>
            </a:r>
            <a:r>
              <a:rPr lang="zh-CN" altLang="en-US"/>
              <a:t>，列出允许使用</a:t>
            </a:r>
            <a:r>
              <a:rPr lang="en-US" altLang="zh-CN"/>
              <a:t>sudo</a:t>
            </a:r>
            <a:r>
              <a:rPr lang="zh-CN" altLang="en-US"/>
              <a:t>的用户及允许其执行的命令集合</a:t>
            </a:r>
          </a:p>
          <a:p>
            <a:pPr lvl="1"/>
            <a:r>
              <a:rPr lang="zh-CN" altLang="en-US"/>
              <a:t>优点：不必使用</a:t>
            </a:r>
            <a:r>
              <a:rPr lang="en-US" altLang="zh-CN"/>
              <a:t>su</a:t>
            </a:r>
            <a:r>
              <a:rPr lang="zh-CN" altLang="en-US"/>
              <a:t>命令切换至相应用户的环境即可以其身份执行命令。方便了系统管理（不必切换至该用户）。</a:t>
            </a:r>
          </a:p>
          <a:p>
            <a:pPr lvl="2"/>
            <a:r>
              <a:rPr lang="zh-CN" altLang="en-US" sz="1800"/>
              <a:t>例如：</a:t>
            </a:r>
            <a:r>
              <a:rPr lang="en-US" altLang="zh-CN" sz="1800"/>
              <a:t>sudo shutdown -h now</a:t>
            </a:r>
          </a:p>
          <a:p>
            <a:endParaRPr lang="zh-CN" altLang="en-US"/>
          </a:p>
          <a:p>
            <a:r>
              <a:rPr lang="en-US" altLang="zh-CN"/>
              <a:t>ssh</a:t>
            </a:r>
            <a:r>
              <a:rPr lang="zh-CN" altLang="en-US"/>
              <a:t>命令：</a:t>
            </a:r>
            <a:r>
              <a:rPr lang="en-US" altLang="zh-CN"/>
              <a:t>secure shell</a:t>
            </a:r>
            <a:r>
              <a:rPr lang="zh-CN" altLang="en-US"/>
              <a:t>客户端软件</a:t>
            </a:r>
          </a:p>
          <a:p>
            <a:pPr lvl="1"/>
            <a:r>
              <a:rPr lang="zh-CN" altLang="en-US"/>
              <a:t>配合</a:t>
            </a:r>
            <a:r>
              <a:rPr lang="en-US" altLang="zh-CN"/>
              <a:t>ssh-server</a:t>
            </a:r>
            <a:r>
              <a:rPr lang="zh-CN" altLang="en-US"/>
              <a:t>软件包实现安全的远程</a:t>
            </a:r>
            <a:r>
              <a:rPr lang="en-US" altLang="zh-CN"/>
              <a:t>Linux</a:t>
            </a:r>
            <a:r>
              <a:rPr lang="zh-CN" altLang="en-US"/>
              <a:t>主机访问</a:t>
            </a:r>
          </a:p>
          <a:p>
            <a:pPr lvl="2"/>
            <a:r>
              <a:rPr lang="zh-CN" altLang="en-US" sz="1800"/>
              <a:t>相对于类似功能但不够安全的</a:t>
            </a:r>
            <a:r>
              <a:rPr lang="en-US" altLang="zh-CN" sz="1800"/>
              <a:t>telnet</a:t>
            </a: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98425"/>
            <a:ext cx="8229600" cy="56197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使用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Linux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虚拟机</a:t>
            </a:r>
          </a:p>
        </p:txBody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>
          <a:xfrm>
            <a:off x="611188" y="1223963"/>
            <a:ext cx="7499350" cy="5005387"/>
          </a:xfrm>
        </p:spPr>
        <p:txBody>
          <a:bodyPr/>
          <a:lstStyle/>
          <a:p>
            <a:r>
              <a:rPr lang="zh-CN" altLang="en-US"/>
              <a:t>安装实验所需编程环境的相关软件包</a:t>
            </a:r>
          </a:p>
          <a:p>
            <a:pPr lvl="1"/>
            <a:r>
              <a:rPr lang="en-US" altLang="zh-CN"/>
              <a:t>build-essential</a:t>
            </a:r>
            <a:r>
              <a:rPr lang="zh-CN" altLang="en-US"/>
              <a:t>：包含</a:t>
            </a:r>
            <a:r>
              <a:rPr lang="en-US" altLang="zh-CN"/>
              <a:t>gcc, make, ld</a:t>
            </a:r>
            <a:r>
              <a:rPr lang="zh-CN" altLang="en-US"/>
              <a:t>等</a:t>
            </a:r>
            <a:r>
              <a:rPr lang="en-US" altLang="zh-CN"/>
              <a:t>binary utilities</a:t>
            </a:r>
            <a:r>
              <a:rPr lang="zh-CN" altLang="en-US"/>
              <a:t> </a:t>
            </a:r>
          </a:p>
          <a:p>
            <a:pPr lvl="1"/>
            <a:r>
              <a:rPr lang="en-US" altLang="zh-CN"/>
              <a:t>gdb</a:t>
            </a:r>
            <a:r>
              <a:rPr lang="zh-CN" altLang="en-US"/>
              <a:t>：交互式程序调试工具</a:t>
            </a:r>
          </a:p>
          <a:p>
            <a:pPr lvl="1"/>
            <a:r>
              <a:rPr lang="en-US" altLang="zh-CN"/>
              <a:t>vim</a:t>
            </a:r>
            <a:r>
              <a:rPr lang="zh-CN" altLang="en-US"/>
              <a:t>：文本</a:t>
            </a:r>
            <a:r>
              <a:rPr lang="en-US" altLang="zh-CN"/>
              <a:t>/</a:t>
            </a:r>
            <a:r>
              <a:rPr lang="zh-CN" altLang="en-US"/>
              <a:t>源代码编辑器</a:t>
            </a:r>
          </a:p>
          <a:p>
            <a:pPr lvl="1"/>
            <a:r>
              <a:rPr lang="en-US" altLang="zh-CN"/>
              <a:t>git</a:t>
            </a:r>
            <a:r>
              <a:rPr lang="zh-CN" altLang="en-US"/>
              <a:t>：源代码版本控制工具（实验代码提交要求同时带上</a:t>
            </a:r>
            <a:r>
              <a:rPr lang="en-US" altLang="zh-CN"/>
              <a:t>git</a:t>
            </a:r>
            <a:r>
              <a:rPr lang="zh-CN" altLang="en-US"/>
              <a:t>记录）</a:t>
            </a:r>
          </a:p>
          <a:p>
            <a:pPr lvl="1"/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Terminal</a:t>
            </a:r>
            <a:r>
              <a:rPr lang="zh-CN" altLang="en-US"/>
              <a:t>终端窗口</a:t>
            </a:r>
            <a:endParaRPr lang="en-US" altLang="zh-CN"/>
          </a:p>
          <a:p>
            <a:pPr lvl="1"/>
            <a:r>
              <a:rPr lang="en-US" altLang="zh-CN"/>
              <a:t>Linux</a:t>
            </a:r>
            <a:r>
              <a:rPr lang="zh-CN" altLang="en-US"/>
              <a:t>系统启动时创建了</a:t>
            </a:r>
            <a:r>
              <a:rPr lang="en-US" altLang="zh-CN"/>
              <a:t>6</a:t>
            </a:r>
            <a:r>
              <a:rPr lang="zh-CN" altLang="en-US"/>
              <a:t>个虚终端（</a:t>
            </a:r>
            <a:r>
              <a:rPr lang="en-US" altLang="zh-CN"/>
              <a:t>tty1-6</a:t>
            </a:r>
            <a:r>
              <a:rPr lang="zh-CN" altLang="en-US"/>
              <a:t>），支持同时打开最多</a:t>
            </a:r>
            <a:r>
              <a:rPr lang="en-US" altLang="zh-CN"/>
              <a:t>6</a:t>
            </a:r>
            <a:r>
              <a:rPr lang="zh-CN" altLang="en-US"/>
              <a:t>个命令行会话</a:t>
            </a:r>
            <a:endParaRPr lang="en-US" altLang="zh-CN"/>
          </a:p>
          <a:p>
            <a:pPr lvl="1"/>
            <a:r>
              <a:rPr lang="zh-CN" altLang="en-US"/>
              <a:t>可用快捷键</a:t>
            </a:r>
            <a:r>
              <a:rPr lang="en-US" altLang="zh-CN"/>
              <a:t>Alt + (F1-F6)</a:t>
            </a:r>
            <a:r>
              <a:rPr lang="zh-CN" altLang="en-US"/>
              <a:t>进行切换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1.4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使用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Linux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虚拟机</a:t>
            </a:r>
          </a:p>
        </p:txBody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>
          <a:xfrm>
            <a:off x="838200" y="1117600"/>
            <a:ext cx="7499350" cy="5005388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/>
              <a:t>虚拟机与宿主机之间拷贝文件</a:t>
            </a:r>
          </a:p>
          <a:p>
            <a:pPr lvl="1"/>
            <a:endParaRPr lang="zh-CN" altLang="en-US" sz="1800"/>
          </a:p>
          <a:p>
            <a:r>
              <a:rPr lang="zh-CN" altLang="en-US" sz="2000"/>
              <a:t>如果宿主机安装有</a:t>
            </a:r>
            <a:r>
              <a:rPr lang="en-US" altLang="zh-CN" sz="2000"/>
              <a:t>FTP</a:t>
            </a:r>
            <a:r>
              <a:rPr lang="zh-CN" altLang="en-US" sz="2000"/>
              <a:t>、</a:t>
            </a:r>
            <a:r>
              <a:rPr lang="en-US" altLang="zh-CN" sz="2000"/>
              <a:t>SSH</a:t>
            </a:r>
            <a:r>
              <a:rPr lang="zh-CN" altLang="en-US" sz="2000"/>
              <a:t>等服务</a:t>
            </a:r>
          </a:p>
          <a:p>
            <a:pPr lvl="1"/>
            <a:r>
              <a:rPr lang="zh-CN" altLang="en-US" sz="1800"/>
              <a:t>使用</a:t>
            </a:r>
            <a:r>
              <a:rPr lang="en-US" altLang="zh-CN" sz="1800"/>
              <a:t>ftp</a:t>
            </a:r>
            <a:r>
              <a:rPr lang="zh-CN" altLang="en-US" sz="1800"/>
              <a:t>、</a:t>
            </a:r>
            <a:r>
              <a:rPr lang="en-US" altLang="zh-CN" sz="1800"/>
              <a:t>scp</a:t>
            </a:r>
            <a:r>
              <a:rPr lang="zh-CN" altLang="en-US" sz="1800"/>
              <a:t>等命令</a:t>
            </a:r>
          </a:p>
          <a:p>
            <a:r>
              <a:rPr lang="zh-CN" altLang="en-US" sz="2000"/>
              <a:t>如果宿主机支持网络邻居</a:t>
            </a:r>
            <a:r>
              <a:rPr lang="en-US" altLang="zh-CN" sz="2000"/>
              <a:t>/Samba</a:t>
            </a:r>
            <a:r>
              <a:rPr lang="zh-CN" altLang="en-US" sz="2000"/>
              <a:t>协议（如</a:t>
            </a:r>
            <a:r>
              <a:rPr lang="en-US" altLang="zh-CN" sz="2000"/>
              <a:t>Windows</a:t>
            </a:r>
            <a:r>
              <a:rPr lang="zh-CN" altLang="en-US" sz="2000"/>
              <a:t>）</a:t>
            </a:r>
          </a:p>
          <a:p>
            <a:pPr lvl="1"/>
            <a:r>
              <a:rPr lang="zh-CN" altLang="en-US" sz="1800"/>
              <a:t>虚拟机上安装</a:t>
            </a:r>
            <a:r>
              <a:rPr lang="en-US" altLang="zh-CN" sz="1800"/>
              <a:t>smbclient</a:t>
            </a:r>
            <a:r>
              <a:rPr lang="zh-CN" altLang="en-US" sz="1800"/>
              <a:t>、</a:t>
            </a:r>
            <a:r>
              <a:rPr lang="en-US" altLang="zh-CN" sz="1800"/>
              <a:t>cifs-utils</a:t>
            </a:r>
          </a:p>
          <a:p>
            <a:pPr lvl="1"/>
            <a:r>
              <a:rPr lang="zh-CN" altLang="en-US" sz="1800"/>
              <a:t>执行命令：</a:t>
            </a:r>
            <a:r>
              <a:rPr lang="en-US" altLang="zh-CN" sz="1800"/>
              <a:t>smbclient //10.0.2.2/</a:t>
            </a:r>
            <a:r>
              <a:rPr lang="zh-CN" altLang="en-US" sz="1800"/>
              <a:t>宿主机共享目录名 </a:t>
            </a:r>
            <a:r>
              <a:rPr lang="en-US" altLang="zh-CN" sz="1800"/>
              <a:t>-U </a:t>
            </a:r>
            <a:r>
              <a:rPr lang="zh-CN" altLang="en-US" sz="1800"/>
              <a:t>宿主机用户名</a:t>
            </a:r>
          </a:p>
          <a:p>
            <a:pPr lvl="2"/>
            <a:r>
              <a:rPr lang="en-US" altLang="zh-CN" sz="1600"/>
              <a:t>10.0.2.2</a:t>
            </a:r>
            <a:r>
              <a:rPr lang="zh-CN" altLang="en-US" sz="1600"/>
              <a:t>是</a:t>
            </a:r>
            <a:r>
              <a:rPr lang="en-US" altLang="zh-CN" sz="1600"/>
              <a:t>VirtualBox</a:t>
            </a:r>
            <a:r>
              <a:rPr lang="zh-CN" altLang="en-US" sz="1600"/>
              <a:t>缺省</a:t>
            </a:r>
            <a:r>
              <a:rPr lang="en-US" altLang="zh-CN" sz="1600"/>
              <a:t>NAT</a:t>
            </a:r>
            <a:r>
              <a:rPr lang="zh-CN" altLang="en-US" sz="1600"/>
              <a:t>网络配置下，宿主机在虚拟内网中的</a:t>
            </a:r>
            <a:r>
              <a:rPr lang="en-US" altLang="zh-CN" sz="1600"/>
              <a:t>IP</a:t>
            </a:r>
            <a:r>
              <a:rPr lang="zh-CN" altLang="en-US" sz="1600"/>
              <a:t>地址</a:t>
            </a:r>
          </a:p>
          <a:p>
            <a:pPr lvl="2"/>
            <a:r>
              <a:rPr lang="zh-CN" altLang="en-US" sz="1600"/>
              <a:t>身份认证后，进入交互式</a:t>
            </a:r>
            <a:r>
              <a:rPr lang="en-US" altLang="zh-CN" sz="1600"/>
              <a:t>SMB</a:t>
            </a:r>
            <a:r>
              <a:rPr lang="zh-CN" altLang="en-US" sz="1600"/>
              <a:t>客户端模式，可用</a:t>
            </a:r>
            <a:r>
              <a:rPr lang="en-US" altLang="zh-CN" sz="1600"/>
              <a:t>put</a:t>
            </a:r>
            <a:r>
              <a:rPr lang="zh-CN" altLang="en-US" sz="1600"/>
              <a:t>、</a:t>
            </a:r>
            <a:r>
              <a:rPr lang="en-US" altLang="zh-CN" sz="1600"/>
              <a:t>get</a:t>
            </a:r>
            <a:r>
              <a:rPr lang="zh-CN" altLang="en-US" sz="1600"/>
              <a:t>等类</a:t>
            </a:r>
            <a:r>
              <a:rPr lang="en-US" altLang="zh-CN" sz="1600"/>
              <a:t>FTP</a:t>
            </a:r>
            <a:r>
              <a:rPr lang="zh-CN" altLang="en-US" sz="1600"/>
              <a:t>命令在虚拟机与宿主机之间传输文件（用</a:t>
            </a:r>
            <a:r>
              <a:rPr lang="en-US" altLang="zh-CN" sz="1600"/>
              <a:t>help</a:t>
            </a:r>
            <a:r>
              <a:rPr lang="zh-CN" altLang="en-US" sz="1600"/>
              <a:t>或</a:t>
            </a:r>
            <a:r>
              <a:rPr lang="en-US" altLang="zh-CN" sz="1600"/>
              <a:t>?</a:t>
            </a:r>
            <a:r>
              <a:rPr lang="zh-CN" altLang="en-US" sz="1600"/>
              <a:t>命令查看可用命令），</a:t>
            </a:r>
            <a:r>
              <a:rPr lang="en-US" altLang="zh-CN" sz="1600"/>
              <a:t>quit</a:t>
            </a:r>
            <a:r>
              <a:rPr lang="zh-CN" altLang="en-US" sz="1600"/>
              <a:t>命令退出客户端</a:t>
            </a:r>
          </a:p>
          <a:p>
            <a:r>
              <a:rPr lang="zh-CN" altLang="en-US" sz="2000"/>
              <a:t>使用</a:t>
            </a:r>
            <a:r>
              <a:rPr lang="en-US" altLang="zh-CN" sz="2000"/>
              <a:t>VirtualBox</a:t>
            </a:r>
            <a:r>
              <a:rPr lang="zh-CN" altLang="en-US" sz="2000"/>
              <a:t>提供的</a:t>
            </a:r>
            <a:r>
              <a:rPr lang="en-US" altLang="zh-CN" sz="2000"/>
              <a:t>Shared Folder</a:t>
            </a:r>
            <a:r>
              <a:rPr lang="zh-CN" altLang="en-US" sz="2000"/>
              <a:t>功能实现文件传输</a:t>
            </a:r>
          </a:p>
          <a:p>
            <a:pPr lvl="1"/>
            <a:r>
              <a:rPr lang="zh-CN" altLang="en-US" sz="1800"/>
              <a:t>需安装</a:t>
            </a:r>
            <a:r>
              <a:rPr lang="en-US" altLang="zh-CN" sz="1800"/>
              <a:t>VirtualBox</a:t>
            </a:r>
            <a:r>
              <a:rPr lang="zh-CN" altLang="en-US" sz="1800"/>
              <a:t>的</a:t>
            </a:r>
            <a:r>
              <a:rPr lang="en-US" altLang="zh-CN" sz="1800"/>
              <a:t>” Guest Additions”</a:t>
            </a:r>
            <a:r>
              <a:rPr lang="zh-CN" altLang="en-US" sz="1800"/>
              <a:t>增强功能（需编译内核模块，参见</a:t>
            </a:r>
            <a:r>
              <a:rPr lang="en-US" altLang="zh-CN" sz="1800"/>
              <a:t>VirtualBox </a:t>
            </a:r>
            <a:r>
              <a:rPr lang="zh-CN" altLang="en-US" sz="1800"/>
              <a:t>用户手册相应说明）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68313" y="98425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Linux</a:t>
            </a:r>
            <a:r>
              <a:rPr lang="zh-CN" altLang="en-US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应用程序</a:t>
            </a:r>
            <a:endParaRPr lang="zh-CN" altLang="en-US" kern="1800" dirty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1024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000">
                <a:latin typeface="Times New Roman" pitchFamily="18" charset="0"/>
              </a:rPr>
              <a:t>Linux</a:t>
            </a:r>
            <a:r>
              <a:rPr lang="zh-CN" altLang="en-US" sz="2000">
                <a:latin typeface="Times New Roman" pitchFamily="18" charset="0"/>
              </a:rPr>
              <a:t>发展至今已经拥有了包括编辑器、过滤器、交互程序等在内的多种应用程序。由于</a:t>
            </a:r>
            <a:r>
              <a:rPr lang="en-US" altLang="zh-CN" sz="2000">
                <a:latin typeface="Times New Roman" pitchFamily="18" charset="0"/>
              </a:rPr>
              <a:t>Linux</a:t>
            </a:r>
            <a:r>
              <a:rPr lang="zh-CN" altLang="en-US" sz="2000">
                <a:latin typeface="Times New Roman" pitchFamily="18" charset="0"/>
              </a:rPr>
              <a:t>的特性，用户可以自由定制这些软件以更加符合自己的使用要求。当然，用户也可以自己编写新的程序。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rgbClr val="3333CC"/>
                </a:solidFill>
                <a:latin typeface="Times New Roman" pitchFamily="18" charset="0"/>
              </a:rPr>
              <a:t>编辑器</a:t>
            </a:r>
            <a:r>
              <a:rPr lang="zh-CN" altLang="en-US" sz="2000">
                <a:latin typeface="Times New Roman" pitchFamily="18" charset="0"/>
              </a:rPr>
              <a:t>用于文件的编辑，</a:t>
            </a:r>
            <a:r>
              <a:rPr lang="en-US" altLang="zh-CN" sz="2000">
                <a:latin typeface="Times New Roman" pitchFamily="18" charset="0"/>
              </a:rPr>
              <a:t>Linux</a:t>
            </a:r>
            <a:r>
              <a:rPr lang="zh-CN" altLang="en-US" sz="2000">
                <a:latin typeface="Times New Roman" pitchFamily="18" charset="0"/>
              </a:rPr>
              <a:t>系统下比较流行的有</a:t>
            </a:r>
            <a:r>
              <a:rPr lang="en-US" altLang="zh-CN" sz="2000">
                <a:latin typeface="Times New Roman" pitchFamily="18" charset="0"/>
              </a:rPr>
              <a:t>vi</a:t>
            </a:r>
            <a:r>
              <a:rPr lang="zh-CN" altLang="en-US" sz="2000">
                <a:latin typeface="Times New Roman" pitchFamily="18" charset="0"/>
              </a:rPr>
              <a:t>和</a:t>
            </a:r>
            <a:r>
              <a:rPr lang="en-US" altLang="zh-CN" sz="2000">
                <a:latin typeface="Times New Roman" pitchFamily="18" charset="0"/>
              </a:rPr>
              <a:t>emacs</a:t>
            </a:r>
            <a:r>
              <a:rPr lang="zh-CN" altLang="en-US" sz="2000">
                <a:latin typeface="Times New Roman" pitchFamily="18" charset="0"/>
              </a:rPr>
              <a:t>。编辑器是我们进行程序设计的必备工具。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rgbClr val="3333CC"/>
                </a:solidFill>
                <a:latin typeface="Times New Roman" pitchFamily="18" charset="0"/>
              </a:rPr>
              <a:t>过滤器</a:t>
            </a:r>
            <a:r>
              <a:rPr lang="zh-CN" altLang="en-US" sz="2000">
                <a:latin typeface="Times New Roman" pitchFamily="18" charset="0"/>
              </a:rPr>
              <a:t>用于接收并过滤数据。</a:t>
            </a:r>
            <a:r>
              <a:rPr lang="en-US" altLang="zh-CN" sz="2000">
                <a:latin typeface="Times New Roman" pitchFamily="18" charset="0"/>
              </a:rPr>
              <a:t>Linux</a:t>
            </a:r>
            <a:r>
              <a:rPr lang="zh-CN" altLang="en-US" sz="2000">
                <a:latin typeface="Times New Roman" pitchFamily="18" charset="0"/>
              </a:rPr>
              <a:t>系统提供了多种不同类型的过滤器，他们的输入可以是一个文件，也可以是用户从键盘输入的数据。同时，过滤器之间还允许相互链接，即一个过滤器的输出可以是另一个过滤器的输入。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Times New Roman" pitchFamily="18" charset="0"/>
              </a:rPr>
              <a:t>Linux</a:t>
            </a:r>
            <a:r>
              <a:rPr lang="zh-CN" altLang="en-US" sz="2000">
                <a:latin typeface="Times New Roman" pitchFamily="18" charset="0"/>
              </a:rPr>
              <a:t>是一个多用户操作系统，它提供了</a:t>
            </a:r>
            <a:r>
              <a:rPr lang="zh-CN" altLang="en-US" sz="2000">
                <a:solidFill>
                  <a:srgbClr val="3333CC"/>
                </a:solidFill>
                <a:latin typeface="Times New Roman" pitchFamily="18" charset="0"/>
              </a:rPr>
              <a:t>交互程序</a:t>
            </a:r>
            <a:r>
              <a:rPr lang="zh-CN" altLang="en-US" sz="2000">
                <a:latin typeface="Times New Roman" pitchFamily="18" charset="0"/>
              </a:rPr>
              <a:t>，允许用户发送信息或接收来自其他用户的信息。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68313" y="98425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Linux</a:t>
            </a:r>
            <a:r>
              <a:rPr lang="zh-CN" altLang="en-US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的优势</a:t>
            </a:r>
            <a:endParaRPr lang="zh-CN" altLang="en-US" kern="1800" dirty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Times New Roman"/>
              </a:rPr>
              <a:t>Linux</a:t>
            </a:r>
            <a:r>
              <a:rPr lang="zh-CN" altLang="en-US" dirty="0">
                <a:latin typeface="Times New Roman"/>
              </a:rPr>
              <a:t>在自诞生到现在的短短十几年间发展非常迅猛，这和它独具的优势是分不开的。它的主要优势有如下几个：</a:t>
            </a:r>
          </a:p>
          <a:p>
            <a:pPr marL="765810" lvl="1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>
                <a:latin typeface="Times New Roman"/>
              </a:rPr>
              <a:t>成本低：</a:t>
            </a:r>
            <a:r>
              <a:rPr lang="zh-CN" altLang="en-US" dirty="0">
                <a:solidFill>
                  <a:schemeClr val="tx1"/>
                </a:solidFill>
                <a:latin typeface="Times New Roman"/>
              </a:rPr>
              <a:t>由于</a:t>
            </a:r>
            <a:r>
              <a:rPr lang="en-US" altLang="zh-CN" dirty="0">
                <a:solidFill>
                  <a:schemeClr val="tx1"/>
                </a:solidFill>
                <a:latin typeface="Times New Roman"/>
              </a:rPr>
              <a:t>Linux</a:t>
            </a:r>
            <a:r>
              <a:rPr lang="zh-CN" altLang="en-US" dirty="0">
                <a:solidFill>
                  <a:schemeClr val="tx1"/>
                </a:solidFill>
                <a:latin typeface="Times New Roman"/>
              </a:rPr>
              <a:t>系统是基于</a:t>
            </a:r>
            <a:r>
              <a:rPr lang="en-US" altLang="zh-CN" dirty="0">
                <a:solidFill>
                  <a:schemeClr val="tx1"/>
                </a:solidFill>
                <a:latin typeface="Times New Roman"/>
              </a:rPr>
              <a:t>GPL</a:t>
            </a:r>
            <a:r>
              <a:rPr lang="zh-CN" altLang="en-US" dirty="0">
                <a:solidFill>
                  <a:schemeClr val="tx1"/>
                </a:solidFill>
                <a:latin typeface="Times New Roman"/>
              </a:rPr>
              <a:t>基础的产物，因此任何人都可以自由地获取</a:t>
            </a:r>
            <a:r>
              <a:rPr lang="en-US" altLang="zh-CN" dirty="0">
                <a:solidFill>
                  <a:schemeClr val="tx1"/>
                </a:solidFill>
                <a:latin typeface="Times New Roman"/>
              </a:rPr>
              <a:t>Linux</a:t>
            </a:r>
            <a:r>
              <a:rPr lang="zh-CN" altLang="en-US" dirty="0">
                <a:solidFill>
                  <a:schemeClr val="tx1"/>
                </a:solidFill>
                <a:latin typeface="Times New Roman"/>
              </a:rPr>
              <a:t>，即使购买</a:t>
            </a:r>
            <a:r>
              <a:rPr lang="en-US" altLang="zh-CN" dirty="0">
                <a:solidFill>
                  <a:schemeClr val="tx1"/>
                </a:solidFill>
                <a:latin typeface="Times New Roman"/>
              </a:rPr>
              <a:t>Linux</a:t>
            </a:r>
            <a:r>
              <a:rPr lang="zh-CN" altLang="en-US" dirty="0">
                <a:solidFill>
                  <a:schemeClr val="tx1"/>
                </a:solidFill>
                <a:latin typeface="Times New Roman"/>
              </a:rPr>
              <a:t>的发行版本，也只需要少许的费用。另一方面，</a:t>
            </a:r>
            <a:r>
              <a:rPr lang="en-US" altLang="zh-CN" dirty="0">
                <a:solidFill>
                  <a:schemeClr val="tx1"/>
                </a:solidFill>
                <a:latin typeface="Times New Roman"/>
              </a:rPr>
              <a:t>Linux</a:t>
            </a:r>
            <a:r>
              <a:rPr lang="zh-CN" altLang="en-US" dirty="0">
                <a:solidFill>
                  <a:schemeClr val="tx1"/>
                </a:solidFill>
                <a:latin typeface="Times New Roman"/>
              </a:rPr>
              <a:t>对硬件配置要求很低，而且支持多种硬件平台，这也是造成它流行的主要原因之一。</a:t>
            </a:r>
          </a:p>
          <a:p>
            <a:pPr marL="765810" lvl="1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>
                <a:latin typeface="Times New Roman"/>
              </a:rPr>
              <a:t>开放：</a:t>
            </a:r>
            <a:r>
              <a:rPr lang="en-US" altLang="zh-CN" dirty="0">
                <a:solidFill>
                  <a:schemeClr val="tx1"/>
                </a:solidFill>
                <a:latin typeface="Times New Roman"/>
              </a:rPr>
              <a:t>Linux</a:t>
            </a:r>
            <a:r>
              <a:rPr lang="zh-CN" altLang="en-US" dirty="0">
                <a:solidFill>
                  <a:schemeClr val="tx1"/>
                </a:solidFill>
                <a:latin typeface="Times New Roman"/>
              </a:rPr>
              <a:t>系统是一个开放的系统。用户可以在不支付任何费用的前提下获得它的源代码，并且还可以根据自己的需要对它进行修改并自由传播。这为广大的计算机爱好者提供了学习、探索以及修改计算机操作系统内核的机会，对于程序开发工程师来说尤其重要。</a:t>
            </a:r>
          </a:p>
          <a:p>
            <a:pPr marL="765810" lvl="1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>
                <a:latin typeface="Times New Roman"/>
              </a:rPr>
              <a:t>稳定性：</a:t>
            </a:r>
            <a:r>
              <a:rPr lang="en-US" altLang="zh-CN" dirty="0">
                <a:solidFill>
                  <a:schemeClr val="tx1"/>
                </a:solidFill>
                <a:latin typeface="Times New Roman"/>
              </a:rPr>
              <a:t>Unix</a:t>
            </a:r>
            <a:r>
              <a:rPr lang="zh-CN" altLang="en-US" dirty="0">
                <a:solidFill>
                  <a:schemeClr val="tx1"/>
                </a:solidFill>
                <a:latin typeface="Times New Roman"/>
              </a:rPr>
              <a:t>操作系统的稳定性是众所周知的，</a:t>
            </a:r>
            <a:r>
              <a:rPr lang="en-US" altLang="zh-CN" dirty="0">
                <a:solidFill>
                  <a:schemeClr val="tx1"/>
                </a:solidFill>
                <a:latin typeface="Times New Roman"/>
              </a:rPr>
              <a:t>Linux</a:t>
            </a:r>
            <a:r>
              <a:rPr lang="zh-CN" altLang="en-US" dirty="0">
                <a:solidFill>
                  <a:schemeClr val="tx1"/>
                </a:solidFill>
                <a:latin typeface="Times New Roman"/>
              </a:rPr>
              <a:t>继承了</a:t>
            </a:r>
            <a:r>
              <a:rPr lang="en-US" altLang="zh-CN" dirty="0">
                <a:solidFill>
                  <a:schemeClr val="tx1"/>
                </a:solidFill>
                <a:latin typeface="Times New Roman"/>
              </a:rPr>
              <a:t>Unix</a:t>
            </a:r>
            <a:r>
              <a:rPr lang="zh-CN" altLang="en-US" dirty="0">
                <a:solidFill>
                  <a:schemeClr val="tx1"/>
                </a:solidFill>
                <a:latin typeface="Times New Roman"/>
              </a:rPr>
              <a:t>核心的设计思想，具有执行效率高、安全性高和稳定性好的特点。</a:t>
            </a:r>
          </a:p>
          <a:p>
            <a:pPr marL="765810" lvl="1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>
                <a:latin typeface="Times New Roman"/>
              </a:rPr>
              <a:t>多任务、多用户：</a:t>
            </a:r>
            <a:r>
              <a:rPr lang="en-US" altLang="zh-CN" dirty="0">
                <a:solidFill>
                  <a:schemeClr val="tx1"/>
                </a:solidFill>
                <a:latin typeface="Times New Roman"/>
              </a:rPr>
              <a:t>Linux</a:t>
            </a:r>
            <a:r>
              <a:rPr lang="zh-CN" altLang="en-US" dirty="0">
                <a:solidFill>
                  <a:schemeClr val="tx1"/>
                </a:solidFill>
                <a:latin typeface="Times New Roman"/>
              </a:rPr>
              <a:t>是多任务、多用户的操作系统，可以支持多个使用者同时使用和共享系统的处理器、磁盘、外设等系统资源。</a:t>
            </a:r>
          </a:p>
          <a:p>
            <a:pPr marL="765810" lvl="1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>
                <a:latin typeface="Times New Roman"/>
              </a:rPr>
              <a:t>网络功能强大：</a:t>
            </a:r>
            <a:r>
              <a:rPr lang="zh-CN" altLang="en-US" dirty="0">
                <a:solidFill>
                  <a:schemeClr val="tx1"/>
                </a:solidFill>
                <a:latin typeface="Times New Roman"/>
              </a:rPr>
              <a:t>网络是</a:t>
            </a:r>
            <a:r>
              <a:rPr lang="en-US" altLang="zh-CN" dirty="0">
                <a:solidFill>
                  <a:schemeClr val="tx1"/>
                </a:solidFill>
                <a:latin typeface="Times New Roman"/>
              </a:rPr>
              <a:t>Linux</a:t>
            </a:r>
            <a:r>
              <a:rPr lang="zh-CN" altLang="en-US" dirty="0">
                <a:solidFill>
                  <a:schemeClr val="tx1"/>
                </a:solidFill>
                <a:latin typeface="Times New Roman"/>
              </a:rPr>
              <a:t>系统的生命，强大的网络功能是</a:t>
            </a:r>
            <a:r>
              <a:rPr lang="en-US" altLang="zh-CN" dirty="0">
                <a:solidFill>
                  <a:schemeClr val="tx1"/>
                </a:solidFill>
                <a:latin typeface="Times New Roman"/>
              </a:rPr>
              <a:t>Linux</a:t>
            </a:r>
            <a:r>
              <a:rPr lang="zh-CN" altLang="en-US" dirty="0">
                <a:solidFill>
                  <a:schemeClr val="tx1"/>
                </a:solidFill>
                <a:latin typeface="Times New Roman"/>
              </a:rPr>
              <a:t>系统的一大特点，所以</a:t>
            </a:r>
            <a:r>
              <a:rPr lang="en-US" altLang="zh-CN" dirty="0">
                <a:solidFill>
                  <a:schemeClr val="tx1"/>
                </a:solidFill>
                <a:latin typeface="Times New Roman"/>
              </a:rPr>
              <a:t>Linux</a:t>
            </a:r>
            <a:r>
              <a:rPr lang="zh-CN" altLang="en-US" dirty="0">
                <a:solidFill>
                  <a:schemeClr val="tx1"/>
                </a:solidFill>
                <a:latin typeface="Times New Roman"/>
              </a:rPr>
              <a:t>在通信和网络功能方面优于其他操作系统。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27617</TotalTime>
  <Words>7257</Words>
  <Application>Microsoft Office PowerPoint</Application>
  <PresentationFormat>全屏显示(4:3)</PresentationFormat>
  <Paragraphs>640</Paragraphs>
  <Slides>73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4" baseType="lpstr">
      <vt:lpstr>方正大标宋简体</vt:lpstr>
      <vt:lpstr>黑体</vt:lpstr>
      <vt:lpstr>微软雅黑</vt:lpstr>
      <vt:lpstr>Arial</vt:lpstr>
      <vt:lpstr>Calibri</vt:lpstr>
      <vt:lpstr>Gill Sans MT</vt:lpstr>
      <vt:lpstr>Times New Roman</vt:lpstr>
      <vt:lpstr>Verdana</vt:lpstr>
      <vt:lpstr>Wingdings</vt:lpstr>
      <vt:lpstr>Wingdings 2</vt:lpstr>
      <vt:lpstr>默认设计模板</vt:lpstr>
      <vt:lpstr> 第1讲 实验环境  </vt:lpstr>
      <vt:lpstr>实验环境</vt:lpstr>
      <vt:lpstr>1、了解Linux</vt:lpstr>
      <vt:lpstr>Linux的发展</vt:lpstr>
      <vt:lpstr>Linux内核</vt:lpstr>
      <vt:lpstr>Linux Shell</vt:lpstr>
      <vt:lpstr>Linux文件系统</vt:lpstr>
      <vt:lpstr>Linux应用程序</vt:lpstr>
      <vt:lpstr>Linux的优势</vt:lpstr>
      <vt:lpstr>2、C语言编译器GCC简介</vt:lpstr>
      <vt:lpstr>为什么使用GCC</vt:lpstr>
      <vt:lpstr>用GCC进行编译</vt:lpstr>
      <vt:lpstr>用GCC进行编译</vt:lpstr>
      <vt:lpstr>GNU C/C++编译器的选项列表 </vt:lpstr>
      <vt:lpstr>基本选项——预处理阶段</vt:lpstr>
      <vt:lpstr>C预处理器 cpp</vt:lpstr>
      <vt:lpstr>基本选项——编译阶段</vt:lpstr>
      <vt:lpstr>编译器ccl优化选项</vt:lpstr>
      <vt:lpstr>编译优化选项的选择</vt:lpstr>
      <vt:lpstr>实例：查看GCC优化选项的效果</vt:lpstr>
      <vt:lpstr>基本选项——汇编阶段</vt:lpstr>
      <vt:lpstr>汇编器 as</vt:lpstr>
      <vt:lpstr>基本选项——链接阶段</vt:lpstr>
      <vt:lpstr>链接器 ld</vt:lpstr>
      <vt:lpstr>链接器选项</vt:lpstr>
      <vt:lpstr>链接器选项</vt:lpstr>
      <vt:lpstr>链接器选项</vt:lpstr>
      <vt:lpstr>链接器使用实例</vt:lpstr>
      <vt:lpstr>链接器使用实例</vt:lpstr>
      <vt:lpstr>3、gdb符号调试器</vt:lpstr>
      <vt:lpstr>gdb符号调试器</vt:lpstr>
      <vt:lpstr>gdb调试—执行程序</vt:lpstr>
      <vt:lpstr>gdb调试—设置断点</vt:lpstr>
      <vt:lpstr>gdb调试—设置断点</vt:lpstr>
      <vt:lpstr>gdb调试—使用断点</vt:lpstr>
      <vt:lpstr>gdb调试—使用断点</vt:lpstr>
      <vt:lpstr>gdb调试—列出源代码</vt:lpstr>
      <vt:lpstr>gdb调试—显示数据</vt:lpstr>
      <vt:lpstr>gdb调试—设置观察点（窗口）</vt:lpstr>
      <vt:lpstr>gdb调试—查看栈信息</vt:lpstr>
      <vt:lpstr>gdb调试—程序执行控制</vt:lpstr>
      <vt:lpstr>gdb调试—程序执行控制</vt:lpstr>
      <vt:lpstr>gdb调试—查看信息</vt:lpstr>
      <vt:lpstr>4、程序维护工具make</vt:lpstr>
      <vt:lpstr>程序维护工具make</vt:lpstr>
      <vt:lpstr>makefile文件简介</vt:lpstr>
      <vt:lpstr>makefile文件简介</vt:lpstr>
      <vt:lpstr>make规则 </vt:lpstr>
      <vt:lpstr>Make举例</vt:lpstr>
      <vt:lpstr>         5、反汇编</vt:lpstr>
      <vt:lpstr>反汇编</vt:lpstr>
      <vt:lpstr>       两种目标文件</vt:lpstr>
      <vt:lpstr>6、举例与练习</vt:lpstr>
      <vt:lpstr>例：“hello world”程序的处理过程</vt:lpstr>
      <vt:lpstr>Hello程序的数据流动过程</vt:lpstr>
      <vt:lpstr>PowerPoint 演示文稿</vt:lpstr>
      <vt:lpstr>PowerPoint 演示文稿</vt:lpstr>
      <vt:lpstr>PowerPoint 演示文稿</vt:lpstr>
      <vt:lpstr>PowerPoint 演示文稿</vt:lpstr>
      <vt:lpstr>计算机系统基础实验</vt:lpstr>
      <vt:lpstr>安装并配置虚拟机</vt:lpstr>
      <vt:lpstr>创建Linux虚拟机</vt:lpstr>
      <vt:lpstr>配置Linux虚拟机</vt:lpstr>
      <vt:lpstr>安装Linux虚拟机</vt:lpstr>
      <vt:lpstr>安装Linux虚拟机</vt:lpstr>
      <vt:lpstr>安装Linux虚拟机</vt:lpstr>
      <vt:lpstr>安装Linux虚拟机</vt:lpstr>
      <vt:lpstr>安装Linux虚拟机</vt:lpstr>
      <vt:lpstr>使用Linux虚拟机</vt:lpstr>
      <vt:lpstr>使用Linux虚拟机</vt:lpstr>
      <vt:lpstr>使用Linux虚拟机</vt:lpstr>
      <vt:lpstr>使用Linux虚拟机</vt:lpstr>
      <vt:lpstr>1.4 使用Linux虚拟机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幽弥狂</cp:lastModifiedBy>
  <cp:revision>2874</cp:revision>
  <dcterms:created xsi:type="dcterms:W3CDTF">2008-04-26T09:05:28Z</dcterms:created>
  <dcterms:modified xsi:type="dcterms:W3CDTF">2019-09-13T11:43:36Z</dcterms:modified>
</cp:coreProperties>
</file>