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605" r:id="rId3"/>
    <p:sldId id="1068" r:id="rId4"/>
    <p:sldId id="961" r:id="rId5"/>
    <p:sldId id="958" r:id="rId6"/>
    <p:sldId id="960" r:id="rId7"/>
    <p:sldId id="955" r:id="rId8"/>
    <p:sldId id="1070" r:id="rId9"/>
    <p:sldId id="959" r:id="rId10"/>
    <p:sldId id="965" r:id="rId11"/>
    <p:sldId id="967" r:id="rId12"/>
    <p:sldId id="968" r:id="rId13"/>
    <p:sldId id="1067" r:id="rId14"/>
    <p:sldId id="1071" r:id="rId15"/>
    <p:sldId id="974" r:id="rId16"/>
    <p:sldId id="1074" r:id="rId17"/>
    <p:sldId id="976" r:id="rId18"/>
    <p:sldId id="1076" r:id="rId19"/>
    <p:sldId id="1075" r:id="rId20"/>
    <p:sldId id="975" r:id="rId21"/>
    <p:sldId id="1077" r:id="rId22"/>
    <p:sldId id="1072" r:id="rId23"/>
    <p:sldId id="977" r:id="rId24"/>
    <p:sldId id="979" r:id="rId25"/>
    <p:sldId id="978" r:id="rId26"/>
    <p:sldId id="981" r:id="rId27"/>
    <p:sldId id="982" r:id="rId28"/>
    <p:sldId id="1078" r:id="rId29"/>
    <p:sldId id="984" r:id="rId30"/>
    <p:sldId id="985" r:id="rId31"/>
    <p:sldId id="1066" r:id="rId32"/>
    <p:sldId id="1073" r:id="rId33"/>
    <p:sldId id="986" r:id="rId34"/>
    <p:sldId id="987" r:id="rId35"/>
    <p:sldId id="1063" r:id="rId36"/>
    <p:sldId id="1064" r:id="rId37"/>
    <p:sldId id="988" r:id="rId38"/>
    <p:sldId id="991" r:id="rId39"/>
    <p:sldId id="992" r:id="rId40"/>
    <p:sldId id="993" r:id="rId41"/>
    <p:sldId id="106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 varScale="1">
        <p:scale>
          <a:sx n="84" d="100"/>
          <a:sy n="84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AB6106-749E-4E85-9AE1-2A1071F40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DEA9-4574-4804-A843-1A28592FB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149E8-5F2E-4065-B58A-6B7E3D60B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47E3-8503-4E66-9689-921087BD4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F3CA-7188-4112-9B6F-9E0451A24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000-AF54-4EF1-9EE5-5CE0302E9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B6C5B-62E3-4DA7-B532-B183C619D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C6284-0291-4579-91DA-2588B54E2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7B213-00AC-4FB0-8DE1-FBC675087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965BF-7FD8-4DDC-A88B-3AAD78E6F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C749-C95B-4AC2-B8C5-6DD012507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61523-5542-47EC-A27C-24CCE94F7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1054-7A48-4F8E-AD03-232BADD56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AD93DEE-A7F6-47A6-8AE2-56392F3C51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第四讲 </a:t>
            </a:r>
            <a:r>
              <a:rPr lang="en-US" altLang="zh-CN" smtClean="0">
                <a:solidFill>
                  <a:srgbClr val="FF0000"/>
                </a:solidFill>
              </a:rPr>
              <a:t>IA-32</a:t>
            </a:r>
            <a:r>
              <a:rPr lang="zh-CN" altLang="en-US" smtClean="0">
                <a:solidFill>
                  <a:srgbClr val="FF0000"/>
                </a:solidFill>
              </a:rPr>
              <a:t>指令系统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的寻址方式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819150"/>
            <a:ext cx="8937625" cy="58499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存储单元中（属于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存储器操作数，按字节编址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实地址模式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8086/8088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位地址：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保护模式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位线性地址分段（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段内偏移量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保护模式下的寻址方式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543550"/>
            <a:ext cx="8408988" cy="1268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段寄存器（间接）确定操作数所在段的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给出操作数在所在段的偏移地址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寻址过程涉及到“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分段虚拟管理方式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”，将在第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章讨论</a:t>
            </a:r>
            <a:endParaRPr lang="zh-CN" altLang="en-US" sz="2200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728663"/>
            <a:ext cx="898207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161925" y="1943100"/>
            <a:ext cx="8596313" cy="2249488"/>
          </a:xfrm>
          <a:prstGeom prst="rect">
            <a:avLst/>
          </a:prstGeom>
          <a:solidFill>
            <a:schemeClr val="accent1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61925" y="4194175"/>
            <a:ext cx="8596313" cy="360363"/>
          </a:xfrm>
          <a:prstGeom prst="rect">
            <a:avLst/>
          </a:prstGeom>
          <a:solidFill>
            <a:srgbClr val="FF33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  <p:grpSp>
        <p:nvGrpSpPr>
          <p:cNvPr id="612362" name="Group 10"/>
          <p:cNvGrpSpPr>
            <a:grpSpLocks/>
          </p:cNvGrpSpPr>
          <p:nvPr/>
        </p:nvGrpSpPr>
        <p:grpSpPr bwMode="auto">
          <a:xfrm>
            <a:off x="1466850" y="1943100"/>
            <a:ext cx="6254750" cy="4005263"/>
            <a:chOff x="924" y="1224"/>
            <a:chExt cx="3940" cy="2523"/>
          </a:xfrm>
        </p:grpSpPr>
        <p:sp>
          <p:nvSpPr>
            <p:cNvPr id="13327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13328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4616450" y="1943100"/>
            <a:ext cx="1169988" cy="3735388"/>
            <a:chOff x="2908" y="1224"/>
            <a:chExt cx="737" cy="2297"/>
          </a:xfrm>
        </p:grpSpPr>
        <p:sp>
          <p:nvSpPr>
            <p:cNvPr id="13325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</p:grpSp>
      <p:grpSp>
        <p:nvGrpSpPr>
          <p:cNvPr id="612369" name="Group 17"/>
          <p:cNvGrpSpPr>
            <a:grpSpLocks/>
          </p:cNvGrpSpPr>
          <p:nvPr/>
        </p:nvGrpSpPr>
        <p:grpSpPr bwMode="auto">
          <a:xfrm>
            <a:off x="7812088" y="2033588"/>
            <a:ext cx="765175" cy="2055812"/>
            <a:chOff x="4921" y="1281"/>
            <a:chExt cx="482" cy="1295"/>
          </a:xfrm>
        </p:grpSpPr>
        <p:sp>
          <p:nvSpPr>
            <p:cNvPr id="13323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13324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Arial" charset="0"/>
                  <a:ea typeface="微软雅黑" pitchFamily="34" charset="-122"/>
                </a:rPr>
                <a:t>存储器操作数</a:t>
              </a:r>
            </a:p>
          </p:txBody>
        </p:sp>
      </p:grpSp>
      <p:sp>
        <p:nvSpPr>
          <p:cNvPr id="612368" name="Text Box 16"/>
          <p:cNvSpPr txBox="1">
            <a:spLocks noChangeArrowheads="1"/>
          </p:cNvSpPr>
          <p:nvPr/>
        </p:nvSpPr>
        <p:spPr bwMode="auto">
          <a:xfrm>
            <a:off x="6192838" y="4194175"/>
            <a:ext cx="2519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跳转目标指令地址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7" grpId="0" animBg="1"/>
      <p:bldP spid="612358" grpId="0" animBg="1"/>
      <p:bldP spid="612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思考题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如果内存和寄存器中存放有下列内容，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下列操作数表示的值是多少？</a:t>
            </a:r>
            <a:endParaRPr lang="en-US" altLang="zh-CN" b="0" dirty="0" smtClean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b="0" dirty="0" smtClean="0"/>
              <a:t>    %</a:t>
            </a:r>
            <a:r>
              <a:rPr lang="en-US" altLang="zh-CN" b="0" dirty="0" err="1"/>
              <a:t>eax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b="0" dirty="0" smtClean="0"/>
              <a:t>    0x104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b="0" dirty="0" smtClean="0"/>
              <a:t>    $</a:t>
            </a:r>
            <a:r>
              <a:rPr lang="en-US" altLang="zh-CN" b="0" dirty="0"/>
              <a:t>0x108</a:t>
            </a: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b="0" dirty="0" smtClean="0"/>
              <a:t>    (%</a:t>
            </a:r>
            <a:r>
              <a:rPr lang="en-US" altLang="zh-CN" b="0" dirty="0" err="1"/>
              <a:t>eax</a:t>
            </a:r>
            <a:r>
              <a:rPr lang="en-US" altLang="zh-CN" b="0" dirty="0"/>
              <a:t>)</a:t>
            </a: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b="0" dirty="0" smtClean="0"/>
              <a:t>    4</a:t>
            </a:r>
            <a:r>
              <a:rPr lang="en-US" altLang="zh-CN" b="0" dirty="0"/>
              <a:t>(%</a:t>
            </a:r>
            <a:r>
              <a:rPr lang="en-US" altLang="zh-CN" b="0" dirty="0" err="1"/>
              <a:t>eax</a:t>
            </a:r>
            <a:r>
              <a:rPr lang="en-US" altLang="zh-CN" b="0" dirty="0" smtClean="0"/>
              <a:t>)</a:t>
            </a:r>
            <a:endParaRPr lang="en-US" altLang="zh-CN" b="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788" y="1268413"/>
            <a:ext cx="6005512" cy="207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233863" y="3833813"/>
            <a:ext cx="2657475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b="0" dirty="0">
                <a:latin typeface="+mn-lt"/>
                <a:ea typeface="+mn-ea"/>
              </a:rPr>
              <a:t>9(%</a:t>
            </a:r>
            <a:r>
              <a:rPr lang="en-US" altLang="zh-CN" sz="2400" b="0" dirty="0" err="1">
                <a:latin typeface="+mn-lt"/>
                <a:ea typeface="+mn-ea"/>
              </a:rPr>
              <a:t>eax</a:t>
            </a:r>
            <a:r>
              <a:rPr lang="en-US" altLang="zh-CN" sz="2400" b="0" dirty="0">
                <a:latin typeface="+mn-lt"/>
                <a:ea typeface="+mn-ea"/>
              </a:rPr>
              <a:t>,%</a:t>
            </a:r>
            <a:r>
              <a:rPr lang="en-US" altLang="zh-CN" sz="2400" b="0" dirty="0" err="1">
                <a:latin typeface="+mn-lt"/>
                <a:ea typeface="+mn-ea"/>
              </a:rPr>
              <a:t>edx</a:t>
            </a:r>
            <a:r>
              <a:rPr lang="en-US" altLang="zh-CN" sz="2400" b="0" dirty="0">
                <a:latin typeface="+mn-lt"/>
                <a:ea typeface="+mn-ea"/>
              </a:rPr>
              <a:t>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b="0" dirty="0">
                <a:latin typeface="+mn-lt"/>
                <a:ea typeface="+mn-ea"/>
              </a:rPr>
              <a:t>260(%</a:t>
            </a:r>
            <a:r>
              <a:rPr lang="en-US" altLang="zh-CN" sz="2400" b="0" dirty="0" err="1">
                <a:latin typeface="+mn-lt"/>
                <a:ea typeface="+mn-ea"/>
              </a:rPr>
              <a:t>ecx</a:t>
            </a:r>
            <a:r>
              <a:rPr lang="en-US" altLang="zh-CN" sz="2400" b="0" dirty="0">
                <a:latin typeface="+mn-lt"/>
                <a:ea typeface="+mn-ea"/>
              </a:rPr>
              <a:t>,%</a:t>
            </a:r>
            <a:r>
              <a:rPr lang="en-US" altLang="zh-CN" sz="2400" b="0" dirty="0" err="1">
                <a:latin typeface="+mn-lt"/>
                <a:ea typeface="+mn-ea"/>
              </a:rPr>
              <a:t>edx</a:t>
            </a:r>
            <a:r>
              <a:rPr lang="en-US" altLang="zh-CN" sz="2400" b="0" dirty="0">
                <a:latin typeface="+mn-lt"/>
                <a:ea typeface="+mn-ea"/>
              </a:rPr>
              <a:t>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b="0" dirty="0">
                <a:latin typeface="+mn-lt"/>
                <a:ea typeface="+mn-ea"/>
              </a:rPr>
              <a:t>0xFC(,%ecx,4)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b="0" dirty="0">
                <a:latin typeface="+mn-lt"/>
                <a:ea typeface="+mn-ea"/>
              </a:rPr>
              <a:t>(%eax,%edx,4)</a:t>
            </a:r>
            <a:endParaRPr lang="zh-CN" altLang="en-US" sz="2400" b="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7450" y="3832225"/>
            <a:ext cx="2657475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0x100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0xAB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0x108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0xFF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0xAB</a:t>
            </a:r>
            <a:endParaRPr lang="zh-CN" altLang="en-US" sz="2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3832225"/>
            <a:ext cx="1685925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0x11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0x13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0xFF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</a:rPr>
              <a:t>0x11</a:t>
            </a:r>
          </a:p>
          <a:p>
            <a:pPr eaLnBrk="0" hangingPunct="0">
              <a:spcBef>
                <a:spcPct val="20000"/>
              </a:spcBef>
              <a:defRPr/>
            </a:pPr>
            <a:endParaRPr lang="zh-CN" altLang="en-US" sz="2400" b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传送指令</a:t>
            </a:r>
          </a:p>
        </p:txBody>
      </p:sp>
      <p:sp>
        <p:nvSpPr>
          <p:cNvPr id="1536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）传送指令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通用数据传送指令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：一般传送，包括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：符号扩展传送，如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：零扩展传送，如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XCHG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：数据交换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PUSH/POP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pushl,pushw,popl,popw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地址传送指令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：加载有效地址，如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leal (%edx,%eax),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的功能为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R[eax]←R[edx]+R[eax]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，执行前，若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R[edx]=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，则指令执行后，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%dh = CD, %eax = 98765432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，那么执行下列命令后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中的值是多少？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smtClean="0"/>
              <a:t>movb %dh,%al</a:t>
            </a:r>
            <a:endParaRPr lang="en-US" altLang="zh-CN" b="0" i="1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smtClean="0"/>
              <a:t>movsbl %dh,%eax</a:t>
            </a:r>
            <a:endParaRPr lang="en-US" altLang="zh-CN" b="0" i="1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b="0" smtClean="0"/>
              <a:t>movzbl %dh,%eax</a:t>
            </a:r>
            <a:endParaRPr lang="zh-CN" altLang="en-US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59300" y="19891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987654CD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0" y="2573338"/>
            <a:ext cx="290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FFFFFFCD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72000" y="3114675"/>
            <a:ext cx="30114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= 000000CD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 pitchFamily="49" charset="-122"/>
              </a:rPr>
              <a:t>“</a:t>
            </a:r>
            <a:r>
              <a:rPr lang="zh-CN" altLang="en-US" sz="3600" smtClean="0"/>
              <a:t>入栈</a:t>
            </a:r>
            <a:r>
              <a:rPr lang="zh-CN" altLang="en-US" sz="3600" smtClean="0">
                <a:latin typeface="黑体" pitchFamily="49" charset="-122"/>
              </a:rPr>
              <a:t>”</a:t>
            </a:r>
            <a:r>
              <a:rPr lang="zh-CN" altLang="en-US" sz="3600" smtClean="0"/>
              <a:t>和</a:t>
            </a:r>
            <a:r>
              <a:rPr lang="zh-CN" altLang="en-US" sz="3600" smtClean="0">
                <a:latin typeface="黑体" pitchFamily="49" charset="-122"/>
              </a:rPr>
              <a:t>“</a:t>
            </a:r>
            <a:r>
              <a:rPr lang="zh-CN" altLang="en-US" sz="3600" smtClean="0"/>
              <a:t>出栈</a:t>
            </a:r>
            <a:r>
              <a:rPr lang="zh-CN" altLang="en-US" sz="3600" smtClean="0">
                <a:latin typeface="黑体" pitchFamily="49" charset="-122"/>
              </a:rPr>
              <a:t>”</a:t>
            </a:r>
            <a:r>
              <a:rPr lang="zh-CN" altLang="en-US" sz="3600" smtClean="0"/>
              <a:t>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3" y="2349500"/>
            <a:ext cx="4049712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49500"/>
            <a:ext cx="4186238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1576" name="Group 8"/>
          <p:cNvGrpSpPr>
            <a:grpSpLocks/>
          </p:cNvGrpSpPr>
          <p:nvPr/>
        </p:nvGrpSpPr>
        <p:grpSpPr bwMode="auto">
          <a:xfrm>
            <a:off x="3357563" y="2798763"/>
            <a:ext cx="1216025" cy="427037"/>
            <a:chOff x="2115" y="1791"/>
            <a:chExt cx="766" cy="269"/>
          </a:xfrm>
        </p:grpSpPr>
        <p:sp>
          <p:nvSpPr>
            <p:cNvPr id="18445" name="Line 6"/>
            <p:cNvSpPr>
              <a:spLocks noChangeShapeType="1"/>
            </p:cNvSpPr>
            <p:nvPr/>
          </p:nvSpPr>
          <p:spPr bwMode="auto">
            <a:xfrm>
              <a:off x="2115" y="1905"/>
              <a:ext cx="2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7"/>
            <p:cNvSpPr txBox="1">
              <a:spLocks noChangeArrowheads="1"/>
            </p:cNvSpPr>
            <p:nvPr/>
          </p:nvSpPr>
          <p:spPr bwMode="auto">
            <a:xfrm>
              <a:off x="2370" y="1791"/>
              <a:ext cx="5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FF3300"/>
                  </a:solidFill>
                  <a:latin typeface="Arial" charset="0"/>
                  <a:ea typeface="微软雅黑" pitchFamily="34" charset="-122"/>
                </a:rPr>
                <a:t>栈底</a:t>
              </a:r>
            </a:p>
          </p:txBody>
        </p:sp>
      </p:grpSp>
      <p:grpSp>
        <p:nvGrpSpPr>
          <p:cNvPr id="621577" name="Group 9"/>
          <p:cNvGrpSpPr>
            <a:grpSpLocks/>
          </p:cNvGrpSpPr>
          <p:nvPr/>
        </p:nvGrpSpPr>
        <p:grpSpPr bwMode="auto">
          <a:xfrm>
            <a:off x="7767638" y="2754313"/>
            <a:ext cx="1216025" cy="427037"/>
            <a:chOff x="2115" y="1791"/>
            <a:chExt cx="766" cy="283"/>
          </a:xfrm>
        </p:grpSpPr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2115" y="1905"/>
              <a:ext cx="2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2370" y="1791"/>
              <a:ext cx="5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FF3300"/>
                  </a:solidFill>
                  <a:latin typeface="Arial" charset="0"/>
                  <a:ea typeface="微软雅黑" pitchFamily="34" charset="-122"/>
                </a:rPr>
                <a:t>栈底</a:t>
              </a:r>
            </a:p>
          </p:txBody>
        </p:sp>
      </p:grp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69850" y="6264275"/>
            <a:ext cx="4232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900">
                <a:solidFill>
                  <a:srgbClr val="3333CC"/>
                </a:solidFill>
                <a:ea typeface="微软雅黑" pitchFamily="34" charset="-122"/>
              </a:rPr>
              <a:t>R[sp]←R[sp]-2</a:t>
            </a:r>
            <a:r>
              <a:rPr lang="zh-CN" altLang="en-US" sz="1900">
                <a:solidFill>
                  <a:srgbClr val="3333CC"/>
                </a:solidFill>
                <a:ea typeface="微软雅黑" pitchFamily="34" charset="-122"/>
              </a:rPr>
              <a:t>、</a:t>
            </a:r>
            <a:r>
              <a:rPr lang="en-US" altLang="zh-CN" sz="1900">
                <a:solidFill>
                  <a:srgbClr val="3333CC"/>
                </a:solidFill>
                <a:ea typeface="微软雅黑" pitchFamily="34" charset="-122"/>
              </a:rPr>
              <a:t>M[R[sp]]</a:t>
            </a:r>
            <a:r>
              <a:rPr lang="en-US" altLang="zh-CN" sz="1900">
                <a:solidFill>
                  <a:srgbClr val="3333CC"/>
                </a:solidFill>
                <a:ea typeface="微软雅黑" pitchFamily="34" charset="-122"/>
                <a:cs typeface="Times New Roman" pitchFamily="18" charset="0"/>
              </a:rPr>
              <a:t>←R[ax]</a:t>
            </a: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4797425" y="6264275"/>
            <a:ext cx="42497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900">
                <a:solidFill>
                  <a:srgbClr val="3333CC"/>
                </a:solidFill>
                <a:ea typeface="微软雅黑" pitchFamily="34" charset="-122"/>
                <a:cs typeface="Times New Roman" pitchFamily="18" charset="0"/>
              </a:rPr>
              <a:t>R[ax]←M[R[sp]]</a:t>
            </a:r>
            <a:r>
              <a:rPr lang="zh-CN" altLang="en-US" sz="1900">
                <a:solidFill>
                  <a:srgbClr val="3333CC"/>
                </a:solidFill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900">
                <a:solidFill>
                  <a:srgbClr val="3333CC"/>
                </a:solidFill>
                <a:ea typeface="微软雅黑" pitchFamily="34" charset="-122"/>
                <a:cs typeface="Times New Roman" pitchFamily="18" charset="0"/>
              </a:rPr>
              <a:t>[sp]←R[sp]+2</a:t>
            </a:r>
          </a:p>
        </p:txBody>
      </p: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4572000" y="4419600"/>
            <a:ext cx="3600450" cy="930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ea typeface="微软雅黑" pitchFamily="34" charset="-122"/>
              </a:rPr>
              <a:t>为什么</a:t>
            </a:r>
            <a:r>
              <a:rPr lang="en-US" altLang="zh-CN" sz="2200">
                <a:solidFill>
                  <a:srgbClr val="3333CC"/>
                </a:solidFill>
                <a:ea typeface="微软雅黑" pitchFamily="34" charset="-122"/>
              </a:rPr>
              <a:t>AL</a:t>
            </a:r>
            <a:r>
              <a:rPr lang="zh-CN" altLang="en-US" sz="2200">
                <a:solidFill>
                  <a:srgbClr val="3333CC"/>
                </a:solidFill>
                <a:ea typeface="微软雅黑" pitchFamily="34" charset="-122"/>
              </a:rPr>
              <a:t>的内容在栈顶？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小端方式！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0" grpId="0"/>
      <p:bldP spid="621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push</a:t>
            </a:r>
            <a:r>
              <a:rPr lang="zh-CN" altLang="en-US" smtClean="0"/>
              <a:t>和</a:t>
            </a:r>
            <a:r>
              <a:rPr lang="en-US" altLang="zh-CN" smtClean="0"/>
              <a:t>pop</a:t>
            </a:r>
            <a:r>
              <a:rPr lang="zh-CN" altLang="en-US" smtClean="0"/>
              <a:t>举例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初始状态                 </a:t>
            </a:r>
            <a:r>
              <a:rPr lang="en-US" altLang="zh-CN" smtClean="0"/>
              <a:t>pushl %eax                  popl %edx</a:t>
            </a:r>
            <a:endParaRPr lang="zh-CN" alt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2133600"/>
            <a:ext cx="2143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2135188"/>
            <a:ext cx="22002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1613" y="2130425"/>
            <a:ext cx="213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sp>
        <p:nvSpPr>
          <p:cNvPr id="2048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请根据数据宽度给出下面的指令中操作码的后缀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mov     %eax, (%esp)</a:t>
            </a:r>
          </a:p>
          <a:p>
            <a:pPr marL="0" indent="0">
              <a:buFontTx/>
              <a:buNone/>
            </a:pPr>
            <a:r>
              <a:rPr lang="en-US" altLang="zh-CN" smtClean="0"/>
              <a:t>mov    (%eax), %dx</a:t>
            </a:r>
          </a:p>
          <a:p>
            <a:pPr marL="0" indent="0">
              <a:buFontTx/>
              <a:buNone/>
            </a:pPr>
            <a:r>
              <a:rPr lang="en-US" altLang="zh-CN" smtClean="0"/>
              <a:t>mov    $0xFF, %bl</a:t>
            </a:r>
          </a:p>
          <a:p>
            <a:pPr marL="0" indent="0">
              <a:buFontTx/>
              <a:buNone/>
            </a:pPr>
            <a:r>
              <a:rPr lang="en-US" altLang="zh-CN" smtClean="0"/>
              <a:t>mov    (%esp,%edx,4), %dh</a:t>
            </a:r>
          </a:p>
          <a:p>
            <a:pPr marL="0" indent="0">
              <a:buFontTx/>
              <a:buNone/>
            </a:pPr>
            <a:r>
              <a:rPr lang="en-US" altLang="zh-CN" smtClean="0"/>
              <a:t>push    $0xFF</a:t>
            </a:r>
          </a:p>
          <a:p>
            <a:pPr marL="0" indent="0">
              <a:buFontTx/>
              <a:buNone/>
            </a:pPr>
            <a:r>
              <a:rPr lang="en-US" altLang="zh-CN" smtClean="0"/>
              <a:t>mov    %dx, (%eax)</a:t>
            </a:r>
          </a:p>
          <a:p>
            <a:pPr marL="0" indent="0">
              <a:buFontTx/>
              <a:buNone/>
            </a:pPr>
            <a:r>
              <a:rPr lang="en-US" altLang="zh-CN" smtClean="0"/>
              <a:t>pop    %edi</a:t>
            </a:r>
            <a:endParaRPr lang="zh-CN" alt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0138" y="1854200"/>
            <a:ext cx="276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l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96975" y="3833813"/>
            <a:ext cx="276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l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55688" y="4824413"/>
            <a:ext cx="276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l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06488" y="2349500"/>
            <a:ext cx="447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w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9663" y="4329113"/>
            <a:ext cx="447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w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06488" y="28321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b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76325" y="3338513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b</a:t>
            </a:r>
            <a:endParaRPr lang="zh-CN" altLang="en-US" sz="240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smtClean="0"/>
              <a:t>IA-32</a:t>
            </a:r>
            <a:r>
              <a:rPr lang="zh-CN" altLang="en-US" sz="3200" smtClean="0"/>
              <a:t>指令系统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汇编指令与机器指令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传送指令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算术指令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控制指令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495300"/>
          </a:xfrm>
        </p:spPr>
        <p:txBody>
          <a:bodyPr/>
          <a:lstStyle/>
          <a:p>
            <a:r>
              <a:rPr lang="zh-CN" altLang="en-US" sz="3600" smtClean="0"/>
              <a:t>传送指令举例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15888" y="1349375"/>
            <a:ext cx="89916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pushl	%ebp 		          //R[esp]←R[esp]-4</a:t>
            </a:r>
            <a:r>
              <a:rPr lang="zh-CN" altLang="en-US">
                <a:ea typeface="微软雅黑" pitchFamily="34" charset="-122"/>
              </a:rPr>
              <a:t>，</a:t>
            </a:r>
            <a:r>
              <a:rPr lang="en-US" altLang="zh-CN">
                <a:ea typeface="微软雅黑" pitchFamily="34" charset="-122"/>
              </a:rPr>
              <a:t>M[R[esp]] ←R[ebp]</a:t>
            </a:r>
            <a:r>
              <a:rPr lang="zh-CN" altLang="en-US">
                <a:ea typeface="微软雅黑" pitchFamily="34" charset="-122"/>
              </a:rPr>
              <a:t>，双字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movl  	%esp, %ebp 	          //R[ebp] ←R[esp]</a:t>
            </a:r>
            <a:r>
              <a:rPr lang="zh-CN" altLang="en-US">
                <a:ea typeface="微软雅黑" pitchFamily="34" charset="-122"/>
              </a:rPr>
              <a:t>，双字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movl	8(%ebp), %edx           //R[edx] ←M[R[ebp]+8]</a:t>
            </a:r>
            <a:r>
              <a:rPr lang="zh-CN" altLang="en-US">
                <a:ea typeface="微软雅黑" pitchFamily="34" charset="-122"/>
              </a:rPr>
              <a:t>，双字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movb   	$255, %bl	          //R[bl]←255</a:t>
            </a:r>
            <a:r>
              <a:rPr lang="zh-CN" altLang="en-US">
                <a:ea typeface="微软雅黑" pitchFamily="34" charset="-122"/>
              </a:rPr>
              <a:t>，字节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movw	8(%ebp,%edx,4), %ax   //R[ax]←M[R[ebp]+R[edx]</a:t>
            </a:r>
            <a:r>
              <a:rPr lang="pt-BR" altLang="zh-CN">
                <a:ea typeface="微软雅黑" pitchFamily="34" charset="-122"/>
              </a:rPr>
              <a:t>×4+</a:t>
            </a:r>
            <a:r>
              <a:rPr lang="en-US" altLang="zh-CN">
                <a:ea typeface="微软雅黑" pitchFamily="34" charset="-122"/>
              </a:rPr>
              <a:t>8]</a:t>
            </a:r>
            <a:r>
              <a:rPr lang="zh-CN" altLang="en-US">
                <a:ea typeface="微软雅黑" pitchFamily="34" charset="-122"/>
              </a:rPr>
              <a:t>，字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movw	%dx, 20(%ebp)	          //M[R[ebp]</a:t>
            </a:r>
            <a:r>
              <a:rPr lang="pt-BR" altLang="zh-CN">
                <a:ea typeface="微软雅黑" pitchFamily="34" charset="-122"/>
              </a:rPr>
              <a:t>+20</a:t>
            </a:r>
            <a:r>
              <a:rPr lang="en-US" altLang="zh-CN">
                <a:ea typeface="微软雅黑" pitchFamily="34" charset="-122"/>
              </a:rPr>
              <a:t>]←R[dx]</a:t>
            </a:r>
            <a:r>
              <a:rPr lang="zh-CN" altLang="en-US">
                <a:ea typeface="微软雅黑" pitchFamily="34" charset="-122"/>
              </a:rPr>
              <a:t>，字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LEA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0" smtClean="0"/>
              <a:t>如果</a:t>
            </a:r>
            <a:r>
              <a:rPr lang="en-US" altLang="zh-CN" b="0" smtClean="0"/>
              <a:t>eax</a:t>
            </a:r>
            <a:r>
              <a:rPr lang="zh-CN" altLang="en-US" b="0" smtClean="0"/>
              <a:t>中为</a:t>
            </a:r>
            <a:r>
              <a:rPr lang="en-US" altLang="zh-CN" b="0" smtClean="0"/>
              <a:t>x</a:t>
            </a:r>
            <a:r>
              <a:rPr lang="zh-CN" altLang="en-US" b="0" smtClean="0"/>
              <a:t>，</a:t>
            </a:r>
            <a:r>
              <a:rPr lang="en-US" altLang="zh-CN" b="0" smtClean="0"/>
              <a:t>ecx</a:t>
            </a:r>
            <a:r>
              <a:rPr lang="zh-CN" altLang="en-US" b="0" smtClean="0"/>
              <a:t>中为</a:t>
            </a:r>
            <a:r>
              <a:rPr lang="en-US" altLang="zh-CN" b="0" smtClean="0"/>
              <a:t>y</a:t>
            </a:r>
            <a:r>
              <a:rPr lang="zh-CN" altLang="en-US" b="0" smtClean="0"/>
              <a:t>，那么</a:t>
            </a:r>
            <a:r>
              <a:rPr lang="en-US" altLang="zh-CN" b="0" smtClean="0"/>
              <a:t>edx</a:t>
            </a:r>
            <a:r>
              <a:rPr lang="zh-CN" altLang="en-US" b="0" smtClean="0"/>
              <a:t>中是什么？</a:t>
            </a:r>
            <a:endParaRPr lang="en-US" altLang="zh-CN" b="0" smtClean="0"/>
          </a:p>
          <a:p>
            <a:pPr marL="0" indent="0">
              <a:buFontTx/>
              <a:buNone/>
            </a:pPr>
            <a:endParaRPr lang="en-US" altLang="zh-CN" b="0" smtClean="0"/>
          </a:p>
          <a:p>
            <a:pPr marL="0" indent="0">
              <a:buFontTx/>
              <a:buNone/>
            </a:pPr>
            <a:r>
              <a:rPr lang="en-US" altLang="zh-CN" b="0" smtClean="0"/>
              <a:t>leal 6(%eax), %edx    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movl 6(%eax), %edx</a:t>
            </a:r>
          </a:p>
          <a:p>
            <a:pPr marL="0" indent="0">
              <a:buFontTx/>
              <a:buNone/>
            </a:pPr>
            <a:endParaRPr lang="en-US" altLang="zh-CN" b="0" smtClean="0"/>
          </a:p>
          <a:p>
            <a:pPr marL="0" indent="0">
              <a:buFontTx/>
              <a:buNone/>
            </a:pPr>
            <a:r>
              <a:rPr lang="en-US" altLang="zh-CN" b="0" smtClean="0"/>
              <a:t>leal (%eax,%ecx), %edx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leal (%eax,%ecx,4), %edx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leal 7(%eax,%eax,8), %edx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leal 0xA(,%ecx,4), %edx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leal 9(%eax,%ecx,2), %edx</a:t>
            </a:r>
            <a:endParaRPr lang="zh-CN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51388" y="1898650"/>
            <a:ext cx="1306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x+6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7900" y="2349500"/>
            <a:ext cx="1304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M[x+6]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40300" y="333851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x+y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10150" y="384016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x+4y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10150" y="4362450"/>
            <a:ext cx="1304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9x+7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48250" y="4883150"/>
            <a:ext cx="1304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4y+10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29213" y="5364163"/>
            <a:ext cx="130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00000"/>
                </a:solidFill>
                <a:ea typeface="微软雅黑" pitchFamily="34" charset="-122"/>
              </a:rPr>
              <a:t>9+x+2y</a:t>
            </a:r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算术指令</a:t>
            </a:r>
          </a:p>
        </p:txBody>
      </p:sp>
      <p:sp>
        <p:nvSpPr>
          <p:cNvPr id="235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596313" cy="5741987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减运算（影响标志、不区分无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运算（影响除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以外的标志、不区分无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取负运算（影响标志、若对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取负，则结果为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0/CF=0,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：取负，包括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比较运算（做减法得到标志、不区分无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：比较，包括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除运算（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影响标志、区分无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MUL / IMUL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：无符号乘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DIV/ IDIV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：带无符号除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定点算术运算指令汇总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19150"/>
            <a:ext cx="86423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96863" y="3519488"/>
            <a:ext cx="8550275" cy="3014662"/>
          </a:xfrm>
          <a:prstGeom prst="rect">
            <a:avLst/>
          </a:prstGeom>
          <a:solidFill>
            <a:srgbClr val="000080">
              <a:alpha val="2196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=2n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mtClean="0"/>
              <a:t> 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  <a:ea typeface="微软雅黑" pitchFamily="34" charset="-122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92163"/>
            <a:ext cx="8229600" cy="5607050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(1)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后，哪些寄存器的内容会发生变化？是否与执行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指令所发生的变化一样？为什么？请用该例给出的数据验证你的结论。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功能为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（无符号整数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，真值为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3060=180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17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功能为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（带符号整数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，则真值为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3060</a:t>
            </a:r>
            <a:r>
              <a:rPr lang="en-US" altLang="zh-CN" sz="2000" smtClean="0">
                <a:solidFill>
                  <a:srgbClr val="3333CC"/>
                </a:solidFill>
                <a:ea typeface="微软雅黑" pitchFamily="34" charset="-122"/>
                <a:cs typeface="Arial" charset="0"/>
              </a:rPr>
              <a:t>≠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 17 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   R[al]=F4H, R[ah]=?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中的变化不一样！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R[ax]=FAF4H, </a:t>
            </a:r>
            <a:r>
              <a:rPr lang="zh-CN" altLang="pt-BR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真值为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-1292=-76 × 17 </a:t>
            </a: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71550"/>
            <a:ext cx="9028112" cy="56070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(2)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imull $-16, (%eax,%ebx,4),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后哪些寄存器和存储单元发生了变化？乘积的机器数和真值各是多少？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imull -16, (%eax,%ebx,4),%eax”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功能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R[eax]←(-16)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×M[R[eax]+R[ebx]×4] 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R[eax]+R[ebx]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×4=000000B4H+00000011H&lt;&lt;2=000000F8H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R[eax]=(-16)×M[000000F8H]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=(-16)× 000000A0H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（带符号整数乘）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=FFFFFF60H&lt;&lt;4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		       =FFFFF600H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EAX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中的真值为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-2560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给定内存和寄存器中内容如下：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给出下列指令的目的操作数位置和值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addl</a:t>
            </a:r>
            <a:r>
              <a:rPr lang="en-US" altLang="zh-CN" b="0" dirty="0"/>
              <a:t> %</a:t>
            </a:r>
            <a:r>
              <a:rPr lang="en-US" altLang="zh-CN" b="0" dirty="0" err="1"/>
              <a:t>ecx</a:t>
            </a:r>
            <a:r>
              <a:rPr lang="en-US" altLang="zh-CN" b="0" dirty="0"/>
              <a:t>,(%</a:t>
            </a:r>
            <a:r>
              <a:rPr lang="en-US" altLang="zh-CN" b="0" dirty="0" err="1"/>
              <a:t>eax</a:t>
            </a:r>
            <a:r>
              <a:rPr lang="en-US" altLang="zh-CN" b="0" dirty="0" smtClean="0"/>
              <a:t>)                    </a:t>
            </a:r>
            <a:endParaRPr lang="en-US" altLang="zh-CN" b="0" dirty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subl</a:t>
            </a:r>
            <a:r>
              <a:rPr lang="en-US" altLang="zh-CN" b="0" dirty="0"/>
              <a:t> %edx,4(%</a:t>
            </a:r>
            <a:r>
              <a:rPr lang="en-US" altLang="zh-CN" b="0" dirty="0" err="1"/>
              <a:t>eax</a:t>
            </a:r>
            <a:r>
              <a:rPr lang="en-US" altLang="zh-CN" b="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imull</a:t>
            </a:r>
            <a:r>
              <a:rPr lang="en-US" altLang="zh-CN" b="0" dirty="0"/>
              <a:t> $16,(%eax,%edx,4)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incl</a:t>
            </a:r>
            <a:r>
              <a:rPr lang="en-US" altLang="zh-CN" b="0" dirty="0"/>
              <a:t> 8(%</a:t>
            </a:r>
            <a:r>
              <a:rPr lang="en-US" altLang="zh-CN" b="0" dirty="0" err="1"/>
              <a:t>eax</a:t>
            </a:r>
            <a:r>
              <a:rPr lang="en-US" altLang="zh-CN" b="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decl</a:t>
            </a:r>
            <a:r>
              <a:rPr lang="en-US" altLang="zh-CN" b="0" dirty="0"/>
              <a:t> %</a:t>
            </a:r>
            <a:r>
              <a:rPr lang="en-US" altLang="zh-CN" b="0" dirty="0" err="1"/>
              <a:t>ecx</a:t>
            </a:r>
            <a:endParaRPr lang="en-US" altLang="zh-CN" b="0" dirty="0"/>
          </a:p>
          <a:p>
            <a:pPr marL="0" indent="0">
              <a:buFontTx/>
              <a:buNone/>
              <a:defRPr/>
            </a:pPr>
            <a:r>
              <a:rPr lang="en-US" altLang="zh-CN" b="0" dirty="0" err="1"/>
              <a:t>subl</a:t>
            </a:r>
            <a:r>
              <a:rPr lang="en-US" altLang="zh-CN" b="0" dirty="0"/>
              <a:t> %</a:t>
            </a:r>
            <a:r>
              <a:rPr lang="en-US" altLang="zh-CN" b="0" dirty="0" err="1"/>
              <a:t>edx</a:t>
            </a:r>
            <a:r>
              <a:rPr lang="en-US" altLang="zh-CN" b="0" dirty="0"/>
              <a:t>,%</a:t>
            </a:r>
            <a:r>
              <a:rPr lang="en-US" altLang="zh-CN" b="0" dirty="0" err="1"/>
              <a:t>eax</a:t>
            </a:r>
            <a:endParaRPr lang="zh-CN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68413"/>
            <a:ext cx="5446713" cy="1755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6363" y="3890963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0x100         0x100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2238" y="4329113"/>
            <a:ext cx="2970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0x104         0xA8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2238" y="4824413"/>
            <a:ext cx="2970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0x10C         0x110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53197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0x108         0x14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02238" y="576897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%ecx            0x0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02238" y="626427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00000"/>
                </a:solidFill>
                <a:ea typeface="微软雅黑" pitchFamily="34" charset="-122"/>
              </a:rPr>
              <a:t>%eax         0xFD</a:t>
            </a:r>
            <a:endParaRPr lang="zh-CN" altLang="en-US" sz="2400">
              <a:solidFill>
                <a:srgbClr val="C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684213"/>
            <a:ext cx="8356600" cy="57880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逻辑运算（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不影响标志，其他指令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OF=CF=0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根据结果设置：若全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ZF=1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；若最高位为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：非，包括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：与，包括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：异或，包括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移位运算（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右移时，最高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最低位送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SHL/SHR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：逻辑左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SAL/SAR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：算术左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</a:t>
            </a: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左移判溢出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（移位前、后符号位发生变化，则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ROL/ROR: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RCL/RCR: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带循环左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作为操作数一部分循环移位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836613" y="6362700"/>
            <a:ext cx="7561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  <a:ea typeface="微软雅黑" pitchFamily="34" charset="-122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汇编指令与机器指令</a:t>
            </a:r>
          </a:p>
        </p:txBody>
      </p:sp>
      <p:sp>
        <p:nvSpPr>
          <p:cNvPr id="409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按位运算指令举例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36613"/>
            <a:ext cx="8596312" cy="55181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被编译器分配在寄存器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R[ax]=FF80H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，则以下汇编代码段执行后变量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的机器数和真值分别是多少？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movw %ax, %dx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salw   $2, %ax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addl   %dx, %ax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sarw   $1, %ax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分别表示立即数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型变量，故都是算术移位指令，并进行带符号整数加。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假设上述代码段执行前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((x&lt;&lt;2)+x)&gt;&gt;1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R[ax]=5x/2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算术左移时，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中的内容在移位前、后符号未发生变化，故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，没有溢出。最终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的内容为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FEC0H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，解释为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型整数时，其值为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。验证：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x=-128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5x/2=-320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。经验证，结果正确。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3175000" y="2124075"/>
            <a:ext cx="364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1111 1111 1000 0000&lt;&lt;2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3176588" y="2484438"/>
            <a:ext cx="5535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1111 1111 1000 0000+</a:t>
            </a: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1111 1110 0000 0000</a:t>
            </a: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3176588" y="289718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1111 1101 1000 0000&gt;&gt;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1=1111 1110 1100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/>
      <p:bldP spid="631813" grpId="0"/>
      <p:bldP spid="6318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5427663" y="98425"/>
            <a:ext cx="3330575" cy="561975"/>
          </a:xfrm>
        </p:spPr>
        <p:txBody>
          <a:bodyPr/>
          <a:lstStyle/>
          <a:p>
            <a:r>
              <a:rPr lang="zh-CN" altLang="en-US" sz="3600" smtClean="0"/>
              <a:t>移位指令举例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654050"/>
            <a:ext cx="7570787" cy="614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3363"/>
            <a:ext cx="3897313" cy="301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862263" y="1449388"/>
            <a:ext cx="4995862" cy="719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3267075" y="2033588"/>
            <a:ext cx="4995863" cy="7191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3941763" y="2393950"/>
            <a:ext cx="4456112" cy="2430463"/>
            <a:chOff x="2483" y="1508"/>
            <a:chExt cx="2807" cy="1531"/>
          </a:xfrm>
        </p:grpSpPr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3419" y="2132"/>
              <a:ext cx="1871" cy="907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2785" name="Line 14"/>
            <p:cNvSpPr>
              <a:spLocks noChangeShapeType="1"/>
            </p:cNvSpPr>
            <p:nvPr/>
          </p:nvSpPr>
          <p:spPr bwMode="auto">
            <a:xfrm>
              <a:off x="2483" y="1508"/>
              <a:ext cx="907" cy="5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27" name="Group 19"/>
          <p:cNvGrpSpPr>
            <a:grpSpLocks/>
          </p:cNvGrpSpPr>
          <p:nvPr/>
        </p:nvGrpSpPr>
        <p:grpSpPr bwMode="auto">
          <a:xfrm>
            <a:off x="3851275" y="2798763"/>
            <a:ext cx="4546600" cy="3484562"/>
            <a:chOff x="2426" y="1791"/>
            <a:chExt cx="2864" cy="2195"/>
          </a:xfrm>
        </p:grpSpPr>
        <p:sp>
          <p:nvSpPr>
            <p:cNvPr id="32782" name="Rectangle 17"/>
            <p:cNvSpPr>
              <a:spLocks noChangeArrowheads="1"/>
            </p:cNvSpPr>
            <p:nvPr/>
          </p:nvSpPr>
          <p:spPr bwMode="auto">
            <a:xfrm>
              <a:off x="3419" y="3067"/>
              <a:ext cx="1871" cy="919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2426" y="1791"/>
              <a:ext cx="964" cy="13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28" name="Line 20"/>
          <p:cNvSpPr>
            <a:spLocks noChangeShapeType="1"/>
          </p:cNvSpPr>
          <p:nvPr/>
        </p:nvSpPr>
        <p:spPr bwMode="auto">
          <a:xfrm>
            <a:off x="5381625" y="39243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5291138" y="5364163"/>
            <a:ext cx="3781425" cy="44450"/>
          </a:xfrm>
          <a:prstGeom prst="line">
            <a:avLst/>
          </a:prstGeom>
          <a:noFill/>
          <a:ln w="57150">
            <a:solidFill>
              <a:srgbClr val="3333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30" name="Text Box 22"/>
          <p:cNvSpPr txBox="1">
            <a:spLocks noChangeArrowheads="1"/>
          </p:cNvSpPr>
          <p:nvPr/>
        </p:nvSpPr>
        <p:spPr bwMode="auto">
          <a:xfrm>
            <a:off x="8442325" y="3563938"/>
            <a:ext cx="468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zh-CN" altLang="en-US">
                <a:ea typeface="微软雅黑" pitchFamily="34" charset="-122"/>
              </a:rPr>
              <a:t>算术</a:t>
            </a:r>
          </a:p>
        </p:txBody>
      </p:sp>
      <p:sp>
        <p:nvSpPr>
          <p:cNvPr id="734231" name="Text Box 23"/>
          <p:cNvSpPr txBox="1">
            <a:spLocks noChangeArrowheads="1"/>
          </p:cNvSpPr>
          <p:nvPr/>
        </p:nvSpPr>
        <p:spPr bwMode="auto">
          <a:xfrm>
            <a:off x="8486775" y="4959350"/>
            <a:ext cx="4683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zh-CN" altLang="en-US">
                <a:ea typeface="微软雅黑" pitchFamily="34" charset="-122"/>
              </a:rPr>
              <a:t>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nimBg="1"/>
      <p:bldP spid="734220" grpId="0" animBg="1"/>
      <p:bldP spid="734228" grpId="0" animBg="1"/>
      <p:bldP spid="734229" grpId="0" animBg="1"/>
      <p:bldP spid="734230" grpId="0"/>
      <p:bldP spid="7342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控制转移指令</a:t>
            </a:r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6613"/>
            <a:ext cx="8596312" cy="521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）控制转移指令</a:t>
            </a:r>
          </a:p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指令执行可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按顺序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跳转到转移目标指令处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无条件转移指令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JMP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：无条件转移到目标指令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条件转移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为条件码，根据标志（条件码）判断是否满足条件，若满足，则转移到目标指令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处执行，否则按顺序执行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条件设置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：将条件码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（通常是一个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位寄存器 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调用和返回指令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CC3300"/>
                </a:solidFill>
                <a:ea typeface="微软雅黑" pitchFamily="34" charset="-122"/>
              </a:rPr>
              <a:t>（用于过程调用）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入栈，转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：从栈中取出返回地址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，转到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中断指令</a:t>
            </a:r>
            <a:r>
              <a:rPr lang="zh-CN" altLang="en-US" smtClean="0"/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（详见第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mtClean="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  <a:ea typeface="微软雅黑" pitchFamily="34" charset="-122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条件转移指令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911225"/>
            <a:ext cx="1709737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a typeface="微软雅黑" pitchFamily="34" charset="-122"/>
              </a:rPr>
              <a:t>分三类：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根据单个标志的值转移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按无符号整数比较转移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按带符号整数比较转移</a:t>
            </a:r>
          </a:p>
        </p:txBody>
      </p:sp>
      <p:grpSp>
        <p:nvGrpSpPr>
          <p:cNvPr id="633864" name="Group 8"/>
          <p:cNvGrpSpPr>
            <a:grpSpLocks/>
          </p:cNvGrpSpPr>
          <p:nvPr/>
        </p:nvGrpSpPr>
        <p:grpSpPr bwMode="auto">
          <a:xfrm>
            <a:off x="1916113" y="188913"/>
            <a:ext cx="7137400" cy="6480175"/>
            <a:chOff x="1207" y="516"/>
            <a:chExt cx="4496" cy="3685"/>
          </a:xfrm>
        </p:grpSpPr>
        <p:pic>
          <p:nvPicPr>
            <p:cNvPr id="3584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7" y="516"/>
              <a:ext cx="4496" cy="3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633" y="743"/>
              <a:ext cx="4025" cy="1700"/>
            </a:xfrm>
            <a:prstGeom prst="rect">
              <a:avLst/>
            </a:prstGeom>
            <a:solidFill>
              <a:schemeClr val="accent1">
                <a:alpha val="1803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1633" y="2443"/>
              <a:ext cx="4025" cy="851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1633" y="3294"/>
              <a:ext cx="4025" cy="850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例子：</a:t>
            </a:r>
            <a:r>
              <a:rPr lang="en-US" altLang="zh-CN" sz="3600" smtClean="0"/>
              <a:t>C</a:t>
            </a:r>
            <a:r>
              <a:rPr lang="zh-CN" altLang="en-US" sz="3600" smtClean="0"/>
              <a:t>表达式类型转换顺序</a:t>
            </a:r>
          </a:p>
        </p:txBody>
      </p:sp>
      <p:sp>
        <p:nvSpPr>
          <p:cNvPr id="36867" name="内容占位符 2"/>
          <p:cNvSpPr>
            <a:spLocks/>
          </p:cNvSpPr>
          <p:nvPr/>
        </p:nvSpPr>
        <p:spPr bwMode="auto">
          <a:xfrm>
            <a:off x="122238" y="819150"/>
            <a:ext cx="8320087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unsigned long long</a:t>
            </a:r>
            <a:endParaRPr lang="zh-CN" altLang="en-US" sz="2400">
              <a:latin typeface="Arial" charset="0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 ↑             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long long     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 ↑         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unsigned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 ↑          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</a:rPr>
              <a:t>   </a:t>
            </a:r>
            <a:r>
              <a:rPr lang="en-US" altLang="zh-CN" sz="2400">
                <a:latin typeface="Arial" charset="0"/>
              </a:rPr>
              <a:t>int 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  ↑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 (unsigned)char,short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endParaRPr lang="zh-CN" altLang="en-US" sz="2400" u="sng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998538"/>
            <a:ext cx="5175250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22288" y="5727700"/>
            <a:ext cx="805497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/>
            <a:r>
              <a:rPr lang="zh-CN" altLang="en-US" sz="2200">
                <a:solidFill>
                  <a:srgbClr val="0000CC"/>
                </a:solidFill>
                <a:ea typeface="微软雅黑" pitchFamily="34" charset="-122"/>
              </a:rPr>
              <a:t>条件设置指令：</a:t>
            </a:r>
          </a:p>
          <a:p>
            <a:pPr lvl="2" eaLnBrk="0" hangingPunct="0"/>
            <a:r>
              <a:rPr lang="en-US" altLang="zh-CN" sz="2200">
                <a:solidFill>
                  <a:srgbClr val="006600"/>
                </a:solidFill>
                <a:ea typeface="微软雅黑" pitchFamily="34" charset="-122"/>
              </a:rPr>
              <a:t>SETcc DST</a:t>
            </a:r>
            <a:r>
              <a:rPr lang="zh-CN" altLang="en-US" sz="2200">
                <a:solidFill>
                  <a:srgbClr val="006600"/>
                </a:solidFill>
                <a:ea typeface="微软雅黑" pitchFamily="34" charset="-122"/>
              </a:rPr>
              <a:t>：将条件码</a:t>
            </a:r>
            <a:r>
              <a:rPr lang="en-US" altLang="zh-CN" sz="2200">
                <a:solidFill>
                  <a:srgbClr val="006600"/>
                </a:solidFill>
                <a:ea typeface="微软雅黑" pitchFamily="34" charset="-122"/>
              </a:rPr>
              <a:t>cc</a:t>
            </a:r>
            <a:r>
              <a:rPr lang="zh-CN" altLang="en-US" sz="2200">
                <a:solidFill>
                  <a:srgbClr val="006600"/>
                </a:solidFill>
                <a:ea typeface="微软雅黑" pitchFamily="34" charset="-122"/>
              </a:rPr>
              <a:t>保存到</a:t>
            </a:r>
            <a:r>
              <a:rPr lang="en-US" altLang="zh-CN" sz="2200">
                <a:solidFill>
                  <a:srgbClr val="006600"/>
                </a:solidFill>
                <a:ea typeface="微软雅黑" pitchFamily="34" charset="-122"/>
              </a:rPr>
              <a:t>DST</a:t>
            </a:r>
            <a:r>
              <a:rPr lang="zh-CN" altLang="en-US" sz="2200">
                <a:solidFill>
                  <a:srgbClr val="006600"/>
                </a:solidFill>
                <a:ea typeface="微软雅黑" pitchFamily="34" charset="-122"/>
              </a:rPr>
              <a:t>（通常是一个</a:t>
            </a:r>
            <a:r>
              <a:rPr lang="en-US" altLang="zh-CN" sz="2200">
                <a:solidFill>
                  <a:srgbClr val="006600"/>
                </a:solidFill>
                <a:ea typeface="微软雅黑" pitchFamily="34" charset="-122"/>
              </a:rPr>
              <a:t>8</a:t>
            </a:r>
            <a:r>
              <a:rPr lang="zh-CN" altLang="en-US" sz="2200">
                <a:solidFill>
                  <a:srgbClr val="006600"/>
                </a:solidFill>
                <a:ea typeface="微软雅黑" pitchFamily="34" charset="-122"/>
              </a:rPr>
              <a:t>位寄存器 ）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076700" y="5408613"/>
            <a:ext cx="3960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ea typeface="微软雅黑" pitchFamily="34" charset="-122"/>
              </a:rPr>
              <a:t>猜测：各用哪种条件设置指令？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400"/>
            <a:ext cx="8847138" cy="63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402013" y="1989138"/>
            <a:ext cx="1755775" cy="366712"/>
            <a:chOff x="2143" y="1253"/>
            <a:chExt cx="1106" cy="231"/>
          </a:xfrm>
        </p:grpSpPr>
        <p:sp>
          <p:nvSpPr>
            <p:cNvPr id="37910" name="Text Box 6"/>
            <p:cNvSpPr txBox="1">
              <a:spLocks noChangeArrowheads="1"/>
            </p:cNvSpPr>
            <p:nvPr/>
          </p:nvSpPr>
          <p:spPr bwMode="auto">
            <a:xfrm>
              <a:off x="2143" y="1253"/>
              <a:ext cx="879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ea typeface="微软雅黑" pitchFamily="34" charset="-122"/>
                </a:rPr>
                <a:t>char c=-1;</a:t>
              </a:r>
            </a:p>
          </p:txBody>
        </p:sp>
        <p:sp>
          <p:nvSpPr>
            <p:cNvPr id="37911" name="Line 7"/>
            <p:cNvSpPr>
              <a:spLocks noChangeShapeType="1"/>
            </p:cNvSpPr>
            <p:nvPr/>
          </p:nvSpPr>
          <p:spPr bwMode="auto">
            <a:xfrm>
              <a:off x="2993" y="1342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3267075" y="2214563"/>
            <a:ext cx="4905375" cy="628650"/>
            <a:chOff x="2058" y="1395"/>
            <a:chExt cx="3090" cy="396"/>
          </a:xfrm>
        </p:grpSpPr>
        <p:sp>
          <p:nvSpPr>
            <p:cNvPr id="37907" name="Text Box 9"/>
            <p:cNvSpPr txBox="1">
              <a:spLocks noChangeArrowheads="1"/>
            </p:cNvSpPr>
            <p:nvPr/>
          </p:nvSpPr>
          <p:spPr bwMode="auto">
            <a:xfrm>
              <a:off x="2058" y="1480"/>
              <a:ext cx="992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微软雅黑" pitchFamily="34" charset="-122"/>
                </a:rPr>
                <a:t>d=(a&gt;c)?1:0</a:t>
              </a:r>
            </a:p>
          </p:txBody>
        </p:sp>
        <p:sp>
          <p:nvSpPr>
            <p:cNvPr id="37908" name="Rectangle 10"/>
            <p:cNvSpPr>
              <a:spLocks noChangeArrowheads="1"/>
            </p:cNvSpPr>
            <p:nvPr/>
          </p:nvSpPr>
          <p:spPr bwMode="auto">
            <a:xfrm>
              <a:off x="3249" y="1395"/>
              <a:ext cx="1899" cy="39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7909" name="Line 11"/>
            <p:cNvSpPr>
              <a:spLocks noChangeShapeType="1"/>
            </p:cNvSpPr>
            <p:nvPr/>
          </p:nvSpPr>
          <p:spPr bwMode="auto">
            <a:xfrm>
              <a:off x="3022" y="1565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0" name="Group 12"/>
          <p:cNvGrpSpPr>
            <a:grpSpLocks/>
          </p:cNvGrpSpPr>
          <p:nvPr/>
        </p:nvGrpSpPr>
        <p:grpSpPr bwMode="auto">
          <a:xfrm>
            <a:off x="2276475" y="1673225"/>
            <a:ext cx="2881313" cy="366713"/>
            <a:chOff x="1434" y="1054"/>
            <a:chExt cx="1815" cy="231"/>
          </a:xfrm>
        </p:grpSpPr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1434" y="1054"/>
              <a:ext cx="181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ea typeface="微软雅黑" pitchFamily="34" charset="-122"/>
                </a:rPr>
                <a:t>unsigned short b=1;</a:t>
              </a:r>
            </a:p>
          </p:txBody>
        </p:sp>
        <p:sp>
          <p:nvSpPr>
            <p:cNvPr id="37906" name="Line 14"/>
            <p:cNvSpPr>
              <a:spLocks noChangeShapeType="1"/>
            </p:cNvSpPr>
            <p:nvPr/>
          </p:nvSpPr>
          <p:spPr bwMode="auto">
            <a:xfrm>
              <a:off x="2993" y="1196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2546350" y="1268413"/>
            <a:ext cx="2611438" cy="366712"/>
            <a:chOff x="1604" y="799"/>
            <a:chExt cx="1645" cy="231"/>
          </a:xfrm>
        </p:grpSpPr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1604" y="799"/>
              <a:ext cx="147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ea typeface="微软雅黑" pitchFamily="34" charset="-122"/>
                </a:rPr>
                <a:t>unsigned int a=1;</a:t>
              </a:r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>
              <a:off x="2993" y="913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132138" y="4103688"/>
            <a:ext cx="4995862" cy="900112"/>
            <a:chOff x="1944" y="2585"/>
            <a:chExt cx="3204" cy="539"/>
          </a:xfrm>
        </p:grpSpPr>
        <p:sp>
          <p:nvSpPr>
            <p:cNvPr id="37900" name="Text Box 19"/>
            <p:cNvSpPr txBox="1">
              <a:spLocks noChangeArrowheads="1"/>
            </p:cNvSpPr>
            <p:nvPr/>
          </p:nvSpPr>
          <p:spPr bwMode="auto">
            <a:xfrm>
              <a:off x="1944" y="2755"/>
              <a:ext cx="1049" cy="1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微软雅黑" pitchFamily="34" charset="-122"/>
                </a:rPr>
                <a:t>d=(b&gt;c)?1:0</a:t>
              </a: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3220" y="2585"/>
              <a:ext cx="1928" cy="5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7902" name="Line 21"/>
            <p:cNvSpPr>
              <a:spLocks noChangeShapeType="1"/>
            </p:cNvSpPr>
            <p:nvPr/>
          </p:nvSpPr>
          <p:spPr bwMode="auto">
            <a:xfrm>
              <a:off x="2908" y="2840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8" name="Text Box 22"/>
          <p:cNvSpPr txBox="1">
            <a:spLocks noChangeArrowheads="1"/>
          </p:cNvSpPr>
          <p:nvPr/>
        </p:nvSpPr>
        <p:spPr bwMode="auto">
          <a:xfrm>
            <a:off x="8262938" y="2349500"/>
            <a:ext cx="76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zh-CN" altLang="en-US">
                <a:ea typeface="微软雅黑" pitchFamily="34" charset="-122"/>
              </a:rPr>
              <a:t>无符号</a:t>
            </a:r>
          </a:p>
        </p:txBody>
      </p:sp>
      <p:sp>
        <p:nvSpPr>
          <p:cNvPr id="37899" name="Text Box 23"/>
          <p:cNvSpPr txBox="1">
            <a:spLocks noChangeArrowheads="1"/>
          </p:cNvSpPr>
          <p:nvPr/>
        </p:nvSpPr>
        <p:spPr bwMode="auto">
          <a:xfrm>
            <a:off x="8262938" y="4373563"/>
            <a:ext cx="76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zh-CN" altLang="en-US">
                <a:ea typeface="微软雅黑" pitchFamily="34" charset="-122"/>
              </a:rPr>
              <a:t>带符号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例子：程序的机器级表示与执行*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int sum(int a[ ], </a:t>
            </a:r>
            <a:r>
              <a:rPr lang="en-US" altLang="zh-CN" sz="2200" smtClean="0">
                <a:solidFill>
                  <a:srgbClr val="FF3300"/>
                </a:solidFill>
              </a:rPr>
              <a:t>unsigned</a:t>
            </a:r>
            <a:r>
              <a:rPr lang="en-US" altLang="zh-CN" sz="2200" smtClean="0"/>
              <a:t> len)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int  i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for (i = 0; </a:t>
            </a:r>
            <a:r>
              <a:rPr lang="en-US" altLang="zh-CN" sz="2200" smtClean="0">
                <a:solidFill>
                  <a:srgbClr val="FF3300"/>
                </a:solidFill>
              </a:rPr>
              <a:t>i &lt;= len–1</a:t>
            </a:r>
            <a:r>
              <a:rPr lang="en-US" altLang="zh-CN" sz="2200" smtClean="0"/>
              <a:t>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	    sum += a[i];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}</a:t>
            </a:r>
            <a:endParaRPr lang="zh-CN" altLang="en-US" sz="22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34950" y="3668713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200">
                <a:ea typeface="微软雅黑" pitchFamily="34" charset="-122"/>
              </a:rPr>
              <a:t>当参数</a:t>
            </a:r>
            <a:r>
              <a:rPr lang="en-US" altLang="zh-CN" sz="2200">
                <a:ea typeface="微软雅黑" pitchFamily="34" charset="-122"/>
              </a:rPr>
              <a:t>len</a:t>
            </a:r>
            <a:r>
              <a:rPr lang="zh-CN" altLang="en-US" sz="2200">
                <a:ea typeface="微软雅黑" pitchFamily="34" charset="-122"/>
              </a:rPr>
              <a:t>为</a:t>
            </a:r>
            <a:r>
              <a:rPr lang="en-US" altLang="zh-CN" sz="2200">
                <a:ea typeface="微软雅黑" pitchFamily="34" charset="-122"/>
              </a:rPr>
              <a:t>0</a:t>
            </a:r>
            <a:r>
              <a:rPr lang="zh-CN" altLang="en-US" sz="2200">
                <a:ea typeface="微软雅黑" pitchFamily="34" charset="-122"/>
              </a:rPr>
              <a:t>时，返回值应该是</a:t>
            </a:r>
            <a:r>
              <a:rPr lang="en-US" altLang="zh-CN" sz="2200">
                <a:ea typeface="微软雅黑" pitchFamily="34" charset="-122"/>
              </a:rPr>
              <a:t>0</a:t>
            </a:r>
            <a:r>
              <a:rPr lang="zh-CN" altLang="en-US" sz="2200">
                <a:ea typeface="微软雅黑" pitchFamily="34" charset="-122"/>
              </a:rPr>
              <a:t>，但是在机器上执行时，却发生了存储器访问异常。</a:t>
            </a:r>
            <a:r>
              <a:rPr lang="zh-CN" altLang="en-US" b="0">
                <a:latin typeface="Arial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Why?</a:t>
            </a:r>
            <a:endParaRPr lang="en-US" altLang="zh-CN" sz="2200">
              <a:ea typeface="微软雅黑" pitchFamily="34" charset="-122"/>
            </a:endParaRP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sum: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.L3: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movl  -4(%ebp),  %eax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movl  12(%ebp),  %edx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subl    $1,  %edx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cmpl  %edx,  %eax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jbe	   .L3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i </a:t>
            </a:r>
            <a:r>
              <a:rPr lang="zh-CN" altLang="en-US" sz="2000">
                <a:solidFill>
                  <a:srgbClr val="B3110D"/>
                </a:solidFill>
                <a:ea typeface="微软雅黑" pitchFamily="34" charset="-122"/>
              </a:rPr>
              <a:t>在</a:t>
            </a: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%eax</a:t>
            </a:r>
            <a:r>
              <a:rPr lang="zh-CN" altLang="en-US" sz="2000">
                <a:solidFill>
                  <a:srgbClr val="B3110D"/>
                </a:solidFill>
                <a:ea typeface="微软雅黑" pitchFamily="34" charset="-122"/>
              </a:rPr>
              <a:t>中，</a:t>
            </a: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len</a:t>
            </a:r>
            <a:r>
              <a:rPr lang="zh-CN" altLang="en-US" sz="2000">
                <a:solidFill>
                  <a:srgbClr val="B3110D"/>
                </a:solidFill>
                <a:ea typeface="微软雅黑" pitchFamily="34" charset="-122"/>
              </a:rPr>
              <a:t>在</a:t>
            </a: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%edx</a:t>
            </a:r>
            <a:r>
              <a:rPr lang="zh-CN" altLang="en-US" sz="2000">
                <a:solidFill>
                  <a:srgbClr val="B3110D"/>
                </a:solidFill>
                <a:ea typeface="微软雅黑" pitchFamily="34" charset="-122"/>
              </a:rPr>
              <a:t>中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%eax: 0000 …… 0000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  <a:ea typeface="微软雅黑" pitchFamily="34" charset="-122"/>
              </a:rPr>
              <a:t>%edx: 0000 …… 0000</a:t>
            </a:r>
            <a:endParaRPr lang="zh-CN" altLang="en-US" sz="2000">
              <a:solidFill>
                <a:srgbClr val="B3110D"/>
              </a:solidFill>
              <a:ea typeface="微软雅黑" pitchFamily="34" charset="-122"/>
            </a:endParaRPr>
          </a:p>
          <a:p>
            <a:pPr eaLnBrk="0" hangingPunct="0">
              <a:spcBef>
                <a:spcPct val="25000"/>
              </a:spcBef>
            </a:pPr>
            <a:r>
              <a:rPr lang="en-US" altLang="zh-CN" sz="2000">
                <a:ea typeface="微软雅黑" pitchFamily="34" charset="-122"/>
              </a:rPr>
              <a:t>subl </a:t>
            </a:r>
            <a:r>
              <a:rPr lang="zh-CN" altLang="en-US" sz="2000">
                <a:ea typeface="微软雅黑" pitchFamily="34" charset="-122"/>
              </a:rPr>
              <a:t>指令的执行结果是什么？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zh-CN" sz="2000">
                <a:ea typeface="微软雅黑" pitchFamily="34" charset="-122"/>
              </a:rPr>
              <a:t>cmpl </a:t>
            </a:r>
            <a:r>
              <a:rPr lang="zh-CN" altLang="en-US" sz="2000">
                <a:ea typeface="微软雅黑" pitchFamily="34" charset="-122"/>
              </a:rPr>
              <a:t>指令的执行结果是什么？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i 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和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len 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%eax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？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%edx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？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114925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634886" grpId="0" animBg="1"/>
      <p:bldP spid="634887" grpId="0"/>
      <p:bldP spid="6348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142875"/>
            <a:ext cx="5629275" cy="52863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jbe .L3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graphicFrame>
        <p:nvGraphicFramePr>
          <p:cNvPr id="637955" name="Group 3"/>
          <p:cNvGraphicFramePr>
            <a:graphicFrameLocks noGrp="1"/>
          </p:cNvGraphicFramePr>
          <p:nvPr>
            <p:ph idx="1"/>
          </p:nvPr>
        </p:nvGraphicFramePr>
        <p:xfrm>
          <a:off x="495300" y="10953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320675" y="31273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47663" y="4927600"/>
            <a:ext cx="8447087" cy="1790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 </a:t>
            </a:r>
            <a:r>
              <a:rPr lang="en-US" altLang="zh-CN" sz="2200">
                <a:solidFill>
                  <a:schemeClr val="accent2"/>
                </a:solidFill>
                <a:ea typeface="微软雅黑" pitchFamily="34" charset="-122"/>
              </a:rPr>
              <a:t>CF=1, ZF=0, 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OF=0, SF=0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，说明满足条件，应转移到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.L3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执行！   显然，对于每个 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i 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都满足条件，因为任何无符号数都比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32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个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1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小，因此循环体被不断执行，最终导致数组访问越界而发生存储器访问异常。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8425"/>
            <a:ext cx="8229600" cy="528638"/>
          </a:xfrm>
        </p:spPr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例子：程序的机器级表示与执行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34950" y="4257675"/>
            <a:ext cx="378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200">
                <a:ea typeface="微软雅黑" pitchFamily="34" charset="-122"/>
              </a:rPr>
              <a:t>正确的做法是将参数</a:t>
            </a:r>
            <a:r>
              <a:rPr lang="en-US" altLang="zh-CN" sz="2200">
                <a:ea typeface="微软雅黑" pitchFamily="34" charset="-122"/>
              </a:rPr>
              <a:t>len</a:t>
            </a:r>
            <a:r>
              <a:rPr lang="zh-CN" altLang="en-US" sz="2200">
                <a:ea typeface="微软雅黑" pitchFamily="34" charset="-122"/>
              </a:rPr>
              <a:t>声明为</a:t>
            </a:r>
            <a:r>
              <a:rPr lang="en-US" altLang="zh-CN" sz="2200">
                <a:ea typeface="微软雅黑" pitchFamily="34" charset="-122"/>
              </a:rPr>
              <a:t>int</a:t>
            </a:r>
            <a:r>
              <a:rPr lang="zh-CN" altLang="en-US" sz="2200">
                <a:ea typeface="微软雅黑" pitchFamily="34" charset="-122"/>
              </a:rPr>
              <a:t>型。</a:t>
            </a:r>
            <a:r>
              <a:rPr lang="zh-CN" altLang="en-US" b="0">
                <a:latin typeface="Arial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</a:rPr>
              <a:t>Why?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2250" y="968375"/>
            <a:ext cx="4535488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>
                <a:ea typeface="微软雅黑" pitchFamily="34" charset="-122"/>
              </a:rPr>
              <a:t>例：</a:t>
            </a:r>
            <a:r>
              <a:rPr lang="zh-CN" altLang="en-US" sz="2200">
                <a:latin typeface="Arial" charset="0"/>
              </a:rPr>
              <a:t> 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int sum(int a[ ],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</a:rPr>
              <a:t>int</a:t>
            </a:r>
            <a:r>
              <a:rPr lang="en-US" altLang="zh-CN" sz="2200">
                <a:latin typeface="Arial" charset="0"/>
              </a:rPr>
              <a:t> len)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{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   int  i</a:t>
            </a:r>
            <a:r>
              <a:rPr lang="zh-CN" altLang="en-US" sz="2200">
                <a:latin typeface="Arial" charset="0"/>
              </a:rPr>
              <a:t>，</a:t>
            </a:r>
            <a:r>
              <a:rPr lang="en-US" altLang="zh-CN" sz="2200">
                <a:latin typeface="Arial" charset="0"/>
              </a:rPr>
              <a:t>sum = 0;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   for (i = 0;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</a:rPr>
              <a:t>i &lt;= len–1</a:t>
            </a:r>
            <a:r>
              <a:rPr lang="en-US" altLang="zh-CN" sz="2200">
                <a:latin typeface="Arial" charset="0"/>
              </a:rPr>
              <a:t>; i++)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	    sum += a[i];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   return sum;</a:t>
            </a:r>
          </a:p>
          <a:p>
            <a:pPr marL="342900" indent="-342900" eaLnBrk="0" hangingPunct="0">
              <a:lnSpc>
                <a:spcPct val="115000"/>
              </a:lnSpc>
            </a:pPr>
            <a:r>
              <a:rPr lang="en-US" altLang="zh-CN" sz="2200">
                <a:latin typeface="Arial" charset="0"/>
              </a:rPr>
              <a:t>}</a:t>
            </a:r>
            <a:endParaRPr lang="zh-CN" altLang="en-US" sz="2200">
              <a:latin typeface="Arial" charset="0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sum: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.L3: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movl  -4(%ebp),  %eax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movl  12(%ebp),  %edx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subl    $1,  %edx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cmpl  %edx,  %eax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jle	   .L3</a:t>
            </a:r>
          </a:p>
          <a:p>
            <a:pPr eaLnBrk="0" hangingPunct="0"/>
            <a:r>
              <a:rPr lang="en-US" altLang="zh-CN" sz="2200">
                <a:solidFill>
                  <a:srgbClr val="008000"/>
                </a:solidFill>
                <a:ea typeface="微软雅黑" pitchFamily="34" charset="-122"/>
              </a:rPr>
              <a:t>     …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i 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和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len 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%eax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？ 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%edx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？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5111750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/>
      <p:bldP spid="638983" grpId="0"/>
      <p:bldP spid="6389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</a:t>
            </a:r>
            <a:r>
              <a:rPr lang="zh-CN" altLang="en-US" sz="3600" smtClean="0"/>
              <a:t>汇编指令与机器指令</a:t>
            </a:r>
            <a:r>
              <a:rPr lang="en-US" altLang="zh-CN" sz="3600" smtClean="0"/>
              <a:t>               </a:t>
            </a:r>
            <a:endParaRPr lang="zh-CN" altLang="en-US" sz="3600" smtClean="0"/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53975"/>
            <a:ext cx="3176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/>
            <a:r>
              <a:rPr lang="en-US" altLang="zh-CN">
                <a:latin typeface="Arial" charset="0"/>
              </a:rPr>
              <a:t>add: </a:t>
            </a:r>
          </a:p>
          <a:p>
            <a:pPr indent="288925"/>
            <a:r>
              <a:rPr lang="en-US" altLang="zh-CN">
                <a:latin typeface="Arial" charset="0"/>
              </a:rPr>
              <a:t>pushl	%ebp</a:t>
            </a:r>
          </a:p>
          <a:p>
            <a:pPr indent="288925"/>
            <a:r>
              <a:rPr lang="en-US" altLang="zh-CN">
                <a:latin typeface="Arial" charset="0"/>
              </a:rPr>
              <a:t>movl	%esp, %ebp</a:t>
            </a:r>
          </a:p>
          <a:p>
            <a:pPr indent="288925"/>
            <a:r>
              <a:rPr lang="en-US" altLang="zh-CN">
                <a:latin typeface="Arial" charset="0"/>
              </a:rPr>
              <a:t>subl 	$16, %esp </a:t>
            </a:r>
          </a:p>
          <a:p>
            <a:pPr indent="288925"/>
            <a:r>
              <a:rPr lang="en-US" altLang="zh-CN">
                <a:latin typeface="Arial" charset="0"/>
              </a:rPr>
              <a:t>movl	12(%ebp), %eax</a:t>
            </a:r>
          </a:p>
          <a:p>
            <a:pPr indent="288925"/>
            <a:r>
              <a:rPr lang="en-US" altLang="zh-CN">
                <a:latin typeface="Arial" charset="0"/>
              </a:rPr>
              <a:t>movl	8(%ebp), %edx</a:t>
            </a:r>
          </a:p>
          <a:p>
            <a:pPr indent="288925"/>
            <a:r>
              <a:rPr lang="en-US" altLang="zh-CN">
                <a:latin typeface="Arial" charset="0"/>
              </a:rPr>
              <a:t>leal  	(%edx, %eax), %eax</a:t>
            </a:r>
          </a:p>
          <a:p>
            <a:pPr indent="288925"/>
            <a:r>
              <a:rPr lang="en-US" altLang="zh-CN">
                <a:latin typeface="Arial" charset="0"/>
              </a:rPr>
              <a:t>movl	%eax, -4(%ebp)</a:t>
            </a:r>
          </a:p>
          <a:p>
            <a:pPr indent="288925"/>
            <a:r>
              <a:rPr lang="en-US" altLang="zh-CN">
                <a:latin typeface="Arial" charset="0"/>
              </a:rPr>
              <a:t>movl	-4(%ebp), %eax</a:t>
            </a:r>
          </a:p>
          <a:p>
            <a:pPr indent="288925"/>
            <a:r>
              <a:rPr lang="en-US" altLang="zh-CN">
                <a:latin typeface="Arial" charset="0"/>
              </a:rPr>
              <a:t>leave</a:t>
            </a:r>
          </a:p>
          <a:p>
            <a:pPr indent="288925"/>
            <a:r>
              <a:rPr lang="en-US" altLang="zh-CN">
                <a:latin typeface="Arial" charset="0"/>
              </a:rPr>
              <a:t>ret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00000000 &lt;add&gt;: 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0:    55	   push   %ebp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1:    89 e5	   mov   %esp, %ebp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3:    83 ec 10   sub    $0x10, %esp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6:    8b 45 0c   mov   0xc(%ebp), %eax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9:    8b 55 08   mov   0x8(%ebp), %edx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c:    8d 04 02   lea     (%edx,%eax,1), %eax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f:     89 45 fc    mov   %eax, -0x4(%ebp)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12:  8b 45 fc    mov   -0x4(%ebp), %eax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15:  c9             leave  </a:t>
            </a:r>
          </a:p>
          <a:p>
            <a:pPr indent="288925">
              <a:lnSpc>
                <a:spcPct val="105000"/>
              </a:lnSpc>
            </a:pPr>
            <a:r>
              <a:rPr lang="en-US" altLang="zh-CN">
                <a:latin typeface="Arial" charset="0"/>
              </a:rPr>
              <a:t>   16:  c3             ret </a:t>
            </a:r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FF3300"/>
                </a:solidFill>
                <a:latin typeface="Arial" charset="0"/>
              </a:rPr>
              <a:t>gcc -E test.c -o test.i </a:t>
            </a:r>
          </a:p>
          <a:p>
            <a:pPr eaLnBrk="0" hangingPunct="0"/>
            <a:r>
              <a:rPr lang="en-US" altLang="zh-CN">
                <a:solidFill>
                  <a:srgbClr val="FF3300"/>
                </a:solidFill>
                <a:latin typeface="Arial" charset="0"/>
              </a:rPr>
              <a:t>gcc -S test.i -o test.s</a:t>
            </a:r>
            <a:r>
              <a:rPr lang="en-US" altLang="zh-CN" b="0">
                <a:latin typeface="Arial" charset="0"/>
              </a:rPr>
              <a:t> </a:t>
            </a:r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3333CC"/>
                </a:solidFill>
                <a:latin typeface="Arial" charset="0"/>
              </a:rPr>
              <a:t>gcc –S test.c –o test.s</a:t>
            </a:r>
            <a:r>
              <a:rPr lang="en-US" altLang="zh-CN" b="0">
                <a:latin typeface="Arial" charset="0"/>
              </a:rPr>
              <a:t> 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latin typeface="Arial" charset="0"/>
              </a:rPr>
              <a:t>test.s</a:t>
            </a:r>
          </a:p>
        </p:txBody>
      </p: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5142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grpSp>
          <p:nvGrpSpPr>
            <p:cNvPr id="5143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5144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charset="0"/>
                    <a:ea typeface="微软雅黑" pitchFamily="34" charset="-122"/>
                  </a:rPr>
                  <a:t>位移量</a:t>
                </a:r>
              </a:p>
            </p:txBody>
          </p:sp>
          <p:sp>
            <p:nvSpPr>
              <p:cNvPr id="5145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6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grpSp>
          <p:nvGrpSpPr>
            <p:cNvPr id="5139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5140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charset="0"/>
                    <a:ea typeface="微软雅黑" pitchFamily="34" charset="-122"/>
                  </a:rPr>
                  <a:t>机器指令</a:t>
                </a:r>
              </a:p>
            </p:txBody>
          </p:sp>
          <p:sp>
            <p:nvSpPr>
              <p:cNvPr id="5141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7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5134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en-US">
                <a:ea typeface="微软雅黑" pitchFamily="34" charset="-122"/>
              </a:endParaRPr>
            </a:p>
          </p:txBody>
        </p:sp>
        <p:grpSp>
          <p:nvGrpSpPr>
            <p:cNvPr id="5135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136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charset="0"/>
                    <a:ea typeface="微软雅黑" pitchFamily="34" charset="-122"/>
                  </a:rPr>
                  <a:t>汇编指令</a:t>
                </a:r>
              </a:p>
            </p:txBody>
          </p:sp>
          <p:sp>
            <p:nvSpPr>
              <p:cNvPr id="5137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1" grpId="0"/>
      <p:bldP spid="605193" grpId="0"/>
      <p:bldP spid="605196" grpId="0" animBg="1"/>
      <p:bldP spid="605197" grpId="0"/>
      <p:bldP spid="605198" grpId="0"/>
      <p:bldP spid="6051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142875"/>
            <a:ext cx="5629275" cy="52863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jle .L3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graphicFrame>
        <p:nvGraphicFramePr>
          <p:cNvPr id="640003" name="Group 3"/>
          <p:cNvGraphicFramePr>
            <a:graphicFrameLocks noGrp="1"/>
          </p:cNvGraphicFramePr>
          <p:nvPr>
            <p:ph idx="1"/>
          </p:nvPr>
        </p:nvGraphicFramePr>
        <p:xfrm>
          <a:off x="495300" y="12096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342900" y="49307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19088" y="5146675"/>
            <a:ext cx="8447087" cy="920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  <a:ea typeface="微软雅黑" pitchFamily="34" charset="-122"/>
              </a:rPr>
              <a:t> CF=1,</a:t>
            </a:r>
            <a:r>
              <a:rPr lang="en-US" altLang="zh-CN" sz="2200">
                <a:solidFill>
                  <a:schemeClr val="accent2"/>
                </a:solidFill>
                <a:ea typeface="微软雅黑" pitchFamily="34" charset="-122"/>
              </a:rPr>
              <a:t> ZF=0, OF=0, SF=0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996633"/>
                </a:solidFill>
                <a:ea typeface="微软雅黑" pitchFamily="34" charset="-122"/>
              </a:rPr>
              <a:t> </a:t>
            </a:r>
            <a:r>
              <a:rPr lang="zh-CN" altLang="en-US" sz="2200">
                <a:solidFill>
                  <a:srgbClr val="990000"/>
                </a:solidFill>
                <a:ea typeface="微软雅黑" pitchFamily="34" charset="-122"/>
              </a:rPr>
              <a:t>说明不满足条件，应跳出循环执行，执行结果正常。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总结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规定了一台机器的指令系统涉及到的所有方面，例如：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指令寻址方式</a:t>
            </a: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）风格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格式汇编（本课程使用）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指令类型（传送、算术、位操作、控制、浮点、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立即、寄存器、存储器（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SR:[B]+[I]*s+A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机器级指令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9058" name="Group 18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61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  <a:ea typeface="微软雅黑" pitchFamily="34" charset="-122"/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  <a:ea typeface="微软雅黑" pitchFamily="34" charset="-122"/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  <a:ea typeface="微软雅黑" pitchFamily="34" charset="-122"/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  <a:ea typeface="微软雅黑" pitchFamily="34" charset="-122"/>
                </a:rPr>
                <a:t>)</a:t>
              </a:r>
            </a:p>
          </p:txBody>
        </p:sp>
        <p:sp>
          <p:nvSpPr>
            <p:cNvPr id="6162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9059" name="Group 19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6155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mov</a:t>
              </a:r>
              <a:r>
                <a:rPr lang="en-US" altLang="zh-CN" sz="2400">
                  <a:solidFill>
                    <a:srgbClr val="0070C0"/>
                  </a:solidFill>
                  <a:latin typeface="Arial" charset="0"/>
                </a:rPr>
                <a:t>b</a:t>
              </a:r>
              <a:r>
                <a:rPr lang="en-US" altLang="zh-CN" sz="2400">
                  <a:solidFill>
                    <a:srgbClr val="FF0000"/>
                  </a:solidFill>
                  <a:latin typeface="Arial" charset="0"/>
                </a:rPr>
                <a:t> %cl, -6(%bx,%di)</a:t>
              </a:r>
              <a:endParaRPr lang="zh-CN" altLang="en-US" sz="24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Arial" charset="0"/>
                  <a:ea typeface="微软雅黑" pitchFamily="34" charset="-122"/>
                </a:rPr>
                <a:t>或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ea typeface="微软雅黑" pitchFamily="34" charset="-122"/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  <a:ea typeface="微软雅黑" pitchFamily="34" charset="-122"/>
                </a:rPr>
                <a:t>格式</a:t>
              </a:r>
            </a:p>
          </p:txBody>
        </p: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ea typeface="微软雅黑" pitchFamily="34" charset="-122"/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  <a:ea typeface="微软雅黑" pitchFamily="34" charset="-122"/>
                </a:rPr>
                <a:t>格式</a:t>
              </a:r>
            </a:p>
          </p:txBody>
        </p:sp>
      </p:grpSp>
      <p:sp>
        <p:nvSpPr>
          <p:cNvPr id="599060" name="Text Box 20"/>
          <p:cNvSpPr txBox="1">
            <a:spLocks noChangeArrowheads="1"/>
          </p:cNvSpPr>
          <p:nvPr/>
        </p:nvSpPr>
        <p:spPr bwMode="auto">
          <a:xfrm>
            <a:off x="6642100" y="1223963"/>
            <a:ext cx="19796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rgbClr val="005024"/>
                </a:solidFill>
                <a:ea typeface="微软雅黑" pitchFamily="34" charset="-122"/>
              </a:rPr>
              <a:t>补码</a:t>
            </a:r>
            <a:r>
              <a:rPr lang="en-US" altLang="zh-CN" sz="1900">
                <a:solidFill>
                  <a:srgbClr val="FF0000"/>
                </a:solidFill>
                <a:ea typeface="微软雅黑" pitchFamily="34" charset="-122"/>
              </a:rPr>
              <a:t>11111010</a:t>
            </a:r>
            <a:r>
              <a:rPr lang="zh-CN" altLang="en-US" sz="1900">
                <a:solidFill>
                  <a:srgbClr val="005024"/>
                </a:solidFill>
                <a:ea typeface="微软雅黑" pitchFamily="34" charset="-122"/>
              </a:rPr>
              <a:t>的真值为多少？</a:t>
            </a:r>
            <a:endParaRPr lang="en-US" altLang="zh-CN" sz="1900">
              <a:solidFill>
                <a:srgbClr val="005024"/>
              </a:solidFill>
              <a:ea typeface="微软雅黑" pitchFamily="34" charset="-122"/>
            </a:endParaRPr>
          </a:p>
        </p:txBody>
      </p:sp>
      <p:grpSp>
        <p:nvGrpSpPr>
          <p:cNvPr id="599064" name="Group 24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6153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  <a:ea typeface="微软雅黑" pitchFamily="34" charset="-122"/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  <a:ea typeface="微软雅黑" pitchFamily="34" charset="-122"/>
                </a:rPr>
                <a:t>RLT</a:t>
              </a:r>
              <a:r>
                <a:rPr lang="zh-CN" altLang="en-US" sz="2000">
                  <a:solidFill>
                    <a:srgbClr val="CC3300"/>
                  </a:solidFill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  <a:ea typeface="微软雅黑" pitchFamily="34" charset="-122"/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  <a:ea typeface="微软雅黑" pitchFamily="34" charset="-122"/>
                </a:rPr>
                <a:t>）</a:t>
              </a:r>
              <a:r>
                <a:rPr lang="zh-CN" altLang="en-US" b="0">
                  <a:latin typeface="Arial" charset="0"/>
                </a:rPr>
                <a:t> </a:t>
              </a:r>
            </a:p>
          </p:txBody>
        </p:sp>
        <p:sp>
          <p:nvSpPr>
            <p:cNvPr id="6154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rgbClr val="CC3300"/>
                </a:solidFill>
                <a:ea typeface="微软雅黑" pitchFamily="34" charset="-122"/>
              </a:rPr>
              <a:t>：寄存器内容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  <a:ea typeface="微软雅黑" pitchFamily="34" charset="-122"/>
              </a:rPr>
              <a:t>M</a:t>
            </a:r>
            <a:r>
              <a:rPr lang="zh-CN" altLang="en-US" sz="2000">
                <a:solidFill>
                  <a:srgbClr val="007635"/>
                </a:solidFill>
                <a:ea typeface="微软雅黑" pitchFamily="34" charset="-122"/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60" grpId="0"/>
      <p:bldP spid="5990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3"/>
          <p:cNvGrpSpPr>
            <a:grpSpLocks/>
          </p:cNvGrpSpPr>
          <p:nvPr/>
        </p:nvGrpSpPr>
        <p:grpSpPr bwMode="auto">
          <a:xfrm>
            <a:off x="1511300" y="2619375"/>
            <a:ext cx="6751638" cy="3016250"/>
            <a:chOff x="1689" y="1054"/>
            <a:chExt cx="4253" cy="1900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3626" y="2064"/>
              <a:ext cx="27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I/O</a:t>
              </a:r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2080" y="2054"/>
              <a:ext cx="38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CPU</a:t>
              </a:r>
            </a:p>
          </p:txBody>
        </p:sp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Rectangle 9"/>
            <p:cNvSpPr>
              <a:spLocks noChangeArrowheads="1"/>
            </p:cNvSpPr>
            <p:nvPr/>
          </p:nvSpPr>
          <p:spPr bwMode="auto">
            <a:xfrm>
              <a:off x="2300" y="1519"/>
              <a:ext cx="70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Compiler</a:t>
              </a:r>
            </a:p>
          </p:txBody>
        </p:sp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81" name="Rectangle 11"/>
            <p:cNvSpPr>
              <a:spLocks noChangeArrowheads="1"/>
            </p:cNvSpPr>
            <p:nvPr/>
          </p:nvSpPr>
          <p:spPr bwMode="auto">
            <a:xfrm>
              <a:off x="3032" y="1460"/>
              <a:ext cx="7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Operating</a:t>
              </a:r>
            </a:p>
          </p:txBody>
        </p:sp>
        <p:sp>
          <p:nvSpPr>
            <p:cNvPr id="7182" name="Rectangle 12"/>
            <p:cNvSpPr>
              <a:spLocks noChangeArrowheads="1"/>
            </p:cNvSpPr>
            <p:nvPr/>
          </p:nvSpPr>
          <p:spPr bwMode="auto">
            <a:xfrm>
              <a:off x="3208" y="1635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System</a:t>
              </a:r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2171" y="1113"/>
              <a:ext cx="864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Application</a:t>
              </a:r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Rectangle 20"/>
            <p:cNvSpPr>
              <a:spLocks noChangeArrowheads="1"/>
            </p:cNvSpPr>
            <p:nvPr/>
          </p:nvSpPr>
          <p:spPr bwMode="auto">
            <a:xfrm>
              <a:off x="2456" y="2351"/>
              <a:ext cx="1040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Digital Design</a:t>
              </a:r>
            </a:p>
          </p:txBody>
        </p:sp>
        <p:sp>
          <p:nvSpPr>
            <p:cNvPr id="7191" name="Rectangle 21"/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92" name="Rectangle 22"/>
            <p:cNvSpPr>
              <a:spLocks noChangeArrowheads="1"/>
            </p:cNvSpPr>
            <p:nvPr/>
          </p:nvSpPr>
          <p:spPr bwMode="auto">
            <a:xfrm>
              <a:off x="2320" y="2605"/>
              <a:ext cx="1056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Circuit Design</a:t>
              </a:r>
            </a:p>
          </p:txBody>
        </p:sp>
        <p:sp>
          <p:nvSpPr>
            <p:cNvPr id="7193" name="Rectangle 23"/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94" name="Rectangle 25" descr="50%"/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95" name="Rectangle 26"/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zh-CN">
                  <a:latin typeface="Arial" charset="0"/>
                </a:rPr>
                <a:t>Instruction Set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altLang="zh-CN">
                  <a:latin typeface="Arial" charset="0"/>
                </a:rPr>
                <a:t> Architecture</a:t>
              </a:r>
            </a:p>
          </p:txBody>
        </p:sp>
        <p:sp>
          <p:nvSpPr>
            <p:cNvPr id="7196" name="Rectangle 37"/>
            <p:cNvSpPr>
              <a:spLocks noChangeArrowheads="1"/>
            </p:cNvSpPr>
            <p:nvPr/>
          </p:nvSpPr>
          <p:spPr bwMode="auto">
            <a:xfrm>
              <a:off x="2889" y="2063"/>
              <a:ext cx="320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MM</a:t>
              </a:r>
            </a:p>
          </p:txBody>
        </p:sp>
        <p:sp>
          <p:nvSpPr>
            <p:cNvPr id="7197" name="Line 38"/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1029"/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chemeClr val="hlink">
                <a:alpha val="7843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  <p:sp>
          <p:nvSpPr>
            <p:cNvPr id="7199" name="Rectangle 1031"/>
            <p:cNvSpPr>
              <a:spLocks noChangeArrowheads="1"/>
            </p:cNvSpPr>
            <p:nvPr/>
          </p:nvSpPr>
          <p:spPr bwMode="auto">
            <a:xfrm>
              <a:off x="2271" y="1708"/>
              <a:ext cx="86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altLang="zh-CN">
                  <a:latin typeface="Arial" charset="0"/>
                </a:rPr>
                <a:t>Assembler</a:t>
              </a:r>
            </a:p>
          </p:txBody>
        </p:sp>
        <p:sp>
          <p:nvSpPr>
            <p:cNvPr id="7200" name="Rectangle 1032"/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 b="0">
                <a:latin typeface="Times New Roman" pitchFamily="18" charset="0"/>
              </a:endParaRPr>
            </a:p>
          </p:txBody>
        </p:sp>
      </p:grp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指令集体系结构</a:t>
            </a:r>
            <a:r>
              <a:rPr lang="en-US" altLang="zh-CN" sz="3600" smtClean="0"/>
              <a:t>ISA</a:t>
            </a:r>
            <a:endParaRPr lang="zh-CN" altLang="en-US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370888" cy="2520950"/>
          </a:xfrm>
        </p:spPr>
        <p:txBody>
          <a:bodyPr/>
          <a:lstStyle/>
          <a:p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Instruction Set Architecture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）位于软件和硬件之间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硬件的功能通过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提供出来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软件通过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规定的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使用硬件</a:t>
            </a:r>
          </a:p>
        </p:txBody>
      </p:sp>
      <p:sp>
        <p:nvSpPr>
          <p:cNvPr id="602144" name="Rectangle 32"/>
          <p:cNvSpPr>
            <a:spLocks noChangeArrowheads="1"/>
          </p:cNvSpPr>
          <p:nvPr/>
        </p:nvSpPr>
        <p:spPr bwMode="auto">
          <a:xfrm>
            <a:off x="161925" y="2168525"/>
            <a:ext cx="8802688" cy="440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>
                <a:ea typeface="微软雅黑" pitchFamily="34" charset="-122"/>
              </a:rPr>
              <a:t>ISA</a:t>
            </a:r>
            <a:r>
              <a:rPr lang="zh-CN" altLang="en-US" sz="2300">
                <a:ea typeface="微软雅黑" pitchFamily="34" charset="-122"/>
              </a:rPr>
              <a:t>规定了：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可执行的指令的集合，包括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指令格式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操作种类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以及每种操作对应的操作数的相应规定；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指令可以接受的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操作数的类型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操作数所能存放的寄存器组的结构，包括每个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寄存器的名称、编号、长度和用途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操作数所能存放的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存储空间的大小和编址方式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操作数在存储空间存放时按照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大端还是小端方式存放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指令获取操作数的方式，即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寻址方式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；</a:t>
            </a:r>
          </a:p>
          <a:p>
            <a:pPr marL="742950" lvl="1" indent="-2857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指令执行过程的控制方式，包括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程序计数器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条件码定义</a:t>
            </a:r>
            <a:r>
              <a:rPr lang="zh-CN" altLang="en-US" sz="2000">
                <a:solidFill>
                  <a:srgbClr val="0000CC"/>
                </a:solidFill>
                <a:latin typeface="Arial" charset="0"/>
                <a:ea typeface="微软雅黑" pitchFamily="34" charset="-12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支持的数据类型及格式</a:t>
            </a: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889317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操作数</a:t>
            </a:r>
          </a:p>
        </p:txBody>
      </p:sp>
      <p:sp>
        <p:nvSpPr>
          <p:cNvPr id="921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计算机中数据的存储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计算机中的数据存放在哪里？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58900"/>
            <a:ext cx="8529638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827213" y="1989138"/>
            <a:ext cx="674687" cy="674687"/>
          </a:xfrm>
          <a:prstGeom prst="rect">
            <a:avLst/>
          </a:prstGeom>
          <a:solidFill>
            <a:srgbClr val="FF00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6777038" y="2979738"/>
            <a:ext cx="944562" cy="763587"/>
          </a:xfrm>
          <a:prstGeom prst="rect">
            <a:avLst/>
          </a:prstGeom>
          <a:solidFill>
            <a:srgbClr val="FF0000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zh-CN" altLang="en-US">
              <a:ea typeface="微软雅黑" pitchFamily="34" charset="-122"/>
            </a:endParaRPr>
          </a:p>
        </p:txBody>
      </p: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2546350" y="1358900"/>
            <a:ext cx="3870325" cy="701675"/>
            <a:chOff x="1604" y="856"/>
            <a:chExt cx="2438" cy="442"/>
          </a:xfrm>
        </p:grpSpPr>
        <p:sp>
          <p:nvSpPr>
            <p:cNvPr id="10256" name="Text Box 8"/>
            <p:cNvSpPr txBox="1">
              <a:spLocks noChangeArrowheads="1"/>
            </p:cNvSpPr>
            <p:nvPr/>
          </p:nvSpPr>
          <p:spPr bwMode="auto">
            <a:xfrm>
              <a:off x="2398" y="856"/>
              <a:ext cx="16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ea typeface="微软雅黑" pitchFamily="34" charset="-122"/>
                </a:rPr>
                <a:t>寄存器文件</a:t>
              </a:r>
            </a:p>
            <a:p>
              <a:r>
                <a:rPr lang="zh-CN" altLang="en-US" sz="2000">
                  <a:solidFill>
                    <a:srgbClr val="FF0000"/>
                  </a:solidFill>
                  <a:ea typeface="微软雅黑" pitchFamily="34" charset="-122"/>
                </a:rPr>
                <a:t>通用寄存器组</a:t>
              </a:r>
              <a:r>
                <a:rPr lang="en-US" altLang="zh-CN" sz="2000">
                  <a:solidFill>
                    <a:srgbClr val="FF0000"/>
                  </a:solidFill>
                  <a:ea typeface="微软雅黑" pitchFamily="34" charset="-122"/>
                </a:rPr>
                <a:t>GPRs</a:t>
              </a:r>
            </a:p>
          </p:txBody>
        </p:sp>
        <p:sp>
          <p:nvSpPr>
            <p:cNvPr id="10257" name="Line 9"/>
            <p:cNvSpPr>
              <a:spLocks noChangeShapeType="1"/>
            </p:cNvSpPr>
            <p:nvPr/>
          </p:nvSpPr>
          <p:spPr bwMode="auto">
            <a:xfrm flipH="1">
              <a:off x="1604" y="1054"/>
              <a:ext cx="82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0078" name="Group 14"/>
          <p:cNvGrpSpPr>
            <a:grpSpLocks/>
          </p:cNvGrpSpPr>
          <p:nvPr/>
        </p:nvGrpSpPr>
        <p:grpSpPr bwMode="auto">
          <a:xfrm>
            <a:off x="7046913" y="2124075"/>
            <a:ext cx="1350962" cy="809625"/>
            <a:chOff x="4439" y="1338"/>
            <a:chExt cx="851" cy="510"/>
          </a:xfrm>
        </p:grpSpPr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4439" y="1338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ea typeface="微软雅黑" pitchFamily="34" charset="-122"/>
                </a:rPr>
                <a:t>存储器</a:t>
              </a:r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 flipH="1">
              <a:off x="4638" y="1565"/>
              <a:ext cx="156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431800" y="4103688"/>
            <a:ext cx="8505825" cy="2439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Arial" charset="0"/>
                <a:ea typeface="微软雅黑" pitchFamily="34" charset="-122"/>
              </a:rPr>
              <a:t>指令中需给出的信息：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操作性质（操作码）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源操作数</a:t>
            </a:r>
            <a:r>
              <a:rPr lang="en-US" altLang="zh-CN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1 </a:t>
            </a:r>
            <a:r>
              <a:rPr lang="zh-CN" altLang="en-US" sz="2200">
                <a:latin typeface="Arial" charset="0"/>
                <a:ea typeface="微软雅黑" pitchFamily="34" charset="-122"/>
              </a:rPr>
              <a:t>或</a:t>
            </a:r>
            <a:r>
              <a:rPr lang="en-US" altLang="zh-CN" sz="2200">
                <a:latin typeface="Arial" charset="0"/>
                <a:ea typeface="微软雅黑" pitchFamily="34" charset="-122"/>
              </a:rPr>
              <a:t>/</a:t>
            </a:r>
            <a:r>
              <a:rPr lang="zh-CN" altLang="en-US" sz="2200">
                <a:latin typeface="Arial" charset="0"/>
                <a:ea typeface="微软雅黑" pitchFamily="34" charset="-122"/>
              </a:rPr>
              <a:t>和</a:t>
            </a:r>
            <a:r>
              <a:rPr lang="zh-CN" altLang="en-US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 源操作数</a:t>
            </a:r>
            <a:r>
              <a:rPr lang="en-US" altLang="zh-CN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2   </a:t>
            </a:r>
            <a:r>
              <a:rPr lang="en-US" altLang="zh-CN" sz="22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zh-CN" altLang="en-US" sz="22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（立即数、寄存器编号、</a:t>
            </a:r>
            <a:r>
              <a:rPr lang="zh-CN" altLang="en-US" sz="2200">
                <a:solidFill>
                  <a:srgbClr val="FF3300"/>
                </a:solidFill>
                <a:latin typeface="Arial" charset="0"/>
                <a:ea typeface="微软雅黑" pitchFamily="34" charset="-122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charset="0"/>
                <a:ea typeface="微软雅黑" pitchFamily="34" charset="-122"/>
              </a:rPr>
              <a:t>目的操作数地址   </a:t>
            </a:r>
            <a:r>
              <a:rPr lang="zh-CN" altLang="en-US" sz="22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（寄存器编号、</a:t>
            </a:r>
            <a:r>
              <a:rPr lang="zh-CN" altLang="en-US" sz="2200">
                <a:solidFill>
                  <a:srgbClr val="FF3300"/>
                </a:solidFill>
                <a:latin typeface="Arial" charset="0"/>
                <a:ea typeface="微软雅黑" pitchFamily="34" charset="-122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charset="0"/>
                <a:ea typeface="微软雅黑" pitchFamily="34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2200">
                <a:latin typeface="Arial" charset="0"/>
                <a:ea typeface="微软雅黑" pitchFamily="34" charset="-122"/>
              </a:rPr>
              <a:t>存储地址的描述与</a:t>
            </a:r>
            <a:r>
              <a:rPr lang="zh-CN" altLang="en-US" sz="2200">
                <a:solidFill>
                  <a:srgbClr val="CC3300"/>
                </a:solidFill>
                <a:latin typeface="Arial" charset="0"/>
                <a:ea typeface="微软雅黑" pitchFamily="34" charset="-122"/>
              </a:rPr>
              <a:t>操作数的数据结构</a:t>
            </a:r>
            <a:r>
              <a:rPr lang="zh-CN" altLang="en-US" sz="2200">
                <a:latin typeface="Arial" charset="0"/>
                <a:ea typeface="微软雅黑" pitchFamily="34" charset="-122"/>
              </a:rPr>
              <a:t>有关！</a:t>
            </a:r>
          </a:p>
        </p:txBody>
      </p:sp>
      <p:grpSp>
        <p:nvGrpSpPr>
          <p:cNvPr id="600083" name="Group 19"/>
          <p:cNvGrpSpPr>
            <a:grpSpLocks/>
          </p:cNvGrpSpPr>
          <p:nvPr/>
        </p:nvGrpSpPr>
        <p:grpSpPr bwMode="auto">
          <a:xfrm>
            <a:off x="5292725" y="954088"/>
            <a:ext cx="3554413" cy="1169987"/>
            <a:chOff x="3334" y="601"/>
            <a:chExt cx="2239" cy="737"/>
          </a:xfrm>
        </p:grpSpPr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>
              <a:off x="3475" y="601"/>
              <a:ext cx="20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635"/>
                  </a:solidFill>
                  <a:ea typeface="微软雅黑" pitchFamily="34" charset="-122"/>
                </a:rPr>
                <a:t>相当于宿舍书架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635"/>
                  </a:solidFill>
                  <a:ea typeface="微软雅黑" pitchFamily="34" charset="-122"/>
                </a:rPr>
                <a:t>                相当于图书馆书架</a:t>
              </a:r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 flipH="1">
              <a:off x="3334" y="799"/>
              <a:ext cx="396" cy="227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 flipH="1">
              <a:off x="4808" y="1083"/>
              <a:ext cx="283" cy="255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27721</TotalTime>
  <Words>3265</Words>
  <Application>Microsoft Office PowerPoint</Application>
  <PresentationFormat>全屏显示(4:3)</PresentationFormat>
  <Paragraphs>474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微软雅黑</vt:lpstr>
      <vt:lpstr>宋体</vt:lpstr>
      <vt:lpstr>Arial</vt:lpstr>
      <vt:lpstr>黑体</vt:lpstr>
      <vt:lpstr>Times New Roman</vt:lpstr>
      <vt:lpstr>默认设计模板</vt:lpstr>
      <vt:lpstr>  第四讲 IA-32指令系统  </vt:lpstr>
      <vt:lpstr>IA-32指令系统</vt:lpstr>
      <vt:lpstr>汇编指令与机器指令</vt:lpstr>
      <vt:lpstr> 汇编指令与机器指令               </vt:lpstr>
      <vt:lpstr>机器级指令</vt:lpstr>
      <vt:lpstr>指令集体系结构ISA</vt:lpstr>
      <vt:lpstr>IA-32支持的数据类型及格式</vt:lpstr>
      <vt:lpstr>操作数</vt:lpstr>
      <vt:lpstr>计算机中数据的存储</vt:lpstr>
      <vt:lpstr>IA-32的寄存器组织</vt:lpstr>
      <vt:lpstr>IA-32的寻址方式</vt:lpstr>
      <vt:lpstr>保护模式下的寻址方式</vt:lpstr>
      <vt:lpstr>思考题1</vt:lpstr>
      <vt:lpstr>传送指令</vt:lpstr>
      <vt:lpstr>IA-32常用指令类型</vt:lpstr>
      <vt:lpstr>例题2</vt:lpstr>
      <vt:lpstr>“入栈”和“出栈”操作</vt:lpstr>
      <vt:lpstr>push和pop举例</vt:lpstr>
      <vt:lpstr>例</vt:lpstr>
      <vt:lpstr>传送指令举例</vt:lpstr>
      <vt:lpstr>LEA</vt:lpstr>
      <vt:lpstr>算术指令</vt:lpstr>
      <vt:lpstr>IA-32常用指令类型</vt:lpstr>
      <vt:lpstr>定点算术运算指令汇总 </vt:lpstr>
      <vt:lpstr>整数乘除指令</vt:lpstr>
      <vt:lpstr>定点乘法指令举例</vt:lpstr>
      <vt:lpstr>定点乘法指令举例</vt:lpstr>
      <vt:lpstr>幻灯片 28</vt:lpstr>
      <vt:lpstr>IA-32常用指令类型</vt:lpstr>
      <vt:lpstr>按位运算指令举例</vt:lpstr>
      <vt:lpstr>移位指令举例</vt:lpstr>
      <vt:lpstr>控制转移指令</vt:lpstr>
      <vt:lpstr>IA-32常用指令类型</vt:lpstr>
      <vt:lpstr>条件转移指令</vt:lpstr>
      <vt:lpstr>例子：C表达式类型转换顺序</vt:lpstr>
      <vt:lpstr>幻灯片 36</vt:lpstr>
      <vt:lpstr>例子：程序的机器级表示与执行*</vt:lpstr>
      <vt:lpstr>jbe .L3指令的执行结果</vt:lpstr>
      <vt:lpstr>例子：程序的机器级表示与执行</vt:lpstr>
      <vt:lpstr>jle .L3指令的执行结果</vt:lpstr>
      <vt:lpstr>总结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2942</cp:revision>
  <dcterms:created xsi:type="dcterms:W3CDTF">2008-04-26T09:05:28Z</dcterms:created>
  <dcterms:modified xsi:type="dcterms:W3CDTF">2014-09-23T17:06:28Z</dcterms:modified>
</cp:coreProperties>
</file>