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065" r:id="rId2"/>
    <p:sldId id="1108" r:id="rId3"/>
    <p:sldId id="1080" r:id="rId4"/>
    <p:sldId id="1081" r:id="rId5"/>
    <p:sldId id="1082" r:id="rId6"/>
    <p:sldId id="1083" r:id="rId7"/>
    <p:sldId id="1084" r:id="rId8"/>
    <p:sldId id="1085" r:id="rId9"/>
    <p:sldId id="1086" r:id="rId10"/>
    <p:sldId id="1090" r:id="rId11"/>
    <p:sldId id="1092" r:id="rId12"/>
    <p:sldId id="1094" r:id="rId13"/>
    <p:sldId id="1091" r:id="rId14"/>
    <p:sldId id="1095" r:id="rId15"/>
    <p:sldId id="1087" r:id="rId16"/>
    <p:sldId id="1088" r:id="rId17"/>
    <p:sldId id="1098" r:id="rId18"/>
    <p:sldId id="1089" r:id="rId19"/>
    <p:sldId id="1093" r:id="rId20"/>
    <p:sldId id="1097" r:id="rId21"/>
    <p:sldId id="1099" r:id="rId22"/>
    <p:sldId id="1100" r:id="rId23"/>
    <p:sldId id="1101" r:id="rId24"/>
    <p:sldId id="1102" r:id="rId25"/>
    <p:sldId id="1103" r:id="rId26"/>
    <p:sldId id="1104" r:id="rId27"/>
    <p:sldId id="1105" r:id="rId28"/>
    <p:sldId id="1106" r:id="rId29"/>
    <p:sldId id="1107" r:id="rId30"/>
    <p:sldId id="1066" r:id="rId31"/>
    <p:sldId id="1067" r:id="rId32"/>
    <p:sldId id="1068" r:id="rId33"/>
    <p:sldId id="1069" r:id="rId34"/>
    <p:sldId id="1070" r:id="rId35"/>
    <p:sldId id="1071" r:id="rId36"/>
    <p:sldId id="1072" r:id="rId37"/>
    <p:sldId id="1073" r:id="rId38"/>
    <p:sldId id="1074" r:id="rId39"/>
    <p:sldId id="1075" r:id="rId40"/>
    <p:sldId id="1076" r:id="rId41"/>
    <p:sldId id="1077" r:id="rId42"/>
    <p:sldId id="1078" r:id="rId43"/>
    <p:sldId id="1079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>
        <p:scale>
          <a:sx n="50" d="100"/>
          <a:sy n="50" d="100"/>
        </p:scale>
        <p:origin x="-2268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C3434FB-5F24-4F99-9D6A-C06CA1D37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EC3D-1671-4951-8788-497084C49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813B-6314-4965-8C83-306F3E4B9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8AC0E-3B97-4AA6-A07E-C8C00E5DD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4C91-E21B-4E9D-846B-9357C18BFC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4CBD-274A-4FA8-9F80-756BE7FEC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815B7-7A9E-481A-B5D8-F220E2AFF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210C6-A226-4699-8F5F-C26861DAF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834A8-0E91-4028-9A00-9FF76DF69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B050-B161-40CF-9C6A-8EB50853E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A633A-FC14-46CE-866E-3017B4A0E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F7536-B4D0-418E-A3C7-EB3C31F20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B8BDA94-C720-475C-88A7-84E0C807C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&#23454;&#39564;/PA/PA1/src/exec/exec.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~ 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）是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80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位，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MM0 ~MM7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使用其低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pic>
        <p:nvPicPr>
          <p:cNvPr id="769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250825" y="954088"/>
            <a:ext cx="5086350" cy="4454525"/>
          </a:xfrm>
          <a:prstGeom prst="rect">
            <a:avLst/>
          </a:prstGeom>
          <a:solidFill>
            <a:srgbClr val="3366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0"/>
            <a:ext cx="8280400" cy="6858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typedef struct{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struct {          uint32_t  eax;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ecx;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esi;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edi;};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uint32_t  _32;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uint16_t  _16;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uint8_t  _8[2];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 } gpr[8];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swaddr_t  eip;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} CPU_state;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extern CPU_state cpu;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R_EAX, R_ECX, R_EDX, R_EBX, R_ESP, R_EBP, R_ESI, R_EDI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R_AX, R_CX, R_DX, R_BX, R_SP, R_BP, R_SI, R_DI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R_AL, R_CL, R_DL, R_BL, R_AH, R_CH, R_DH, R_BH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reg_l(index)   (cpu.gpr[index]._32)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reg_w(index)  (cpu.gpr[index]._16)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reg_b(index)  (cpu.gpr[index &amp; 0x3]._8[index &gt;&gt; 2])</a:t>
            </a:r>
            <a:endParaRPr lang="zh-CN" altLang="en-US" sz="17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302125" y="593725"/>
            <a:ext cx="4340225" cy="561975"/>
          </a:xfrm>
          <a:noFill/>
          <a:ln/>
        </p:spPr>
        <p:txBody>
          <a:bodyPr/>
          <a:lstStyle/>
          <a:p>
            <a:r>
              <a:rPr lang="en-US" altLang="zh-CN" sz="3600" smtClean="0"/>
              <a:t>PA</a:t>
            </a:r>
            <a:r>
              <a:rPr lang="zh-CN" altLang="en-US" sz="3600" smtClean="0"/>
              <a:t>中模拟的</a:t>
            </a:r>
            <a:br>
              <a:rPr lang="zh-CN" altLang="en-US" sz="3600" smtClean="0"/>
            </a:br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的标志寄存器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2520950"/>
            <a:ext cx="8686800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768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9144000" cy="1349375"/>
          </a:xfrm>
          <a:prstGeom prst="rect">
            <a:avLst/>
          </a:prstGeom>
          <a:noFill/>
        </p:spPr>
      </p:pic>
      <p:grpSp>
        <p:nvGrpSpPr>
          <p:cNvPr id="768005" name="Group 5"/>
          <p:cNvGrpSpPr>
            <a:grpSpLocks/>
          </p:cNvGrpSpPr>
          <p:nvPr/>
        </p:nvGrpSpPr>
        <p:grpSpPr bwMode="auto">
          <a:xfrm>
            <a:off x="5400675" y="2168525"/>
            <a:ext cx="3671888" cy="274638"/>
            <a:chOff x="3419" y="1363"/>
            <a:chExt cx="2313" cy="173"/>
          </a:xfrm>
        </p:grpSpPr>
        <p:sp>
          <p:nvSpPr>
            <p:cNvPr id="768006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07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8086</a:t>
              </a:r>
            </a:p>
          </p:txBody>
        </p:sp>
      </p:grpSp>
      <p:grpSp>
        <p:nvGrpSpPr>
          <p:cNvPr id="768008" name="Group 8"/>
          <p:cNvGrpSpPr>
            <a:grpSpLocks/>
          </p:cNvGrpSpPr>
          <p:nvPr/>
        </p:nvGrpSpPr>
        <p:grpSpPr bwMode="auto">
          <a:xfrm>
            <a:off x="1665288" y="2349500"/>
            <a:ext cx="7407275" cy="274638"/>
            <a:chOff x="3419" y="1363"/>
            <a:chExt cx="2313" cy="211"/>
          </a:xfrm>
        </p:grpSpPr>
        <p:sp>
          <p:nvSpPr>
            <p:cNvPr id="768009" name="Line 9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10" name="Text Box 10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80286/386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84213"/>
            <a:ext cx="3113087" cy="22780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int x</a:t>
            </a:r>
            <a:r>
              <a:rPr lang="zh-CN" altLang="en-US" smtClean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float a[100];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short b[4][4];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char c;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double d[10]; </a:t>
            </a:r>
          </a:p>
        </p:txBody>
      </p:sp>
      <p:sp>
        <p:nvSpPr>
          <p:cNvPr id="772100" name="Text Box 4"/>
          <p:cNvSpPr txBox="1">
            <a:spLocks noChangeArrowheads="1"/>
          </p:cNvSpPr>
          <p:nvPr/>
        </p:nvSpPr>
        <p:spPr bwMode="auto">
          <a:xfrm>
            <a:off x="296863" y="3203575"/>
            <a:ext cx="42751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a[i]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104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i=99</a:t>
            </a:r>
            <a:r>
              <a:rPr lang="zh-CN" altLang="en-US" sz="2200"/>
              <a:t>时，</a:t>
            </a:r>
            <a:r>
              <a:rPr lang="en-US" altLang="zh-CN" sz="2200"/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b[i][j]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504</a:t>
            </a:r>
            <a:r>
              <a:rPr lang="en-US" altLang="zh-CN" sz="2200"/>
              <a:t>+</a:t>
            </a:r>
            <a:r>
              <a:rPr lang="en-US" altLang="zh-CN" sz="2200">
                <a:solidFill>
                  <a:srgbClr val="3333CC"/>
                </a:solidFill>
              </a:rPr>
              <a:t>i×8</a:t>
            </a:r>
            <a:r>
              <a:rPr lang="en-US" altLang="zh-CN" sz="2200"/>
              <a:t>+j×</a:t>
            </a:r>
            <a:r>
              <a:rPr lang="en-US" altLang="zh-CN" sz="2200">
                <a:solidFill>
                  <a:srgbClr val="FF3300"/>
                </a:solidFill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i=3</a:t>
            </a:r>
            <a:r>
              <a:rPr lang="zh-CN" altLang="en-US" sz="2200"/>
              <a:t>、</a:t>
            </a:r>
            <a:r>
              <a:rPr lang="en-US" altLang="zh-CN" sz="2200"/>
              <a:t>j=2</a:t>
            </a:r>
            <a:r>
              <a:rPr lang="zh-CN" altLang="en-US" sz="2200"/>
              <a:t>时，</a:t>
            </a:r>
            <a:r>
              <a:rPr lang="en-US" altLang="zh-CN" sz="2200"/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d[i]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/>
            <a:r>
              <a:rPr lang="en-US" altLang="zh-CN" sz="2200">
                <a:solidFill>
                  <a:srgbClr val="008000"/>
                </a:solidFill>
              </a:rPr>
              <a:t>544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</a:p>
          <a:p>
            <a:pPr eaLnBrk="1" hangingPunct="1"/>
            <a:r>
              <a:rPr lang="en-US" altLang="zh-CN" sz="2200"/>
              <a:t>i=9</a:t>
            </a:r>
            <a:r>
              <a:rPr lang="zh-CN" altLang="en-US" sz="2200"/>
              <a:t>时，</a:t>
            </a:r>
            <a:r>
              <a:rPr lang="en-US" altLang="zh-CN" sz="2200"/>
              <a:t>544+9×8=616</a:t>
            </a:r>
          </a:p>
        </p:txBody>
      </p:sp>
      <p:grpSp>
        <p:nvGrpSpPr>
          <p:cNvPr id="772101" name="Group 5"/>
          <p:cNvGrpSpPr>
            <a:grpSpLocks/>
          </p:cNvGrpSpPr>
          <p:nvPr/>
        </p:nvGrpSpPr>
        <p:grpSpPr bwMode="auto">
          <a:xfrm>
            <a:off x="4886325" y="684213"/>
            <a:ext cx="4211638" cy="6030912"/>
            <a:chOff x="3022" y="459"/>
            <a:chExt cx="2653" cy="3799"/>
          </a:xfrm>
        </p:grpSpPr>
        <p:sp>
          <p:nvSpPr>
            <p:cNvPr id="772102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03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pitchFamily="34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72104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5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6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x</a:t>
              </a:r>
            </a:p>
          </p:txBody>
        </p:sp>
        <p:sp>
          <p:nvSpPr>
            <p:cNvPr id="772107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8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9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a[0]</a:t>
              </a:r>
            </a:p>
          </p:txBody>
        </p:sp>
        <p:sp>
          <p:nvSpPr>
            <p:cNvPr id="772110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1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a[99]</a:t>
              </a:r>
            </a:p>
          </p:txBody>
        </p:sp>
        <p:sp>
          <p:nvSpPr>
            <p:cNvPr id="772112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3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4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b[0][1]</a:t>
              </a:r>
            </a:p>
          </p:txBody>
        </p:sp>
        <p:sp>
          <p:nvSpPr>
            <p:cNvPr id="772115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16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72117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72118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b[0][0]</a:t>
              </a:r>
            </a:p>
          </p:txBody>
        </p:sp>
        <p:sp>
          <p:nvSpPr>
            <p:cNvPr id="772119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0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1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b[3][3]</a:t>
              </a:r>
            </a:p>
          </p:txBody>
        </p:sp>
        <p:sp>
          <p:nvSpPr>
            <p:cNvPr id="772122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3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b[3][2]</a:t>
              </a:r>
            </a:p>
          </p:txBody>
        </p:sp>
        <p:sp>
          <p:nvSpPr>
            <p:cNvPr id="772124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5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6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27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772128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72129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72130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72131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72132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3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4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72135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6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7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38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d[0]</a:t>
              </a:r>
            </a:p>
          </p:txBody>
        </p:sp>
        <p:sp>
          <p:nvSpPr>
            <p:cNvPr id="772139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d[9]</a:t>
              </a:r>
            </a:p>
          </p:txBody>
        </p:sp>
        <p:sp>
          <p:nvSpPr>
            <p:cNvPr id="772140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41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42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43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616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7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机器级指令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3908" name="Group 4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76390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3910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</a:rPr>
                <a:t>)</a:t>
              </a:r>
            </a:p>
          </p:txBody>
        </p:sp>
        <p:sp>
          <p:nvSpPr>
            <p:cNvPr id="763911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2" name="Line 8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3" name="Line 9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4" name="Line 10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15" name="Line 11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763917" name="Rectangle 13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3918" name="Rectangle 14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movb %cl, -6(%bx,%di)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3919" name="Text Box 15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Arial" pitchFamily="34" charset="0"/>
                </a:rPr>
                <a:t>或</a:t>
              </a:r>
            </a:p>
          </p:txBody>
        </p:sp>
        <p:sp>
          <p:nvSpPr>
            <p:cNvPr id="763920" name="Text Box 16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  <p:sp>
          <p:nvSpPr>
            <p:cNvPr id="763921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</p:grpSp>
      <p:sp>
        <p:nvSpPr>
          <p:cNvPr id="763922" name="Text Box 18"/>
          <p:cNvSpPr txBox="1">
            <a:spLocks noChangeArrowheads="1"/>
          </p:cNvSpPr>
          <p:nvPr/>
        </p:nvSpPr>
        <p:spPr bwMode="auto">
          <a:xfrm>
            <a:off x="6642100" y="1223963"/>
            <a:ext cx="19796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5024"/>
                </a:solidFill>
              </a:rPr>
              <a:t>补码</a:t>
            </a:r>
            <a:r>
              <a:rPr lang="en-US" altLang="zh-CN" sz="1900">
                <a:solidFill>
                  <a:srgbClr val="FF0000"/>
                </a:solidFill>
              </a:rPr>
              <a:t>11111010</a:t>
            </a:r>
            <a:r>
              <a:rPr lang="zh-CN" altLang="en-US" sz="1900">
                <a:solidFill>
                  <a:srgbClr val="005024"/>
                </a:solidFill>
              </a:rPr>
              <a:t>的真值为多少？</a:t>
            </a:r>
            <a:endParaRPr lang="en-US" altLang="zh-CN" sz="1900">
              <a:solidFill>
                <a:srgbClr val="005024"/>
              </a:solidFill>
            </a:endParaRPr>
          </a:p>
        </p:txBody>
      </p:sp>
      <p:grpSp>
        <p:nvGrpSpPr>
          <p:cNvPr id="763923" name="Group 19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763924" name="Text Box 20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</a:rPr>
                <a:t>RTL</a:t>
              </a:r>
              <a:r>
                <a:rPr lang="zh-CN" altLang="en-US" sz="2000">
                  <a:solidFill>
                    <a:srgbClr val="CC3300"/>
                  </a:solidFill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</a:rPr>
                <a:t>）</a:t>
              </a:r>
              <a:r>
                <a:rPr lang="zh-CN" altLang="en-US" b="0"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763925" name="Line 21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26" name="Text Box 22"/>
          <p:cNvSpPr txBox="1">
            <a:spLocks noChangeArrowheads="1"/>
          </p:cNvSpPr>
          <p:nvPr/>
        </p:nvSpPr>
        <p:spPr bwMode="auto">
          <a:xfrm>
            <a:off x="6597650" y="5229225"/>
            <a:ext cx="22494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</a:rPr>
              <a:t>：寄存器内容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</a:rPr>
              <a:t>M</a:t>
            </a:r>
            <a:r>
              <a:rPr lang="zh-CN" altLang="en-US" sz="2000">
                <a:solidFill>
                  <a:srgbClr val="007635"/>
                </a:solidFill>
              </a:rPr>
              <a:t>：存储单元内容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22" grpId="0"/>
      <p:bldP spid="7639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/>
          <a:p>
            <a:endParaRPr lang="zh-CN" altLang="en-US" sz="80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684213"/>
            <a:ext cx="84105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4933" name="Text Box 8"/>
          <p:cNvSpPr txBox="1">
            <a:spLocks noChangeArrowheads="1"/>
          </p:cNvSpPr>
          <p:nvPr/>
        </p:nvSpPr>
        <p:spPr bwMode="auto">
          <a:xfrm>
            <a:off x="781050" y="800100"/>
            <a:ext cx="2009775" cy="173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80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4934" name="Text Box 12"/>
          <p:cNvSpPr txBox="1">
            <a:spLocks noChangeArrowheads="1"/>
          </p:cNvSpPr>
          <p:nvPr/>
        </p:nvSpPr>
        <p:spPr bwMode="auto">
          <a:xfrm>
            <a:off x="296863" y="3024188"/>
            <a:ext cx="8585200" cy="201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位移量</a:t>
            </a:r>
            <a:r>
              <a:rPr lang="zh-CN" altLang="en-US" sz="2000">
                <a:solidFill>
                  <a:schemeClr val="accent2"/>
                </a:solidFill>
              </a:rPr>
              <a:t>和</a:t>
            </a:r>
            <a:r>
              <a:rPr lang="zh-CN" altLang="en-US" sz="2000">
                <a:solidFill>
                  <a:srgbClr val="FF3300"/>
                </a:solidFill>
              </a:rPr>
              <a:t>立即数</a:t>
            </a:r>
            <a:r>
              <a:rPr lang="zh-CN" altLang="en-US" sz="2000">
                <a:solidFill>
                  <a:schemeClr val="accent2"/>
                </a:solidFill>
              </a:rPr>
              <a:t>都可以是：</a:t>
            </a:r>
            <a:r>
              <a:rPr lang="en-US" altLang="zh-CN" sz="2000">
                <a:solidFill>
                  <a:schemeClr val="accent2"/>
                </a:solidFill>
              </a:rPr>
              <a:t>1B/2B/4B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SIB</a:t>
            </a:r>
            <a:r>
              <a:rPr lang="zh-CN" altLang="en-US" sz="2000">
                <a:solidFill>
                  <a:schemeClr val="accent2"/>
                </a:solidFill>
              </a:rPr>
              <a:t>中基址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zh-CN" altLang="en-US" sz="2000">
                <a:solidFill>
                  <a:schemeClr val="accent2"/>
                </a:solidFill>
              </a:rPr>
              <a:t>和变址</a:t>
            </a:r>
            <a:r>
              <a:rPr lang="en-US" altLang="zh-CN" sz="2000">
                <a:solidFill>
                  <a:schemeClr val="accent2"/>
                </a:solidFill>
              </a:rPr>
              <a:t>I</a:t>
            </a:r>
            <a:r>
              <a:rPr lang="zh-CN" altLang="en-US" sz="2000">
                <a:solidFill>
                  <a:schemeClr val="accent2"/>
                </a:solidFill>
              </a:rPr>
              <a:t>都可是</a:t>
            </a:r>
            <a:r>
              <a:rPr lang="en-US" altLang="zh-CN" sz="2000">
                <a:solidFill>
                  <a:schemeClr val="accent2"/>
                </a:solidFill>
              </a:rPr>
              <a:t>8</a:t>
            </a:r>
            <a:r>
              <a:rPr lang="zh-CN" altLang="en-US" sz="2000">
                <a:solidFill>
                  <a:schemeClr val="accent2"/>
                </a:solidFill>
              </a:rPr>
              <a:t>个</a:t>
            </a:r>
            <a:r>
              <a:rPr lang="en-US" altLang="zh-CN" sz="2000">
                <a:solidFill>
                  <a:schemeClr val="accent2"/>
                </a:solidFill>
              </a:rPr>
              <a:t>GRS</a:t>
            </a:r>
            <a:r>
              <a:rPr lang="zh-CN" altLang="en-US" sz="2000">
                <a:solidFill>
                  <a:schemeClr val="accent2"/>
                </a:solidFill>
              </a:rPr>
              <a:t>中任一个；</a:t>
            </a:r>
            <a:r>
              <a:rPr lang="en-US" altLang="zh-CN" sz="2000">
                <a:solidFill>
                  <a:schemeClr val="accent2"/>
                </a:solidFill>
              </a:rPr>
              <a:t>SS</a:t>
            </a:r>
            <a:r>
              <a:rPr lang="zh-CN" altLang="en-US" sz="2000">
                <a:solidFill>
                  <a:schemeClr val="accent2"/>
                </a:solidFill>
              </a:rPr>
              <a:t>给出比例因子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操作码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opcode; W</a:t>
            </a:r>
            <a:r>
              <a:rPr lang="zh-CN" altLang="en-US" sz="2000">
                <a:solidFill>
                  <a:srgbClr val="A50021"/>
                </a:solidFill>
              </a:rPr>
              <a:t>：与机器模式（</a:t>
            </a:r>
            <a:r>
              <a:rPr lang="en-US" altLang="zh-CN" sz="2000">
                <a:solidFill>
                  <a:srgbClr val="A50021"/>
                </a:solidFill>
              </a:rPr>
              <a:t>16 / 32</a:t>
            </a:r>
            <a:r>
              <a:rPr lang="zh-CN" altLang="en-US" sz="2000">
                <a:solidFill>
                  <a:srgbClr val="A50021"/>
                </a:solidFill>
              </a:rPr>
              <a:t>位）一起确定寄存器位数（</a:t>
            </a:r>
            <a:r>
              <a:rPr lang="en-US" altLang="zh-CN" sz="2000">
                <a:solidFill>
                  <a:srgbClr val="A50021"/>
                </a:solidFill>
              </a:rPr>
              <a:t>AL / AX / EAX</a:t>
            </a:r>
            <a:r>
              <a:rPr lang="zh-CN" altLang="en-US" sz="2000">
                <a:solidFill>
                  <a:srgbClr val="A50021"/>
                </a:solidFill>
              </a:rPr>
              <a:t>）</a:t>
            </a:r>
            <a:r>
              <a:rPr lang="en-US" altLang="zh-CN" sz="2000">
                <a:solidFill>
                  <a:srgbClr val="A50021"/>
                </a:solidFill>
              </a:rPr>
              <a:t>; D</a:t>
            </a:r>
            <a:r>
              <a:rPr lang="zh-CN" altLang="en-US" sz="2000">
                <a:solidFill>
                  <a:srgbClr val="A50021"/>
                </a:solidFill>
              </a:rPr>
              <a:t>：操作方向（确定源和目标）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寻址方式（</a:t>
            </a:r>
            <a:r>
              <a:rPr lang="en-US" altLang="zh-CN" sz="2000">
                <a:solidFill>
                  <a:srgbClr val="FF3300"/>
                </a:solidFill>
              </a:rPr>
              <a:t>ModRM</a:t>
            </a:r>
            <a:r>
              <a:rPr lang="zh-CN" altLang="en-US" sz="2000">
                <a:solidFill>
                  <a:srgbClr val="FF3300"/>
                </a:solidFill>
              </a:rPr>
              <a:t>字节）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 mod</a:t>
            </a:r>
            <a:r>
              <a:rPr lang="zh-CN" altLang="en-US" sz="2000">
                <a:solidFill>
                  <a:srgbClr val="A50021"/>
                </a:solidFill>
              </a:rPr>
              <a:t>、</a:t>
            </a:r>
            <a:r>
              <a:rPr lang="en-US" altLang="zh-CN" sz="2000">
                <a:solidFill>
                  <a:srgbClr val="A50021"/>
                </a:solidFill>
              </a:rPr>
              <a:t>r/m</a:t>
            </a:r>
            <a:r>
              <a:rPr lang="zh-CN" altLang="en-US" sz="2000">
                <a:solidFill>
                  <a:srgbClr val="A50021"/>
                </a:solidFill>
              </a:rPr>
              <a:t>、 </a:t>
            </a:r>
            <a:r>
              <a:rPr lang="en-US" altLang="zh-CN" sz="2000">
                <a:solidFill>
                  <a:srgbClr val="A50021"/>
                </a:solidFill>
              </a:rPr>
              <a:t>reg/op</a:t>
            </a:r>
            <a:r>
              <a:rPr lang="zh-CN" altLang="en-US" sz="2000">
                <a:solidFill>
                  <a:srgbClr val="A50021"/>
                </a:solidFill>
              </a:rPr>
              <a:t>三个字段与</a:t>
            </a:r>
            <a:r>
              <a:rPr lang="en-US" altLang="zh-CN" sz="2000">
                <a:solidFill>
                  <a:srgbClr val="A50021"/>
                </a:solidFill>
              </a:rPr>
              <a:t>w</a:t>
            </a:r>
            <a:r>
              <a:rPr lang="zh-CN" altLang="en-US" sz="2000">
                <a:solidFill>
                  <a:srgbClr val="A50021"/>
                </a:solidFill>
              </a:rPr>
              <a:t>字段和机器模式（</a:t>
            </a:r>
            <a:r>
              <a:rPr lang="en-US" altLang="zh-CN" sz="2000">
                <a:solidFill>
                  <a:srgbClr val="A50021"/>
                </a:solidFill>
              </a:rPr>
              <a:t>16/32</a:t>
            </a:r>
            <a:r>
              <a:rPr lang="zh-CN" altLang="en-US" sz="2000">
                <a:solidFill>
                  <a:srgbClr val="A50021"/>
                </a:solidFill>
              </a:rPr>
              <a:t>）一起确定操作数所在的寄存器编号或有效地址计算方式</a:t>
            </a:r>
          </a:p>
        </p:txBody>
      </p:sp>
      <p:sp>
        <p:nvSpPr>
          <p:cNvPr id="764935" name="Rectangle 7"/>
          <p:cNvSpPr>
            <a:spLocks noChangeArrowheads="1"/>
          </p:cNvSpPr>
          <p:nvPr/>
        </p:nvSpPr>
        <p:spPr bwMode="auto">
          <a:xfrm>
            <a:off x="476250" y="1222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机器指令格式</a:t>
            </a:r>
          </a:p>
        </p:txBody>
      </p:sp>
      <p:sp>
        <p:nvSpPr>
          <p:cNvPr id="764937" name="Rectangle 9"/>
          <p:cNvSpPr>
            <a:spLocks noChangeArrowheads="1"/>
          </p:cNvSpPr>
          <p:nvPr/>
        </p:nvSpPr>
        <p:spPr bwMode="auto">
          <a:xfrm>
            <a:off x="1062038" y="5138738"/>
            <a:ext cx="7289800" cy="133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400"/>
              <a:t>8d 04 02   lea  (%edx,%eax,1), %eax</a:t>
            </a:r>
          </a:p>
          <a:p>
            <a:pPr marL="342900" indent="-342900"/>
            <a:endParaRPr lang="en-US" altLang="zh-CN" sz="2400"/>
          </a:p>
          <a:p>
            <a:pPr marL="342900" indent="-342900"/>
            <a:endParaRPr lang="en-US" altLang="zh-CN" sz="1000"/>
          </a:p>
          <a:p>
            <a:pPr marL="342900" indent="-342900"/>
            <a:r>
              <a:rPr lang="en-US" altLang="zh-CN" sz="2400"/>
              <a:t>1000 1101 </a:t>
            </a:r>
            <a:r>
              <a:rPr lang="en-US" altLang="zh-CN" sz="2400">
                <a:solidFill>
                  <a:schemeClr val="accent2"/>
                </a:solidFill>
              </a:rPr>
              <a:t>00 00</a:t>
            </a:r>
            <a:r>
              <a:rPr lang="en-US" altLang="zh-CN" sz="2400">
                <a:solidFill>
                  <a:srgbClr val="FF3300"/>
                </a:solidFill>
              </a:rPr>
              <a:t>0 100</a:t>
            </a:r>
            <a:r>
              <a:rPr lang="en-US" altLang="zh-CN" sz="2400"/>
              <a:t> 00 00</a:t>
            </a:r>
            <a:r>
              <a:rPr lang="en-US" altLang="zh-CN" sz="2400">
                <a:solidFill>
                  <a:srgbClr val="CC3300"/>
                </a:solidFill>
              </a:rPr>
              <a:t>0 010</a:t>
            </a:r>
          </a:p>
        </p:txBody>
      </p:sp>
      <p:grpSp>
        <p:nvGrpSpPr>
          <p:cNvPr id="764951" name="Group 23"/>
          <p:cNvGrpSpPr>
            <a:grpSpLocks/>
          </p:cNvGrpSpPr>
          <p:nvPr/>
        </p:nvGrpSpPr>
        <p:grpSpPr bwMode="auto">
          <a:xfrm>
            <a:off x="2411413" y="2663825"/>
            <a:ext cx="4995862" cy="2611438"/>
            <a:chOff x="1519" y="1678"/>
            <a:chExt cx="3147" cy="1645"/>
          </a:xfrm>
        </p:grpSpPr>
        <p:sp>
          <p:nvSpPr>
            <p:cNvPr id="764938" name="Line 10"/>
            <p:cNvSpPr>
              <a:spLocks noChangeShapeType="1"/>
            </p:cNvSpPr>
            <p:nvPr/>
          </p:nvSpPr>
          <p:spPr bwMode="auto">
            <a:xfrm flipH="1">
              <a:off x="3390" y="1678"/>
              <a:ext cx="57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39" name="Line 11"/>
            <p:cNvSpPr>
              <a:spLocks noChangeShapeType="1"/>
            </p:cNvSpPr>
            <p:nvPr/>
          </p:nvSpPr>
          <p:spPr bwMode="auto">
            <a:xfrm flipH="1">
              <a:off x="3192" y="1678"/>
              <a:ext cx="964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0" name="Line 12"/>
            <p:cNvSpPr>
              <a:spLocks noChangeShapeType="1"/>
            </p:cNvSpPr>
            <p:nvPr/>
          </p:nvSpPr>
          <p:spPr bwMode="auto">
            <a:xfrm flipH="1">
              <a:off x="2455" y="1707"/>
              <a:ext cx="2211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1" name="Line 13"/>
            <p:cNvSpPr>
              <a:spLocks noChangeShapeType="1"/>
            </p:cNvSpPr>
            <p:nvPr/>
          </p:nvSpPr>
          <p:spPr bwMode="auto">
            <a:xfrm>
              <a:off x="1519" y="1678"/>
              <a:ext cx="2382" cy="15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50" name="Group 22"/>
          <p:cNvGrpSpPr>
            <a:grpSpLocks/>
          </p:cNvGrpSpPr>
          <p:nvPr/>
        </p:nvGrpSpPr>
        <p:grpSpPr bwMode="auto">
          <a:xfrm>
            <a:off x="3311525" y="6443663"/>
            <a:ext cx="3060700" cy="0"/>
            <a:chOff x="2086" y="4059"/>
            <a:chExt cx="1928" cy="0"/>
          </a:xfrm>
        </p:grpSpPr>
        <p:sp>
          <p:nvSpPr>
            <p:cNvPr id="764942" name="Line 14"/>
            <p:cNvSpPr>
              <a:spLocks noChangeShapeType="1"/>
            </p:cNvSpPr>
            <p:nvPr/>
          </p:nvSpPr>
          <p:spPr bwMode="auto">
            <a:xfrm>
              <a:off x="364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3" name="Line 15"/>
            <p:cNvSpPr>
              <a:spLocks noChangeShapeType="1"/>
            </p:cNvSpPr>
            <p:nvPr/>
          </p:nvSpPr>
          <p:spPr bwMode="auto">
            <a:xfrm>
              <a:off x="3192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4" name="Line 16"/>
            <p:cNvSpPr>
              <a:spLocks noChangeShapeType="1"/>
            </p:cNvSpPr>
            <p:nvPr/>
          </p:nvSpPr>
          <p:spPr bwMode="auto">
            <a:xfrm>
              <a:off x="208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49" name="Group 21"/>
          <p:cNvGrpSpPr>
            <a:grpSpLocks/>
          </p:cNvGrpSpPr>
          <p:nvPr/>
        </p:nvGrpSpPr>
        <p:grpSpPr bwMode="auto">
          <a:xfrm>
            <a:off x="3671888" y="5454650"/>
            <a:ext cx="2655887" cy="674688"/>
            <a:chOff x="2313" y="3464"/>
            <a:chExt cx="1673" cy="425"/>
          </a:xfrm>
        </p:grpSpPr>
        <p:sp>
          <p:nvSpPr>
            <p:cNvPr id="764945" name="Line 17"/>
            <p:cNvSpPr>
              <a:spLocks noChangeShapeType="1"/>
            </p:cNvSpPr>
            <p:nvPr/>
          </p:nvSpPr>
          <p:spPr bwMode="auto">
            <a:xfrm flipH="1">
              <a:off x="2313" y="3492"/>
              <a:ext cx="1673" cy="3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6" name="Line 18"/>
            <p:cNvSpPr>
              <a:spLocks noChangeShapeType="1"/>
            </p:cNvSpPr>
            <p:nvPr/>
          </p:nvSpPr>
          <p:spPr bwMode="auto">
            <a:xfrm flipH="1">
              <a:off x="3050" y="3464"/>
              <a:ext cx="340" cy="4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7" name="Line 19"/>
            <p:cNvSpPr>
              <a:spLocks noChangeShapeType="1"/>
            </p:cNvSpPr>
            <p:nvPr/>
          </p:nvSpPr>
          <p:spPr bwMode="auto">
            <a:xfrm>
              <a:off x="3135" y="3464"/>
              <a:ext cx="227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48" name="Line 20"/>
            <p:cNvSpPr>
              <a:spLocks noChangeShapeType="1"/>
            </p:cNvSpPr>
            <p:nvPr/>
          </p:nvSpPr>
          <p:spPr bwMode="auto">
            <a:xfrm>
              <a:off x="2568" y="3464"/>
              <a:ext cx="1276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52" name="Text Box 24"/>
          <p:cNvSpPr txBox="1">
            <a:spLocks noChangeArrowheads="1"/>
          </p:cNvSpPr>
          <p:nvPr/>
        </p:nvSpPr>
        <p:spPr bwMode="auto">
          <a:xfrm>
            <a:off x="5021263" y="1741488"/>
            <a:ext cx="247491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CC3300"/>
                </a:solidFill>
              </a:rPr>
              <a:t>存储器操作数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7" grpId="0"/>
      <p:bldP spid="7649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19150"/>
            <a:ext cx="8229600" cy="59404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typedef union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R_M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reg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mod	        :2;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dont_care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opcode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uint8_t val;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 ModR_M;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typedef union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base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index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ss	        :2;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uint8_t val;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 SIB;</a:t>
            </a:r>
          </a:p>
          <a:p>
            <a:pPr>
              <a:lnSpc>
                <a:spcPct val="95000"/>
              </a:lnSpc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2501900" y="233363"/>
            <a:ext cx="6300788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PA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中模拟的</a:t>
            </a:r>
            <a:b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</a:br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指令的</a:t>
            </a:r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ModRM</a:t>
            </a:r>
            <a:r>
              <a:rPr lang="zh-CN" altLang="en-US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3600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SIB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65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3363"/>
            <a:ext cx="8731250" cy="6354762"/>
          </a:xfrm>
          <a:prstGeom prst="rect">
            <a:avLst/>
          </a:prstGeom>
          <a:noFill/>
        </p:spPr>
      </p:pic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250825" y="5138738"/>
            <a:ext cx="8686800" cy="14398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59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76200"/>
            <a:ext cx="3421062" cy="608013"/>
          </a:xfrm>
          <a:prstGeom prst="rect">
            <a:avLst/>
          </a:prstGeom>
          <a:noFill/>
        </p:spPr>
      </p:pic>
      <p:sp>
        <p:nvSpPr>
          <p:cNvPr id="765959" name="Line 7"/>
          <p:cNvSpPr>
            <a:spLocks noChangeShapeType="1"/>
          </p:cNvSpPr>
          <p:nvPr/>
        </p:nvSpPr>
        <p:spPr bwMode="auto">
          <a:xfrm flipH="1">
            <a:off x="2501900" y="233363"/>
            <a:ext cx="1665288" cy="225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auto">
          <a:xfrm flipH="1">
            <a:off x="3222625" y="323850"/>
            <a:ext cx="3330575" cy="269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animBg="1"/>
      <p:bldP spid="7659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2619375"/>
            <a:ext cx="4095750" cy="256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：位移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544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b[i][j]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i×8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+j×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基址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385763" y="684213"/>
            <a:ext cx="229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int x</a:t>
            </a:r>
            <a:r>
              <a:rPr lang="zh-CN" altLang="en-US" sz="2200">
                <a:latin typeface="Arial" pitchFamily="34" charset="0"/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float a[100];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short b[4][4];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char c;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double d[10];</a:t>
            </a:r>
            <a:r>
              <a:rPr lang="en-US" altLang="zh-CN" sz="2300">
                <a:latin typeface="Arial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770053" name="Group 5"/>
          <p:cNvGrpSpPr>
            <a:grpSpLocks/>
          </p:cNvGrpSpPr>
          <p:nvPr/>
        </p:nvGrpSpPr>
        <p:grpSpPr bwMode="auto">
          <a:xfrm>
            <a:off x="4932363" y="773113"/>
            <a:ext cx="4211637" cy="6030912"/>
            <a:chOff x="3022" y="459"/>
            <a:chExt cx="2653" cy="3799"/>
          </a:xfrm>
        </p:grpSpPr>
        <p:sp>
          <p:nvSpPr>
            <p:cNvPr id="770054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55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pitchFamily="34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70056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57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58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x</a:t>
              </a:r>
            </a:p>
          </p:txBody>
        </p:sp>
        <p:sp>
          <p:nvSpPr>
            <p:cNvPr id="770059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0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1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a[0]</a:t>
              </a:r>
            </a:p>
          </p:txBody>
        </p:sp>
        <p:sp>
          <p:nvSpPr>
            <p:cNvPr id="770062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3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a[99]</a:t>
              </a:r>
            </a:p>
          </p:txBody>
        </p:sp>
        <p:sp>
          <p:nvSpPr>
            <p:cNvPr id="770064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5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6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b[0][1]</a:t>
              </a:r>
            </a:p>
          </p:txBody>
        </p:sp>
        <p:sp>
          <p:nvSpPr>
            <p:cNvPr id="770067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68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70069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70070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b[0][0]</a:t>
              </a:r>
            </a:p>
          </p:txBody>
        </p:sp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2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3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b[3][3]</a:t>
              </a:r>
            </a:p>
          </p:txBody>
        </p:sp>
        <p:sp>
          <p:nvSpPr>
            <p:cNvPr id="770074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5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b[3][2]</a:t>
              </a:r>
            </a:p>
          </p:txBody>
        </p:sp>
        <p:sp>
          <p:nvSpPr>
            <p:cNvPr id="770076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7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8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9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770080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70081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70082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70083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70084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5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6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70087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9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0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d[0]</a:t>
              </a:r>
            </a:p>
          </p:txBody>
        </p:sp>
        <p:sp>
          <p:nvSpPr>
            <p:cNvPr id="770091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d[9]</a:t>
              </a:r>
            </a:p>
          </p:txBody>
        </p:sp>
        <p:sp>
          <p:nvSpPr>
            <p:cNvPr id="770092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3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4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5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616</a:t>
              </a:r>
            </a:p>
          </p:txBody>
        </p:sp>
      </p:grpSp>
      <p:sp>
        <p:nvSpPr>
          <p:cNvPr id="770096" name="Rectangle 48"/>
          <p:cNvSpPr>
            <a:spLocks noChangeArrowheads="1"/>
          </p:cNvSpPr>
          <p:nvPr/>
        </p:nvSpPr>
        <p:spPr bwMode="auto">
          <a:xfrm>
            <a:off x="187325" y="5129213"/>
            <a:ext cx="4699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/>
              <a:t>将</a:t>
            </a:r>
            <a:r>
              <a:rPr lang="en-US" altLang="zh-CN" sz="2000"/>
              <a:t>b[i][j]</a:t>
            </a:r>
            <a:r>
              <a:rPr lang="zh-CN" altLang="en-US" sz="2000"/>
              <a:t>取到</a:t>
            </a:r>
            <a:r>
              <a:rPr lang="en-US" altLang="zh-CN" sz="2000"/>
              <a:t>AX</a:t>
            </a:r>
            <a:r>
              <a:rPr lang="zh-CN" altLang="en-US" sz="2000"/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movw </a:t>
            </a:r>
            <a:r>
              <a:rPr lang="en-US" altLang="zh-CN" sz="2000">
                <a:solidFill>
                  <a:srgbClr val="007635"/>
                </a:solidFill>
              </a:rPr>
              <a:t>504</a:t>
            </a:r>
            <a:r>
              <a:rPr lang="en-US" altLang="zh-CN" sz="2000">
                <a:solidFill>
                  <a:srgbClr val="3333CC"/>
                </a:solidFill>
              </a:rPr>
              <a:t>(%ebp</a:t>
            </a:r>
            <a:r>
              <a:rPr lang="en-US" altLang="zh-CN" sz="2000"/>
              <a:t>,%esi</a:t>
            </a:r>
            <a:r>
              <a:rPr lang="en-US" altLang="zh-CN" sz="2000">
                <a:solidFill>
                  <a:srgbClr val="3333CC"/>
                </a:solidFill>
              </a:rPr>
              <a:t>,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en-US" altLang="zh-CN" sz="2000">
                <a:solidFill>
                  <a:srgbClr val="3333CC"/>
                </a:solidFill>
              </a:rPr>
              <a:t>), %ax”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其中，</a:t>
            </a:r>
            <a:r>
              <a:rPr lang="zh-CN" altLang="en-US" sz="2000" b="0"/>
              <a:t> </a:t>
            </a:r>
            <a:r>
              <a:rPr lang="en-US" altLang="zh-CN" sz="2000">
                <a:solidFill>
                  <a:srgbClr val="3333CC"/>
                </a:solidFill>
              </a:rPr>
              <a:t>i×8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  <a:r>
              <a:rPr lang="en-US" altLang="zh-CN" sz="2000">
                <a:solidFill>
                  <a:srgbClr val="3333CC"/>
                </a:solidFill>
              </a:rPr>
              <a:t>j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ESI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           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为比例因子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0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0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0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0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701675" y="1854200"/>
            <a:ext cx="7900988" cy="155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zh-CN" altLang="en-US" sz="3200">
                <a:solidFill>
                  <a:srgbClr val="FF3300"/>
                </a:solidFill>
              </a:rPr>
              <a:t>通知</a:t>
            </a:r>
          </a:p>
          <a:p>
            <a:pPr marL="342900" indent="-342900" algn="ctr"/>
            <a:endParaRPr lang="zh-CN" altLang="en-US" sz="3200">
              <a:solidFill>
                <a:srgbClr val="FF3300"/>
              </a:solidFill>
            </a:endParaRPr>
          </a:p>
          <a:p>
            <a:pPr marL="342900" indent="-342900" algn="ctr"/>
            <a:r>
              <a:rPr lang="en-US" altLang="zh-CN" sz="3200">
                <a:solidFill>
                  <a:srgbClr val="FF3300"/>
                </a:solidFill>
              </a:rPr>
              <a:t>10</a:t>
            </a:r>
            <a:r>
              <a:rPr lang="zh-CN" altLang="en-US" sz="3200">
                <a:solidFill>
                  <a:srgbClr val="FF3300"/>
                </a:solidFill>
              </a:rPr>
              <a:t>月</a:t>
            </a:r>
            <a:r>
              <a:rPr lang="en-US" altLang="zh-CN" sz="3200">
                <a:solidFill>
                  <a:srgbClr val="FF3300"/>
                </a:solidFill>
              </a:rPr>
              <a:t>8</a:t>
            </a:r>
            <a:r>
              <a:rPr lang="zh-CN" altLang="en-US" sz="3200">
                <a:solidFill>
                  <a:srgbClr val="FF3300"/>
                </a:solidFill>
              </a:rPr>
              <a:t>日下午</a:t>
            </a:r>
            <a:r>
              <a:rPr lang="en-US" altLang="zh-CN" sz="3200">
                <a:solidFill>
                  <a:srgbClr val="FF3300"/>
                </a:solidFill>
              </a:rPr>
              <a:t>2:00</a:t>
            </a:r>
            <a:r>
              <a:rPr lang="zh-CN" altLang="en-US" sz="3200">
                <a:solidFill>
                  <a:srgbClr val="FF3300"/>
                </a:solidFill>
              </a:rPr>
              <a:t>蒋炎岩在系楼给大家讲座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pic>
        <p:nvPicPr>
          <p:cNvPr id="774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6588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>
                <a:latin typeface="Arial" pitchFamily="34" charset="0"/>
              </a:rPr>
              <a:t>80483da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74157" name="Text Box 13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74158" name="Text Box 14"/>
          <p:cNvSpPr txBox="1">
            <a:spLocks noChangeArrowheads="1"/>
          </p:cNvSpPr>
          <p:nvPr/>
        </p:nvSpPr>
        <p:spPr bwMode="auto">
          <a:xfrm>
            <a:off x="3671888" y="908050"/>
            <a:ext cx="50863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则程序执行结果是什么？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每一步如何执行？</a:t>
            </a:r>
          </a:p>
        </p:txBody>
      </p:sp>
      <p:sp>
        <p:nvSpPr>
          <p:cNvPr id="774159" name="Text Box 15"/>
          <p:cNvSpPr txBox="1">
            <a:spLocks noChangeArrowheads="1"/>
          </p:cNvSpPr>
          <p:nvPr/>
        </p:nvSpPr>
        <p:spPr bwMode="auto">
          <a:xfrm>
            <a:off x="6146800" y="1854200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想想妈妈怎么做菜的？</a:t>
            </a:r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65" name="Group 21"/>
          <p:cNvGrpSpPr>
            <a:grpSpLocks/>
          </p:cNvGrpSpPr>
          <p:nvPr/>
        </p:nvGrpSpPr>
        <p:grpSpPr bwMode="auto">
          <a:xfrm>
            <a:off x="6057900" y="2708275"/>
            <a:ext cx="2790825" cy="1920875"/>
            <a:chOff x="3674" y="1451"/>
            <a:chExt cx="1758" cy="1210"/>
          </a:xfrm>
        </p:grpSpPr>
        <p:sp>
          <p:nvSpPr>
            <p:cNvPr id="774160" name="Rectangle 16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774163" name="AutoShape 19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64" name="Text Box 20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74166" name="Rectangle 22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69" name="Group 25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774167" name="Line 23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4168" name="Text Box 24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4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4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4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/>
      <p:bldP spid="774150" grpId="0"/>
      <p:bldP spid="774147" grpId="0" build="p"/>
      <p:bldP spid="774156" grpId="0"/>
      <p:bldP spid="774157" grpId="0"/>
      <p:bldP spid="774161" grpId="0" animBg="1"/>
      <p:bldP spid="774162" grpId="0" animBg="1"/>
      <p:bldP spid="7741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619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6206" name="Text Box 14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6207" name="Text Box 15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6208" name="Line 16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09" name="Line 17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10" name="Line 18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11" name="Group 19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6212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62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62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622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6222" name="Group 30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6223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24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6225" name="Text Box 33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6226" name="Line 34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27" name="Group 35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6228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29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6230" name="Line 38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31" name="Group 39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6232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33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6235" name="Group 43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6236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37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6238" name="Group 46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6239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40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241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6242" name="Text Box 50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6243" name="Line 51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44" name="Line 52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46" name="Text Box 54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6247" name="AutoShape 55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48" name="Text Box 56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6249" name="AutoShape 57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50" name="Text Box 58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6251" name="AutoShape 59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52" name="Line 60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6253" name="Group 61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6254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6255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6256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6257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6258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259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260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6261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6262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6263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6264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6265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70" name="Rectangle 78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71" name="Line 79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2" name="Line 80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3" name="Line 81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4" name="Line 82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5" name="Line 83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6" name="Line 84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7" name="Line 85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78" name="Text Box 86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6281" name="Text Box 89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6282" name="Text Box 90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6283" name="Text Box 91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6285" name="Text Box 9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6287" name="Text Box 95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6289" name="Rectangle 97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6290" name="Line 98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91" name="Line 99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92" name="Text Box 100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6293" name="Text Box 101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6294" name="Text Box 102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6295" name="Line 103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296" name="Text Box 104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6297" name="Text Box 105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6298" name="Rectangle 106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6299" name="Rectangle 107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6300" name="Rectangle 108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6301" name="Text Box 109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6302" name="Text Box 110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6303" name="Line 111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4" name="Line 112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5" name="Line 113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6" name="Text Box 114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6307" name="Line 115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8" name="Line 116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09" name="Line 117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11" name="Line 11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12" name="Line 12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13" name="Text Box 12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76314" name="Text Box 122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76315" name="Rectangle 123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16" name="Text Box 124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76317" name="Rectangle 125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18" name="Rectangle 126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19" name="Rectangle 12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6320" name="Rectangle 128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21" name="Text Box 129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76322" name="Text Box 130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6323" name="Rectangle 131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6324" name="Rectangle 132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6325" name="Text Box 133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76326" name="Text Box 134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6327" name="Text Box 135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6330" name="Rectangle 138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6331" name="Text Box 139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6332" name="Line 140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6333" name="Text Box 141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6334" name="Text Box 14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6335" name="Text Box 143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6336" name="Text Box 144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7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7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7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7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7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76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76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76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76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7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7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7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7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7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7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7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7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83" grpId="0"/>
      <p:bldP spid="776315" grpId="0"/>
      <p:bldP spid="776316" grpId="0" animBg="1"/>
      <p:bldP spid="776317" grpId="0"/>
      <p:bldP spid="776318" grpId="0"/>
      <p:bldP spid="776320" grpId="0"/>
      <p:bldP spid="776322" grpId="0"/>
      <p:bldP spid="776324" grpId="0"/>
      <p:bldP spid="776325" grpId="0" animBg="1"/>
      <p:bldP spid="776326" grpId="0"/>
      <p:bldP spid="776327" grpId="0"/>
      <p:bldP spid="776332" grpId="0" animBg="1"/>
      <p:bldP spid="776333" grpId="2"/>
      <p:bldP spid="7763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2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722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722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2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2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722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722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723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723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723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723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4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4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724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4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724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4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4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4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7248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49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0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7251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725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7254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725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5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725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6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6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726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726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726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6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726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726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727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7271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72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727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27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27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727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727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727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727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7280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8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8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8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729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729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729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729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729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729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729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9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29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729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730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730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02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7303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7304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7305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730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7307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7309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0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1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2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7313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4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5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6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7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7318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7323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7324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7326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7327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7328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7331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7332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7334" name="Text Box 118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77335" name="Rectangle 11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7336" name="Text Box 120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7337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7338" name="Text Box 122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7339" name="Text Box 12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824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5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825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825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5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26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26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826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826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6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6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826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6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826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6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7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7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827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27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827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827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8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828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8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828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828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829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829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829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829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829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829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29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29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29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30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830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830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830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830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0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0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0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0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1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831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831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831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831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831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831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832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2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2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832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832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832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26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8327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8328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8329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833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8331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833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833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3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4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41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8346" name="Rectangle 106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8347" name="Rectangle 10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8350" name="Text Box 110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8351" name="Rectangle 111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8354" name="Text Box 114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8355" name="Text Box 115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8356" name="Text Box 116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8357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8358" name="Text Box 118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78359" name="Text Box 119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8360" name="Text Box 120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8361" name="Text Box 121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78362" name="Text Box 122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6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927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927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27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27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27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927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927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7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7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928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928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7928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928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8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28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929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29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929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29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29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929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29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930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30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930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30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930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0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0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931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1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931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1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931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1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931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7931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7931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7931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793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32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32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32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932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7932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7932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7932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7932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2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3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3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933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933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934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934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934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7934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7934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4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4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934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934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934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0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9351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9352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9353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935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9355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935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5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936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936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9368" name="Text Box 104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79370" name="Rectangle 106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9371" name="Rectangle 10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9373" name="Text Box 109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9374" name="Rectangle 110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9376" name="Text Box 112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solidFill>
            <a:schemeClr val="accent2">
              <a:alpha val="32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79377" name="Text Box 113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9378" name="Text Box 114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79379" name="Text Box 115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9380" name="Rectangle 116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9381" name="Text Box 117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9382" name="Text Box 118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79383" name="Text Box 119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79384" name="Text Box 120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79385" name="Text Box 12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9386" name="Text Box 12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79387" name="Text Box 123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9388" name="Text Box 124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68" grpId="0" animBg="1"/>
      <p:bldP spid="779376" grpId="0" animBg="1"/>
      <p:bldP spid="779382" grpId="0"/>
      <p:bldP spid="779383" grpId="0"/>
      <p:bldP spid="7793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029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29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29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29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030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030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030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030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031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031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1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031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31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1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31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032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032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032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032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032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2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3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033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3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033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3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033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3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033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3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034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0341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0342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034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03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345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346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347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034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034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035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035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035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5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5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5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6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6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36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036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036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036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036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036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036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6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7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037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037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037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74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0375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0376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0377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037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0379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38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038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8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90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0391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0392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0393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0394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0396" name="Text Box 108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0397" name="Text Box 109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0398" name="Text Box 110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0399" name="Text Box 111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0" name="Rectangle 112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0401" name="Text Box 113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2" name="Text Box 114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3" name="Text Box 115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404" name="Text Box 116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0405" name="Text Box 117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0406" name="Text Box 118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780407" name="Text Box 119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780408" name="Text Box 120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780409" name="Text Box 121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780410" name="Text Box 12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0411" name="Text Box 123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0412" name="Text Box 124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0413" name="Text Box 125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131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132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132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132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133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133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133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3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3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133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3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4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134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4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134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5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135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5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135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135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5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136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136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6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136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136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136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6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137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137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137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137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137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7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7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7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38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138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138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138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139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1391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78139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139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139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139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8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1399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1400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1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3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40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140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781414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1415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1416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17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1418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1420" name="Text Box 108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1421" name="Text Box 109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1422" name="Text Box 110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781423" name="Text Box 111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4" name="Rectangle 112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25" name="Text Box 113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6" name="Text Box 114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7" name="Text Box 115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428" name="Text Box 116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1429" name="Text Box 117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30" name="Text Box 118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1431" name="Text Box 119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1432" name="Text Box 120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1433" name="Text Box 121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1434" name="Line 122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35" name="Text Box 123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1436" name="Text Box 124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1437" name="Text Box 125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4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pic>
        <p:nvPicPr>
          <p:cNvPr id="783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6588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>
                <a:latin typeface="Arial" pitchFamily="34" charset="0"/>
              </a:rPr>
              <a:t>80483da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83368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83381" name="Text Box 21"/>
          <p:cNvSpPr txBox="1">
            <a:spLocks noChangeArrowheads="1"/>
          </p:cNvSpPr>
          <p:nvPr/>
        </p:nvSpPr>
        <p:spPr bwMode="auto">
          <a:xfrm>
            <a:off x="5364163" y="1223963"/>
            <a:ext cx="3529012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caller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return sum;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83382" name="Line 22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3388" name="Group 28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783387" name="Group 27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783385" name="Line 25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3386" name="Line 26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81" grpId="0" animBg="1"/>
      <p:bldP spid="7833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439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39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439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439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440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440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440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0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0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441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1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441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1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442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2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442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26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442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443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443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443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37" name="Text Box 53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84440" name="Rectangle 56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41" name="Line 57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42" name="Line 58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43" name="Line 59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44" name="Text Box 60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84445" name="Text Box 61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84446" name="Text Box 62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84447" name="Text Box 63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8444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5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445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445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446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446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446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4463" name="Rectangle 79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8446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446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446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4469" name="Line 85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0" name="Text Box 86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471" name="Text Box 87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4472" name="Rectangle 88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3" name="Rectangle 89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448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84488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489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4490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4492" name="Text Box 108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4493" name="Text Box 109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4494" name="Text Box 110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84496" name="Rectangle 112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499" name="Text Box 115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84501" name="Text Box 117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4502" name="Text Box 118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4503" name="Text Box 119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4504" name="Text Box 120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4505" name="Text Box 121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4506" name="Line 122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509" name="Line 125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510" name="Text Box 126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84511" name="Text Box 127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84512" name="Rectangle 128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513" name="Text Box 129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4514" name="Text Box 130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85" grpId="0"/>
      <p:bldP spid="784499" grpId="0"/>
      <p:bldP spid="784506" grpId="0" animBg="1"/>
      <p:bldP spid="784511" grpId="0"/>
      <p:bldP spid="7845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541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542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542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8543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543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543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543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544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544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544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5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545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545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545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545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85461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6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6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8546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8546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8546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8546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7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547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547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548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48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548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8548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8548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548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548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548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9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549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549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8550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0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550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550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8550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551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8551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1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8551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551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551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551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551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551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1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20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85521" name="Text Box 113"/>
          <p:cNvSpPr txBox="1">
            <a:spLocks noChangeArrowheads="1"/>
          </p:cNvSpPr>
          <p:nvPr/>
        </p:nvSpPr>
        <p:spPr bwMode="auto">
          <a:xfrm>
            <a:off x="3402013" y="3833813"/>
            <a:ext cx="1709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80000001</a:t>
            </a:r>
          </a:p>
        </p:txBody>
      </p:sp>
      <p:sp>
        <p:nvSpPr>
          <p:cNvPr id="785522" name="Rectangle 114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5523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5524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8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5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回顾：冯</a:t>
            </a:r>
            <a:r>
              <a:rPr lang="en-US" altLang="zh-CN" sz="3600" smtClean="0"/>
              <a:t>.</a:t>
            </a:r>
            <a:r>
              <a:rPr lang="zh-CN" altLang="en-US" sz="3600" smtClean="0"/>
              <a:t>诺依曼结构计算机模型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657225" y="203358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56740" name="Group 4"/>
          <p:cNvGrpSpPr>
            <a:grpSpLocks/>
          </p:cNvGrpSpPr>
          <p:nvPr/>
        </p:nvGrpSpPr>
        <p:grpSpPr bwMode="auto">
          <a:xfrm>
            <a:off x="341313" y="1223963"/>
            <a:ext cx="4949825" cy="4591050"/>
            <a:chOff x="215" y="1338"/>
            <a:chExt cx="3118" cy="2892"/>
          </a:xfrm>
        </p:grpSpPr>
        <p:sp>
          <p:nvSpPr>
            <p:cNvPr id="756741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42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CPU</a:t>
              </a:r>
            </a:p>
          </p:txBody>
        </p:sp>
      </p:grp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2681288" y="212407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56744" name="Group 8"/>
          <p:cNvGrpSpPr>
            <a:grpSpLocks/>
          </p:cNvGrpSpPr>
          <p:nvPr/>
        </p:nvGrpSpPr>
        <p:grpSpPr bwMode="auto">
          <a:xfrm>
            <a:off x="7767638" y="2484438"/>
            <a:ext cx="1125537" cy="831850"/>
            <a:chOff x="4893" y="2132"/>
            <a:chExt cx="709" cy="524"/>
          </a:xfrm>
        </p:grpSpPr>
        <p:sp>
          <p:nvSpPr>
            <p:cNvPr id="756745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6746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56747" name="Group 11"/>
          <p:cNvGrpSpPr>
            <a:grpSpLocks/>
          </p:cNvGrpSpPr>
          <p:nvPr/>
        </p:nvGrpSpPr>
        <p:grpSpPr bwMode="auto">
          <a:xfrm>
            <a:off x="7767638" y="3878263"/>
            <a:ext cx="1125537" cy="831850"/>
            <a:chOff x="4893" y="3010"/>
            <a:chExt cx="709" cy="524"/>
          </a:xfrm>
        </p:grpSpPr>
        <p:sp>
          <p:nvSpPr>
            <p:cNvPr id="756748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6749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6750" name="Text Box 14"/>
          <p:cNvSpPr txBox="1">
            <a:spLocks noChangeArrowheads="1"/>
          </p:cNvSpPr>
          <p:nvPr/>
        </p:nvSpPr>
        <p:spPr bwMode="auto">
          <a:xfrm>
            <a:off x="3986213" y="2124075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4032250" y="51387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56752" name="Line 16"/>
          <p:cNvSpPr>
            <a:spLocks noChangeShapeType="1"/>
          </p:cNvSpPr>
          <p:nvPr/>
        </p:nvSpPr>
        <p:spPr bwMode="auto">
          <a:xfrm>
            <a:off x="2141538" y="23034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>
            <a:off x="3716338" y="23034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6754" name="Line 18"/>
          <p:cNvSpPr>
            <a:spLocks noChangeShapeType="1"/>
          </p:cNvSpPr>
          <p:nvPr/>
        </p:nvSpPr>
        <p:spPr bwMode="auto">
          <a:xfrm>
            <a:off x="4392613" y="46434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55" name="Group 19"/>
          <p:cNvGrpSpPr>
            <a:grpSpLocks/>
          </p:cNvGrpSpPr>
          <p:nvPr/>
        </p:nvGrpSpPr>
        <p:grpSpPr bwMode="auto">
          <a:xfrm>
            <a:off x="2771775" y="2889250"/>
            <a:ext cx="765175" cy="1484313"/>
            <a:chOff x="3135" y="2472"/>
            <a:chExt cx="454" cy="935"/>
          </a:xfrm>
        </p:grpSpPr>
        <p:grpSp>
          <p:nvGrpSpPr>
            <p:cNvPr id="756756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5675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5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5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76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676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56766" name="Group 30"/>
          <p:cNvGrpSpPr>
            <a:grpSpLocks/>
          </p:cNvGrpSpPr>
          <p:nvPr/>
        </p:nvGrpSpPr>
        <p:grpSpPr bwMode="auto">
          <a:xfrm>
            <a:off x="3492500" y="3294063"/>
            <a:ext cx="404813" cy="809625"/>
            <a:chOff x="2030" y="2415"/>
            <a:chExt cx="341" cy="510"/>
          </a:xfrm>
        </p:grpSpPr>
        <p:sp>
          <p:nvSpPr>
            <p:cNvPr id="756767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8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6769" name="Text Box 33"/>
          <p:cNvSpPr txBox="1">
            <a:spLocks noChangeArrowheads="1"/>
          </p:cNvSpPr>
          <p:nvPr/>
        </p:nvSpPr>
        <p:spPr bwMode="auto">
          <a:xfrm>
            <a:off x="1781175" y="279876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56770" name="Line 34"/>
          <p:cNvSpPr>
            <a:spLocks noChangeShapeType="1"/>
          </p:cNvSpPr>
          <p:nvPr/>
        </p:nvSpPr>
        <p:spPr bwMode="auto">
          <a:xfrm flipH="1">
            <a:off x="2232025" y="33845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71" name="Group 35"/>
          <p:cNvGrpSpPr>
            <a:grpSpLocks/>
          </p:cNvGrpSpPr>
          <p:nvPr/>
        </p:nvGrpSpPr>
        <p:grpSpPr bwMode="auto">
          <a:xfrm>
            <a:off x="1511300" y="2484438"/>
            <a:ext cx="227013" cy="855662"/>
            <a:chOff x="895" y="1905"/>
            <a:chExt cx="143" cy="539"/>
          </a:xfrm>
        </p:grpSpPr>
        <p:sp>
          <p:nvSpPr>
            <p:cNvPr id="756772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3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6774" name="Line 38"/>
          <p:cNvSpPr>
            <a:spLocks noChangeShapeType="1"/>
          </p:cNvSpPr>
          <p:nvPr/>
        </p:nvSpPr>
        <p:spPr bwMode="auto">
          <a:xfrm flipV="1">
            <a:off x="4527550" y="25288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75" name="Group 39"/>
          <p:cNvGrpSpPr>
            <a:grpSpLocks/>
          </p:cNvGrpSpPr>
          <p:nvPr/>
        </p:nvGrpSpPr>
        <p:grpSpPr bwMode="auto">
          <a:xfrm>
            <a:off x="2501900" y="3741738"/>
            <a:ext cx="1530350" cy="1487487"/>
            <a:chOff x="1576" y="2924"/>
            <a:chExt cx="964" cy="937"/>
          </a:xfrm>
        </p:grpSpPr>
        <p:sp>
          <p:nvSpPr>
            <p:cNvPr id="756776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7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8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779" name="Group 43"/>
          <p:cNvGrpSpPr>
            <a:grpSpLocks/>
          </p:cNvGrpSpPr>
          <p:nvPr/>
        </p:nvGrpSpPr>
        <p:grpSpPr bwMode="auto">
          <a:xfrm>
            <a:off x="3357563" y="4508500"/>
            <a:ext cx="493712" cy="719138"/>
            <a:chOff x="2115" y="3405"/>
            <a:chExt cx="311" cy="453"/>
          </a:xfrm>
        </p:grpSpPr>
        <p:sp>
          <p:nvSpPr>
            <p:cNvPr id="756780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1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782" name="Group 46"/>
          <p:cNvGrpSpPr>
            <a:grpSpLocks/>
          </p:cNvGrpSpPr>
          <p:nvPr/>
        </p:nvGrpSpPr>
        <p:grpSpPr bwMode="auto">
          <a:xfrm>
            <a:off x="1150938" y="2525713"/>
            <a:ext cx="4725987" cy="2298700"/>
            <a:chOff x="725" y="2158"/>
            <a:chExt cx="2977" cy="1448"/>
          </a:xfrm>
        </p:grpSpPr>
        <p:sp>
          <p:nvSpPr>
            <p:cNvPr id="756783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4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5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6786" name="Text Box 50"/>
          <p:cNvSpPr txBox="1">
            <a:spLocks noChangeArrowheads="1"/>
          </p:cNvSpPr>
          <p:nvPr/>
        </p:nvSpPr>
        <p:spPr bwMode="auto">
          <a:xfrm>
            <a:off x="657225" y="518477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56787" name="Line 51"/>
          <p:cNvSpPr>
            <a:spLocks noChangeShapeType="1"/>
          </p:cNvSpPr>
          <p:nvPr/>
        </p:nvSpPr>
        <p:spPr bwMode="auto">
          <a:xfrm flipH="1">
            <a:off x="1692275" y="540861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6788" name="Line 52"/>
          <p:cNvSpPr>
            <a:spLocks noChangeShapeType="1"/>
          </p:cNvSpPr>
          <p:nvPr/>
        </p:nvSpPr>
        <p:spPr bwMode="auto">
          <a:xfrm flipV="1">
            <a:off x="836613" y="248443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6789" name="Group 53"/>
          <p:cNvGrpSpPr>
            <a:grpSpLocks/>
          </p:cNvGrpSpPr>
          <p:nvPr/>
        </p:nvGrpSpPr>
        <p:grpSpPr bwMode="auto">
          <a:xfrm>
            <a:off x="5292725" y="1719263"/>
            <a:ext cx="1262063" cy="3870325"/>
            <a:chOff x="3333" y="1650"/>
            <a:chExt cx="795" cy="2438"/>
          </a:xfrm>
        </p:grpSpPr>
        <p:sp>
          <p:nvSpPr>
            <p:cNvPr id="756790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56791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92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56793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94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56795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96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797" name="Group 61"/>
          <p:cNvGrpSpPr>
            <a:grpSpLocks/>
          </p:cNvGrpSpPr>
          <p:nvPr/>
        </p:nvGrpSpPr>
        <p:grpSpPr bwMode="auto">
          <a:xfrm>
            <a:off x="3490913" y="2568575"/>
            <a:ext cx="1755775" cy="2127250"/>
            <a:chOff x="2199" y="2185"/>
            <a:chExt cx="1106" cy="1340"/>
          </a:xfrm>
        </p:grpSpPr>
        <p:sp>
          <p:nvSpPr>
            <p:cNvPr id="756798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56799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56800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56801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802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03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04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6805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56806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56807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56808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56809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6810" name="Group 74"/>
          <p:cNvGrpSpPr>
            <a:grpSpLocks/>
          </p:cNvGrpSpPr>
          <p:nvPr/>
        </p:nvGrpSpPr>
        <p:grpSpPr bwMode="auto">
          <a:xfrm>
            <a:off x="6551613" y="1584325"/>
            <a:ext cx="1397000" cy="4049713"/>
            <a:chOff x="4127" y="1565"/>
            <a:chExt cx="880" cy="2551"/>
          </a:xfrm>
        </p:grpSpPr>
        <p:grpSp>
          <p:nvGrpSpPr>
            <p:cNvPr id="756811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56812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56813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56814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815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6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7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8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19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20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821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6822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56823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56824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56825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56826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56827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56828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56829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56830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6831" name="Text Box 95"/>
          <p:cNvSpPr txBox="1">
            <a:spLocks noChangeArrowheads="1"/>
          </p:cNvSpPr>
          <p:nvPr/>
        </p:nvSpPr>
        <p:spPr bwMode="auto">
          <a:xfrm>
            <a:off x="206375" y="773113"/>
            <a:ext cx="6345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sz="2400"/>
              <a:t>你还记得冯</a:t>
            </a:r>
            <a:r>
              <a:rPr lang="en-US" altLang="zh-CN" sz="2400"/>
              <a:t>.</a:t>
            </a:r>
            <a:r>
              <a:rPr lang="zh-CN" altLang="en-US" sz="2400"/>
              <a:t>诺依曼计算机结构的特点吗？</a:t>
            </a:r>
          </a:p>
        </p:txBody>
      </p:sp>
      <p:sp>
        <p:nvSpPr>
          <p:cNvPr id="756832" name="Rectangle 96"/>
          <p:cNvSpPr>
            <a:spLocks noChangeArrowheads="1"/>
          </p:cNvSpPr>
          <p:nvPr/>
        </p:nvSpPr>
        <p:spPr bwMode="auto">
          <a:xfrm>
            <a:off x="6821488" y="5949950"/>
            <a:ext cx="18605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工厂、饭店？</a:t>
            </a:r>
          </a:p>
        </p:txBody>
      </p:sp>
      <p:sp>
        <p:nvSpPr>
          <p:cNvPr id="756833" name="Text Box 97"/>
          <p:cNvSpPr txBox="1">
            <a:spLocks noChangeArrowheads="1"/>
          </p:cNvSpPr>
          <p:nvPr/>
        </p:nvSpPr>
        <p:spPr bwMode="auto">
          <a:xfrm>
            <a:off x="341313" y="6400800"/>
            <a:ext cx="68849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3333CC"/>
                </a:solidFill>
              </a:rPr>
              <a:t>计算机是如何工作的呢？</a:t>
            </a:r>
          </a:p>
        </p:txBody>
      </p:sp>
      <p:sp>
        <p:nvSpPr>
          <p:cNvPr id="756834" name="Text Box 98"/>
          <p:cNvSpPr txBox="1">
            <a:spLocks noChangeArrowheads="1"/>
          </p:cNvSpPr>
          <p:nvPr/>
        </p:nvSpPr>
        <p:spPr bwMode="auto">
          <a:xfrm>
            <a:off x="296863" y="5949950"/>
            <a:ext cx="6345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sz="2400"/>
              <a:t>你能想到计算机相当于现实生活中的什么呢？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5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5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5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5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5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5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animBg="1"/>
      <p:bldP spid="756743" grpId="0" animBg="1"/>
      <p:bldP spid="756750" grpId="0" animBg="1"/>
      <p:bldP spid="756751" grpId="0" animBg="1"/>
      <p:bldP spid="756752" grpId="0" animBg="1"/>
      <p:bldP spid="756753" grpId="0" animBg="1"/>
      <p:bldP spid="756754" grpId="0" animBg="1"/>
      <p:bldP spid="756769" grpId="0" animBg="1"/>
      <p:bldP spid="756770" grpId="0" animBg="1"/>
      <p:bldP spid="756774" grpId="0" animBg="1"/>
      <p:bldP spid="756786" grpId="0" animBg="1"/>
      <p:bldP spid="756787" grpId="0" animBg="1"/>
      <p:bldP spid="756788" grpId="0" animBg="1"/>
      <p:bldP spid="756832" grpId="0"/>
      <p:bldP spid="7568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 smtClean="0">
                <a:ea typeface="微软雅黑" pitchFamily="34" charset="-122"/>
              </a:rPr>
              <a:t>如何将</a:t>
            </a:r>
            <a:r>
              <a:rPr lang="en-US" altLang="zh-CN" smtClean="0">
                <a:ea typeface="微软雅黑" pitchFamily="34" charset="-122"/>
              </a:rPr>
              <a:t>t1(125)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t2(80)</a:t>
            </a:r>
            <a:r>
              <a:rPr lang="zh-CN" altLang="en-US" smtClean="0">
                <a:ea typeface="微软雅黑" pitchFamily="34" charset="-122"/>
              </a:rPr>
              <a:t>分别传递给</a:t>
            </a:r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中的形式参数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y</a:t>
            </a:r>
          </a:p>
          <a:p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函数执行的结果如何返回给</a:t>
            </a:r>
            <a:r>
              <a:rPr lang="en-US" altLang="zh-CN" smtClean="0">
                <a:ea typeface="微软雅黑" pitchFamily="34" charset="-122"/>
              </a:rPr>
              <a:t>caller?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431800" y="2843213"/>
            <a:ext cx="4095750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caller ( ) {	</a:t>
            </a:r>
          </a:p>
          <a:p>
            <a:pPr marL="342900" indent="-342900"/>
            <a:r>
              <a:rPr lang="en-US" altLang="zh-CN" sz="2200"/>
              <a:t>	 int	t1 = 2147483647;</a:t>
            </a:r>
          </a:p>
          <a:p>
            <a:pPr marL="342900" indent="-342900"/>
            <a:r>
              <a:rPr lang="en-US" altLang="zh-CN" sz="2200"/>
              <a:t>      int t2 = 2;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return sum;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grpSp>
        <p:nvGrpSpPr>
          <p:cNvPr id="734213" name="Group 5"/>
          <p:cNvGrpSpPr>
            <a:grpSpLocks/>
          </p:cNvGrpSpPr>
          <p:nvPr/>
        </p:nvGrpSpPr>
        <p:grpSpPr bwMode="auto">
          <a:xfrm>
            <a:off x="4841875" y="2889250"/>
            <a:ext cx="1081088" cy="2833688"/>
            <a:chOff x="3050" y="1820"/>
            <a:chExt cx="681" cy="1785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178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 sz="2400"/>
            </a:p>
          </p:txBody>
        </p:sp>
        <p:sp>
          <p:nvSpPr>
            <p:cNvPr id="734215" name="Line 7"/>
            <p:cNvSpPr>
              <a:spLocks noChangeShapeType="1"/>
            </p:cNvSpPr>
            <p:nvPr/>
          </p:nvSpPr>
          <p:spPr bwMode="auto">
            <a:xfrm flipV="1">
              <a:off x="3277" y="269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277" y="2132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4841875" y="5716588"/>
            <a:ext cx="34655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Sum=-2147483647</a:t>
            </a:r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4886325" y="5229225"/>
            <a:ext cx="34655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Sum=0x80000001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eaLnBrk="1" hangingPunct="1"/>
            <a:r>
              <a:rPr lang="zh-CN" altLang="en-US" sz="3600" smtClean="0"/>
              <a:t>过程调用的机器级表示</a:t>
            </a:r>
          </a:p>
        </p:txBody>
      </p:sp>
      <p:sp>
        <p:nvSpPr>
          <p:cNvPr id="7352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998538"/>
            <a:ext cx="8937625" cy="4275137"/>
          </a:xfrm>
        </p:spPr>
        <p:txBody>
          <a:bodyPr lIns="38100" tIns="38100" rIns="38100" bIns="38100"/>
          <a:lstStyle/>
          <a:p>
            <a:pPr marL="254000" indent="-254000"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200" smtClean="0"/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过程调用的执行步骤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称为调用者，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称为被调用者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将入口参数（实参）放到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能访问到的地方；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保存返回地址，然后将控制转移到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的现场，并为自己的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非静态局部变量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分配空间；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的过程体（函数体）；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的现场，释放局部变量空间；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取出返回地址，将控制转移到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6057900" y="3743325"/>
            <a:ext cx="1574800" cy="630238"/>
            <a:chOff x="3816" y="2358"/>
            <a:chExt cx="992" cy="397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结束阶段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588250" y="263525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准备阶段</a:t>
            </a:r>
          </a:p>
        </p:txBody>
      </p:sp>
      <p:grpSp>
        <p:nvGrpSpPr>
          <p:cNvPr id="735240" name="Group 8"/>
          <p:cNvGrpSpPr>
            <a:grpSpLocks/>
          </p:cNvGrpSpPr>
          <p:nvPr/>
        </p:nvGrpSpPr>
        <p:grpSpPr bwMode="auto">
          <a:xfrm>
            <a:off x="7407275" y="2782888"/>
            <a:ext cx="1349375" cy="1574800"/>
            <a:chOff x="4666" y="1753"/>
            <a:chExt cx="850" cy="992"/>
          </a:xfrm>
        </p:grpSpPr>
        <p:sp>
          <p:nvSpPr>
            <p:cNvPr id="735241" name="AutoShape 9"/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4893" y="2132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7046913" y="1628775"/>
            <a:ext cx="1304925" cy="765175"/>
            <a:chOff x="4439" y="1026"/>
            <a:chExt cx="822" cy="482"/>
          </a:xfrm>
        </p:grpSpPr>
        <p:sp>
          <p:nvSpPr>
            <p:cNvPr id="735244" name="AutoShape 12"/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Text Box 13"/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P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527550" y="30686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处理阶段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5562600" y="2079625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CALL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4932363" y="4059238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RET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9" grpId="0"/>
      <p:bldP spid="735246" grpId="0"/>
      <p:bldP spid="735247" grpId="0"/>
      <p:bldP spid="7352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218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的寄存器使用约定 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可以直接使用这三个寄存器，不用将它们的值保存到栈中。如果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返回后还要用这三个寄存器的话，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应在转到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之前先保存，并在从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返回后先恢复它们的值再使用。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EDI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必须先将它们的值保存到栈中再使用它们，并在返回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之前恢复它们的值。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分别是帧指针寄存器和栈指针寄存器，分别用来指向当前栈帧的底部和顶部。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41313" y="5859463"/>
            <a:ext cx="8370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问题：为减少准备和结束阶段的开销，每个过程应先使用哪些寄存器？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92163" y="6308725"/>
            <a:ext cx="29702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ECX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EDX</a:t>
            </a:r>
            <a:r>
              <a:rPr lang="zh-CN" altLang="en-US" sz="2000">
                <a:solidFill>
                  <a:schemeClr val="accent2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38" name="Group 34"/>
          <p:cNvGrpSpPr>
            <a:grpSpLocks/>
          </p:cNvGrpSpPr>
          <p:nvPr/>
        </p:nvGrpSpPr>
        <p:grpSpPr bwMode="auto">
          <a:xfrm>
            <a:off x="3446463" y="142875"/>
            <a:ext cx="1081087" cy="2151063"/>
            <a:chOff x="2171" y="119"/>
            <a:chExt cx="681" cy="1355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0" name="Line 3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863600"/>
            <a:ext cx="3825875" cy="4230688"/>
          </a:xfrm>
          <a:prstGeom prst="rect">
            <a:avLst/>
          </a:prstGeom>
          <a:noFill/>
        </p:spPr>
      </p:pic>
      <p:sp>
        <p:nvSpPr>
          <p:cNvPr id="74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638175"/>
            <a:ext cx="4662487" cy="6038850"/>
          </a:xfrm>
          <a:prstGeom prst="rect">
            <a:avLst/>
          </a:prstGeom>
          <a:noFill/>
        </p:spPr>
      </p:pic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5607050" y="3783013"/>
            <a:ext cx="2249488" cy="320675"/>
            <a:chOff x="3674" y="2752"/>
            <a:chExt cx="1417" cy="202"/>
          </a:xfrm>
        </p:grpSpPr>
        <p:sp>
          <p:nvSpPr>
            <p:cNvPr id="74035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5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5607050" y="4149725"/>
            <a:ext cx="2249488" cy="320675"/>
            <a:chOff x="3674" y="2979"/>
            <a:chExt cx="1417" cy="202"/>
          </a:xfrm>
        </p:grpSpPr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4706938" y="4149725"/>
            <a:ext cx="854075" cy="366713"/>
            <a:chOff x="3334" y="3861"/>
            <a:chExt cx="538" cy="231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906713" y="4329113"/>
            <a:ext cx="1844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7829550" y="3376613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7812088" y="2881313"/>
            <a:ext cx="1123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grpSp>
        <p:nvGrpSpPr>
          <p:cNvPr id="740369" name="Group 17"/>
          <p:cNvGrpSpPr>
            <a:grpSpLocks/>
          </p:cNvGrpSpPr>
          <p:nvPr/>
        </p:nvGrpSpPr>
        <p:grpSpPr bwMode="auto">
          <a:xfrm>
            <a:off x="5607050" y="4503738"/>
            <a:ext cx="2249488" cy="320675"/>
            <a:chOff x="3674" y="2979"/>
            <a:chExt cx="1417" cy="202"/>
          </a:xfrm>
        </p:grpSpPr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1" name="Text Box 19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EBX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3446463" y="5003800"/>
            <a:ext cx="2835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R[ecx]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←M[&amp;a]=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3627438" y="5543550"/>
            <a:ext cx="37798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R[ebx]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←M[&amp;b]=22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3446463" y="5949950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M[&amp;a]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R[ebx]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3446463" y="6348413"/>
            <a:ext cx="3735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M[&amp;b]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R[ecx]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 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6" name="AutoShape 24"/>
          <p:cNvSpPr>
            <a:spLocks/>
          </p:cNvSpPr>
          <p:nvPr/>
        </p:nvSpPr>
        <p:spPr bwMode="auto">
          <a:xfrm>
            <a:off x="3222625" y="4914900"/>
            <a:ext cx="223838" cy="493713"/>
          </a:xfrm>
          <a:prstGeom prst="rightBrace">
            <a:avLst>
              <a:gd name="adj1" fmla="val 18381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7" name="AutoShape 25"/>
          <p:cNvSpPr>
            <a:spLocks/>
          </p:cNvSpPr>
          <p:nvPr/>
        </p:nvSpPr>
        <p:spPr bwMode="auto">
          <a:xfrm>
            <a:off x="3267075" y="5499100"/>
            <a:ext cx="225425" cy="4508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8" name="Text Box 26"/>
          <p:cNvSpPr txBox="1">
            <a:spLocks noChangeArrowheads="1"/>
          </p:cNvSpPr>
          <p:nvPr/>
        </p:nvSpPr>
        <p:spPr bwMode="auto">
          <a:xfrm>
            <a:off x="6686550" y="1444625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6686550" y="1854200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0380" name="Text Box 28"/>
          <p:cNvSpPr txBox="1">
            <a:spLocks noChangeArrowheads="1"/>
          </p:cNvSpPr>
          <p:nvPr/>
        </p:nvSpPr>
        <p:spPr bwMode="auto">
          <a:xfrm>
            <a:off x="6102350" y="5184775"/>
            <a:ext cx="3041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局部变量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确实交换</a:t>
            </a:r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>
            <a:off x="3222625" y="1854200"/>
            <a:ext cx="2384425" cy="12604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>
            <a:off x="3041650" y="2484438"/>
            <a:ext cx="2520950" cy="1079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nimBg="1"/>
      <p:bldP spid="740367" grpId="0"/>
      <p:bldP spid="740368" grpId="0"/>
      <p:bldP spid="740372" grpId="0"/>
      <p:bldP spid="740373" grpId="0"/>
      <p:bldP spid="740374" grpId="0"/>
      <p:bldP spid="740375" grpId="0"/>
      <p:bldP spid="740378" grpId="0" animBg="1"/>
      <p:bldP spid="740379" grpId="0" animBg="1"/>
      <p:bldP spid="7403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773113"/>
            <a:ext cx="3871912" cy="4410075"/>
          </a:xfrm>
          <a:prstGeom prst="rect">
            <a:avLst/>
          </a:prstGeom>
          <a:noFill/>
        </p:spPr>
      </p:pic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819150"/>
            <a:ext cx="4365625" cy="5849938"/>
          </a:xfrm>
          <a:prstGeom prst="rect">
            <a:avLst/>
          </a:prstGeom>
          <a:noFill/>
        </p:spPr>
      </p:pic>
      <p:grpSp>
        <p:nvGrpSpPr>
          <p:cNvPr id="741381" name="Group 5"/>
          <p:cNvGrpSpPr>
            <a:grpSpLocks/>
          </p:cNvGrpSpPr>
          <p:nvPr/>
        </p:nvGrpSpPr>
        <p:grpSpPr bwMode="auto">
          <a:xfrm>
            <a:off x="5741988" y="4192588"/>
            <a:ext cx="2249487" cy="320675"/>
            <a:chOff x="3674" y="2752"/>
            <a:chExt cx="1417" cy="202"/>
          </a:xfrm>
        </p:grpSpPr>
        <p:sp>
          <p:nvSpPr>
            <p:cNvPr id="741382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3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1384" name="Group 8"/>
          <p:cNvGrpSpPr>
            <a:grpSpLocks/>
          </p:cNvGrpSpPr>
          <p:nvPr/>
        </p:nvGrpSpPr>
        <p:grpSpPr bwMode="auto">
          <a:xfrm>
            <a:off x="5741988" y="4552950"/>
            <a:ext cx="2249487" cy="320675"/>
            <a:chOff x="3674" y="2979"/>
            <a:chExt cx="1417" cy="202"/>
          </a:xfrm>
        </p:grpSpPr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6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1387" name="Group 11"/>
          <p:cNvGrpSpPr>
            <a:grpSpLocks/>
          </p:cNvGrpSpPr>
          <p:nvPr/>
        </p:nvGrpSpPr>
        <p:grpSpPr bwMode="auto">
          <a:xfrm>
            <a:off x="4841875" y="4508500"/>
            <a:ext cx="854075" cy="366713"/>
            <a:chOff x="3334" y="3861"/>
            <a:chExt cx="538" cy="231"/>
          </a:xfrm>
        </p:grpSpPr>
        <p:sp>
          <p:nvSpPr>
            <p:cNvPr id="741388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8010525" y="3697288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7993063" y="320357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 flipV="1">
            <a:off x="3492500" y="4914900"/>
            <a:ext cx="1304925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3" name="Text Box 17"/>
          <p:cNvSpPr txBox="1">
            <a:spLocks noChangeArrowheads="1"/>
          </p:cNvSpPr>
          <p:nvPr/>
        </p:nvSpPr>
        <p:spPr bwMode="auto">
          <a:xfrm>
            <a:off x="3986213" y="5184775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R[edx]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122738" y="5543550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R[eax]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6642100" y="37433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643688" y="32480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27550" y="5859463"/>
            <a:ext cx="37353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M[R[ebp]+8]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R[eax]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4481513" y="6264275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M[R[ebp]+12]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R[edx]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5516563" y="5094288"/>
            <a:ext cx="31956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局部变量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没有交换，交换的仅是入口参数！</a:t>
            </a: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3627438" y="2079625"/>
            <a:ext cx="2159000" cy="13049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3446463" y="2708275"/>
            <a:ext cx="2251075" cy="11255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/>
      <p:bldP spid="741391" grpId="0"/>
      <p:bldP spid="741392" grpId="0" animBg="1"/>
      <p:bldP spid="741393" grpId="0"/>
      <p:bldP spid="741394" grpId="0"/>
      <p:bldP spid="741395" grpId="0" animBg="1"/>
      <p:bldP spid="741396" grpId="0" animBg="1"/>
      <p:bldP spid="741397" grpId="0"/>
      <p:bldP spid="741398" grpId="0"/>
      <p:bldP spid="7413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/>
      <p:bldP spid="742415" grpId="0"/>
      <p:bldP spid="742419" grpId="0"/>
      <p:bldP spid="742420" grpId="0" animBg="1"/>
      <p:bldP spid="742421" grpId="0"/>
      <p:bldP spid="7424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28663"/>
            <a:ext cx="8559800" cy="59864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  void test ( int x, int *ptr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  {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 	     if  ( x&gt;0 &amp;&amp; *ptr&gt;0 )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	     *ptr+=x;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5	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6		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7  void caller (int a, int y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         int x = a&gt;0 ? a : a+100;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	      </a:t>
            </a:r>
            <a:r>
              <a:rPr lang="en-US" altLang="zh-CN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test (x, &amp;y)</a:t>
            </a:r>
            <a:r>
              <a:rPr lang="zh-CN" altLang="en-US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11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调用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的过程为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中给出形参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实参分别是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，画出相应栈帧中的状态，并回答下列问题。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的形参是按值传递还是按地址传递？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对应的实参是一个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    什么类型的值？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中被改变的*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的结果如何返回给它的调用过程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的结果能否返回给过程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？为什么？</a:t>
            </a:r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4076700" y="998538"/>
            <a:ext cx="1081088" cy="2151062"/>
            <a:chOff x="2171" y="119"/>
            <a:chExt cx="681" cy="1355"/>
          </a:xfrm>
        </p:grpSpPr>
        <p:sp>
          <p:nvSpPr>
            <p:cNvPr id="743429" name="Text Box 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test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34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54075"/>
            <a:ext cx="3375025" cy="2655888"/>
          </a:xfrm>
          <a:prstGeom prst="rect">
            <a:avLst/>
          </a:prstGeom>
          <a:noFill/>
        </p:spPr>
      </p:pic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5876925" y="2789238"/>
            <a:ext cx="297180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执行过程中，在进入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之前一刻栈中的状态如何？</a:t>
            </a:r>
          </a:p>
        </p:txBody>
      </p:sp>
      <p:pic>
        <p:nvPicPr>
          <p:cNvPr id="743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34938"/>
            <a:ext cx="3644900" cy="3946525"/>
          </a:xfrm>
          <a:prstGeom prst="rect">
            <a:avLst/>
          </a:prstGeom>
          <a:noFill/>
        </p:spPr>
      </p:pic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5697538" y="3375025"/>
            <a:ext cx="2835275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并生成其栈帧后，栈中状态如何？</a:t>
            </a:r>
          </a:p>
        </p:txBody>
      </p:sp>
      <p:pic>
        <p:nvPicPr>
          <p:cNvPr id="7434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1750" y="179388"/>
            <a:ext cx="3781425" cy="4059237"/>
          </a:xfrm>
          <a:prstGeom prst="rect">
            <a:avLst/>
          </a:prstGeom>
          <a:noFill/>
        </p:spPr>
      </p:pic>
      <p:grpSp>
        <p:nvGrpSpPr>
          <p:cNvPr id="743437" name="Group 13"/>
          <p:cNvGrpSpPr>
            <a:grpSpLocks/>
          </p:cNvGrpSpPr>
          <p:nvPr/>
        </p:nvGrpSpPr>
        <p:grpSpPr bwMode="auto">
          <a:xfrm>
            <a:off x="5832475" y="584200"/>
            <a:ext cx="674688" cy="720725"/>
            <a:chOff x="3617" y="402"/>
            <a:chExt cx="425" cy="454"/>
          </a:xfrm>
        </p:grpSpPr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3617" y="402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&amp;y: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3617" y="625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&amp;a:</a:t>
              </a:r>
            </a:p>
          </p:txBody>
        </p:sp>
      </p:grpSp>
      <p:grpSp>
        <p:nvGrpSpPr>
          <p:cNvPr id="743440" name="Group 16"/>
          <p:cNvGrpSpPr>
            <a:grpSpLocks/>
          </p:cNvGrpSpPr>
          <p:nvPr/>
        </p:nvGrpSpPr>
        <p:grpSpPr bwMode="auto">
          <a:xfrm>
            <a:off x="8488363" y="539750"/>
            <a:ext cx="539750" cy="1079500"/>
            <a:chOff x="5290" y="374"/>
            <a:chExt cx="340" cy="680"/>
          </a:xfrm>
        </p:grpSpPr>
        <p:sp>
          <p:nvSpPr>
            <p:cNvPr id="743441" name="AutoShape 1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3443" name="Group 19"/>
          <p:cNvGrpSpPr>
            <a:grpSpLocks/>
          </p:cNvGrpSpPr>
          <p:nvPr/>
        </p:nvGrpSpPr>
        <p:grpSpPr bwMode="auto">
          <a:xfrm>
            <a:off x="8488363" y="1754188"/>
            <a:ext cx="539750" cy="1371600"/>
            <a:chOff x="5290" y="1139"/>
            <a:chExt cx="340" cy="864"/>
          </a:xfrm>
        </p:grpSpPr>
        <p:sp>
          <p:nvSpPr>
            <p:cNvPr id="743444" name="AutoShape 20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caller</a:t>
              </a:r>
            </a:p>
          </p:txBody>
        </p:sp>
      </p:grp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1827213" y="1943100"/>
            <a:ext cx="1304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100   200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7048500" y="630238"/>
            <a:ext cx="809625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48" name="Line 24"/>
          <p:cNvSpPr>
            <a:spLocks noChangeShapeType="1"/>
          </p:cNvSpPr>
          <p:nvPr/>
        </p:nvSpPr>
        <p:spPr bwMode="auto">
          <a:xfrm flipV="1">
            <a:off x="2097088" y="819150"/>
            <a:ext cx="4995862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2862263" y="4689475"/>
            <a:ext cx="429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前者按值、后者按地址。一定是一个地址</a:t>
            </a:r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566738" y="5499100"/>
            <a:ext cx="814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10</a:t>
            </a:r>
            <a:r>
              <a:rPr lang="zh-CN" altLang="en-US">
                <a:solidFill>
                  <a:srgbClr val="FF3300"/>
                </a:solidFill>
              </a:rPr>
              <a:t>行执行后，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帧中</a:t>
            </a:r>
            <a:r>
              <a:rPr lang="en-US" altLang="zh-CN">
                <a:solidFill>
                  <a:srgbClr val="FF3300"/>
                </a:solidFill>
              </a:rPr>
              <a:t>200</a:t>
            </a:r>
            <a:r>
              <a:rPr lang="zh-CN" altLang="en-US">
                <a:solidFill>
                  <a:srgbClr val="FF3300"/>
                </a:solidFill>
              </a:rPr>
              <a:t>变成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退帧后，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中通过</a:t>
            </a:r>
            <a:r>
              <a:rPr lang="en-US" altLang="zh-CN">
                <a:solidFill>
                  <a:srgbClr val="FF3300"/>
                </a:solidFill>
              </a:rPr>
              <a:t>y</a:t>
            </a:r>
            <a:r>
              <a:rPr lang="zh-CN" altLang="en-US">
                <a:solidFill>
                  <a:srgbClr val="FF3300"/>
                </a:solidFill>
              </a:rPr>
              <a:t>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522288" y="6257925"/>
            <a:ext cx="8415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11</a:t>
            </a:r>
            <a:r>
              <a:rPr lang="zh-CN" altLang="en-US">
                <a:solidFill>
                  <a:srgbClr val="FF3300"/>
                </a:solidFill>
              </a:rPr>
              <a:t>行执行后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退帧并返回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，因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中无变量与之对应，故无法引用该值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grpSp>
        <p:nvGrpSpPr>
          <p:cNvPr id="743454" name="Group 30"/>
          <p:cNvGrpSpPr>
            <a:grpSpLocks/>
          </p:cNvGrpSpPr>
          <p:nvPr/>
        </p:nvGrpSpPr>
        <p:grpSpPr bwMode="auto">
          <a:xfrm>
            <a:off x="2501900" y="3114675"/>
            <a:ext cx="4679950" cy="2428875"/>
            <a:chOff x="1718" y="1962"/>
            <a:chExt cx="2806" cy="1530"/>
          </a:xfrm>
        </p:grpSpPr>
        <p:sp>
          <p:nvSpPr>
            <p:cNvPr id="743452" name="Text Box 28"/>
            <p:cNvSpPr txBox="1">
              <a:spLocks noChangeArrowheads="1"/>
            </p:cNvSpPr>
            <p:nvPr/>
          </p:nvSpPr>
          <p:spPr bwMode="auto">
            <a:xfrm>
              <a:off x="1718" y="1962"/>
              <a:ext cx="11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3333CC"/>
                  </a:solidFill>
                </a:rPr>
                <a:t>若</a:t>
              </a:r>
              <a:r>
                <a:rPr lang="en-US" altLang="zh-CN">
                  <a:solidFill>
                    <a:srgbClr val="3333CC"/>
                  </a:solidFill>
                </a:rPr>
                <a:t>return x+y</a:t>
              </a:r>
              <a:r>
                <a:rPr lang="zh-CN" altLang="en-US">
                  <a:solidFill>
                    <a:srgbClr val="3333CC"/>
                  </a:solidFill>
                </a:rPr>
                <a:t>；</a:t>
              </a:r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 flipH="1" flipV="1">
              <a:off x="2228" y="2160"/>
              <a:ext cx="2296" cy="13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4122738" y="2889250"/>
            <a:ext cx="175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</a:rPr>
              <a:t>则函数返回</a:t>
            </a:r>
            <a:r>
              <a:rPr lang="en-US" altLang="zh-CN">
                <a:solidFill>
                  <a:srgbClr val="3333CC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3" grpId="0" animBg="1"/>
      <p:bldP spid="743435" grpId="0" animBg="1"/>
      <p:bldP spid="743446" grpId="0"/>
      <p:bldP spid="743447" grpId="0" animBg="1"/>
      <p:bldP spid="743448" grpId="0" animBg="1"/>
      <p:bldP spid="743449" grpId="0"/>
      <p:bldP spid="743450" grpId="0"/>
      <p:bldP spid="743451" grpId="0"/>
      <p:bldP spid="743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657225" y="2843213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341313" y="2033588"/>
            <a:ext cx="4949825" cy="4591050"/>
            <a:chOff x="215" y="1338"/>
            <a:chExt cx="3118" cy="2892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766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2681288" y="2933700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57768" name="Group 8"/>
          <p:cNvGrpSpPr>
            <a:grpSpLocks/>
          </p:cNvGrpSpPr>
          <p:nvPr/>
        </p:nvGrpSpPr>
        <p:grpSpPr bwMode="auto">
          <a:xfrm>
            <a:off x="7767638" y="3294063"/>
            <a:ext cx="1125537" cy="831850"/>
            <a:chOff x="4893" y="2132"/>
            <a:chExt cx="709" cy="524"/>
          </a:xfrm>
        </p:grpSpPr>
        <p:sp>
          <p:nvSpPr>
            <p:cNvPr id="757769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7770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57771" name="Group 11"/>
          <p:cNvGrpSpPr>
            <a:grpSpLocks/>
          </p:cNvGrpSpPr>
          <p:nvPr/>
        </p:nvGrpSpPr>
        <p:grpSpPr bwMode="auto">
          <a:xfrm>
            <a:off x="7767638" y="4687888"/>
            <a:ext cx="1125537" cy="831850"/>
            <a:chOff x="4893" y="3010"/>
            <a:chExt cx="709" cy="524"/>
          </a:xfrm>
        </p:grpSpPr>
        <p:sp>
          <p:nvSpPr>
            <p:cNvPr id="757772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7773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3986213" y="29337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4032250" y="5948363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2141538" y="3113088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3716338" y="3113088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392613" y="5453063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2771775" y="3698875"/>
            <a:ext cx="765175" cy="1484313"/>
            <a:chOff x="3135" y="2472"/>
            <a:chExt cx="454" cy="935"/>
          </a:xfrm>
        </p:grpSpPr>
        <p:grpSp>
          <p:nvGrpSpPr>
            <p:cNvPr id="757780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5778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78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778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57790" name="Group 30"/>
          <p:cNvGrpSpPr>
            <a:grpSpLocks/>
          </p:cNvGrpSpPr>
          <p:nvPr/>
        </p:nvGrpSpPr>
        <p:grpSpPr bwMode="auto">
          <a:xfrm>
            <a:off x="3492500" y="4103688"/>
            <a:ext cx="404813" cy="809625"/>
            <a:chOff x="2030" y="2415"/>
            <a:chExt cx="341" cy="510"/>
          </a:xfrm>
        </p:grpSpPr>
        <p:sp>
          <p:nvSpPr>
            <p:cNvPr id="757791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792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793" name="Text Box 33"/>
          <p:cNvSpPr txBox="1">
            <a:spLocks noChangeArrowheads="1"/>
          </p:cNvSpPr>
          <p:nvPr/>
        </p:nvSpPr>
        <p:spPr bwMode="auto">
          <a:xfrm>
            <a:off x="1781175" y="3608388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57794" name="Line 34"/>
          <p:cNvSpPr>
            <a:spLocks noChangeShapeType="1"/>
          </p:cNvSpPr>
          <p:nvPr/>
        </p:nvSpPr>
        <p:spPr bwMode="auto">
          <a:xfrm flipH="1">
            <a:off x="2232025" y="4194175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795" name="Group 35"/>
          <p:cNvGrpSpPr>
            <a:grpSpLocks/>
          </p:cNvGrpSpPr>
          <p:nvPr/>
        </p:nvGrpSpPr>
        <p:grpSpPr bwMode="auto">
          <a:xfrm>
            <a:off x="1511300" y="3294063"/>
            <a:ext cx="227013" cy="855662"/>
            <a:chOff x="895" y="1905"/>
            <a:chExt cx="143" cy="539"/>
          </a:xfrm>
        </p:grpSpPr>
        <p:sp>
          <p:nvSpPr>
            <p:cNvPr id="757796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797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798" name="Line 38"/>
          <p:cNvSpPr>
            <a:spLocks noChangeShapeType="1"/>
          </p:cNvSpPr>
          <p:nvPr/>
        </p:nvSpPr>
        <p:spPr bwMode="auto">
          <a:xfrm flipV="1">
            <a:off x="4527550" y="3338513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799" name="Group 39"/>
          <p:cNvGrpSpPr>
            <a:grpSpLocks/>
          </p:cNvGrpSpPr>
          <p:nvPr/>
        </p:nvGrpSpPr>
        <p:grpSpPr bwMode="auto">
          <a:xfrm>
            <a:off x="2501900" y="4551363"/>
            <a:ext cx="1530350" cy="1487487"/>
            <a:chOff x="1576" y="2924"/>
            <a:chExt cx="964" cy="937"/>
          </a:xfrm>
        </p:grpSpPr>
        <p:sp>
          <p:nvSpPr>
            <p:cNvPr id="757800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1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2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3" name="Group 43"/>
          <p:cNvGrpSpPr>
            <a:grpSpLocks/>
          </p:cNvGrpSpPr>
          <p:nvPr/>
        </p:nvGrpSpPr>
        <p:grpSpPr bwMode="auto">
          <a:xfrm>
            <a:off x="3357563" y="5318125"/>
            <a:ext cx="493712" cy="719138"/>
            <a:chOff x="2115" y="3405"/>
            <a:chExt cx="311" cy="453"/>
          </a:xfrm>
        </p:grpSpPr>
        <p:sp>
          <p:nvSpPr>
            <p:cNvPr id="757804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5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06" name="Group 46"/>
          <p:cNvGrpSpPr>
            <a:grpSpLocks/>
          </p:cNvGrpSpPr>
          <p:nvPr/>
        </p:nvGrpSpPr>
        <p:grpSpPr bwMode="auto">
          <a:xfrm>
            <a:off x="1150938" y="3335338"/>
            <a:ext cx="4725987" cy="2298700"/>
            <a:chOff x="725" y="2158"/>
            <a:chExt cx="2977" cy="1448"/>
          </a:xfrm>
        </p:grpSpPr>
        <p:sp>
          <p:nvSpPr>
            <p:cNvPr id="757807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8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09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657225" y="5994400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57811" name="Line 51"/>
          <p:cNvSpPr>
            <a:spLocks noChangeShapeType="1"/>
          </p:cNvSpPr>
          <p:nvPr/>
        </p:nvSpPr>
        <p:spPr bwMode="auto">
          <a:xfrm flipH="1">
            <a:off x="1692275" y="6218238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812" name="Line 52"/>
          <p:cNvSpPr>
            <a:spLocks noChangeShapeType="1"/>
          </p:cNvSpPr>
          <p:nvPr/>
        </p:nvSpPr>
        <p:spPr bwMode="auto">
          <a:xfrm flipV="1">
            <a:off x="836613" y="3294063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7813" name="Group 53"/>
          <p:cNvGrpSpPr>
            <a:grpSpLocks/>
          </p:cNvGrpSpPr>
          <p:nvPr/>
        </p:nvGrpSpPr>
        <p:grpSpPr bwMode="auto">
          <a:xfrm>
            <a:off x="5292725" y="2528888"/>
            <a:ext cx="1262063" cy="3870325"/>
            <a:chOff x="3333" y="1650"/>
            <a:chExt cx="795" cy="2438"/>
          </a:xfrm>
        </p:grpSpPr>
        <p:sp>
          <p:nvSpPr>
            <p:cNvPr id="757814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57815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6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57817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8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57819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0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7821" name="Group 61"/>
          <p:cNvGrpSpPr>
            <a:grpSpLocks/>
          </p:cNvGrpSpPr>
          <p:nvPr/>
        </p:nvGrpSpPr>
        <p:grpSpPr bwMode="auto">
          <a:xfrm>
            <a:off x="3490913" y="3378200"/>
            <a:ext cx="1755775" cy="2127250"/>
            <a:chOff x="2199" y="2185"/>
            <a:chExt cx="1106" cy="1340"/>
          </a:xfrm>
        </p:grpSpPr>
        <p:sp>
          <p:nvSpPr>
            <p:cNvPr id="757822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57823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57824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57825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82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28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7829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57830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57831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57832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57833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7834" name="Group 74"/>
          <p:cNvGrpSpPr>
            <a:grpSpLocks/>
          </p:cNvGrpSpPr>
          <p:nvPr/>
        </p:nvGrpSpPr>
        <p:grpSpPr bwMode="auto">
          <a:xfrm>
            <a:off x="6551613" y="2393950"/>
            <a:ext cx="1397000" cy="4049713"/>
            <a:chOff x="4127" y="1565"/>
            <a:chExt cx="880" cy="2551"/>
          </a:xfrm>
        </p:grpSpPr>
        <p:grpSp>
          <p:nvGrpSpPr>
            <p:cNvPr id="757835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57836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57837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5783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839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0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1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2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3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4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845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7846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57847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57848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57849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57850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57851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57852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57853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57854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55" name="Text Box 95"/>
          <p:cNvSpPr txBox="1">
            <a:spLocks noChangeArrowheads="1"/>
          </p:cNvSpPr>
          <p:nvPr/>
        </p:nvSpPr>
        <p:spPr bwMode="auto">
          <a:xfrm>
            <a:off x="206375" y="850900"/>
            <a:ext cx="8235950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先想象一下妈妈是怎样做一桌你喜欢（</a:t>
            </a:r>
            <a:r>
              <a:rPr lang="zh-CN" altLang="en-US" sz="2400">
                <a:solidFill>
                  <a:srgbClr val="FF3300"/>
                </a:solidFill>
              </a:rPr>
              <a:t>指定</a:t>
            </a:r>
            <a:r>
              <a:rPr lang="zh-CN" altLang="en-US" sz="2400"/>
              <a:t>）的菜的？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</a:t>
            </a:r>
          </a:p>
        </p:txBody>
      </p:sp>
      <p:sp>
        <p:nvSpPr>
          <p:cNvPr id="757856" name="Text Box 96"/>
          <p:cNvSpPr txBox="1">
            <a:spLocks noChangeArrowheads="1"/>
          </p:cNvSpPr>
          <p:nvPr/>
        </p:nvSpPr>
        <p:spPr bwMode="auto">
          <a:xfrm>
            <a:off x="250825" y="1449388"/>
            <a:ext cx="868680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chemeClr val="accent2"/>
                </a:solidFill>
              </a:rPr>
              <a:t>厨房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CPU</a:t>
            </a:r>
            <a:r>
              <a:rPr lang="zh-CN" altLang="en-US" sz="2200">
                <a:solidFill>
                  <a:schemeClr val="accent2"/>
                </a:solidFill>
              </a:rPr>
              <a:t>，你妈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zh-CN" altLang="en-US" sz="2200">
                <a:solidFill>
                  <a:srgbClr val="FF3300"/>
                </a:solidFill>
              </a:rPr>
              <a:t>控制器</a:t>
            </a:r>
            <a:r>
              <a:rPr lang="zh-CN" altLang="en-US" sz="2200">
                <a:solidFill>
                  <a:schemeClr val="accent2"/>
                </a:solidFill>
              </a:rPr>
              <a:t>，盘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GPRs</a:t>
            </a:r>
            <a:r>
              <a:rPr lang="zh-CN" altLang="en-US" sz="2200">
                <a:solidFill>
                  <a:schemeClr val="accent2"/>
                </a:solidFill>
              </a:rPr>
              <a:t>，锅灶等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en-US" altLang="zh-CN" sz="2200">
                <a:solidFill>
                  <a:srgbClr val="FF3300"/>
                </a:solidFill>
              </a:rPr>
              <a:t>ALU </a:t>
            </a:r>
            <a:r>
              <a:rPr lang="zh-CN" altLang="en-US" sz="2200">
                <a:solidFill>
                  <a:schemeClr val="accent2"/>
                </a:solidFill>
              </a:rPr>
              <a:t>，架子</a:t>
            </a:r>
            <a:r>
              <a:rPr lang="en-US" altLang="zh-CN" sz="2200">
                <a:solidFill>
                  <a:schemeClr val="accent2"/>
                </a:solidFill>
              </a:rPr>
              <a:t>-</a:t>
            </a:r>
            <a:r>
              <a:rPr lang="zh-CN" altLang="en-US" sz="2200">
                <a:solidFill>
                  <a:srgbClr val="FF3300"/>
                </a:solidFill>
              </a:rPr>
              <a:t>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161925" y="98425"/>
            <a:ext cx="3825875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int  nn_sum ( int n)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int result;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if  (n&lt;=0 )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result=0; 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else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result=n+nn_sum(n-1);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return  result</a:t>
            </a:r>
            <a:r>
              <a:rPr lang="zh-CN" altLang="en-US">
                <a:solidFill>
                  <a:srgbClr val="CC3300"/>
                </a:solidFill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}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561975"/>
          </a:xfrm>
        </p:spPr>
        <p:txBody>
          <a:bodyPr/>
          <a:lstStyle/>
          <a:p>
            <a:pPr algn="r"/>
            <a:r>
              <a:rPr lang="zh-CN" altLang="en-US" sz="3600" smtClean="0"/>
              <a:t>递归过程调用举例</a:t>
            </a:r>
          </a:p>
        </p:txBody>
      </p:sp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238" y="90488"/>
            <a:ext cx="3330575" cy="4868862"/>
          </a:xfrm>
          <a:prstGeom prst="rect">
            <a:avLst/>
          </a:prstGeom>
          <a:noFill/>
        </p:spPr>
      </p:pic>
      <p:grpSp>
        <p:nvGrpSpPr>
          <p:cNvPr id="744454" name="Group 6"/>
          <p:cNvGrpSpPr>
            <a:grpSpLocks/>
          </p:cNvGrpSpPr>
          <p:nvPr/>
        </p:nvGrpSpPr>
        <p:grpSpPr bwMode="auto">
          <a:xfrm>
            <a:off x="8532813" y="368300"/>
            <a:ext cx="539750" cy="1125538"/>
            <a:chOff x="5290" y="374"/>
            <a:chExt cx="340" cy="680"/>
          </a:xfrm>
        </p:grpSpPr>
        <p:sp>
          <p:nvSpPr>
            <p:cNvPr id="744455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4457" name="Group 9"/>
          <p:cNvGrpSpPr>
            <a:grpSpLocks/>
          </p:cNvGrpSpPr>
          <p:nvPr/>
        </p:nvGrpSpPr>
        <p:grpSpPr bwMode="auto">
          <a:xfrm>
            <a:off x="3581400" y="0"/>
            <a:ext cx="1665288" cy="2363788"/>
            <a:chOff x="2171" y="119"/>
            <a:chExt cx="681" cy="1343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 sz="1700">
                  <a:solidFill>
                    <a:srgbClr val="3333CC"/>
                  </a:solidFill>
                </a:rPr>
                <a:t>nn_sum(n-1)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1700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nn_sum(n)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6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 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Line 12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1" name="Group 13"/>
          <p:cNvGrpSpPr>
            <a:grpSpLocks/>
          </p:cNvGrpSpPr>
          <p:nvPr/>
        </p:nvGrpSpPr>
        <p:grpSpPr bwMode="auto">
          <a:xfrm>
            <a:off x="8532813" y="1584325"/>
            <a:ext cx="539750" cy="1371600"/>
            <a:chOff x="5290" y="1139"/>
            <a:chExt cx="340" cy="864"/>
          </a:xfrm>
        </p:grpSpPr>
        <p:sp>
          <p:nvSpPr>
            <p:cNvPr id="744462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744464" name="Group 16"/>
          <p:cNvGrpSpPr>
            <a:grpSpLocks/>
          </p:cNvGrpSpPr>
          <p:nvPr/>
        </p:nvGrpSpPr>
        <p:grpSpPr bwMode="auto">
          <a:xfrm>
            <a:off x="8532813" y="2933700"/>
            <a:ext cx="539750" cy="1439863"/>
            <a:chOff x="5290" y="1139"/>
            <a:chExt cx="340" cy="864"/>
          </a:xfrm>
        </p:grpSpPr>
        <p:sp>
          <p:nvSpPr>
            <p:cNvPr id="744465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744467" name="Line 19"/>
          <p:cNvSpPr>
            <a:spLocks noChangeShapeType="1"/>
          </p:cNvSpPr>
          <p:nvPr/>
        </p:nvSpPr>
        <p:spPr bwMode="auto">
          <a:xfrm flipV="1">
            <a:off x="2232025" y="1673225"/>
            <a:ext cx="3014663" cy="8112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8" name="Line 20"/>
          <p:cNvSpPr>
            <a:spLocks noChangeShapeType="1"/>
          </p:cNvSpPr>
          <p:nvPr/>
        </p:nvSpPr>
        <p:spPr bwMode="auto">
          <a:xfrm flipV="1">
            <a:off x="2366963" y="2033588"/>
            <a:ext cx="2879725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9" name="Text Box 21"/>
          <p:cNvSpPr txBox="1">
            <a:spLocks noChangeArrowheads="1"/>
          </p:cNvSpPr>
          <p:nvPr/>
        </p:nvSpPr>
        <p:spPr bwMode="auto">
          <a:xfrm>
            <a:off x="3492500" y="3338513"/>
            <a:ext cx="153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R[ebx]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</a:t>
            </a:r>
          </a:p>
        </p:txBody>
      </p: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2636838" y="4111625"/>
            <a:ext cx="2474912" cy="404813"/>
            <a:chOff x="1519" y="2590"/>
            <a:chExt cx="1559" cy="255"/>
          </a:xfrm>
        </p:grpSpPr>
        <p:sp>
          <p:nvSpPr>
            <p:cNvPr id="744471" name="Text Box 23"/>
            <p:cNvSpPr txBox="1">
              <a:spLocks noChangeArrowheads="1"/>
            </p:cNvSpPr>
            <p:nvPr/>
          </p:nvSpPr>
          <p:spPr bwMode="auto">
            <a:xfrm>
              <a:off x="1604" y="2614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n≤0</a:t>
              </a:r>
              <a:r>
                <a:rPr lang="zh-CN" altLang="en-US">
                  <a:solidFill>
                    <a:srgbClr val="FF3300"/>
                  </a:solidFill>
                  <a:cs typeface="Times New Roman" pitchFamily="18" charset="0"/>
                </a:rPr>
                <a:t>）转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L2</a:t>
              </a:r>
            </a:p>
          </p:txBody>
        </p:sp>
        <p:sp>
          <p:nvSpPr>
            <p:cNvPr id="744472" name="AutoShape 24"/>
            <p:cNvSpPr>
              <a:spLocks/>
            </p:cNvSpPr>
            <p:nvPr/>
          </p:nvSpPr>
          <p:spPr bwMode="auto">
            <a:xfrm>
              <a:off x="1519" y="2590"/>
              <a:ext cx="57" cy="227"/>
            </a:xfrm>
            <a:prstGeom prst="rightBracket">
              <a:avLst>
                <a:gd name="adj" fmla="val 3318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2862263" y="3698875"/>
            <a:ext cx="153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3492500" y="446405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n-1</a:t>
            </a:r>
          </a:p>
        </p:txBody>
      </p:sp>
      <p:sp>
        <p:nvSpPr>
          <p:cNvPr id="744475" name="Line 27"/>
          <p:cNvSpPr>
            <a:spLocks noChangeShapeType="1"/>
          </p:cNvSpPr>
          <p:nvPr/>
        </p:nvSpPr>
        <p:spPr bwMode="auto">
          <a:xfrm flipV="1">
            <a:off x="2232025" y="2393950"/>
            <a:ext cx="3014663" cy="24304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76" name="Line 28"/>
          <p:cNvSpPr>
            <a:spLocks noChangeShapeType="1"/>
          </p:cNvSpPr>
          <p:nvPr/>
        </p:nvSpPr>
        <p:spPr bwMode="auto">
          <a:xfrm flipV="1">
            <a:off x="2411413" y="2754313"/>
            <a:ext cx="2835275" cy="2384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4477" name="Group 29"/>
          <p:cNvGrpSpPr>
            <a:grpSpLocks/>
          </p:cNvGrpSpPr>
          <p:nvPr/>
        </p:nvGrpSpPr>
        <p:grpSpPr bwMode="auto">
          <a:xfrm>
            <a:off x="206375" y="2484438"/>
            <a:ext cx="269875" cy="2700337"/>
            <a:chOff x="130" y="1565"/>
            <a:chExt cx="170" cy="1701"/>
          </a:xfrm>
        </p:grpSpPr>
        <p:sp>
          <p:nvSpPr>
            <p:cNvPr id="744478" name="Line 3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79" name="Line 3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0" name="Line 3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2232025" y="2484438"/>
            <a:ext cx="3014663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2322513" y="3024188"/>
            <a:ext cx="2924175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2232025" y="3698875"/>
            <a:ext cx="2970213" cy="112553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4" name="Line 36"/>
          <p:cNvSpPr>
            <a:spLocks noChangeShapeType="1"/>
          </p:cNvSpPr>
          <p:nvPr/>
        </p:nvSpPr>
        <p:spPr bwMode="auto">
          <a:xfrm flipV="1">
            <a:off x="2411413" y="4059238"/>
            <a:ext cx="2881312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086100" y="5229225"/>
            <a:ext cx="3600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>
                <a:solidFill>
                  <a:srgbClr val="FF3300"/>
                </a:solidFill>
              </a:rPr>
              <a:t>0+1+2+…+(n-1)+n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8172450" y="3203575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grpSp>
        <p:nvGrpSpPr>
          <p:cNvPr id="744487" name="Group 39"/>
          <p:cNvGrpSpPr>
            <a:grpSpLocks/>
          </p:cNvGrpSpPr>
          <p:nvPr/>
        </p:nvGrpSpPr>
        <p:grpSpPr bwMode="auto">
          <a:xfrm>
            <a:off x="160338" y="5408613"/>
            <a:ext cx="271462" cy="1358900"/>
            <a:chOff x="130" y="1565"/>
            <a:chExt cx="170" cy="1701"/>
          </a:xfrm>
        </p:grpSpPr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9" name="Line 4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90" name="Line 4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6327775" y="5118100"/>
            <a:ext cx="2565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 sz="2000"/>
              <a:t>每次递归调用都会增加一个栈帧，所以空间开销很大。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7" grpId="0" animBg="1"/>
      <p:bldP spid="744468" grpId="0" animBg="1"/>
      <p:bldP spid="744469" grpId="0"/>
      <p:bldP spid="744473" grpId="0"/>
      <p:bldP spid="744474" grpId="0"/>
      <p:bldP spid="744475" grpId="0" animBg="1"/>
      <p:bldP spid="744476" grpId="0" animBg="1"/>
      <p:bldP spid="744481" grpId="0" animBg="1"/>
      <p:bldP spid="744482" grpId="0" animBg="1"/>
      <p:bldP spid="744483" grpId="0" animBg="1"/>
      <p:bldP spid="744484" grpId="0" animBg="1"/>
      <p:bldP spid="744485" grpId="0"/>
      <p:bldP spid="744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8229600" cy="2592387"/>
          </a:xfrm>
        </p:spPr>
        <p:txBody>
          <a:bodyPr/>
          <a:lstStyle/>
          <a:p>
            <a:r>
              <a:rPr lang="zh-CN" altLang="en-US" smtClean="0"/>
              <a:t>递归函数</a:t>
            </a:r>
            <a:r>
              <a:rPr lang="en-US" altLang="zh-CN" smtClean="0"/>
              <a:t>nn_sum</a:t>
            </a:r>
            <a:r>
              <a:rPr lang="zh-CN" altLang="en-US" smtClean="0"/>
              <a:t>的执行流程</a:t>
            </a:r>
            <a:endParaRPr lang="en-US" altLang="zh-CN" smtClean="0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50825" y="5721350"/>
            <a:ext cx="88026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过程功能由过程体实现，为支持过程调用，每个过程包含准备阶段和结束阶段。因而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</a:rPr>
              <a:t>每增加一次过程调用，就要增加许多条包含在准备阶段和结束阶段的额外指令</a:t>
            </a:r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，它们对程序性能影响很大，应尽量避免不必要的过程调用，特别是递归调用。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8900"/>
            <a:ext cx="8937625" cy="42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9890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例：应始终返回</a:t>
            </a:r>
            <a:r>
              <a:rPr lang="en-US" altLang="zh-CN" smtClean="0"/>
              <a:t>d[0]</a:t>
            </a:r>
            <a:r>
              <a:rPr lang="zh-CN" altLang="en-US" smtClean="0"/>
              <a:t>中的</a:t>
            </a:r>
            <a:r>
              <a:rPr lang="en-US" altLang="zh-CN" smtClean="0"/>
              <a:t>3.14</a:t>
            </a:r>
            <a:r>
              <a:rPr lang="zh-CN" altLang="en-US" smtClean="0"/>
              <a:t>，但并非如此。</a:t>
            </a:r>
            <a:r>
              <a:rPr lang="en-US" altLang="zh-CN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46500" name="Rectangle 4"/>
          <p:cNvSpPr>
            <a:spLocks/>
          </p:cNvSpPr>
          <p:nvPr/>
        </p:nvSpPr>
        <p:spPr bwMode="auto">
          <a:xfrm>
            <a:off x="476250" y="1314450"/>
            <a:ext cx="7650163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/* Possibly out of bounds */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341313" y="3784600"/>
            <a:ext cx="7327900" cy="137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eaLnBrk="1" hangingPunct="1"/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fun(0)  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Courier New" pitchFamily="49" charset="0"/>
              </a:rPr>
              <a:t>fun(1)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fun(2)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3.1399998664856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fun(3)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2.00000061035156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fun(4)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3.14, </a:t>
            </a:r>
            <a:r>
              <a:rPr lang="zh-CN" altLang="en-US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然后存储保护错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296863" y="5584825"/>
            <a:ext cx="4905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165100" indent="-16510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不同系统上执行结果可能不同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472113" y="3789363"/>
            <a:ext cx="3421062" cy="1900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习题课讨论题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为何每次返回不一样？为什么会引起保护错？栈帧中的状态如何？</a:t>
            </a:r>
          </a:p>
        </p:txBody>
      </p:sp>
      <p:pic>
        <p:nvPicPr>
          <p:cNvPr id="7465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688" y="3743325"/>
            <a:ext cx="3419475" cy="220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6" name="Rectangle 4"/>
          <p:cNvSpPr>
            <a:spLocks/>
          </p:cNvSpPr>
          <p:nvPr/>
        </p:nvSpPr>
        <p:spPr bwMode="auto">
          <a:xfrm>
            <a:off x="161925" y="188913"/>
            <a:ext cx="5086350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84438"/>
            <a:ext cx="5491163" cy="4141787"/>
          </a:xfrm>
          <a:prstGeom prst="rect">
            <a:avLst/>
          </a:prstGeom>
          <a:noFill/>
        </p:spPr>
      </p:pic>
      <p:pic>
        <p:nvPicPr>
          <p:cNvPr id="7475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943100"/>
            <a:ext cx="3419475" cy="2206625"/>
          </a:xfrm>
          <a:prstGeom prst="rect">
            <a:avLst/>
          </a:prstGeom>
          <a:noFill/>
        </p:spPr>
      </p:pic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792163" y="3924300"/>
            <a:ext cx="233997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 flipV="1">
            <a:off x="3132138" y="3024188"/>
            <a:ext cx="2654300" cy="1169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>
            <a:off x="3132138" y="3789363"/>
            <a:ext cx="2565400" cy="889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792163" y="4689475"/>
            <a:ext cx="490537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auto">
          <a:xfrm flipV="1">
            <a:off x="5021263" y="3789363"/>
            <a:ext cx="765175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3897313" y="5994400"/>
            <a:ext cx="39608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以后讲浮点指令时再详细介绍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115888" y="955675"/>
            <a:ext cx="8893175" cy="558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做菜前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原材料（</a:t>
            </a:r>
            <a:r>
              <a:rPr lang="zh-CN" altLang="en-US" sz="2200">
                <a:solidFill>
                  <a:srgbClr val="FF3300"/>
                </a:solidFill>
              </a:rPr>
              <a:t>数据</a:t>
            </a:r>
            <a:r>
              <a:rPr lang="zh-CN" altLang="en-US" sz="2200">
                <a:solidFill>
                  <a:srgbClr val="3333CC"/>
                </a:solidFill>
              </a:rPr>
              <a:t>）和菜谱（</a:t>
            </a:r>
            <a:r>
              <a:rPr lang="zh-CN" altLang="en-US" sz="2200">
                <a:solidFill>
                  <a:srgbClr val="FF3300"/>
                </a:solidFill>
              </a:rPr>
              <a:t>指令</a:t>
            </a:r>
            <a:r>
              <a:rPr lang="zh-CN" altLang="en-US" sz="2200">
                <a:solidFill>
                  <a:srgbClr val="3333CC"/>
                </a:solidFill>
              </a:rPr>
              <a:t>）都</a:t>
            </a:r>
            <a:r>
              <a:rPr lang="zh-CN" altLang="en-US" sz="2200">
                <a:solidFill>
                  <a:srgbClr val="FF3300"/>
                </a:solidFill>
              </a:rPr>
              <a:t>按序</a:t>
            </a:r>
            <a:r>
              <a:rPr lang="zh-CN" altLang="en-US" sz="2200">
                <a:solidFill>
                  <a:srgbClr val="3333CC"/>
                </a:solidFill>
              </a:rPr>
              <a:t>放在厨房外的架子（</a:t>
            </a:r>
            <a:r>
              <a:rPr lang="zh-CN" altLang="en-US" sz="2200">
                <a:solidFill>
                  <a:srgbClr val="FF3300"/>
                </a:solidFill>
              </a:rPr>
              <a:t>存储器</a:t>
            </a:r>
            <a:r>
              <a:rPr lang="zh-CN" altLang="en-US" sz="2200">
                <a:solidFill>
                  <a:srgbClr val="3333CC"/>
                </a:solidFill>
              </a:rPr>
              <a:t>）上， 每个架子有编号（</a:t>
            </a:r>
            <a:r>
              <a:rPr lang="zh-CN" altLang="en-US" sz="2200">
                <a:solidFill>
                  <a:srgbClr val="FF3300"/>
                </a:solidFill>
              </a:rPr>
              <a:t>存储单元地址</a:t>
            </a:r>
            <a:r>
              <a:rPr lang="zh-CN" altLang="en-US" sz="2200">
                <a:solidFill>
                  <a:srgbClr val="3333CC"/>
                </a:solidFill>
              </a:rPr>
              <a:t>）。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菜谱上信息：原料位置、做法、做好的菜放在哪里等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</a:t>
            </a:r>
            <a:r>
              <a:rPr lang="zh-CN" altLang="en-US" sz="2200">
                <a:solidFill>
                  <a:srgbClr val="005024"/>
                </a:solidFill>
              </a:rPr>
              <a:t>例如，把</a:t>
            </a:r>
            <a:r>
              <a:rPr lang="en-US" altLang="zh-CN" sz="2200">
                <a:solidFill>
                  <a:srgbClr val="005024"/>
                </a:solidFill>
              </a:rPr>
              <a:t>10</a:t>
            </a:r>
            <a:r>
              <a:rPr lang="zh-CN" altLang="en-US" sz="2200">
                <a:solidFill>
                  <a:srgbClr val="005024"/>
                </a:solidFill>
              </a:rPr>
              <a:t>、</a:t>
            </a:r>
            <a:r>
              <a:rPr lang="en-US" altLang="zh-CN" sz="2200">
                <a:solidFill>
                  <a:srgbClr val="005024"/>
                </a:solidFill>
              </a:rPr>
              <a:t>11</a:t>
            </a:r>
            <a:r>
              <a:rPr lang="zh-CN" altLang="en-US" sz="2200">
                <a:solidFill>
                  <a:srgbClr val="005024"/>
                </a:solidFill>
              </a:rPr>
              <a:t>号架上的原料一起炒，并装入</a:t>
            </a:r>
            <a:r>
              <a:rPr lang="en-US" altLang="zh-CN" sz="2200">
                <a:solidFill>
                  <a:srgbClr val="005024"/>
                </a:solidFill>
              </a:rPr>
              <a:t>3</a:t>
            </a:r>
            <a:r>
              <a:rPr lang="zh-CN" altLang="en-US" sz="2200">
                <a:solidFill>
                  <a:srgbClr val="005024"/>
                </a:solidFill>
              </a:rPr>
              <a:t>号盘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然后，我告诉妈妈从第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个架上（</a:t>
            </a:r>
            <a:r>
              <a:rPr lang="zh-CN" altLang="en-US" sz="2200">
                <a:solidFill>
                  <a:srgbClr val="FF3300"/>
                </a:solidFill>
              </a:rPr>
              <a:t>起始</a:t>
            </a:r>
            <a:r>
              <a:rPr lang="en-US" altLang="zh-CN" sz="2200">
                <a:solidFill>
                  <a:srgbClr val="FF3300"/>
                </a:solidFill>
              </a:rPr>
              <a:t>PC=5</a:t>
            </a:r>
            <a:r>
              <a:rPr lang="zh-CN" altLang="en-US" sz="2200">
                <a:solidFill>
                  <a:srgbClr val="3333CC"/>
                </a:solidFill>
              </a:rPr>
              <a:t>）指定菜谱开始做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开始做菜</a:t>
            </a:r>
            <a:endParaRPr lang="zh-CN" altLang="en-US" sz="220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第一步：从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号架上取菜谱（</a:t>
            </a:r>
            <a:r>
              <a:rPr lang="zh-CN" altLang="en-US" sz="2200">
                <a:solidFill>
                  <a:srgbClr val="FF3300"/>
                </a:solidFill>
              </a:rPr>
              <a:t>根据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取指令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第二步：看菜谱（</a:t>
            </a:r>
            <a:r>
              <a:rPr lang="zh-CN" altLang="en-US" sz="2200">
                <a:solidFill>
                  <a:srgbClr val="FF3300"/>
                </a:solidFill>
              </a:rPr>
              <a:t>指令译码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第三步：从架上或盘中取原材料（</a:t>
            </a:r>
            <a:r>
              <a:rPr lang="zh-CN" altLang="en-US" sz="2200">
                <a:solidFill>
                  <a:srgbClr val="FF3300"/>
                </a:solidFill>
              </a:rPr>
              <a:t>取操作数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第四步：洗、切、炒等具体操作（</a:t>
            </a:r>
            <a:r>
              <a:rPr lang="zh-CN" altLang="en-US" sz="2200">
                <a:solidFill>
                  <a:srgbClr val="FF3300"/>
                </a:solidFill>
              </a:rPr>
              <a:t>指令执行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第五步：装盘或直接送桌（</a:t>
            </a:r>
            <a:r>
              <a:rPr lang="zh-CN" altLang="en-US" sz="2200">
                <a:solidFill>
                  <a:srgbClr val="FF3300"/>
                </a:solidFill>
              </a:rPr>
              <a:t>回写结果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第六步：算出下一菜谱所在架子号</a:t>
            </a:r>
            <a:r>
              <a:rPr lang="en-US" altLang="zh-CN" sz="2200">
                <a:solidFill>
                  <a:srgbClr val="3333CC"/>
                </a:solidFill>
              </a:rPr>
              <a:t>6=5+1</a:t>
            </a:r>
            <a:r>
              <a:rPr lang="zh-CN" altLang="en-US" sz="2200">
                <a:solidFill>
                  <a:srgbClr val="3333CC"/>
                </a:solidFill>
              </a:rPr>
              <a:t>（</a:t>
            </a:r>
            <a:r>
              <a:rPr lang="zh-CN" altLang="en-US" sz="2200">
                <a:solidFill>
                  <a:srgbClr val="FF3300"/>
                </a:solidFill>
              </a:rPr>
              <a:t>修改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的值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</a:t>
            </a:r>
            <a:r>
              <a:rPr lang="zh-CN" altLang="en-US" sz="2200">
                <a:solidFill>
                  <a:schemeClr val="tx2"/>
                </a:solidFill>
              </a:rPr>
              <a:t>继续做下一道菜（</a:t>
            </a:r>
            <a:r>
              <a:rPr lang="zh-CN" altLang="en-US" sz="2200">
                <a:solidFill>
                  <a:srgbClr val="FF3300"/>
                </a:solidFill>
              </a:rPr>
              <a:t>执行下一条指令</a:t>
            </a:r>
            <a:r>
              <a:rPr lang="zh-CN" altLang="en-US" sz="2200">
                <a:solidFill>
                  <a:schemeClr val="tx2"/>
                </a:solidFill>
              </a:rPr>
              <a:t>）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2636838" y="773113"/>
            <a:ext cx="5354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</a:rPr>
              <a:t>什么叫“存储程序”的工作方式？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657225" y="293370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341313" y="2124075"/>
            <a:ext cx="4949825" cy="4591050"/>
            <a:chOff x="215" y="1338"/>
            <a:chExt cx="3118" cy="2892"/>
          </a:xfrm>
        </p:grpSpPr>
        <p:sp>
          <p:nvSpPr>
            <p:cNvPr id="759813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14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2681288" y="302418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59816" name="Group 8"/>
          <p:cNvGrpSpPr>
            <a:grpSpLocks/>
          </p:cNvGrpSpPr>
          <p:nvPr/>
        </p:nvGrpSpPr>
        <p:grpSpPr bwMode="auto">
          <a:xfrm>
            <a:off x="7767638" y="3384550"/>
            <a:ext cx="1125537" cy="831850"/>
            <a:chOff x="4893" y="2132"/>
            <a:chExt cx="709" cy="524"/>
          </a:xfrm>
        </p:grpSpPr>
        <p:sp>
          <p:nvSpPr>
            <p:cNvPr id="759817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9818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59819" name="Group 11"/>
          <p:cNvGrpSpPr>
            <a:grpSpLocks/>
          </p:cNvGrpSpPr>
          <p:nvPr/>
        </p:nvGrpSpPr>
        <p:grpSpPr bwMode="auto">
          <a:xfrm>
            <a:off x="7767638" y="4778375"/>
            <a:ext cx="1125537" cy="831850"/>
            <a:chOff x="4893" y="3010"/>
            <a:chExt cx="709" cy="524"/>
          </a:xfrm>
        </p:grpSpPr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59821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6213" y="30241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4032250" y="603885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141538" y="320357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3716338" y="320357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4392613" y="554355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27" name="Group 19"/>
          <p:cNvGrpSpPr>
            <a:grpSpLocks/>
          </p:cNvGrpSpPr>
          <p:nvPr/>
        </p:nvGrpSpPr>
        <p:grpSpPr bwMode="auto">
          <a:xfrm>
            <a:off x="2771775" y="3789363"/>
            <a:ext cx="765175" cy="1484312"/>
            <a:chOff x="3135" y="2472"/>
            <a:chExt cx="454" cy="935"/>
          </a:xfrm>
        </p:grpSpPr>
        <p:grpSp>
          <p:nvGrpSpPr>
            <p:cNvPr id="759828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5982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983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983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59838" name="Group 30"/>
          <p:cNvGrpSpPr>
            <a:grpSpLocks/>
          </p:cNvGrpSpPr>
          <p:nvPr/>
        </p:nvGrpSpPr>
        <p:grpSpPr bwMode="auto">
          <a:xfrm>
            <a:off x="3492500" y="4194175"/>
            <a:ext cx="404813" cy="809625"/>
            <a:chOff x="2030" y="2415"/>
            <a:chExt cx="341" cy="510"/>
          </a:xfrm>
        </p:grpSpPr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40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841" name="Text Box 33"/>
          <p:cNvSpPr txBox="1">
            <a:spLocks noChangeArrowheads="1"/>
          </p:cNvSpPr>
          <p:nvPr/>
        </p:nvSpPr>
        <p:spPr bwMode="auto">
          <a:xfrm>
            <a:off x="1781175" y="369887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59842" name="Line 34"/>
          <p:cNvSpPr>
            <a:spLocks noChangeShapeType="1"/>
          </p:cNvSpPr>
          <p:nvPr/>
        </p:nvSpPr>
        <p:spPr bwMode="auto">
          <a:xfrm flipH="1">
            <a:off x="2232025" y="428466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43" name="Group 35"/>
          <p:cNvGrpSpPr>
            <a:grpSpLocks/>
          </p:cNvGrpSpPr>
          <p:nvPr/>
        </p:nvGrpSpPr>
        <p:grpSpPr bwMode="auto">
          <a:xfrm>
            <a:off x="1511300" y="3384550"/>
            <a:ext cx="227013" cy="855663"/>
            <a:chOff x="895" y="1905"/>
            <a:chExt cx="143" cy="539"/>
          </a:xfrm>
        </p:grpSpPr>
        <p:sp>
          <p:nvSpPr>
            <p:cNvPr id="759844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45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846" name="Line 38"/>
          <p:cNvSpPr>
            <a:spLocks noChangeShapeType="1"/>
          </p:cNvSpPr>
          <p:nvPr/>
        </p:nvSpPr>
        <p:spPr bwMode="auto">
          <a:xfrm flipV="1">
            <a:off x="4527550" y="342900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47" name="Group 39"/>
          <p:cNvGrpSpPr>
            <a:grpSpLocks/>
          </p:cNvGrpSpPr>
          <p:nvPr/>
        </p:nvGrpSpPr>
        <p:grpSpPr bwMode="auto">
          <a:xfrm>
            <a:off x="2501900" y="4641850"/>
            <a:ext cx="1530350" cy="1487488"/>
            <a:chOff x="1576" y="2924"/>
            <a:chExt cx="964" cy="937"/>
          </a:xfrm>
        </p:grpSpPr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0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851" name="Group 43"/>
          <p:cNvGrpSpPr>
            <a:grpSpLocks/>
          </p:cNvGrpSpPr>
          <p:nvPr/>
        </p:nvGrpSpPr>
        <p:grpSpPr bwMode="auto">
          <a:xfrm>
            <a:off x="3357563" y="5408613"/>
            <a:ext cx="493712" cy="719137"/>
            <a:chOff x="2115" y="3405"/>
            <a:chExt cx="311" cy="453"/>
          </a:xfrm>
        </p:grpSpPr>
        <p:sp>
          <p:nvSpPr>
            <p:cNvPr id="759852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3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854" name="Group 46"/>
          <p:cNvGrpSpPr>
            <a:grpSpLocks/>
          </p:cNvGrpSpPr>
          <p:nvPr/>
        </p:nvGrpSpPr>
        <p:grpSpPr bwMode="auto">
          <a:xfrm>
            <a:off x="1150938" y="3425825"/>
            <a:ext cx="4725987" cy="2298700"/>
            <a:chOff x="725" y="2158"/>
            <a:chExt cx="2977" cy="1448"/>
          </a:xfrm>
        </p:grpSpPr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57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858" name="Text Box 50"/>
          <p:cNvSpPr txBox="1">
            <a:spLocks noChangeArrowheads="1"/>
          </p:cNvSpPr>
          <p:nvPr/>
        </p:nvSpPr>
        <p:spPr bwMode="auto">
          <a:xfrm>
            <a:off x="657225" y="608488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59859" name="Line 51"/>
          <p:cNvSpPr>
            <a:spLocks noChangeShapeType="1"/>
          </p:cNvSpPr>
          <p:nvPr/>
        </p:nvSpPr>
        <p:spPr bwMode="auto">
          <a:xfrm flipH="1">
            <a:off x="1692275" y="630872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9860" name="Line 52"/>
          <p:cNvSpPr>
            <a:spLocks noChangeShapeType="1"/>
          </p:cNvSpPr>
          <p:nvPr/>
        </p:nvSpPr>
        <p:spPr bwMode="auto">
          <a:xfrm flipV="1">
            <a:off x="836613" y="338455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9861" name="Group 53"/>
          <p:cNvGrpSpPr>
            <a:grpSpLocks/>
          </p:cNvGrpSpPr>
          <p:nvPr/>
        </p:nvGrpSpPr>
        <p:grpSpPr bwMode="auto">
          <a:xfrm>
            <a:off x="5292725" y="2619375"/>
            <a:ext cx="1262063" cy="3870325"/>
            <a:chOff x="3333" y="1650"/>
            <a:chExt cx="795" cy="2438"/>
          </a:xfrm>
        </p:grpSpPr>
        <p:sp>
          <p:nvSpPr>
            <p:cNvPr id="759862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59863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64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59865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66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59867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68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9869" name="Group 61"/>
          <p:cNvGrpSpPr>
            <a:grpSpLocks/>
          </p:cNvGrpSpPr>
          <p:nvPr/>
        </p:nvGrpSpPr>
        <p:grpSpPr bwMode="auto">
          <a:xfrm>
            <a:off x="3490913" y="3468688"/>
            <a:ext cx="1755775" cy="2127250"/>
            <a:chOff x="2199" y="2185"/>
            <a:chExt cx="1106" cy="1340"/>
          </a:xfrm>
        </p:grpSpPr>
        <p:sp>
          <p:nvSpPr>
            <p:cNvPr id="759870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59871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59872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59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9874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75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76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877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59878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59879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59880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59881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82" name="Group 74"/>
          <p:cNvGrpSpPr>
            <a:grpSpLocks/>
          </p:cNvGrpSpPr>
          <p:nvPr/>
        </p:nvGrpSpPr>
        <p:grpSpPr bwMode="auto">
          <a:xfrm>
            <a:off x="6551613" y="2484438"/>
            <a:ext cx="1397000" cy="4049712"/>
            <a:chOff x="4127" y="1565"/>
            <a:chExt cx="880" cy="2551"/>
          </a:xfrm>
        </p:grpSpPr>
        <p:grpSp>
          <p:nvGrpSpPr>
            <p:cNvPr id="759883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59884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59885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59886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9887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88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89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0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1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2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893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894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5989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59896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59897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5989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59899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5990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59901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59902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903" name="Text Box 95"/>
          <p:cNvSpPr txBox="1">
            <a:spLocks noChangeArrowheads="1"/>
          </p:cNvSpPr>
          <p:nvPr/>
        </p:nvSpPr>
        <p:spPr bwMode="auto">
          <a:xfrm>
            <a:off x="161925" y="863600"/>
            <a:ext cx="8893175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如果你知道你妈妈是如何做菜的，你就已经知道计算机是如何工作的！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759904" name="Text Box 96"/>
          <p:cNvSpPr txBox="1">
            <a:spLocks noChangeArrowheads="1"/>
          </p:cNvSpPr>
          <p:nvPr/>
        </p:nvSpPr>
        <p:spPr bwMode="auto">
          <a:xfrm>
            <a:off x="250825" y="1538288"/>
            <a:ext cx="5672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你能告诉我计算机是如何工作的吗？</a:t>
            </a:r>
          </a:p>
        </p:txBody>
      </p:sp>
      <p:sp>
        <p:nvSpPr>
          <p:cNvPr id="759905" name="Rectangle 97"/>
          <p:cNvSpPr>
            <a:spLocks noChangeArrowheads="1"/>
          </p:cNvSpPr>
          <p:nvPr/>
        </p:nvSpPr>
        <p:spPr bwMode="auto">
          <a:xfrm>
            <a:off x="5111750" y="1538288"/>
            <a:ext cx="3671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8000"/>
                </a:solidFill>
              </a:rPr>
              <a:t>“存储程序”工作方式！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904" grpId="0"/>
      <p:bldP spid="7599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计算机是如何工作的？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115888" y="1465263"/>
            <a:ext cx="8893175" cy="5113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程序在执行前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3300"/>
                </a:solidFill>
              </a:rPr>
              <a:t>	</a:t>
            </a:r>
            <a:r>
              <a:rPr lang="zh-CN" altLang="en-US" sz="2200">
                <a:solidFill>
                  <a:srgbClr val="FF3300"/>
                </a:solidFill>
              </a:rPr>
              <a:t>数据和指令事先存放在存储器中，每条指令和每个数据都有地址，指令按序存放，指令由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ADDR</a:t>
            </a:r>
            <a:r>
              <a:rPr lang="zh-CN" altLang="en-US" sz="2200">
                <a:solidFill>
                  <a:srgbClr val="FF3300"/>
                </a:solidFill>
              </a:rPr>
              <a:t>字段组成，程序起始地址置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	（原材料和菜谱都放在厨房外的架子上， 每个架子有编号。妈妈从第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个架上指定菜谱开始做）</a:t>
            </a:r>
            <a:endParaRPr lang="en-US" altLang="zh-CN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/>
              <a:t>开始执行程序</a:t>
            </a:r>
            <a:endParaRPr lang="zh-CN" altLang="en-US" sz="220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第一步：</a:t>
            </a:r>
            <a:r>
              <a:rPr lang="zh-CN" altLang="en-US" sz="2200">
                <a:solidFill>
                  <a:srgbClr val="FF3300"/>
                </a:solidFill>
              </a:rPr>
              <a:t>根据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取指令</a:t>
            </a:r>
            <a:r>
              <a:rPr lang="zh-CN" altLang="en-US" sz="2200">
                <a:solidFill>
                  <a:srgbClr val="3333CC"/>
                </a:solidFill>
              </a:rPr>
              <a:t>（从</a:t>
            </a:r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号架上取菜谱）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第二步：</a:t>
            </a:r>
            <a:r>
              <a:rPr lang="zh-CN" altLang="en-US" sz="2200">
                <a:solidFill>
                  <a:srgbClr val="FF3300"/>
                </a:solidFill>
              </a:rPr>
              <a:t>指令译码</a:t>
            </a:r>
            <a:r>
              <a:rPr lang="zh-CN" altLang="en-US" sz="2200">
                <a:solidFill>
                  <a:srgbClr val="3333CC"/>
                </a:solidFill>
              </a:rPr>
              <a:t>（看菜谱）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第三步：</a:t>
            </a:r>
            <a:r>
              <a:rPr lang="zh-CN" altLang="en-US" sz="2200">
                <a:solidFill>
                  <a:srgbClr val="FF3300"/>
                </a:solidFill>
              </a:rPr>
              <a:t>取操作数</a:t>
            </a:r>
            <a:r>
              <a:rPr lang="zh-CN" altLang="en-US" sz="2200">
                <a:solidFill>
                  <a:srgbClr val="3333CC"/>
                </a:solidFill>
              </a:rPr>
              <a:t>（从架上或盘中取原材料）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第四步：</a:t>
            </a:r>
            <a:r>
              <a:rPr lang="zh-CN" altLang="en-US" sz="2200">
                <a:solidFill>
                  <a:srgbClr val="FF3300"/>
                </a:solidFill>
              </a:rPr>
              <a:t>指令执行</a:t>
            </a:r>
            <a:r>
              <a:rPr lang="zh-CN" altLang="en-US" sz="2200">
                <a:solidFill>
                  <a:srgbClr val="3333CC"/>
                </a:solidFill>
              </a:rPr>
              <a:t>（洗、切、炒等具体操作）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第五步：</a:t>
            </a:r>
            <a:r>
              <a:rPr lang="zh-CN" altLang="en-US" sz="2200">
                <a:solidFill>
                  <a:srgbClr val="FF3300"/>
                </a:solidFill>
              </a:rPr>
              <a:t>回写结果</a:t>
            </a:r>
            <a:r>
              <a:rPr lang="zh-CN" altLang="en-US" sz="2200">
                <a:solidFill>
                  <a:srgbClr val="3333CC"/>
                </a:solidFill>
              </a:rPr>
              <a:t>（装盘或直接送桌）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3333CC"/>
                </a:solidFill>
              </a:rPr>
              <a:t>    第六步：</a:t>
            </a:r>
            <a:r>
              <a:rPr lang="zh-CN" altLang="en-US" sz="2200">
                <a:solidFill>
                  <a:srgbClr val="FF3300"/>
                </a:solidFill>
              </a:rPr>
              <a:t>修改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的值</a:t>
            </a:r>
            <a:r>
              <a:rPr lang="zh-CN" altLang="en-US" sz="2200">
                <a:solidFill>
                  <a:srgbClr val="3333CC"/>
                </a:solidFill>
              </a:rPr>
              <a:t>（算出下一菜谱所在架子号</a:t>
            </a:r>
            <a:r>
              <a:rPr lang="en-US" altLang="zh-CN" sz="2200">
                <a:solidFill>
                  <a:srgbClr val="3333CC"/>
                </a:solidFill>
              </a:rPr>
              <a:t>6=5+1</a:t>
            </a:r>
            <a:r>
              <a:rPr lang="zh-CN" altLang="en-US" sz="2200">
                <a:solidFill>
                  <a:srgbClr val="3333CC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FF3300"/>
                </a:solidFill>
              </a:rPr>
              <a:t>     继续执行下一条指令</a:t>
            </a:r>
            <a:r>
              <a:rPr lang="zh-CN" altLang="en-US" sz="2200">
                <a:solidFill>
                  <a:schemeClr val="tx2"/>
                </a:solidFill>
              </a:rPr>
              <a:t>（继续做下一道菜）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971550" y="908050"/>
            <a:ext cx="65706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/>
              <a:t>程序由指令组成（</a:t>
            </a:r>
            <a:r>
              <a:rPr lang="zh-CN" altLang="en-US" sz="2400">
                <a:solidFill>
                  <a:schemeClr val="accent2"/>
                </a:solidFill>
              </a:rPr>
              <a:t>菜单由菜谱组成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的体系结构是怎样的呢？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61860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61861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62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61864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61865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1866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61867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61868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1869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70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61871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61872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1873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1874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875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61876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187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7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7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188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188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61886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61887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88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889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1890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891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61892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93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894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895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61896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97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98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899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61900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901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902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61903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904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905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1906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61907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1908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1909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61910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61911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12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61913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14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61915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16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1917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61918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61919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1920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1921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1922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23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24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1925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1926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1927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61928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61929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930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61931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61932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61933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61934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1935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6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7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8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39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40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1941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1942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61943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61944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61945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61946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61947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61948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61949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61950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951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61953" name="Text Box 97"/>
          <p:cNvSpPr txBox="1">
            <a:spLocks noChangeArrowheads="1"/>
          </p:cNvSpPr>
          <p:nvPr/>
        </p:nvSpPr>
        <p:spPr bwMode="auto">
          <a:xfrm>
            <a:off x="161925" y="863600"/>
            <a:ext cx="8893175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你妈会做的菜和厨师会做的菜不一样，同一个菜谱的做法也可能不同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200">
                <a:solidFill>
                  <a:srgbClr val="0066FF"/>
                </a:solidFill>
              </a:rPr>
              <a:t>如同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不同架构支持的指令集不同，同一种指令的实现方式和功能也可能不同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的体系结构是怎样的呢？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62884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62885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86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62888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62889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2890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62892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62893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894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62895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62896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97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98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899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62900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290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90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ALU</a:t>
              </a:r>
            </a:p>
          </p:txBody>
        </p:sp>
      </p:grpSp>
      <p:grpSp>
        <p:nvGrpSpPr>
          <p:cNvPr id="762910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62911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2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13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2914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15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62916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7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18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19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62920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1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2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23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62924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5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26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62927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8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9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30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62931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32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33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62934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62935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36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62937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38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62939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40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41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62942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62943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2944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2945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94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4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48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2949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2950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2951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62952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62953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54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62955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62956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62957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6295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959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0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1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2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3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4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65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2966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62967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62968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62969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62970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62971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62972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62973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62974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75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62976" name="Text Box 96"/>
          <p:cNvSpPr txBox="1">
            <a:spLocks noChangeArrowheads="1"/>
          </p:cNvSpPr>
          <p:nvPr/>
        </p:nvSpPr>
        <p:spPr bwMode="auto">
          <a:xfrm>
            <a:off x="296863" y="819150"/>
            <a:ext cx="8370887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有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  <a:r>
              <a:rPr lang="zh-CN" altLang="en-US" sz="2200">
                <a:solidFill>
                  <a:srgbClr val="FF3300"/>
                </a:solidFill>
              </a:rPr>
              <a:t>个</a:t>
            </a:r>
            <a:r>
              <a:rPr lang="en-US" altLang="zh-CN" sz="2200">
                <a:solidFill>
                  <a:srgbClr val="FF3300"/>
                </a:solidFill>
              </a:rPr>
              <a:t>GPR</a:t>
            </a:r>
            <a:r>
              <a:rPr lang="zh-CN" altLang="en-US" sz="2200">
                <a:solidFill>
                  <a:srgbClr val="FF3300"/>
                </a:solidFill>
              </a:rPr>
              <a:t>（编号为</a:t>
            </a:r>
            <a:r>
              <a:rPr lang="en-US" altLang="zh-CN" sz="2200">
                <a:solidFill>
                  <a:srgbClr val="FF3300"/>
                </a:solidFill>
              </a:rPr>
              <a:t>0</a:t>
            </a:r>
            <a:r>
              <a:rPr lang="en-US" altLang="zh-CN" sz="22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~7</a:t>
            </a:r>
            <a:r>
              <a:rPr lang="zh-CN" altLang="en-US" sz="2200">
                <a:solidFill>
                  <a:srgbClr val="FF3300"/>
                </a:solidFill>
              </a:rPr>
              <a:t>），一个</a:t>
            </a:r>
            <a:r>
              <a:rPr lang="en-US" altLang="zh-CN" sz="2200">
                <a:solidFill>
                  <a:srgbClr val="FF3300"/>
                </a:solidFill>
              </a:rPr>
              <a:t>EFLAGs</a:t>
            </a:r>
            <a:r>
              <a:rPr lang="zh-CN" altLang="en-US" sz="2200">
                <a:solidFill>
                  <a:srgbClr val="FF3300"/>
                </a:solidFill>
              </a:rPr>
              <a:t>，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为</a:t>
            </a:r>
            <a:r>
              <a:rPr lang="en-US" altLang="zh-CN" sz="2200">
                <a:solidFill>
                  <a:srgbClr val="FF3300"/>
                </a:solidFill>
              </a:rPr>
              <a:t>EIP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可寻址存储空间</a:t>
            </a:r>
            <a:r>
              <a:rPr lang="en-US" altLang="zh-CN" sz="2200">
                <a:solidFill>
                  <a:srgbClr val="FF3300"/>
                </a:solidFill>
              </a:rPr>
              <a:t>4GB</a:t>
            </a:r>
            <a:r>
              <a:rPr lang="zh-CN" altLang="en-US" sz="2200">
                <a:solidFill>
                  <a:srgbClr val="FF3300"/>
                </a:solidFill>
              </a:rPr>
              <a:t>（地址编号为</a:t>
            </a:r>
            <a:r>
              <a:rPr lang="en-US" altLang="zh-CN" sz="2200">
                <a:solidFill>
                  <a:srgbClr val="FF3300"/>
                </a:solidFill>
              </a:rPr>
              <a:t>0~0xFFFFFFFF</a:t>
            </a:r>
            <a:r>
              <a:rPr lang="zh-CN" altLang="en-US" sz="2200">
                <a:solidFill>
                  <a:srgbClr val="FF3300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指令格式：变长，由若干字段（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Mod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SIB</a:t>
            </a:r>
            <a:r>
              <a:rPr lang="zh-CN" altLang="en-US" sz="2200">
                <a:solidFill>
                  <a:srgbClr val="FF3300"/>
                </a:solidFill>
              </a:rPr>
              <a:t>等）组成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28021</TotalTime>
  <Words>3592</Words>
  <Application>Microsoft Office PowerPoint</Application>
  <PresentationFormat>全屏显示(4:3)</PresentationFormat>
  <Paragraphs>1181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黑体</vt:lpstr>
      <vt:lpstr>微软雅黑</vt:lpstr>
      <vt:lpstr>Wingdings</vt:lpstr>
      <vt:lpstr>Times New Roman</vt:lpstr>
      <vt:lpstr>Courier New</vt:lpstr>
      <vt:lpstr>Monaco</vt:lpstr>
      <vt:lpstr>Zapf Dingbats</vt:lpstr>
      <vt:lpstr>Arial Narrow</vt:lpstr>
      <vt:lpstr>Lucida Grande</vt:lpstr>
      <vt:lpstr>ヒラギノ角ゴ ProN W3</vt:lpstr>
      <vt:lpstr>默认设计模板</vt:lpstr>
      <vt:lpstr>程序的机器级表示</vt:lpstr>
      <vt:lpstr>幻灯片 2</vt:lpstr>
      <vt:lpstr>回顾：冯.诺依曼结构计算机模型</vt:lpstr>
      <vt:lpstr>计算机是如何工作的？</vt:lpstr>
      <vt:lpstr>计算机是如何工作的？</vt:lpstr>
      <vt:lpstr>计算机是如何工作的？</vt:lpstr>
      <vt:lpstr>计算机是如何工作的？</vt:lpstr>
      <vt:lpstr>IA-32的体系结构是怎样的呢？</vt:lpstr>
      <vt:lpstr>IA-32的体系结构是怎样的呢？</vt:lpstr>
      <vt:lpstr>IA-32的寄存器组织</vt:lpstr>
      <vt:lpstr>IA-32的寄存器组织</vt:lpstr>
      <vt:lpstr>PA中模拟的 IA-32的寄存器组织</vt:lpstr>
      <vt:lpstr>IA-32的标志寄存器</vt:lpstr>
      <vt:lpstr>存储器操作数的寻址方式</vt:lpstr>
      <vt:lpstr>机器级指令</vt:lpstr>
      <vt:lpstr>幻灯片 16</vt:lpstr>
      <vt:lpstr>幻灯片 17</vt:lpstr>
      <vt:lpstr>幻灯片 18</vt:lpstr>
      <vt:lpstr>存储器操作数的寻址方式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指令执行过程</vt:lpstr>
      <vt:lpstr>过程调用的机器级表示</vt:lpstr>
      <vt:lpstr>过程调用的机器级表示</vt:lpstr>
      <vt:lpstr>过程调用的机器级表示</vt:lpstr>
      <vt:lpstr>过程调用的机器级表示</vt:lpstr>
      <vt:lpstr>一个简单的过程调用例子</vt:lpstr>
      <vt:lpstr>过程调用参数传递举例</vt:lpstr>
      <vt:lpstr>过程调用参数传递举例</vt:lpstr>
      <vt:lpstr>过程调用参数传递举例</vt:lpstr>
      <vt:lpstr>入口参数的位置</vt:lpstr>
      <vt:lpstr>过程调用举例</vt:lpstr>
      <vt:lpstr>递归过程调用举例</vt:lpstr>
      <vt:lpstr>过程调用的机器级表示</vt:lpstr>
      <vt:lpstr>过程调用举例</vt:lpstr>
      <vt:lpstr>幻灯片 43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3105</cp:revision>
  <dcterms:created xsi:type="dcterms:W3CDTF">2008-04-26T09:05:28Z</dcterms:created>
  <dcterms:modified xsi:type="dcterms:W3CDTF">2014-09-26T09:54:33Z</dcterms:modified>
</cp:coreProperties>
</file>