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605" r:id="rId3"/>
    <p:sldId id="875" r:id="rId4"/>
    <p:sldId id="956" r:id="rId5"/>
    <p:sldId id="957" r:id="rId6"/>
    <p:sldId id="958" r:id="rId7"/>
    <p:sldId id="959" r:id="rId8"/>
    <p:sldId id="960" r:id="rId9"/>
    <p:sldId id="913" r:id="rId10"/>
    <p:sldId id="961" r:id="rId11"/>
    <p:sldId id="963" r:id="rId12"/>
    <p:sldId id="964" r:id="rId13"/>
    <p:sldId id="962" r:id="rId14"/>
    <p:sldId id="955" r:id="rId15"/>
    <p:sldId id="965" r:id="rId16"/>
    <p:sldId id="966" r:id="rId17"/>
    <p:sldId id="967" r:id="rId18"/>
    <p:sldId id="968" r:id="rId19"/>
    <p:sldId id="970" r:id="rId20"/>
    <p:sldId id="972" r:id="rId21"/>
    <p:sldId id="971" r:id="rId22"/>
    <p:sldId id="973" r:id="rId23"/>
    <p:sldId id="974" r:id="rId24"/>
    <p:sldId id="976" r:id="rId25"/>
    <p:sldId id="975" r:id="rId26"/>
    <p:sldId id="977" r:id="rId27"/>
    <p:sldId id="978" r:id="rId28"/>
    <p:sldId id="979" r:id="rId29"/>
    <p:sldId id="980" r:id="rId30"/>
    <p:sldId id="981" r:id="rId31"/>
    <p:sldId id="1067" r:id="rId32"/>
    <p:sldId id="982" r:id="rId33"/>
    <p:sldId id="983" r:id="rId34"/>
    <p:sldId id="984" r:id="rId35"/>
    <p:sldId id="985" r:id="rId36"/>
    <p:sldId id="1066" r:id="rId37"/>
    <p:sldId id="986" r:id="rId38"/>
    <p:sldId id="987" r:id="rId39"/>
    <p:sldId id="1063" r:id="rId40"/>
    <p:sldId id="1064" r:id="rId41"/>
    <p:sldId id="988" r:id="rId42"/>
    <p:sldId id="989" r:id="rId43"/>
    <p:sldId id="990" r:id="rId44"/>
    <p:sldId id="991" r:id="rId45"/>
    <p:sldId id="992" r:id="rId46"/>
    <p:sldId id="993" r:id="rId47"/>
    <p:sldId id="1051" r:id="rId48"/>
    <p:sldId id="1049" r:id="rId49"/>
    <p:sldId id="1050" r:id="rId50"/>
    <p:sldId id="1065" r:id="rId5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66CC"/>
    <a:srgbClr val="0066FF"/>
    <a:srgbClr val="FF3300"/>
    <a:srgbClr val="008000"/>
    <a:srgbClr val="3333CC"/>
    <a:srgbClr val="005024"/>
    <a:srgbClr val="00763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81933" autoAdjust="0"/>
  </p:normalViewPr>
  <p:slideViewPr>
    <p:cSldViewPr>
      <p:cViewPr>
        <p:scale>
          <a:sx n="66" d="100"/>
          <a:sy n="66" d="100"/>
        </p:scale>
        <p:origin x="-1386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328"/>
    </p:cViewPr>
  </p:sorterViewPr>
  <p:notesViewPr>
    <p:cSldViewPr>
      <p:cViewPr varScale="1">
        <p:scale>
          <a:sx n="68" d="100"/>
          <a:sy n="68" d="100"/>
        </p:scale>
        <p:origin x="-3288" y="-108"/>
      </p:cViewPr>
      <p:guideLst>
        <p:guide orient="horz" pos="2880"/>
        <p:guide pos="2160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A4AC4CF-DFAA-4DF2-A05D-F68F5B8C78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6A075-7C09-487E-A931-F2763774D2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6925A-89C6-4EE0-B4E0-C0C9EBA931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58658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58658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304F3-9C9A-49BA-80F7-D9628A3C37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561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836613"/>
            <a:ext cx="8229600" cy="521811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11A85C8-9DEB-4F30-832A-7D700E54E2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6E0F4-00EE-4F6E-9BE8-392874D6E1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5903A-90B0-445D-9DB8-51A23BDBA9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343F1-1AA9-48E0-B36E-0E362E165D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52CF7-9F09-4FC9-9413-3A4457A99F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9D04B-BBF9-4A4F-ADD0-7D6CA408BD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0C8319-7F3C-4ADE-B257-25F00BA031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3B232-3875-4FB3-9AF2-E350BE9260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5CEDB-50E3-42C1-9332-624E9E163E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29600" cy="521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9305C37-AF2B-4240-8BB4-A99FD2048F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23850" y="692150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 b="0">
              <a:latin typeface="Arial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+mj-lt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20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rgbClr val="0066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1600" b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5pPr>
      <a:lvl6pPr marL="25146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6pPr>
      <a:lvl7pPr marL="29718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7pPr>
      <a:lvl8pPr marL="34290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8pPr>
      <a:lvl9pPr marL="38862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6250" y="204788"/>
            <a:ext cx="8145463" cy="5969000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>
                <a:solidFill>
                  <a:srgbClr val="FF0000"/>
                </a:solidFill>
              </a:rPr>
              <a:t/>
            </a:r>
            <a:br>
              <a:rPr lang="zh-CN" altLang="en-US" smtClean="0">
                <a:solidFill>
                  <a:srgbClr val="FF0000"/>
                </a:solidFill>
              </a:rPr>
            </a:br>
            <a:r>
              <a:rPr lang="zh-CN" altLang="en-US" smtClean="0">
                <a:solidFill>
                  <a:srgbClr val="FF0000"/>
                </a:solidFill>
              </a:rPr>
              <a:t>第三章 程序的转换与机器级表示</a:t>
            </a:r>
            <a:br>
              <a:rPr lang="zh-CN" altLang="en-US" smtClean="0">
                <a:solidFill>
                  <a:srgbClr val="FF0000"/>
                </a:solidFill>
              </a:rPr>
            </a:br>
            <a:r>
              <a:rPr lang="zh-CN" altLang="en-US" smtClean="0">
                <a:solidFill>
                  <a:srgbClr val="FF0000"/>
                </a:solidFill>
              </a:rPr>
              <a:t/>
            </a:r>
            <a:br>
              <a:rPr lang="zh-CN" altLang="en-US" smtClean="0">
                <a:solidFill>
                  <a:srgbClr val="FF0000"/>
                </a:solidFill>
              </a:rPr>
            </a:br>
            <a:r>
              <a:rPr lang="zh-CN" altLang="en-US" sz="28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程序转换概述</a:t>
            </a:r>
            <a:br>
              <a:rPr lang="zh-CN" altLang="en-US" sz="28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IA-32 /x86-64</a:t>
            </a:r>
            <a:r>
              <a:rPr lang="zh-CN" altLang="en-US" sz="28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指令系统</a:t>
            </a:r>
            <a:r>
              <a:rPr lang="en-US" altLang="zh-CN" sz="28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8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语言程序的机器级表示</a:t>
            </a:r>
            <a:br>
              <a:rPr lang="zh-CN" altLang="en-US" sz="28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复杂数据类型的分配和访问</a:t>
            </a:r>
            <a:br>
              <a:rPr lang="zh-CN" altLang="en-US" sz="28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越界访问和缓冲区溢出、</a:t>
            </a:r>
            <a:r>
              <a:rPr lang="en-US" altLang="zh-CN" sz="28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x86-64</a:t>
            </a:r>
            <a:r>
              <a:rPr lang="zh-CN" altLang="en-US" sz="28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  <a:endParaRPr lang="en-US" altLang="zh-CN" sz="2800" smtClean="0">
              <a:solidFill>
                <a:srgbClr val="33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                GCC</a:t>
            </a:r>
            <a:r>
              <a:rPr lang="zh-CN" altLang="en-US" sz="3600" smtClean="0"/>
              <a:t>使用举例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684213"/>
            <a:ext cx="7978775" cy="1711325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两个源程序文件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test1.c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test2.c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，最终生成可执行文件为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test</a:t>
            </a:r>
          </a:p>
          <a:p>
            <a:pPr lvl="1">
              <a:lnSpc>
                <a:spcPct val="105000"/>
              </a:lnSpc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gcc -O1 test1.c test2.c -o test</a:t>
            </a:r>
          </a:p>
          <a:p>
            <a:pPr>
              <a:lnSpc>
                <a:spcPct val="105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选项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-O1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表示一级优化，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-O2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为二级优化，选项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-o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指出输出文件名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目标文件可用“</a:t>
            </a:r>
            <a:r>
              <a:rPr lang="en-US" altLang="zh-CN" smtClean="0"/>
              <a:t>objdump -d test.o” 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反汇编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汇编语言程序</a:t>
            </a:r>
          </a:p>
        </p:txBody>
      </p:sp>
      <p:pic>
        <p:nvPicPr>
          <p:cNvPr id="6051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38" y="53975"/>
            <a:ext cx="3176587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5191" name="Rectangle 7"/>
          <p:cNvSpPr>
            <a:spLocks noChangeArrowheads="1"/>
          </p:cNvSpPr>
          <p:nvPr/>
        </p:nvSpPr>
        <p:spPr bwMode="auto">
          <a:xfrm>
            <a:off x="71438" y="3736975"/>
            <a:ext cx="3270250" cy="311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add: </a:t>
            </a:r>
          </a:p>
          <a:p>
            <a:pPr indent="288925"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pushl	%ebp</a:t>
            </a:r>
          </a:p>
          <a:p>
            <a:pPr indent="288925"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movl	%esp, %ebp</a:t>
            </a:r>
          </a:p>
          <a:p>
            <a:pPr indent="288925"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subl 	$16, %esp </a:t>
            </a:r>
          </a:p>
          <a:p>
            <a:pPr indent="288925"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movl	12(%ebp), %eax</a:t>
            </a:r>
          </a:p>
          <a:p>
            <a:pPr indent="288925"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movl	8(%ebp), %edx</a:t>
            </a:r>
          </a:p>
          <a:p>
            <a:pPr indent="288925"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leal  	(%edx, %eax), %eax</a:t>
            </a:r>
          </a:p>
          <a:p>
            <a:pPr indent="288925"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movl	%eax, -4(%ebp)</a:t>
            </a:r>
          </a:p>
          <a:p>
            <a:pPr indent="288925"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movl	-4(%ebp), %eax</a:t>
            </a:r>
          </a:p>
          <a:p>
            <a:pPr indent="288925"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leave</a:t>
            </a:r>
          </a:p>
          <a:p>
            <a:pPr indent="288925"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ret</a:t>
            </a:r>
          </a:p>
        </p:txBody>
      </p:sp>
      <p:sp>
        <p:nvSpPr>
          <p:cNvPr id="605193" name="Rectangle 9"/>
          <p:cNvSpPr>
            <a:spLocks noChangeArrowheads="1"/>
          </p:cNvSpPr>
          <p:nvPr/>
        </p:nvSpPr>
        <p:spPr bwMode="auto">
          <a:xfrm>
            <a:off x="3806825" y="2354263"/>
            <a:ext cx="5221288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00000000 &lt;add&gt;: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0:    55	   push  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1:    89 e5	   mov   %esp,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3:    83 ec 10   sub    $0x10, %esp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6:    8b 45 0c   mov   0xc(%ebp), %eax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9:    8b 55 08   mov   0x8(%ebp), %edx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c:    8d 04 02   lea     (%edx,%eax,1), %eax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f:     89 45 fc    mov   %eax, -0x4(%ebp)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12:  8b 45 fc    mov   -0x4(%ebp), %eax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15:  c9             leave 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16:  c3             ret </a:t>
            </a:r>
          </a:p>
        </p:txBody>
      </p:sp>
      <p:sp>
        <p:nvSpPr>
          <p:cNvPr id="605196" name="Line 12"/>
          <p:cNvSpPr>
            <a:spLocks noChangeShapeType="1"/>
          </p:cNvSpPr>
          <p:nvPr/>
        </p:nvSpPr>
        <p:spPr bwMode="auto">
          <a:xfrm>
            <a:off x="971550" y="2798763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05197" name="Rectangle 13"/>
          <p:cNvSpPr>
            <a:spLocks noChangeArrowheads="1"/>
          </p:cNvSpPr>
          <p:nvPr/>
        </p:nvSpPr>
        <p:spPr bwMode="auto">
          <a:xfrm>
            <a:off x="1016000" y="2754313"/>
            <a:ext cx="2470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gcc -E test.c -o test.i </a:t>
            </a:r>
          </a:p>
          <a:p>
            <a:r>
              <a:rPr lang="en-US" altLang="zh-CN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gcc -S test.i -o test.s</a:t>
            </a:r>
            <a:r>
              <a:rPr lang="en-US" altLang="zh-CN" b="0">
                <a:latin typeface="Arial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605198" name="Rectangle 14"/>
          <p:cNvSpPr>
            <a:spLocks noChangeArrowheads="1"/>
          </p:cNvSpPr>
          <p:nvPr/>
        </p:nvSpPr>
        <p:spPr bwMode="auto">
          <a:xfrm>
            <a:off x="971550" y="3384550"/>
            <a:ext cx="2635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3333CC"/>
                </a:solidFill>
                <a:latin typeface="Arial" pitchFamily="34" charset="0"/>
                <a:ea typeface="宋体" pitchFamily="2" charset="-122"/>
              </a:rPr>
              <a:t>gcc –S test.c –o test.s</a:t>
            </a:r>
            <a:r>
              <a:rPr lang="en-US" altLang="zh-CN" b="0">
                <a:latin typeface="Arial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605199" name="Text Box 15"/>
          <p:cNvSpPr txBox="1">
            <a:spLocks noChangeArrowheads="1"/>
          </p:cNvSpPr>
          <p:nvPr/>
        </p:nvSpPr>
        <p:spPr bwMode="auto">
          <a:xfrm>
            <a:off x="0" y="3429000"/>
            <a:ext cx="836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  <a:latin typeface="Arial" pitchFamily="34" charset="0"/>
                <a:ea typeface="宋体" pitchFamily="2" charset="-122"/>
              </a:rPr>
              <a:t>test.s</a:t>
            </a:r>
          </a:p>
        </p:txBody>
      </p:sp>
      <p:grpSp>
        <p:nvGrpSpPr>
          <p:cNvPr id="605215" name="Group 31"/>
          <p:cNvGrpSpPr>
            <a:grpSpLocks/>
          </p:cNvGrpSpPr>
          <p:nvPr/>
        </p:nvGrpSpPr>
        <p:grpSpPr bwMode="auto">
          <a:xfrm>
            <a:off x="3581400" y="2741613"/>
            <a:ext cx="1079500" cy="3567112"/>
            <a:chOff x="2200" y="1630"/>
            <a:chExt cx="680" cy="2392"/>
          </a:xfrm>
        </p:grpSpPr>
        <p:sp>
          <p:nvSpPr>
            <p:cNvPr id="605204" name="Rectangle 20"/>
            <p:cNvSpPr>
              <a:spLocks noChangeArrowheads="1"/>
            </p:cNvSpPr>
            <p:nvPr/>
          </p:nvSpPr>
          <p:spPr bwMode="auto">
            <a:xfrm>
              <a:off x="2568" y="1630"/>
              <a:ext cx="312" cy="1871"/>
            </a:xfrm>
            <a:prstGeom prst="rect">
              <a:avLst/>
            </a:prstGeom>
            <a:solidFill>
              <a:srgbClr val="FFFF00">
                <a:alpha val="27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05207" name="Group 23"/>
            <p:cNvGrpSpPr>
              <a:grpSpLocks/>
            </p:cNvGrpSpPr>
            <p:nvPr/>
          </p:nvGrpSpPr>
          <p:grpSpPr bwMode="auto">
            <a:xfrm>
              <a:off x="2200" y="3492"/>
              <a:ext cx="567" cy="530"/>
              <a:chOff x="2143" y="3634"/>
              <a:chExt cx="567" cy="530"/>
            </a:xfrm>
          </p:grpSpPr>
          <p:sp>
            <p:nvSpPr>
              <p:cNvPr id="605205" name="Text Box 21"/>
              <p:cNvSpPr txBox="1">
                <a:spLocks noChangeArrowheads="1"/>
              </p:cNvSpPr>
              <p:nvPr/>
            </p:nvSpPr>
            <p:spPr bwMode="auto">
              <a:xfrm>
                <a:off x="2143" y="3918"/>
                <a:ext cx="567" cy="2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>
                    <a:solidFill>
                      <a:srgbClr val="FF3300"/>
                    </a:solidFill>
                    <a:latin typeface="Arial" pitchFamily="34" charset="0"/>
                  </a:rPr>
                  <a:t>位移量</a:t>
                </a:r>
              </a:p>
            </p:txBody>
          </p:sp>
          <p:sp>
            <p:nvSpPr>
              <p:cNvPr id="605206" name="Line 22"/>
              <p:cNvSpPr>
                <a:spLocks noChangeShapeType="1"/>
              </p:cNvSpPr>
              <p:nvPr/>
            </p:nvSpPr>
            <p:spPr bwMode="auto">
              <a:xfrm flipV="1">
                <a:off x="2483" y="3634"/>
                <a:ext cx="199" cy="28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05216" name="Group 32"/>
          <p:cNvGrpSpPr>
            <a:grpSpLocks/>
          </p:cNvGrpSpPr>
          <p:nvPr/>
        </p:nvGrpSpPr>
        <p:grpSpPr bwMode="auto">
          <a:xfrm>
            <a:off x="4437063" y="2743200"/>
            <a:ext cx="1349375" cy="3611563"/>
            <a:chOff x="2710" y="1621"/>
            <a:chExt cx="850" cy="2409"/>
          </a:xfrm>
        </p:grpSpPr>
        <p:sp>
          <p:nvSpPr>
            <p:cNvPr id="605201" name="Rectangle 17"/>
            <p:cNvSpPr>
              <a:spLocks noChangeArrowheads="1"/>
            </p:cNvSpPr>
            <p:nvPr/>
          </p:nvSpPr>
          <p:spPr bwMode="auto">
            <a:xfrm>
              <a:off x="2880" y="1621"/>
              <a:ext cx="680" cy="1871"/>
            </a:xfrm>
            <a:prstGeom prst="rect">
              <a:avLst/>
            </a:prstGeom>
            <a:solidFill>
              <a:schemeClr val="accent1">
                <a:alpha val="25999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05208" name="Group 24"/>
            <p:cNvGrpSpPr>
              <a:grpSpLocks/>
            </p:cNvGrpSpPr>
            <p:nvPr/>
          </p:nvGrpSpPr>
          <p:grpSpPr bwMode="auto">
            <a:xfrm>
              <a:off x="2710" y="3501"/>
              <a:ext cx="737" cy="529"/>
              <a:chOff x="2143" y="3634"/>
              <a:chExt cx="567" cy="529"/>
            </a:xfrm>
          </p:grpSpPr>
          <p:sp>
            <p:nvSpPr>
              <p:cNvPr id="605209" name="Text Box 25"/>
              <p:cNvSpPr txBox="1">
                <a:spLocks noChangeArrowheads="1"/>
              </p:cNvSpPr>
              <p:nvPr/>
            </p:nvSpPr>
            <p:spPr bwMode="auto">
              <a:xfrm>
                <a:off x="2143" y="3918"/>
                <a:ext cx="567" cy="2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>
                    <a:solidFill>
                      <a:srgbClr val="FF3300"/>
                    </a:solidFill>
                    <a:latin typeface="Arial" pitchFamily="34" charset="0"/>
                  </a:rPr>
                  <a:t>机器指令</a:t>
                </a:r>
              </a:p>
            </p:txBody>
          </p:sp>
          <p:sp>
            <p:nvSpPr>
              <p:cNvPr id="605210" name="Line 26"/>
              <p:cNvSpPr>
                <a:spLocks noChangeShapeType="1"/>
              </p:cNvSpPr>
              <p:nvPr/>
            </p:nvSpPr>
            <p:spPr bwMode="auto">
              <a:xfrm flipV="1">
                <a:off x="2483" y="3634"/>
                <a:ext cx="199" cy="28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05217" name="Group 33"/>
          <p:cNvGrpSpPr>
            <a:grpSpLocks/>
          </p:cNvGrpSpPr>
          <p:nvPr/>
        </p:nvGrpSpPr>
        <p:grpSpPr bwMode="auto">
          <a:xfrm>
            <a:off x="5832475" y="2732088"/>
            <a:ext cx="3149600" cy="3622675"/>
            <a:chOff x="3776" y="1621"/>
            <a:chExt cx="1984" cy="2430"/>
          </a:xfrm>
        </p:grpSpPr>
        <p:sp>
          <p:nvSpPr>
            <p:cNvPr id="605202" name="Rectangle 18"/>
            <p:cNvSpPr>
              <a:spLocks noChangeArrowheads="1"/>
            </p:cNvSpPr>
            <p:nvPr/>
          </p:nvSpPr>
          <p:spPr bwMode="auto">
            <a:xfrm>
              <a:off x="3776" y="1621"/>
              <a:ext cx="1984" cy="1900"/>
            </a:xfrm>
            <a:prstGeom prst="rect">
              <a:avLst/>
            </a:prstGeom>
            <a:solidFill>
              <a:srgbClr val="FF0000">
                <a:alpha val="17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05211" name="Group 27"/>
            <p:cNvGrpSpPr>
              <a:grpSpLocks/>
            </p:cNvGrpSpPr>
            <p:nvPr/>
          </p:nvGrpSpPr>
          <p:grpSpPr bwMode="auto">
            <a:xfrm>
              <a:off x="4059" y="3521"/>
              <a:ext cx="737" cy="530"/>
              <a:chOff x="2143" y="3634"/>
              <a:chExt cx="567" cy="530"/>
            </a:xfrm>
          </p:grpSpPr>
          <p:sp>
            <p:nvSpPr>
              <p:cNvPr id="605212" name="Text Box 28"/>
              <p:cNvSpPr txBox="1">
                <a:spLocks noChangeArrowheads="1"/>
              </p:cNvSpPr>
              <p:nvPr/>
            </p:nvSpPr>
            <p:spPr bwMode="auto">
              <a:xfrm>
                <a:off x="2143" y="3918"/>
                <a:ext cx="567" cy="2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>
                    <a:solidFill>
                      <a:srgbClr val="FF3300"/>
                    </a:solidFill>
                    <a:latin typeface="Arial" pitchFamily="34" charset="0"/>
                  </a:rPr>
                  <a:t>汇编指令</a:t>
                </a:r>
              </a:p>
            </p:txBody>
          </p:sp>
          <p:sp>
            <p:nvSpPr>
              <p:cNvPr id="605213" name="Line 29"/>
              <p:cNvSpPr>
                <a:spLocks noChangeShapeType="1"/>
              </p:cNvSpPr>
              <p:nvPr/>
            </p:nvSpPr>
            <p:spPr bwMode="auto">
              <a:xfrm flipV="1">
                <a:off x="2483" y="3634"/>
                <a:ext cx="199" cy="28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05214" name="Text Box 30"/>
          <p:cNvSpPr txBox="1">
            <a:spLocks noChangeArrowheads="1"/>
          </p:cNvSpPr>
          <p:nvPr/>
        </p:nvSpPr>
        <p:spPr bwMode="auto">
          <a:xfrm>
            <a:off x="1646238" y="6407150"/>
            <a:ext cx="7380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007635"/>
                </a:solidFill>
                <a:latin typeface="Arial" pitchFamily="34" charset="0"/>
              </a:rPr>
              <a:t>编译得到的</a:t>
            </a:r>
            <a:r>
              <a:rPr lang="zh-CN" altLang="en-US" sz="2000">
                <a:solidFill>
                  <a:srgbClr val="3333CC"/>
                </a:solidFill>
                <a:latin typeface="Arial" pitchFamily="34" charset="0"/>
              </a:rPr>
              <a:t>与</a:t>
            </a:r>
            <a:r>
              <a:rPr lang="zh-CN" altLang="en-US" sz="2000">
                <a:solidFill>
                  <a:srgbClr val="007635"/>
                </a:solidFill>
                <a:latin typeface="Arial" pitchFamily="34" charset="0"/>
              </a:rPr>
              <a:t>反汇编得到的</a:t>
            </a:r>
            <a:r>
              <a:rPr lang="zh-CN" altLang="en-US" sz="2000">
                <a:solidFill>
                  <a:srgbClr val="3333CC"/>
                </a:solidFill>
                <a:latin typeface="Arial" pitchFamily="34" charset="0"/>
              </a:rPr>
              <a:t>汇编指令形式稍有差异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5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5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05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05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05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05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05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05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05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05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91" grpId="0"/>
      <p:bldP spid="605193" grpId="0"/>
      <p:bldP spid="605196" grpId="0" animBg="1"/>
      <p:bldP spid="605197" grpId="0"/>
      <p:bldP spid="605198" grpId="0"/>
      <p:bldP spid="605199" grpId="0"/>
      <p:bldP spid="6052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       </a:t>
            </a:r>
            <a:r>
              <a:rPr lang="zh-CN" altLang="en-US" sz="3600" smtClean="0"/>
              <a:t>两种目标文件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7300" y="2484438"/>
            <a:ext cx="3735388" cy="495300"/>
          </a:xfrm>
        </p:spPr>
        <p:txBody>
          <a:bodyPr/>
          <a:lstStyle/>
          <a:p>
            <a:pPr>
              <a:lnSpc>
                <a:spcPct val="105000"/>
              </a:lnSpc>
              <a:buFontTx/>
              <a:buNone/>
            </a:pPr>
            <a:r>
              <a:rPr lang="en-US" altLang="zh-CN" sz="22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“objdump -d test” </a:t>
            </a:r>
            <a:r>
              <a:rPr lang="zh-CN" altLang="en-US" sz="22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结果</a:t>
            </a:r>
          </a:p>
        </p:txBody>
      </p:sp>
      <p:pic>
        <p:nvPicPr>
          <p:cNvPr id="6072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38" y="98425"/>
            <a:ext cx="3176587" cy="257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7238" name="Rectangle 6"/>
          <p:cNvSpPr>
            <a:spLocks noChangeArrowheads="1"/>
          </p:cNvSpPr>
          <p:nvPr/>
        </p:nvSpPr>
        <p:spPr bwMode="auto">
          <a:xfrm>
            <a:off x="0" y="2979738"/>
            <a:ext cx="5607050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00000000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 &lt;add&gt;: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0:    55	   push  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1:    89 e5	   mov   %esp,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3:    83 ec 10   sub    $0x10, %esp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6:    8b 45 0c   mov   0xc(%ebp), %eax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9:    8b 55 08   mov   0x8(%ebp), %edx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c:    8d 04 02   lea     (%edx,%eax,1), %eax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f:     89 45 fc    mov   %eax, -0x4(%ebp)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12:  8b 45 fc    mov   -0x4(%ebp), %eax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15:  c9             leave 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16:  c3             ret </a:t>
            </a:r>
          </a:p>
        </p:txBody>
      </p:sp>
      <p:sp>
        <p:nvSpPr>
          <p:cNvPr id="607255" name="Text Box 23"/>
          <p:cNvSpPr txBox="1">
            <a:spLocks noChangeArrowheads="1"/>
          </p:cNvSpPr>
          <p:nvPr/>
        </p:nvSpPr>
        <p:spPr bwMode="auto">
          <a:xfrm>
            <a:off x="296863" y="6362700"/>
            <a:ext cx="7380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  <a:latin typeface="Arial" pitchFamily="34" charset="0"/>
              </a:rPr>
              <a:t>test.o</a:t>
            </a:r>
            <a:r>
              <a:rPr lang="zh-CN" altLang="en-US" sz="2000">
                <a:solidFill>
                  <a:srgbClr val="3333CC"/>
                </a:solidFill>
                <a:latin typeface="Arial" pitchFamily="34" charset="0"/>
              </a:rPr>
              <a:t>中的代码从地址</a:t>
            </a:r>
            <a:r>
              <a:rPr lang="en-US" altLang="zh-CN" sz="2000">
                <a:solidFill>
                  <a:srgbClr val="3333CC"/>
                </a:solidFill>
                <a:latin typeface="Arial" pitchFamily="34" charset="0"/>
              </a:rPr>
              <a:t>0</a:t>
            </a:r>
            <a:r>
              <a:rPr lang="zh-CN" altLang="en-US" sz="2000">
                <a:solidFill>
                  <a:srgbClr val="3333CC"/>
                </a:solidFill>
                <a:latin typeface="Arial" pitchFamily="34" charset="0"/>
              </a:rPr>
              <a:t>开始，</a:t>
            </a:r>
            <a:r>
              <a:rPr lang="en-US" altLang="zh-CN" sz="2000">
                <a:solidFill>
                  <a:srgbClr val="3333CC"/>
                </a:solidFill>
                <a:latin typeface="Arial" pitchFamily="34" charset="0"/>
              </a:rPr>
              <a:t>test</a:t>
            </a:r>
            <a:r>
              <a:rPr lang="zh-CN" altLang="en-US" sz="2000">
                <a:solidFill>
                  <a:srgbClr val="3333CC"/>
                </a:solidFill>
                <a:latin typeface="Arial" pitchFamily="34" charset="0"/>
              </a:rPr>
              <a:t>中的代码从</a:t>
            </a:r>
            <a:r>
              <a:rPr lang="en-US" altLang="zh-CN" sz="2000">
                <a:solidFill>
                  <a:srgbClr val="3333CC"/>
                </a:solidFill>
                <a:latin typeface="Arial" pitchFamily="34" charset="0"/>
              </a:rPr>
              <a:t>80483d4</a:t>
            </a:r>
            <a:r>
              <a:rPr lang="zh-CN" altLang="en-US" sz="2000">
                <a:solidFill>
                  <a:srgbClr val="3333CC"/>
                </a:solidFill>
                <a:latin typeface="Arial" pitchFamily="34" charset="0"/>
              </a:rPr>
              <a:t>开始！</a:t>
            </a:r>
          </a:p>
        </p:txBody>
      </p:sp>
      <p:sp>
        <p:nvSpPr>
          <p:cNvPr id="607256" name="Rectangle 24"/>
          <p:cNvSpPr>
            <a:spLocks noChangeArrowheads="1"/>
          </p:cNvSpPr>
          <p:nvPr/>
        </p:nvSpPr>
        <p:spPr bwMode="auto">
          <a:xfrm>
            <a:off x="5157788" y="2990850"/>
            <a:ext cx="3779837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080483d4 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&lt;add&gt;: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80483d4:    55                push ... 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80483d5:    89 e5            …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80483d7:    83 ec 10       …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80483da:    8b 45 0c       …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80483dd:    8b 55 08       …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80483e0:    8d 04 02       …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80483e3:    89 45 fc        …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80483e6:    8b 45 fc        …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80483e9:    c9                 …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80483ea:    c3</a:t>
            </a:r>
            <a:r>
              <a:rPr lang="en-US" altLang="zh-CN" b="0">
                <a:latin typeface="Arial" pitchFamily="34" charset="0"/>
                <a:ea typeface="宋体" pitchFamily="2" charset="-122"/>
              </a:rPr>
              <a:t>                 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ret</a:t>
            </a:r>
            <a:r>
              <a:rPr lang="en-US" altLang="zh-CN" b="0">
                <a:latin typeface="Arial" pitchFamily="34" charset="0"/>
                <a:ea typeface="宋体" pitchFamily="2" charset="-122"/>
              </a:rPr>
              <a:t>       </a:t>
            </a:r>
          </a:p>
        </p:txBody>
      </p:sp>
      <p:sp>
        <p:nvSpPr>
          <p:cNvPr id="607257" name="Rectangle 25"/>
          <p:cNvSpPr>
            <a:spLocks noChangeArrowheads="1"/>
          </p:cNvSpPr>
          <p:nvPr/>
        </p:nvSpPr>
        <p:spPr bwMode="auto">
          <a:xfrm>
            <a:off x="250825" y="2573338"/>
            <a:ext cx="4411663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ct val="20000"/>
              </a:spcBef>
            </a:pPr>
            <a:r>
              <a:rPr lang="en-US" altLang="zh-CN" sz="2200">
                <a:solidFill>
                  <a:srgbClr val="007635"/>
                </a:solidFill>
              </a:rPr>
              <a:t>“objdump -d test.o”</a:t>
            </a:r>
            <a:r>
              <a:rPr lang="zh-CN" altLang="en-US" sz="2200">
                <a:solidFill>
                  <a:srgbClr val="007635"/>
                </a:solidFill>
              </a:rPr>
              <a:t>结果</a:t>
            </a:r>
          </a:p>
        </p:txBody>
      </p:sp>
      <p:sp>
        <p:nvSpPr>
          <p:cNvPr id="607258" name="Rectangle 26"/>
          <p:cNvSpPr>
            <a:spLocks noChangeArrowheads="1"/>
          </p:cNvSpPr>
          <p:nvPr/>
        </p:nvSpPr>
        <p:spPr bwMode="auto">
          <a:xfrm>
            <a:off x="5516563" y="3294063"/>
            <a:ext cx="1169987" cy="2970212"/>
          </a:xfrm>
          <a:prstGeom prst="rect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7259" name="Rectangle 27"/>
          <p:cNvSpPr>
            <a:spLocks noChangeArrowheads="1"/>
          </p:cNvSpPr>
          <p:nvPr/>
        </p:nvSpPr>
        <p:spPr bwMode="auto">
          <a:xfrm>
            <a:off x="431800" y="3294063"/>
            <a:ext cx="495300" cy="2925762"/>
          </a:xfrm>
          <a:prstGeom prst="rect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7260" name="Text Box 28"/>
          <p:cNvSpPr txBox="1">
            <a:spLocks noChangeArrowheads="1"/>
          </p:cNvSpPr>
          <p:nvPr/>
        </p:nvSpPr>
        <p:spPr bwMode="auto">
          <a:xfrm>
            <a:off x="3627438" y="1089025"/>
            <a:ext cx="4319587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3333CC"/>
                </a:solidFill>
              </a:rPr>
              <a:t>test.o</a:t>
            </a:r>
            <a:r>
              <a:rPr lang="zh-CN" altLang="en-US" sz="2400">
                <a:solidFill>
                  <a:srgbClr val="3333CC"/>
                </a:solidFill>
              </a:rPr>
              <a:t>：可重定位目标文件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3333CC"/>
                </a:solidFill>
              </a:rPr>
              <a:t>test</a:t>
            </a:r>
            <a:r>
              <a:rPr lang="zh-CN" altLang="en-US" sz="2400">
                <a:solidFill>
                  <a:srgbClr val="3333CC"/>
                </a:solidFill>
              </a:rPr>
              <a:t>：可执行目标文件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7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7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7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0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0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38" grpId="0"/>
      <p:bldP spid="607255" grpId="0"/>
      <p:bldP spid="607256" grpId="0"/>
      <p:bldP spid="607258" grpId="0" animBg="1"/>
      <p:bldP spid="607259" grpId="0" animBg="1"/>
      <p:bldP spid="6072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 smtClean="0"/>
              <a:t>程序的机器级表示</a:t>
            </a:r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728663"/>
            <a:ext cx="8229600" cy="59404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分以下五个部分介绍</a:t>
            </a:r>
          </a:p>
          <a:p>
            <a:pPr lvl="1">
              <a:lnSpc>
                <a:spcPct val="100000"/>
              </a:lnSpc>
            </a:pPr>
            <a:r>
              <a:rPr lang="zh-CN" altLang="en-US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第一讲：程序转换概述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机器指令和汇编指令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机器级程序员感觉到的属性和功能特性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高级语言程序转换为机器代码的过程</a:t>
            </a:r>
          </a:p>
          <a:p>
            <a:pPr lvl="1">
              <a:lnSpc>
                <a:spcPct val="100000"/>
              </a:lnSpc>
            </a:pP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第二讲：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IA-32 /x86-64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指令系统</a:t>
            </a:r>
            <a:endParaRPr lang="en-US" altLang="zh-CN" smtClean="0">
              <a:solidFill>
                <a:srgbClr val="FF33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第三讲：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语言程序的机器级表示  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过程调用的机器级表示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选择语句的机器级表示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循环结构的机器级表示 </a:t>
            </a:r>
          </a:p>
          <a:p>
            <a:pPr lvl="1">
              <a:lnSpc>
                <a:spcPct val="10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第四讲：复杂数据类型的分配和访问 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数组的分配和访问 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结构体数据的分配和访问 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联合体数据的分配和访问 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数据的对齐 </a:t>
            </a:r>
          </a:p>
          <a:p>
            <a:pPr lvl="1">
              <a:lnSpc>
                <a:spcPct val="10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第五讲：越界访问和缓冲区溢出 </a:t>
            </a:r>
          </a:p>
        </p:txBody>
      </p:sp>
      <p:sp>
        <p:nvSpPr>
          <p:cNvPr id="608260" name="Text Box 4"/>
          <p:cNvSpPr txBox="1">
            <a:spLocks noChangeArrowheads="1"/>
          </p:cNvSpPr>
          <p:nvPr/>
        </p:nvSpPr>
        <p:spPr bwMode="auto">
          <a:xfrm>
            <a:off x="6416675" y="1042988"/>
            <a:ext cx="233997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latin typeface="Arial" pitchFamily="34" charset="0"/>
              </a:rPr>
              <a:t>从高级语言程序出发，用其对应的机器级代码以及内存（栈）中信息的变化来说明底层实现</a:t>
            </a:r>
            <a:endParaRPr lang="en-US" altLang="zh-CN" sz="200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608261" name="AutoShape 5"/>
          <p:cNvSpPr>
            <a:spLocks/>
          </p:cNvSpPr>
          <p:nvPr/>
        </p:nvSpPr>
        <p:spPr bwMode="auto">
          <a:xfrm>
            <a:off x="5472113" y="3114675"/>
            <a:ext cx="630237" cy="3195638"/>
          </a:xfrm>
          <a:prstGeom prst="rightBrace">
            <a:avLst>
              <a:gd name="adj1" fmla="val 4225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8262" name="Text Box 6"/>
          <p:cNvSpPr txBox="1">
            <a:spLocks noChangeArrowheads="1"/>
          </p:cNvSpPr>
          <p:nvPr/>
        </p:nvSpPr>
        <p:spPr bwMode="auto">
          <a:xfrm>
            <a:off x="6146800" y="3878263"/>
            <a:ext cx="2386013" cy="167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/>
              <a:t>围绕</a:t>
            </a:r>
            <a:r>
              <a:rPr lang="en-US" altLang="zh-CN" sz="2000"/>
              <a:t>C</a:t>
            </a:r>
            <a:r>
              <a:rPr lang="zh-CN" altLang="en-US" sz="2000"/>
              <a:t>语言中的语句和复杂数据类型，解释其在底层机器级的实现方法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IA-32/x64</a:t>
            </a:r>
            <a:r>
              <a:rPr lang="zh-CN" altLang="en-US" sz="3600" smtClean="0"/>
              <a:t>指令系统概述</a:t>
            </a:r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836613"/>
            <a:ext cx="8334375" cy="5562600"/>
          </a:xfrm>
        </p:spPr>
        <p:txBody>
          <a:bodyPr/>
          <a:lstStyle/>
          <a:p>
            <a:pPr>
              <a:spcBef>
                <a:spcPct val="45000"/>
              </a:spcBef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x86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Intel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开发的一类处理器体系结构的泛称</a:t>
            </a:r>
          </a:p>
          <a:p>
            <a:pPr lvl="1">
              <a:spcBef>
                <a:spcPct val="450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包括 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Intel 8086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80286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i386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i486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等，因此其架构被称为“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x86”</a:t>
            </a:r>
            <a:endParaRPr lang="zh-CN" altLang="en-US" sz="220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ct val="450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由于数字并不能作为注册商标，因此，后来使用了可注册的名称，如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Pentium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PentiumPro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Core 2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Core i7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lvl="1">
              <a:spcBef>
                <a:spcPct val="450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现在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Intel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把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x86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架构的名称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x86-32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改称为</a:t>
            </a:r>
            <a:r>
              <a:rPr lang="en-US" altLang="zh-CN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IA-32</a:t>
            </a:r>
            <a:endParaRPr lang="zh-CN" altLang="en-US" sz="2200" smtClean="0">
              <a:solidFill>
                <a:srgbClr val="FF33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45000"/>
              </a:spcBef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AMD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首先提出了一个兼容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指令集的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位版本</a:t>
            </a:r>
          </a:p>
          <a:p>
            <a:pPr lvl="1">
              <a:spcBef>
                <a:spcPct val="450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扩充了指令及寄存器长度和个数等，更新了参数传送方式</a:t>
            </a:r>
          </a:p>
          <a:p>
            <a:pPr lvl="1">
              <a:spcBef>
                <a:spcPct val="45000"/>
              </a:spcBef>
            </a:pP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AMD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称其为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AMD64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Intel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称其为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Intl64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（不同于</a:t>
            </a:r>
            <a:r>
              <a:rPr lang="en-US" altLang="zh-CN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IA-64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>
              <a:spcBef>
                <a:spcPct val="450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命名为“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x86-64” 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，有时也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简称为</a:t>
            </a:r>
            <a:r>
              <a:rPr lang="en-US" altLang="zh-CN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x64</a:t>
            </a:r>
            <a:endParaRPr lang="zh-CN" altLang="en-US" smtClean="0">
              <a:solidFill>
                <a:srgbClr val="FF33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IA-32</a:t>
            </a:r>
            <a:r>
              <a:rPr lang="zh-CN" altLang="en-US" sz="3600" smtClean="0"/>
              <a:t>支持的数据类型及格式</a:t>
            </a:r>
          </a:p>
        </p:txBody>
      </p:sp>
      <p:pic>
        <p:nvPicPr>
          <p:cNvPr id="59495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63600"/>
            <a:ext cx="8893175" cy="5670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7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IA-32</a:t>
            </a:r>
            <a:r>
              <a:rPr lang="zh-CN" altLang="en-US" sz="3600" smtClean="0"/>
              <a:t>的寄存器组织</a:t>
            </a:r>
          </a:p>
        </p:txBody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6092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" y="819150"/>
            <a:ext cx="8731250" cy="567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7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IA-32</a:t>
            </a:r>
            <a:r>
              <a:rPr lang="zh-CN" altLang="en-US" sz="3600" smtClean="0"/>
              <a:t>的标志寄存器</a:t>
            </a:r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25" y="2520950"/>
            <a:ext cx="8686800" cy="4329113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40000"/>
              </a:spcBef>
            </a:pP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个条件标志</a:t>
            </a:r>
          </a:p>
          <a:p>
            <a:pPr lvl="1">
              <a:lnSpc>
                <a:spcPct val="105000"/>
              </a:lnSpc>
              <a:spcBef>
                <a:spcPct val="40000"/>
              </a:spcBef>
            </a:pP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OF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SF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ZF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CF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各是什么标志（条件码）？</a:t>
            </a:r>
          </a:p>
          <a:p>
            <a:pPr lvl="1">
              <a:lnSpc>
                <a:spcPct val="105000"/>
              </a:lnSpc>
              <a:spcBef>
                <a:spcPct val="40000"/>
              </a:spcBef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AF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：辅助进位标志（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BCD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码运算时才有意义）</a:t>
            </a:r>
          </a:p>
          <a:p>
            <a:pPr lvl="1">
              <a:lnSpc>
                <a:spcPct val="105000"/>
              </a:lnSpc>
              <a:spcBef>
                <a:spcPct val="40000"/>
              </a:spcBef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PF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：奇偶标志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5000"/>
              </a:lnSpc>
              <a:spcBef>
                <a:spcPct val="40000"/>
              </a:spcBef>
            </a:pP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个控制标志</a:t>
            </a:r>
          </a:p>
          <a:p>
            <a:pPr lvl="1">
              <a:lnSpc>
                <a:spcPct val="105000"/>
              </a:lnSpc>
              <a:spcBef>
                <a:spcPct val="40000"/>
              </a:spcBef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DF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Direction Flag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）：方向标志（自动变址方向是增还是减）</a:t>
            </a:r>
          </a:p>
          <a:p>
            <a:pPr lvl="1">
              <a:lnSpc>
                <a:spcPct val="105000"/>
              </a:lnSpc>
              <a:spcBef>
                <a:spcPct val="40000"/>
              </a:spcBef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Interrupt Flag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）：中断允许标志 （仅对外部可屏蔽中断有用）</a:t>
            </a:r>
          </a:p>
          <a:p>
            <a:pPr lvl="1">
              <a:lnSpc>
                <a:spcPct val="105000"/>
              </a:lnSpc>
              <a:spcBef>
                <a:spcPct val="40000"/>
              </a:spcBef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TF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Trap Flag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）：陷阱标志（是否是单步跟踪状态）</a:t>
            </a:r>
          </a:p>
          <a:p>
            <a:pPr>
              <a:lnSpc>
                <a:spcPct val="105000"/>
              </a:lnSpc>
              <a:spcBef>
                <a:spcPct val="40000"/>
              </a:spcBef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pic>
        <p:nvPicPr>
          <p:cNvPr id="61030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63600"/>
            <a:ext cx="9144000" cy="1349375"/>
          </a:xfrm>
          <a:prstGeom prst="rect">
            <a:avLst/>
          </a:prstGeom>
          <a:noFill/>
        </p:spPr>
      </p:pic>
      <p:grpSp>
        <p:nvGrpSpPr>
          <p:cNvPr id="610312" name="Group 8"/>
          <p:cNvGrpSpPr>
            <a:grpSpLocks/>
          </p:cNvGrpSpPr>
          <p:nvPr/>
        </p:nvGrpSpPr>
        <p:grpSpPr bwMode="auto">
          <a:xfrm>
            <a:off x="5400675" y="2168525"/>
            <a:ext cx="3671888" cy="274638"/>
            <a:chOff x="3419" y="1363"/>
            <a:chExt cx="2313" cy="173"/>
          </a:xfrm>
        </p:grpSpPr>
        <p:sp>
          <p:nvSpPr>
            <p:cNvPr id="610310" name="Line 6"/>
            <p:cNvSpPr>
              <a:spLocks noChangeShapeType="1"/>
            </p:cNvSpPr>
            <p:nvPr/>
          </p:nvSpPr>
          <p:spPr bwMode="auto">
            <a:xfrm flipH="1">
              <a:off x="3419" y="1423"/>
              <a:ext cx="2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0311" name="Text Box 7"/>
            <p:cNvSpPr txBox="1">
              <a:spLocks noChangeArrowheads="1"/>
            </p:cNvSpPr>
            <p:nvPr/>
          </p:nvSpPr>
          <p:spPr bwMode="auto">
            <a:xfrm>
              <a:off x="4496" y="1363"/>
              <a:ext cx="341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8086</a:t>
              </a:r>
            </a:p>
          </p:txBody>
        </p:sp>
      </p:grpSp>
      <p:grpSp>
        <p:nvGrpSpPr>
          <p:cNvPr id="610317" name="Group 13"/>
          <p:cNvGrpSpPr>
            <a:grpSpLocks/>
          </p:cNvGrpSpPr>
          <p:nvPr/>
        </p:nvGrpSpPr>
        <p:grpSpPr bwMode="auto">
          <a:xfrm>
            <a:off x="1665288" y="2349500"/>
            <a:ext cx="7407275" cy="274638"/>
            <a:chOff x="3419" y="1363"/>
            <a:chExt cx="2313" cy="211"/>
          </a:xfrm>
        </p:grpSpPr>
        <p:sp>
          <p:nvSpPr>
            <p:cNvPr id="610318" name="Line 14"/>
            <p:cNvSpPr>
              <a:spLocks noChangeShapeType="1"/>
            </p:cNvSpPr>
            <p:nvPr/>
          </p:nvSpPr>
          <p:spPr bwMode="auto">
            <a:xfrm flipH="1">
              <a:off x="3419" y="1423"/>
              <a:ext cx="2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0319" name="Text Box 15"/>
            <p:cNvSpPr txBox="1">
              <a:spLocks noChangeArrowheads="1"/>
            </p:cNvSpPr>
            <p:nvPr/>
          </p:nvSpPr>
          <p:spPr bwMode="auto">
            <a:xfrm>
              <a:off x="4496" y="1363"/>
              <a:ext cx="341" cy="2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80286/386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IA-32</a:t>
            </a:r>
            <a:r>
              <a:rPr lang="zh-CN" altLang="en-US" sz="3600" smtClean="0"/>
              <a:t>的寻址方式</a:t>
            </a:r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8" y="819150"/>
            <a:ext cx="8937625" cy="5849938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寻址方式</a:t>
            </a:r>
          </a:p>
          <a:p>
            <a:pPr lvl="1">
              <a:lnSpc>
                <a:spcPct val="105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根据指令给定信息得到操作数或操作数地址</a:t>
            </a:r>
          </a:p>
          <a:p>
            <a:pPr>
              <a:lnSpc>
                <a:spcPct val="105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操作数所在的位置</a:t>
            </a:r>
          </a:p>
          <a:p>
            <a:pPr lvl="1">
              <a:lnSpc>
                <a:spcPct val="105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指令中：立即寻址</a:t>
            </a:r>
          </a:p>
          <a:p>
            <a:pPr lvl="1">
              <a:lnSpc>
                <a:spcPct val="105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寄存器中：寄存器寻址</a:t>
            </a:r>
          </a:p>
          <a:p>
            <a:pPr lvl="1">
              <a:lnSpc>
                <a:spcPct val="105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存储单元中（属于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存储器操作数，按字节编址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）：其他寻址方式</a:t>
            </a:r>
          </a:p>
          <a:p>
            <a:pPr>
              <a:lnSpc>
                <a:spcPct val="105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存储器操作数的寻址方式与微处理器的工作模式有关</a:t>
            </a:r>
          </a:p>
          <a:p>
            <a:pPr lvl="1">
              <a:lnSpc>
                <a:spcPct val="105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两种工作模式：实地址模式和保护模式</a:t>
            </a:r>
          </a:p>
          <a:p>
            <a:pPr>
              <a:lnSpc>
                <a:spcPct val="105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实地址模式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（基本用不到）</a:t>
            </a:r>
          </a:p>
          <a:p>
            <a:pPr lvl="1">
              <a:lnSpc>
                <a:spcPct val="105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为与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8086/8088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兼容而设，加电或复位时</a:t>
            </a:r>
          </a:p>
          <a:p>
            <a:pPr lvl="1">
              <a:lnSpc>
                <a:spcPct val="105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寻址空间为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1MB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位地址：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(CS)&lt;&lt;4+(IP) </a:t>
            </a:r>
          </a:p>
          <a:p>
            <a:pPr>
              <a:lnSpc>
                <a:spcPct val="105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保护模式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（需要掌握）</a:t>
            </a:r>
          </a:p>
          <a:p>
            <a:pPr lvl="1">
              <a:lnSpc>
                <a:spcPct val="105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加电后进入，采用虚拟存储管理，多任务情况下隔离、保护</a:t>
            </a:r>
          </a:p>
          <a:p>
            <a:pPr lvl="1">
              <a:lnSpc>
                <a:spcPct val="105000"/>
              </a:lnSpc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80286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以上高档微处理器最常用的工作模式 </a:t>
            </a:r>
          </a:p>
          <a:p>
            <a:pPr lvl="1">
              <a:lnSpc>
                <a:spcPct val="105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寻址空间为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baseline="30000" smtClean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位线性地址分段（</a:t>
            </a:r>
            <a:r>
              <a:rPr lang="zh-CN" altLang="en-US" smtClean="0">
                <a:solidFill>
                  <a:srgbClr val="005024"/>
                </a:solidFill>
                <a:latin typeface="微软雅黑" pitchFamily="34" charset="-122"/>
                <a:ea typeface="微软雅黑" pitchFamily="34" charset="-122"/>
              </a:rPr>
              <a:t>段基址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mtClean="0">
                <a:solidFill>
                  <a:srgbClr val="005024"/>
                </a:solidFill>
                <a:latin typeface="微软雅黑" pitchFamily="34" charset="-122"/>
                <a:ea typeface="微软雅黑" pitchFamily="34" charset="-122"/>
              </a:rPr>
              <a:t>段内偏移量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1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1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1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11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11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113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113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保护模式下的寻址方式</a:t>
            </a:r>
          </a:p>
        </p:txBody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5543550"/>
            <a:ext cx="8408988" cy="12684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0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SR</a:t>
            </a:r>
            <a:r>
              <a:rPr lang="zh-CN" altLang="en-US" sz="20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段寄存器（间接）确定操作数所在段的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段基址</a:t>
            </a:r>
          </a:p>
          <a:p>
            <a:pPr>
              <a:lnSpc>
                <a:spcPct val="100000"/>
              </a:lnSpc>
            </a:pP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有效地址</a:t>
            </a:r>
            <a:r>
              <a:rPr lang="zh-CN" altLang="en-US" sz="20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给出操作数在所在段的偏移地址</a:t>
            </a:r>
          </a:p>
          <a:p>
            <a:pPr>
              <a:lnSpc>
                <a:spcPct val="100000"/>
              </a:lnSpc>
            </a:pPr>
            <a:r>
              <a:rPr lang="zh-CN" altLang="en-US" sz="20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寻址过程涉及到“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分段虚拟管理方式</a:t>
            </a:r>
            <a:r>
              <a:rPr lang="zh-CN" altLang="en-US" sz="20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”，将在第</a:t>
            </a:r>
            <a:r>
              <a:rPr lang="en-US" altLang="zh-CN" sz="20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章讨论</a:t>
            </a:r>
            <a:endParaRPr lang="zh-CN" altLang="en-US" sz="2200" smtClean="0">
              <a:solidFill>
                <a:srgbClr val="00763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235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488" y="728663"/>
            <a:ext cx="8982075" cy="481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2357" name="Rectangle 5"/>
          <p:cNvSpPr>
            <a:spLocks noChangeArrowheads="1"/>
          </p:cNvSpPr>
          <p:nvPr/>
        </p:nvSpPr>
        <p:spPr bwMode="auto">
          <a:xfrm>
            <a:off x="161925" y="1943100"/>
            <a:ext cx="8596313" cy="2249488"/>
          </a:xfrm>
          <a:prstGeom prst="rect">
            <a:avLst/>
          </a:prstGeom>
          <a:solidFill>
            <a:schemeClr val="accent1">
              <a:alpha val="27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2358" name="Rectangle 6"/>
          <p:cNvSpPr>
            <a:spLocks noChangeArrowheads="1"/>
          </p:cNvSpPr>
          <p:nvPr/>
        </p:nvSpPr>
        <p:spPr bwMode="auto">
          <a:xfrm>
            <a:off x="161925" y="4194175"/>
            <a:ext cx="8596313" cy="360363"/>
          </a:xfrm>
          <a:prstGeom prst="rect">
            <a:avLst/>
          </a:prstGeom>
          <a:solidFill>
            <a:srgbClr val="FF3300">
              <a:alpha val="2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12362" name="Group 10"/>
          <p:cNvGrpSpPr>
            <a:grpSpLocks/>
          </p:cNvGrpSpPr>
          <p:nvPr/>
        </p:nvGrpSpPr>
        <p:grpSpPr bwMode="auto">
          <a:xfrm>
            <a:off x="1466850" y="1943100"/>
            <a:ext cx="6254750" cy="4005263"/>
            <a:chOff x="924" y="1224"/>
            <a:chExt cx="3940" cy="2523"/>
          </a:xfrm>
        </p:grpSpPr>
        <p:sp>
          <p:nvSpPr>
            <p:cNvPr id="612360" name="Rectangle 8"/>
            <p:cNvSpPr>
              <a:spLocks noChangeArrowheads="1"/>
            </p:cNvSpPr>
            <p:nvPr/>
          </p:nvSpPr>
          <p:spPr bwMode="auto">
            <a:xfrm>
              <a:off x="3447" y="1224"/>
              <a:ext cx="1417" cy="1417"/>
            </a:xfrm>
            <a:prstGeom prst="rect">
              <a:avLst/>
            </a:prstGeom>
            <a:solidFill>
              <a:srgbClr val="800080">
                <a:alpha val="17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2361" name="Line 9"/>
            <p:cNvSpPr>
              <a:spLocks noChangeShapeType="1"/>
            </p:cNvSpPr>
            <p:nvPr/>
          </p:nvSpPr>
          <p:spPr bwMode="auto">
            <a:xfrm flipV="1">
              <a:off x="924" y="2641"/>
              <a:ext cx="2977" cy="110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2365" name="Group 13"/>
          <p:cNvGrpSpPr>
            <a:grpSpLocks/>
          </p:cNvGrpSpPr>
          <p:nvPr/>
        </p:nvGrpSpPr>
        <p:grpSpPr bwMode="auto">
          <a:xfrm>
            <a:off x="4616450" y="1943100"/>
            <a:ext cx="1169988" cy="3735388"/>
            <a:chOff x="2908" y="1224"/>
            <a:chExt cx="737" cy="2297"/>
          </a:xfrm>
        </p:grpSpPr>
        <p:sp>
          <p:nvSpPr>
            <p:cNvPr id="612363" name="Line 11"/>
            <p:cNvSpPr>
              <a:spLocks noChangeShapeType="1"/>
            </p:cNvSpPr>
            <p:nvPr/>
          </p:nvSpPr>
          <p:spPr bwMode="auto">
            <a:xfrm flipH="1" flipV="1">
              <a:off x="3249" y="2557"/>
              <a:ext cx="396" cy="96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2364" name="Rectangle 12"/>
            <p:cNvSpPr>
              <a:spLocks noChangeArrowheads="1"/>
            </p:cNvSpPr>
            <p:nvPr/>
          </p:nvSpPr>
          <p:spPr bwMode="auto">
            <a:xfrm>
              <a:off x="2908" y="1224"/>
              <a:ext cx="426" cy="1361"/>
            </a:xfrm>
            <a:prstGeom prst="rect">
              <a:avLst/>
            </a:prstGeom>
            <a:solidFill>
              <a:srgbClr val="800080">
                <a:alpha val="25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12369" name="Group 17"/>
          <p:cNvGrpSpPr>
            <a:grpSpLocks/>
          </p:cNvGrpSpPr>
          <p:nvPr/>
        </p:nvGrpSpPr>
        <p:grpSpPr bwMode="auto">
          <a:xfrm>
            <a:off x="7812088" y="2033588"/>
            <a:ext cx="765175" cy="2055812"/>
            <a:chOff x="4921" y="1281"/>
            <a:chExt cx="482" cy="1295"/>
          </a:xfrm>
        </p:grpSpPr>
        <p:sp>
          <p:nvSpPr>
            <p:cNvPr id="612366" name="AutoShape 14"/>
            <p:cNvSpPr>
              <a:spLocks/>
            </p:cNvSpPr>
            <p:nvPr/>
          </p:nvSpPr>
          <p:spPr bwMode="auto">
            <a:xfrm>
              <a:off x="4921" y="1281"/>
              <a:ext cx="114" cy="1276"/>
            </a:xfrm>
            <a:prstGeom prst="rightBrace">
              <a:avLst>
                <a:gd name="adj1" fmla="val 93275"/>
                <a:gd name="adj2" fmla="val 50000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2367" name="Text Box 15"/>
            <p:cNvSpPr txBox="1">
              <a:spLocks noChangeArrowheads="1"/>
            </p:cNvSpPr>
            <p:nvPr/>
          </p:nvSpPr>
          <p:spPr bwMode="auto">
            <a:xfrm>
              <a:off x="5063" y="1366"/>
              <a:ext cx="340" cy="12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latin typeface="Arial" pitchFamily="34" charset="0"/>
                </a:rPr>
                <a:t>存储器操作数</a:t>
              </a:r>
            </a:p>
          </p:txBody>
        </p:sp>
      </p:grpSp>
      <p:sp>
        <p:nvSpPr>
          <p:cNvPr id="612368" name="Text Box 16"/>
          <p:cNvSpPr txBox="1">
            <a:spLocks noChangeArrowheads="1"/>
          </p:cNvSpPr>
          <p:nvPr/>
        </p:nvSpPr>
        <p:spPr bwMode="auto">
          <a:xfrm>
            <a:off x="6192838" y="4194175"/>
            <a:ext cx="251936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1900">
                <a:solidFill>
                  <a:srgbClr val="007635"/>
                </a:solidFill>
                <a:latin typeface="Arial" pitchFamily="34" charset="0"/>
              </a:rPr>
              <a:t>跳转目标指令地址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2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2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2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2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2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2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12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57" grpId="0" animBg="1"/>
      <p:bldP spid="612358" grpId="0" animBg="1"/>
      <p:bldP spid="61236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存储器操作数的寻址方式</a:t>
            </a:r>
          </a:p>
        </p:txBody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684213"/>
            <a:ext cx="3113087" cy="2278062"/>
          </a:xfrm>
        </p:spPr>
        <p:txBody>
          <a:bodyPr/>
          <a:lstStyle/>
          <a:p>
            <a:pPr>
              <a:lnSpc>
                <a:spcPct val="100000"/>
              </a:lnSpc>
              <a:buFontTx/>
              <a:buNone/>
            </a:pPr>
            <a:r>
              <a:rPr lang="en-US" altLang="zh-CN" smtClean="0"/>
              <a:t>int x</a:t>
            </a:r>
            <a:r>
              <a:rPr lang="zh-CN" altLang="en-US" smtClean="0"/>
              <a:t>；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mtClean="0"/>
              <a:t>float a[100];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mtClean="0"/>
              <a:t>short b[4][4];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mtClean="0"/>
              <a:t>char c;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mtClean="0"/>
              <a:t>double d[10]; </a:t>
            </a:r>
          </a:p>
        </p:txBody>
      </p:sp>
      <p:sp>
        <p:nvSpPr>
          <p:cNvPr id="615428" name="Text Box 4"/>
          <p:cNvSpPr txBox="1">
            <a:spLocks noChangeArrowheads="1"/>
          </p:cNvSpPr>
          <p:nvPr/>
        </p:nvSpPr>
        <p:spPr bwMode="auto">
          <a:xfrm>
            <a:off x="296863" y="3203575"/>
            <a:ext cx="4275137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"/>
              </a:spcBef>
            </a:pPr>
            <a:r>
              <a:rPr lang="en-US" altLang="zh-CN" sz="2200">
                <a:solidFill>
                  <a:srgbClr val="CC3300"/>
                </a:solidFill>
              </a:rPr>
              <a:t>a[i]</a:t>
            </a:r>
            <a:r>
              <a:rPr lang="zh-CN" altLang="en-US" sz="2200">
                <a:solidFill>
                  <a:srgbClr val="CC3300"/>
                </a:solidFill>
              </a:rPr>
              <a:t>的地址如何计算？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CN" sz="2200">
                <a:solidFill>
                  <a:srgbClr val="008000"/>
                </a:solidFill>
              </a:rPr>
              <a:t>104</a:t>
            </a:r>
            <a:r>
              <a:rPr lang="en-US" altLang="zh-CN" sz="2200"/>
              <a:t>+i×</a:t>
            </a:r>
            <a:r>
              <a:rPr lang="en-US" altLang="zh-CN" sz="2200">
                <a:solidFill>
                  <a:srgbClr val="FF3300"/>
                </a:solidFill>
              </a:rPr>
              <a:t>4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CN" sz="2200"/>
              <a:t>i=99</a:t>
            </a:r>
            <a:r>
              <a:rPr lang="zh-CN" altLang="en-US" sz="2200"/>
              <a:t>时，</a:t>
            </a:r>
            <a:r>
              <a:rPr lang="en-US" altLang="zh-CN" sz="2200"/>
              <a:t>104+99×4=500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2200">
                <a:solidFill>
                  <a:srgbClr val="CC3300"/>
                </a:solidFill>
              </a:rPr>
              <a:t>b[i][j]</a:t>
            </a:r>
            <a:r>
              <a:rPr lang="zh-CN" altLang="en-US" sz="2200">
                <a:solidFill>
                  <a:srgbClr val="CC3300"/>
                </a:solidFill>
              </a:rPr>
              <a:t>的地址如何计算？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CN" sz="2200">
                <a:solidFill>
                  <a:srgbClr val="008000"/>
                </a:solidFill>
              </a:rPr>
              <a:t>504</a:t>
            </a:r>
            <a:r>
              <a:rPr lang="en-US" altLang="zh-CN" sz="2200"/>
              <a:t>+</a:t>
            </a:r>
            <a:r>
              <a:rPr lang="en-US" altLang="zh-CN" sz="2200">
                <a:solidFill>
                  <a:srgbClr val="3333CC"/>
                </a:solidFill>
              </a:rPr>
              <a:t>i×8</a:t>
            </a:r>
            <a:r>
              <a:rPr lang="en-US" altLang="zh-CN" sz="2200"/>
              <a:t>+j×</a:t>
            </a:r>
            <a:r>
              <a:rPr lang="en-US" altLang="zh-CN" sz="2200">
                <a:solidFill>
                  <a:srgbClr val="FF3300"/>
                </a:solidFill>
              </a:rPr>
              <a:t>2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CN" sz="2200"/>
              <a:t>i=3</a:t>
            </a:r>
            <a:r>
              <a:rPr lang="zh-CN" altLang="en-US" sz="2200"/>
              <a:t>、</a:t>
            </a:r>
            <a:r>
              <a:rPr lang="en-US" altLang="zh-CN" sz="2200"/>
              <a:t>j=2</a:t>
            </a:r>
            <a:r>
              <a:rPr lang="zh-CN" altLang="en-US" sz="2200"/>
              <a:t>时，</a:t>
            </a:r>
            <a:r>
              <a:rPr lang="en-US" altLang="zh-CN" sz="2200"/>
              <a:t>504+24+4=532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CN" sz="2200">
                <a:solidFill>
                  <a:srgbClr val="CC3300"/>
                </a:solidFill>
              </a:rPr>
              <a:t>d[i]</a:t>
            </a:r>
            <a:r>
              <a:rPr lang="zh-CN" altLang="en-US" sz="2200">
                <a:solidFill>
                  <a:srgbClr val="CC3300"/>
                </a:solidFill>
              </a:rPr>
              <a:t>的地址如何计算？</a:t>
            </a:r>
          </a:p>
          <a:p>
            <a:pPr eaLnBrk="1" hangingPunct="1"/>
            <a:r>
              <a:rPr lang="en-US" altLang="zh-CN" sz="2200">
                <a:solidFill>
                  <a:srgbClr val="008000"/>
                </a:solidFill>
              </a:rPr>
              <a:t>544</a:t>
            </a:r>
            <a:r>
              <a:rPr lang="en-US" altLang="zh-CN" sz="2200"/>
              <a:t>+i×</a:t>
            </a:r>
            <a:r>
              <a:rPr lang="en-US" altLang="zh-CN" sz="2200">
                <a:solidFill>
                  <a:srgbClr val="FF3300"/>
                </a:solidFill>
              </a:rPr>
              <a:t>8</a:t>
            </a:r>
          </a:p>
          <a:p>
            <a:pPr eaLnBrk="1" hangingPunct="1"/>
            <a:r>
              <a:rPr lang="en-US" altLang="zh-CN" sz="2200"/>
              <a:t>i=9</a:t>
            </a:r>
            <a:r>
              <a:rPr lang="zh-CN" altLang="en-US" sz="2200"/>
              <a:t>时，</a:t>
            </a:r>
            <a:r>
              <a:rPr lang="en-US" altLang="zh-CN" sz="2200"/>
              <a:t>544+9×8=616</a:t>
            </a:r>
          </a:p>
        </p:txBody>
      </p:sp>
      <p:grpSp>
        <p:nvGrpSpPr>
          <p:cNvPr id="615429" name="Group 5"/>
          <p:cNvGrpSpPr>
            <a:grpSpLocks/>
          </p:cNvGrpSpPr>
          <p:nvPr/>
        </p:nvGrpSpPr>
        <p:grpSpPr bwMode="auto">
          <a:xfrm>
            <a:off x="4886325" y="684213"/>
            <a:ext cx="4211638" cy="6030912"/>
            <a:chOff x="3022" y="459"/>
            <a:chExt cx="2653" cy="3799"/>
          </a:xfrm>
        </p:grpSpPr>
        <p:sp>
          <p:nvSpPr>
            <p:cNvPr id="615430" name="Rectangle 6"/>
            <p:cNvSpPr>
              <a:spLocks noChangeArrowheads="1"/>
            </p:cNvSpPr>
            <p:nvPr/>
          </p:nvSpPr>
          <p:spPr bwMode="auto">
            <a:xfrm>
              <a:off x="3050" y="657"/>
              <a:ext cx="2155" cy="36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31" name="Text Box 7"/>
            <p:cNvSpPr txBox="1">
              <a:spLocks noChangeArrowheads="1"/>
            </p:cNvSpPr>
            <p:nvPr/>
          </p:nvSpPr>
          <p:spPr bwMode="auto">
            <a:xfrm>
              <a:off x="3022" y="459"/>
              <a:ext cx="2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3333CC"/>
                  </a:solidFill>
                  <a:latin typeface="Arial" pitchFamily="34" charset="0"/>
                  <a:ea typeface="宋体" pitchFamily="2" charset="-122"/>
                </a:rPr>
                <a:t>b31			     b0</a:t>
              </a:r>
            </a:p>
          </p:txBody>
        </p:sp>
        <p:sp>
          <p:nvSpPr>
            <p:cNvPr id="615432" name="Line 8"/>
            <p:cNvSpPr>
              <a:spLocks noChangeShapeType="1"/>
            </p:cNvSpPr>
            <p:nvPr/>
          </p:nvSpPr>
          <p:spPr bwMode="auto">
            <a:xfrm flipV="1">
              <a:off x="3050" y="3975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33" name="Line 9"/>
            <p:cNvSpPr>
              <a:spLocks noChangeShapeType="1"/>
            </p:cNvSpPr>
            <p:nvPr/>
          </p:nvSpPr>
          <p:spPr bwMode="auto">
            <a:xfrm flipV="1">
              <a:off x="3050" y="3266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34" name="Text Box 10"/>
            <p:cNvSpPr txBox="1">
              <a:spLocks noChangeArrowheads="1"/>
            </p:cNvSpPr>
            <p:nvPr/>
          </p:nvSpPr>
          <p:spPr bwMode="auto">
            <a:xfrm>
              <a:off x="3929" y="3725"/>
              <a:ext cx="2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pitchFamily="34" charset="0"/>
                </a:rPr>
                <a:t>x</a:t>
              </a:r>
            </a:p>
          </p:txBody>
        </p:sp>
        <p:sp>
          <p:nvSpPr>
            <p:cNvPr id="615435" name="Line 11"/>
            <p:cNvSpPr>
              <a:spLocks noChangeShapeType="1"/>
            </p:cNvSpPr>
            <p:nvPr/>
          </p:nvSpPr>
          <p:spPr bwMode="auto">
            <a:xfrm flipV="1">
              <a:off x="3050" y="3744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36" name="Line 12"/>
            <p:cNvSpPr>
              <a:spLocks noChangeShapeType="1"/>
            </p:cNvSpPr>
            <p:nvPr/>
          </p:nvSpPr>
          <p:spPr bwMode="auto">
            <a:xfrm flipV="1">
              <a:off x="3050" y="3489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37" name="Text Box 13"/>
            <p:cNvSpPr txBox="1">
              <a:spLocks noChangeArrowheads="1"/>
            </p:cNvSpPr>
            <p:nvPr/>
          </p:nvSpPr>
          <p:spPr bwMode="auto">
            <a:xfrm>
              <a:off x="3816" y="3489"/>
              <a:ext cx="5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pitchFamily="34" charset="0"/>
                </a:rPr>
                <a:t>a[0]</a:t>
              </a:r>
            </a:p>
          </p:txBody>
        </p:sp>
        <p:sp>
          <p:nvSpPr>
            <p:cNvPr id="615438" name="Line 14"/>
            <p:cNvSpPr>
              <a:spLocks noChangeShapeType="1"/>
            </p:cNvSpPr>
            <p:nvPr/>
          </p:nvSpPr>
          <p:spPr bwMode="auto">
            <a:xfrm flipV="1">
              <a:off x="3050" y="2982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39" name="Text Box 15"/>
            <p:cNvSpPr txBox="1">
              <a:spLocks noChangeArrowheads="1"/>
            </p:cNvSpPr>
            <p:nvPr/>
          </p:nvSpPr>
          <p:spPr bwMode="auto">
            <a:xfrm>
              <a:off x="3787" y="3011"/>
              <a:ext cx="5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pitchFamily="34" charset="0"/>
                </a:rPr>
                <a:t>a[99]</a:t>
              </a:r>
            </a:p>
          </p:txBody>
        </p:sp>
        <p:sp>
          <p:nvSpPr>
            <p:cNvPr id="615440" name="Line 16"/>
            <p:cNvSpPr>
              <a:spLocks noChangeShapeType="1"/>
            </p:cNvSpPr>
            <p:nvPr/>
          </p:nvSpPr>
          <p:spPr bwMode="auto">
            <a:xfrm>
              <a:off x="4071" y="3294"/>
              <a:ext cx="0" cy="1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41" name="Line 17"/>
            <p:cNvSpPr>
              <a:spLocks noChangeShapeType="1"/>
            </p:cNvSpPr>
            <p:nvPr/>
          </p:nvSpPr>
          <p:spPr bwMode="auto">
            <a:xfrm flipV="1">
              <a:off x="3050" y="2727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42" name="Text Box 18"/>
            <p:cNvSpPr txBox="1">
              <a:spLocks noChangeArrowheads="1"/>
            </p:cNvSpPr>
            <p:nvPr/>
          </p:nvSpPr>
          <p:spPr bwMode="auto">
            <a:xfrm>
              <a:off x="3220" y="2727"/>
              <a:ext cx="7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pitchFamily="34" charset="0"/>
                </a:rPr>
                <a:t>b[0][1]</a:t>
              </a:r>
            </a:p>
          </p:txBody>
        </p:sp>
        <p:sp>
          <p:nvSpPr>
            <p:cNvPr id="615443" name="Line 19"/>
            <p:cNvSpPr>
              <a:spLocks noChangeShapeType="1"/>
            </p:cNvSpPr>
            <p:nvPr/>
          </p:nvSpPr>
          <p:spPr bwMode="auto">
            <a:xfrm>
              <a:off x="4099" y="2727"/>
              <a:ext cx="0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44" name="Text Box 20"/>
            <p:cNvSpPr txBox="1">
              <a:spLocks noChangeArrowheads="1"/>
            </p:cNvSpPr>
            <p:nvPr/>
          </p:nvSpPr>
          <p:spPr bwMode="auto">
            <a:xfrm>
              <a:off x="5176" y="3744"/>
              <a:ext cx="4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100</a:t>
              </a:r>
            </a:p>
          </p:txBody>
        </p:sp>
        <p:sp>
          <p:nvSpPr>
            <p:cNvPr id="615445" name="Text Box 21"/>
            <p:cNvSpPr txBox="1">
              <a:spLocks noChangeArrowheads="1"/>
            </p:cNvSpPr>
            <p:nvPr/>
          </p:nvSpPr>
          <p:spPr bwMode="auto">
            <a:xfrm>
              <a:off x="5176" y="3517"/>
              <a:ext cx="3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104</a:t>
              </a:r>
            </a:p>
          </p:txBody>
        </p:sp>
        <p:sp>
          <p:nvSpPr>
            <p:cNvPr id="615446" name="Text Box 22"/>
            <p:cNvSpPr txBox="1">
              <a:spLocks noChangeArrowheads="1"/>
            </p:cNvSpPr>
            <p:nvPr/>
          </p:nvSpPr>
          <p:spPr bwMode="auto">
            <a:xfrm>
              <a:off x="4269" y="2727"/>
              <a:ext cx="7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pitchFamily="34" charset="0"/>
                </a:rPr>
                <a:t>b[0][0]</a:t>
              </a:r>
            </a:p>
          </p:txBody>
        </p:sp>
        <p:sp>
          <p:nvSpPr>
            <p:cNvPr id="615447" name="Line 23"/>
            <p:cNvSpPr>
              <a:spLocks noChangeShapeType="1"/>
            </p:cNvSpPr>
            <p:nvPr/>
          </p:nvSpPr>
          <p:spPr bwMode="auto">
            <a:xfrm flipV="1">
              <a:off x="3050" y="2444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48" name="Line 24"/>
            <p:cNvSpPr>
              <a:spLocks noChangeShapeType="1"/>
            </p:cNvSpPr>
            <p:nvPr/>
          </p:nvSpPr>
          <p:spPr bwMode="auto">
            <a:xfrm flipV="1">
              <a:off x="3050" y="2189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49" name="Text Box 25"/>
            <p:cNvSpPr txBox="1">
              <a:spLocks noChangeArrowheads="1"/>
            </p:cNvSpPr>
            <p:nvPr/>
          </p:nvSpPr>
          <p:spPr bwMode="auto">
            <a:xfrm>
              <a:off x="3220" y="2189"/>
              <a:ext cx="7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pitchFamily="34" charset="0"/>
                </a:rPr>
                <a:t>b[3][3]</a:t>
              </a:r>
            </a:p>
          </p:txBody>
        </p:sp>
        <p:sp>
          <p:nvSpPr>
            <p:cNvPr id="615450" name="Line 26"/>
            <p:cNvSpPr>
              <a:spLocks noChangeShapeType="1"/>
            </p:cNvSpPr>
            <p:nvPr/>
          </p:nvSpPr>
          <p:spPr bwMode="auto">
            <a:xfrm>
              <a:off x="4099" y="2189"/>
              <a:ext cx="0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51" name="Text Box 27"/>
            <p:cNvSpPr txBox="1">
              <a:spLocks noChangeArrowheads="1"/>
            </p:cNvSpPr>
            <p:nvPr/>
          </p:nvSpPr>
          <p:spPr bwMode="auto">
            <a:xfrm>
              <a:off x="4269" y="2189"/>
              <a:ext cx="7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pitchFamily="34" charset="0"/>
                </a:rPr>
                <a:t>b[3][2]</a:t>
              </a:r>
            </a:p>
          </p:txBody>
        </p:sp>
        <p:sp>
          <p:nvSpPr>
            <p:cNvPr id="615452" name="Line 28"/>
            <p:cNvSpPr>
              <a:spLocks noChangeShapeType="1"/>
            </p:cNvSpPr>
            <p:nvPr/>
          </p:nvSpPr>
          <p:spPr bwMode="auto">
            <a:xfrm>
              <a:off x="4099" y="2500"/>
              <a:ext cx="0" cy="1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53" name="Line 29"/>
            <p:cNvSpPr>
              <a:spLocks noChangeShapeType="1"/>
            </p:cNvSpPr>
            <p:nvPr/>
          </p:nvSpPr>
          <p:spPr bwMode="auto">
            <a:xfrm flipV="1">
              <a:off x="3050" y="1962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54" name="Line 30"/>
            <p:cNvSpPr>
              <a:spLocks noChangeShapeType="1"/>
            </p:cNvSpPr>
            <p:nvPr/>
          </p:nvSpPr>
          <p:spPr bwMode="auto">
            <a:xfrm>
              <a:off x="4638" y="196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55" name="Text Box 31"/>
            <p:cNvSpPr txBox="1">
              <a:spLocks noChangeArrowheads="1"/>
            </p:cNvSpPr>
            <p:nvPr/>
          </p:nvSpPr>
          <p:spPr bwMode="auto">
            <a:xfrm>
              <a:off x="4779" y="1934"/>
              <a:ext cx="2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pitchFamily="34" charset="0"/>
                </a:rPr>
                <a:t>c</a:t>
              </a:r>
            </a:p>
          </p:txBody>
        </p:sp>
        <p:sp>
          <p:nvSpPr>
            <p:cNvPr id="615456" name="Text Box 32"/>
            <p:cNvSpPr txBox="1">
              <a:spLocks noChangeArrowheads="1"/>
            </p:cNvSpPr>
            <p:nvPr/>
          </p:nvSpPr>
          <p:spPr bwMode="auto">
            <a:xfrm>
              <a:off x="5176" y="3011"/>
              <a:ext cx="3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500</a:t>
              </a:r>
            </a:p>
          </p:txBody>
        </p:sp>
        <p:sp>
          <p:nvSpPr>
            <p:cNvPr id="615457" name="Text Box 33"/>
            <p:cNvSpPr txBox="1">
              <a:spLocks noChangeArrowheads="1"/>
            </p:cNvSpPr>
            <p:nvPr/>
          </p:nvSpPr>
          <p:spPr bwMode="auto">
            <a:xfrm>
              <a:off x="5176" y="2755"/>
              <a:ext cx="3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504</a:t>
              </a:r>
            </a:p>
          </p:txBody>
        </p:sp>
        <p:sp>
          <p:nvSpPr>
            <p:cNvPr id="615458" name="Text Box 34"/>
            <p:cNvSpPr txBox="1">
              <a:spLocks noChangeArrowheads="1"/>
            </p:cNvSpPr>
            <p:nvPr/>
          </p:nvSpPr>
          <p:spPr bwMode="auto">
            <a:xfrm>
              <a:off x="5176" y="2213"/>
              <a:ext cx="3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532</a:t>
              </a:r>
            </a:p>
          </p:txBody>
        </p:sp>
        <p:sp>
          <p:nvSpPr>
            <p:cNvPr id="615459" name="Text Box 35"/>
            <p:cNvSpPr txBox="1">
              <a:spLocks noChangeArrowheads="1"/>
            </p:cNvSpPr>
            <p:nvPr/>
          </p:nvSpPr>
          <p:spPr bwMode="auto">
            <a:xfrm>
              <a:off x="5176" y="1962"/>
              <a:ext cx="3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536</a:t>
              </a:r>
            </a:p>
          </p:txBody>
        </p:sp>
        <p:sp>
          <p:nvSpPr>
            <p:cNvPr id="615460" name="Line 36"/>
            <p:cNvSpPr>
              <a:spLocks noChangeShapeType="1"/>
            </p:cNvSpPr>
            <p:nvPr/>
          </p:nvSpPr>
          <p:spPr bwMode="auto">
            <a:xfrm flipV="1">
              <a:off x="3050" y="1735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61" name="Line 37"/>
            <p:cNvSpPr>
              <a:spLocks noChangeShapeType="1"/>
            </p:cNvSpPr>
            <p:nvPr/>
          </p:nvSpPr>
          <p:spPr bwMode="auto">
            <a:xfrm flipV="1">
              <a:off x="3050" y="1367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62" name="Text Box 38"/>
            <p:cNvSpPr txBox="1">
              <a:spLocks noChangeArrowheads="1"/>
            </p:cNvSpPr>
            <p:nvPr/>
          </p:nvSpPr>
          <p:spPr bwMode="auto">
            <a:xfrm>
              <a:off x="5176" y="1537"/>
              <a:ext cx="3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544</a:t>
              </a:r>
            </a:p>
          </p:txBody>
        </p:sp>
        <p:sp>
          <p:nvSpPr>
            <p:cNvPr id="615463" name="Line 39"/>
            <p:cNvSpPr>
              <a:spLocks noChangeShapeType="1"/>
            </p:cNvSpPr>
            <p:nvPr/>
          </p:nvSpPr>
          <p:spPr bwMode="auto">
            <a:xfrm flipV="1">
              <a:off x="3050" y="998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64" name="Line 40"/>
            <p:cNvSpPr>
              <a:spLocks noChangeShapeType="1"/>
            </p:cNvSpPr>
            <p:nvPr/>
          </p:nvSpPr>
          <p:spPr bwMode="auto">
            <a:xfrm>
              <a:off x="4071" y="4031"/>
              <a:ext cx="0" cy="1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65" name="Line 41"/>
            <p:cNvSpPr>
              <a:spLocks noChangeShapeType="1"/>
            </p:cNvSpPr>
            <p:nvPr/>
          </p:nvSpPr>
          <p:spPr bwMode="auto">
            <a:xfrm>
              <a:off x="3050" y="1565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66" name="Text Box 42"/>
            <p:cNvSpPr txBox="1">
              <a:spLocks noChangeArrowheads="1"/>
            </p:cNvSpPr>
            <p:nvPr/>
          </p:nvSpPr>
          <p:spPr bwMode="auto">
            <a:xfrm>
              <a:off x="3986" y="1423"/>
              <a:ext cx="311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pitchFamily="34" charset="0"/>
                </a:rPr>
                <a:t>d[0]</a:t>
              </a:r>
            </a:p>
          </p:txBody>
        </p:sp>
        <p:sp>
          <p:nvSpPr>
            <p:cNvPr id="615467" name="Text Box 43"/>
            <p:cNvSpPr txBox="1">
              <a:spLocks noChangeArrowheads="1"/>
            </p:cNvSpPr>
            <p:nvPr/>
          </p:nvSpPr>
          <p:spPr bwMode="auto">
            <a:xfrm>
              <a:off x="4042" y="828"/>
              <a:ext cx="311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pitchFamily="34" charset="0"/>
                </a:rPr>
                <a:t>d[9]</a:t>
              </a:r>
            </a:p>
          </p:txBody>
        </p:sp>
        <p:sp>
          <p:nvSpPr>
            <p:cNvPr id="615468" name="Line 44"/>
            <p:cNvSpPr>
              <a:spLocks noChangeShapeType="1"/>
            </p:cNvSpPr>
            <p:nvPr/>
          </p:nvSpPr>
          <p:spPr bwMode="auto">
            <a:xfrm flipV="1">
              <a:off x="3050" y="1140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69" name="Line 45"/>
            <p:cNvSpPr>
              <a:spLocks noChangeShapeType="1"/>
            </p:cNvSpPr>
            <p:nvPr/>
          </p:nvSpPr>
          <p:spPr bwMode="auto">
            <a:xfrm>
              <a:off x="4127" y="1168"/>
              <a:ext cx="0" cy="1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70" name="Line 46"/>
            <p:cNvSpPr>
              <a:spLocks noChangeShapeType="1"/>
            </p:cNvSpPr>
            <p:nvPr/>
          </p:nvSpPr>
          <p:spPr bwMode="auto">
            <a:xfrm flipV="1">
              <a:off x="3050" y="828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71" name="Text Box 47"/>
            <p:cNvSpPr txBox="1">
              <a:spLocks noChangeArrowheads="1"/>
            </p:cNvSpPr>
            <p:nvPr/>
          </p:nvSpPr>
          <p:spPr bwMode="auto">
            <a:xfrm>
              <a:off x="5176" y="941"/>
              <a:ext cx="3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616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5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5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5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15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15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15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15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154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154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154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2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 smtClean="0"/>
              <a:t>程序的转换与机器级表示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1925" y="819150"/>
            <a:ext cx="8640763" cy="5670550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13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主要教学目标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了解高级语言与汇编语言、汇编语言与机器语言之间的关系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掌握有关指令格式、操作数类型、寻址方式、操作类型等内容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了解高级语言源程序中的语句与机器级代码之间的对应关系</a:t>
            </a:r>
          </a:p>
          <a:p>
            <a:pPr marL="838200" lvl="1" indent="-381000">
              <a:lnSpc>
                <a:spcPct val="100000"/>
              </a:lnSpc>
              <a:spcBef>
                <a:spcPts val="13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了解复杂数据类型（数组、结构等）的机器级实现</a:t>
            </a:r>
          </a:p>
          <a:p>
            <a:pPr marL="457200" indent="-457200">
              <a:lnSpc>
                <a:spcPct val="100000"/>
              </a:lnSpc>
              <a:spcBef>
                <a:spcPts val="13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主要教学内容</a:t>
            </a:r>
          </a:p>
          <a:p>
            <a:pPr marL="838200" lvl="1" indent="-381000">
              <a:lnSpc>
                <a:spcPct val="100000"/>
              </a:lnSpc>
              <a:spcBef>
                <a:spcPts val="13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介绍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语言程序与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机器级指令之间的对应关系。</a:t>
            </a:r>
          </a:p>
          <a:p>
            <a:pPr marL="838200" lvl="1" indent="-381000">
              <a:lnSpc>
                <a:spcPct val="100000"/>
              </a:lnSpc>
              <a:spcBef>
                <a:spcPts val="13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主要包括：程序转换概述、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指令系统、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语言中控制语句和过程调用等机器级实现、复杂数据类型（数组、结构等）的机器级实现等。</a:t>
            </a:r>
          </a:p>
          <a:p>
            <a:pPr marL="838200" lvl="1" indent="-381000">
              <a:lnSpc>
                <a:spcPct val="100000"/>
              </a:lnSpc>
              <a:spcBef>
                <a:spcPts val="13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本章所用的机器级表示主要以汇编语言形式表示为主。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存储器操作数的寻址方式</a:t>
            </a:r>
          </a:p>
        </p:txBody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863" y="2619375"/>
            <a:ext cx="4095750" cy="25654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0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各变量应采用什么寻址方式？</a:t>
            </a:r>
          </a:p>
          <a:p>
            <a:pPr>
              <a:buFontTx/>
              <a:buNone/>
            </a:pP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：位移 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基址</a:t>
            </a:r>
          </a:p>
          <a:p>
            <a:pPr>
              <a:buFontTx/>
              <a:buNone/>
            </a:pP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a[i]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104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+i×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，比例变址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位移</a:t>
            </a:r>
          </a:p>
          <a:p>
            <a:pPr>
              <a:buFontTx/>
              <a:buNone/>
            </a:pP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d[i]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544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+i×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，比例变址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位移</a:t>
            </a:r>
          </a:p>
          <a:p>
            <a:pPr>
              <a:buFontTx/>
              <a:buNone/>
            </a:pP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b[i][j]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altLang="zh-CN" sz="20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504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i×8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+j×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zh-CN" altLang="en-US" sz="2000" smtClean="0">
              <a:solidFill>
                <a:srgbClr val="3333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              基址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比例变址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位移</a:t>
            </a:r>
          </a:p>
          <a:p>
            <a:pPr>
              <a:buFontTx/>
              <a:buNone/>
            </a:pPr>
            <a:endParaRPr lang="en-US" altLang="zh-CN" sz="2000" smtClean="0">
              <a:solidFill>
                <a:srgbClr val="3333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endParaRPr lang="zh-CN" altLang="en-US" sz="200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7476" name="Rectangle 4"/>
          <p:cNvSpPr>
            <a:spLocks noChangeArrowheads="1"/>
          </p:cNvSpPr>
          <p:nvPr/>
        </p:nvSpPr>
        <p:spPr bwMode="auto">
          <a:xfrm>
            <a:off x="385763" y="684213"/>
            <a:ext cx="2295525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10000"/>
              </a:spcBef>
            </a:pPr>
            <a:r>
              <a:rPr lang="en-US" altLang="zh-CN" sz="2200">
                <a:latin typeface="Arial" pitchFamily="34" charset="0"/>
                <a:ea typeface="宋体" pitchFamily="2" charset="-122"/>
              </a:rPr>
              <a:t>int x</a:t>
            </a:r>
            <a:r>
              <a:rPr lang="zh-CN" altLang="en-US" sz="2200">
                <a:latin typeface="Arial" pitchFamily="34" charset="0"/>
                <a:ea typeface="宋体" pitchFamily="2" charset="-122"/>
              </a:rPr>
              <a:t>；</a:t>
            </a:r>
          </a:p>
          <a:p>
            <a:pPr marL="342900" indent="-342900">
              <a:spcBef>
                <a:spcPct val="10000"/>
              </a:spcBef>
            </a:pPr>
            <a:r>
              <a:rPr lang="en-US" altLang="zh-CN" sz="2200">
                <a:latin typeface="Arial" pitchFamily="34" charset="0"/>
                <a:ea typeface="宋体" pitchFamily="2" charset="-122"/>
              </a:rPr>
              <a:t>float a[100];</a:t>
            </a:r>
          </a:p>
          <a:p>
            <a:pPr marL="342900" indent="-342900">
              <a:spcBef>
                <a:spcPct val="10000"/>
              </a:spcBef>
            </a:pPr>
            <a:r>
              <a:rPr lang="en-US" altLang="zh-CN" sz="2200">
                <a:latin typeface="Arial" pitchFamily="34" charset="0"/>
                <a:ea typeface="宋体" pitchFamily="2" charset="-122"/>
              </a:rPr>
              <a:t>short b[4][4];</a:t>
            </a:r>
          </a:p>
          <a:p>
            <a:pPr marL="342900" indent="-342900">
              <a:spcBef>
                <a:spcPct val="10000"/>
              </a:spcBef>
            </a:pPr>
            <a:r>
              <a:rPr lang="en-US" altLang="zh-CN" sz="2200">
                <a:latin typeface="Arial" pitchFamily="34" charset="0"/>
                <a:ea typeface="宋体" pitchFamily="2" charset="-122"/>
              </a:rPr>
              <a:t>char c;</a:t>
            </a:r>
          </a:p>
          <a:p>
            <a:pPr marL="342900" indent="-342900">
              <a:spcBef>
                <a:spcPct val="10000"/>
              </a:spcBef>
            </a:pPr>
            <a:r>
              <a:rPr lang="en-US" altLang="zh-CN" sz="2200">
                <a:latin typeface="Arial" pitchFamily="34" charset="0"/>
                <a:ea typeface="宋体" pitchFamily="2" charset="-122"/>
              </a:rPr>
              <a:t>double d[10];</a:t>
            </a:r>
            <a:r>
              <a:rPr lang="en-US" altLang="zh-CN" sz="2300">
                <a:latin typeface="Arial" pitchFamily="34" charset="0"/>
                <a:ea typeface="宋体" pitchFamily="2" charset="-122"/>
              </a:rPr>
              <a:t> </a:t>
            </a:r>
          </a:p>
        </p:txBody>
      </p:sp>
      <p:grpSp>
        <p:nvGrpSpPr>
          <p:cNvPr id="617477" name="Group 5"/>
          <p:cNvGrpSpPr>
            <a:grpSpLocks/>
          </p:cNvGrpSpPr>
          <p:nvPr/>
        </p:nvGrpSpPr>
        <p:grpSpPr bwMode="auto">
          <a:xfrm>
            <a:off x="4932363" y="773113"/>
            <a:ext cx="4211637" cy="6030912"/>
            <a:chOff x="3022" y="459"/>
            <a:chExt cx="2653" cy="3799"/>
          </a:xfrm>
        </p:grpSpPr>
        <p:sp>
          <p:nvSpPr>
            <p:cNvPr id="617478" name="Rectangle 6"/>
            <p:cNvSpPr>
              <a:spLocks noChangeArrowheads="1"/>
            </p:cNvSpPr>
            <p:nvPr/>
          </p:nvSpPr>
          <p:spPr bwMode="auto">
            <a:xfrm>
              <a:off x="3050" y="657"/>
              <a:ext cx="2155" cy="36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479" name="Text Box 7"/>
            <p:cNvSpPr txBox="1">
              <a:spLocks noChangeArrowheads="1"/>
            </p:cNvSpPr>
            <p:nvPr/>
          </p:nvSpPr>
          <p:spPr bwMode="auto">
            <a:xfrm>
              <a:off x="3022" y="459"/>
              <a:ext cx="2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3333CC"/>
                  </a:solidFill>
                  <a:latin typeface="Arial" pitchFamily="34" charset="0"/>
                  <a:ea typeface="宋体" pitchFamily="2" charset="-122"/>
                </a:rPr>
                <a:t>b31			     b0</a:t>
              </a:r>
            </a:p>
          </p:txBody>
        </p:sp>
        <p:sp>
          <p:nvSpPr>
            <p:cNvPr id="617480" name="Line 8"/>
            <p:cNvSpPr>
              <a:spLocks noChangeShapeType="1"/>
            </p:cNvSpPr>
            <p:nvPr/>
          </p:nvSpPr>
          <p:spPr bwMode="auto">
            <a:xfrm flipV="1">
              <a:off x="3050" y="3975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481" name="Line 9"/>
            <p:cNvSpPr>
              <a:spLocks noChangeShapeType="1"/>
            </p:cNvSpPr>
            <p:nvPr/>
          </p:nvSpPr>
          <p:spPr bwMode="auto">
            <a:xfrm flipV="1">
              <a:off x="3050" y="3266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482" name="Text Box 10"/>
            <p:cNvSpPr txBox="1">
              <a:spLocks noChangeArrowheads="1"/>
            </p:cNvSpPr>
            <p:nvPr/>
          </p:nvSpPr>
          <p:spPr bwMode="auto">
            <a:xfrm>
              <a:off x="3929" y="3725"/>
              <a:ext cx="2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pitchFamily="34" charset="0"/>
                </a:rPr>
                <a:t>x</a:t>
              </a:r>
            </a:p>
          </p:txBody>
        </p:sp>
        <p:sp>
          <p:nvSpPr>
            <p:cNvPr id="617483" name="Line 11"/>
            <p:cNvSpPr>
              <a:spLocks noChangeShapeType="1"/>
            </p:cNvSpPr>
            <p:nvPr/>
          </p:nvSpPr>
          <p:spPr bwMode="auto">
            <a:xfrm flipV="1">
              <a:off x="3050" y="3744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484" name="Line 12"/>
            <p:cNvSpPr>
              <a:spLocks noChangeShapeType="1"/>
            </p:cNvSpPr>
            <p:nvPr/>
          </p:nvSpPr>
          <p:spPr bwMode="auto">
            <a:xfrm flipV="1">
              <a:off x="3050" y="3489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485" name="Text Box 13"/>
            <p:cNvSpPr txBox="1">
              <a:spLocks noChangeArrowheads="1"/>
            </p:cNvSpPr>
            <p:nvPr/>
          </p:nvSpPr>
          <p:spPr bwMode="auto">
            <a:xfrm>
              <a:off x="3816" y="3489"/>
              <a:ext cx="5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pitchFamily="34" charset="0"/>
                </a:rPr>
                <a:t>a[0]</a:t>
              </a:r>
            </a:p>
          </p:txBody>
        </p:sp>
        <p:sp>
          <p:nvSpPr>
            <p:cNvPr id="617486" name="Line 14"/>
            <p:cNvSpPr>
              <a:spLocks noChangeShapeType="1"/>
            </p:cNvSpPr>
            <p:nvPr/>
          </p:nvSpPr>
          <p:spPr bwMode="auto">
            <a:xfrm flipV="1">
              <a:off x="3050" y="2982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487" name="Text Box 15"/>
            <p:cNvSpPr txBox="1">
              <a:spLocks noChangeArrowheads="1"/>
            </p:cNvSpPr>
            <p:nvPr/>
          </p:nvSpPr>
          <p:spPr bwMode="auto">
            <a:xfrm>
              <a:off x="3787" y="3011"/>
              <a:ext cx="5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pitchFamily="34" charset="0"/>
                </a:rPr>
                <a:t>a[99]</a:t>
              </a:r>
            </a:p>
          </p:txBody>
        </p:sp>
        <p:sp>
          <p:nvSpPr>
            <p:cNvPr id="617488" name="Line 16"/>
            <p:cNvSpPr>
              <a:spLocks noChangeShapeType="1"/>
            </p:cNvSpPr>
            <p:nvPr/>
          </p:nvSpPr>
          <p:spPr bwMode="auto">
            <a:xfrm>
              <a:off x="4071" y="3294"/>
              <a:ext cx="0" cy="1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489" name="Line 17"/>
            <p:cNvSpPr>
              <a:spLocks noChangeShapeType="1"/>
            </p:cNvSpPr>
            <p:nvPr/>
          </p:nvSpPr>
          <p:spPr bwMode="auto">
            <a:xfrm flipV="1">
              <a:off x="3050" y="2727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490" name="Text Box 18"/>
            <p:cNvSpPr txBox="1">
              <a:spLocks noChangeArrowheads="1"/>
            </p:cNvSpPr>
            <p:nvPr/>
          </p:nvSpPr>
          <p:spPr bwMode="auto">
            <a:xfrm>
              <a:off x="3220" y="2727"/>
              <a:ext cx="7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pitchFamily="34" charset="0"/>
                </a:rPr>
                <a:t>b[0][1]</a:t>
              </a:r>
            </a:p>
          </p:txBody>
        </p:sp>
        <p:sp>
          <p:nvSpPr>
            <p:cNvPr id="617491" name="Line 19"/>
            <p:cNvSpPr>
              <a:spLocks noChangeShapeType="1"/>
            </p:cNvSpPr>
            <p:nvPr/>
          </p:nvSpPr>
          <p:spPr bwMode="auto">
            <a:xfrm>
              <a:off x="4099" y="2727"/>
              <a:ext cx="0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492" name="Text Box 20"/>
            <p:cNvSpPr txBox="1">
              <a:spLocks noChangeArrowheads="1"/>
            </p:cNvSpPr>
            <p:nvPr/>
          </p:nvSpPr>
          <p:spPr bwMode="auto">
            <a:xfrm>
              <a:off x="5176" y="3744"/>
              <a:ext cx="4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100</a:t>
              </a:r>
            </a:p>
          </p:txBody>
        </p:sp>
        <p:sp>
          <p:nvSpPr>
            <p:cNvPr id="617493" name="Text Box 21"/>
            <p:cNvSpPr txBox="1">
              <a:spLocks noChangeArrowheads="1"/>
            </p:cNvSpPr>
            <p:nvPr/>
          </p:nvSpPr>
          <p:spPr bwMode="auto">
            <a:xfrm>
              <a:off x="5176" y="3517"/>
              <a:ext cx="3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104</a:t>
              </a:r>
            </a:p>
          </p:txBody>
        </p:sp>
        <p:sp>
          <p:nvSpPr>
            <p:cNvPr id="617494" name="Text Box 22"/>
            <p:cNvSpPr txBox="1">
              <a:spLocks noChangeArrowheads="1"/>
            </p:cNvSpPr>
            <p:nvPr/>
          </p:nvSpPr>
          <p:spPr bwMode="auto">
            <a:xfrm>
              <a:off x="4269" y="2727"/>
              <a:ext cx="7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pitchFamily="34" charset="0"/>
                </a:rPr>
                <a:t>b[0][0]</a:t>
              </a:r>
            </a:p>
          </p:txBody>
        </p:sp>
        <p:sp>
          <p:nvSpPr>
            <p:cNvPr id="617495" name="Line 23"/>
            <p:cNvSpPr>
              <a:spLocks noChangeShapeType="1"/>
            </p:cNvSpPr>
            <p:nvPr/>
          </p:nvSpPr>
          <p:spPr bwMode="auto">
            <a:xfrm flipV="1">
              <a:off x="3050" y="2444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496" name="Line 24"/>
            <p:cNvSpPr>
              <a:spLocks noChangeShapeType="1"/>
            </p:cNvSpPr>
            <p:nvPr/>
          </p:nvSpPr>
          <p:spPr bwMode="auto">
            <a:xfrm flipV="1">
              <a:off x="3050" y="2189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497" name="Text Box 25"/>
            <p:cNvSpPr txBox="1">
              <a:spLocks noChangeArrowheads="1"/>
            </p:cNvSpPr>
            <p:nvPr/>
          </p:nvSpPr>
          <p:spPr bwMode="auto">
            <a:xfrm>
              <a:off x="3220" y="2189"/>
              <a:ext cx="7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pitchFamily="34" charset="0"/>
                </a:rPr>
                <a:t>b[3][3]</a:t>
              </a:r>
            </a:p>
          </p:txBody>
        </p:sp>
        <p:sp>
          <p:nvSpPr>
            <p:cNvPr id="617498" name="Line 26"/>
            <p:cNvSpPr>
              <a:spLocks noChangeShapeType="1"/>
            </p:cNvSpPr>
            <p:nvPr/>
          </p:nvSpPr>
          <p:spPr bwMode="auto">
            <a:xfrm>
              <a:off x="4099" y="2189"/>
              <a:ext cx="0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499" name="Text Box 27"/>
            <p:cNvSpPr txBox="1">
              <a:spLocks noChangeArrowheads="1"/>
            </p:cNvSpPr>
            <p:nvPr/>
          </p:nvSpPr>
          <p:spPr bwMode="auto">
            <a:xfrm>
              <a:off x="4269" y="2189"/>
              <a:ext cx="7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pitchFamily="34" charset="0"/>
                </a:rPr>
                <a:t>b[3][2]</a:t>
              </a:r>
            </a:p>
          </p:txBody>
        </p:sp>
        <p:sp>
          <p:nvSpPr>
            <p:cNvPr id="617500" name="Line 28"/>
            <p:cNvSpPr>
              <a:spLocks noChangeShapeType="1"/>
            </p:cNvSpPr>
            <p:nvPr/>
          </p:nvSpPr>
          <p:spPr bwMode="auto">
            <a:xfrm>
              <a:off x="4099" y="2500"/>
              <a:ext cx="0" cy="1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501" name="Line 29"/>
            <p:cNvSpPr>
              <a:spLocks noChangeShapeType="1"/>
            </p:cNvSpPr>
            <p:nvPr/>
          </p:nvSpPr>
          <p:spPr bwMode="auto">
            <a:xfrm flipV="1">
              <a:off x="3050" y="1962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502" name="Line 30"/>
            <p:cNvSpPr>
              <a:spLocks noChangeShapeType="1"/>
            </p:cNvSpPr>
            <p:nvPr/>
          </p:nvSpPr>
          <p:spPr bwMode="auto">
            <a:xfrm>
              <a:off x="4638" y="196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503" name="Text Box 31"/>
            <p:cNvSpPr txBox="1">
              <a:spLocks noChangeArrowheads="1"/>
            </p:cNvSpPr>
            <p:nvPr/>
          </p:nvSpPr>
          <p:spPr bwMode="auto">
            <a:xfrm>
              <a:off x="4779" y="1934"/>
              <a:ext cx="2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pitchFamily="34" charset="0"/>
                </a:rPr>
                <a:t>c</a:t>
              </a:r>
            </a:p>
          </p:txBody>
        </p:sp>
        <p:sp>
          <p:nvSpPr>
            <p:cNvPr id="617504" name="Text Box 32"/>
            <p:cNvSpPr txBox="1">
              <a:spLocks noChangeArrowheads="1"/>
            </p:cNvSpPr>
            <p:nvPr/>
          </p:nvSpPr>
          <p:spPr bwMode="auto">
            <a:xfrm>
              <a:off x="5176" y="3011"/>
              <a:ext cx="3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500</a:t>
              </a:r>
            </a:p>
          </p:txBody>
        </p:sp>
        <p:sp>
          <p:nvSpPr>
            <p:cNvPr id="617505" name="Text Box 33"/>
            <p:cNvSpPr txBox="1">
              <a:spLocks noChangeArrowheads="1"/>
            </p:cNvSpPr>
            <p:nvPr/>
          </p:nvSpPr>
          <p:spPr bwMode="auto">
            <a:xfrm>
              <a:off x="5176" y="2755"/>
              <a:ext cx="3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504</a:t>
              </a:r>
            </a:p>
          </p:txBody>
        </p:sp>
        <p:sp>
          <p:nvSpPr>
            <p:cNvPr id="617506" name="Text Box 34"/>
            <p:cNvSpPr txBox="1">
              <a:spLocks noChangeArrowheads="1"/>
            </p:cNvSpPr>
            <p:nvPr/>
          </p:nvSpPr>
          <p:spPr bwMode="auto">
            <a:xfrm>
              <a:off x="5176" y="2213"/>
              <a:ext cx="3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532</a:t>
              </a:r>
            </a:p>
          </p:txBody>
        </p:sp>
        <p:sp>
          <p:nvSpPr>
            <p:cNvPr id="617507" name="Text Box 35"/>
            <p:cNvSpPr txBox="1">
              <a:spLocks noChangeArrowheads="1"/>
            </p:cNvSpPr>
            <p:nvPr/>
          </p:nvSpPr>
          <p:spPr bwMode="auto">
            <a:xfrm>
              <a:off x="5176" y="1962"/>
              <a:ext cx="3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536</a:t>
              </a:r>
            </a:p>
          </p:txBody>
        </p:sp>
        <p:sp>
          <p:nvSpPr>
            <p:cNvPr id="617508" name="Line 36"/>
            <p:cNvSpPr>
              <a:spLocks noChangeShapeType="1"/>
            </p:cNvSpPr>
            <p:nvPr/>
          </p:nvSpPr>
          <p:spPr bwMode="auto">
            <a:xfrm flipV="1">
              <a:off x="3050" y="1735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509" name="Line 37"/>
            <p:cNvSpPr>
              <a:spLocks noChangeShapeType="1"/>
            </p:cNvSpPr>
            <p:nvPr/>
          </p:nvSpPr>
          <p:spPr bwMode="auto">
            <a:xfrm flipV="1">
              <a:off x="3050" y="1367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510" name="Text Box 38"/>
            <p:cNvSpPr txBox="1">
              <a:spLocks noChangeArrowheads="1"/>
            </p:cNvSpPr>
            <p:nvPr/>
          </p:nvSpPr>
          <p:spPr bwMode="auto">
            <a:xfrm>
              <a:off x="5176" y="1537"/>
              <a:ext cx="3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544</a:t>
              </a:r>
            </a:p>
          </p:txBody>
        </p:sp>
        <p:sp>
          <p:nvSpPr>
            <p:cNvPr id="617511" name="Line 39"/>
            <p:cNvSpPr>
              <a:spLocks noChangeShapeType="1"/>
            </p:cNvSpPr>
            <p:nvPr/>
          </p:nvSpPr>
          <p:spPr bwMode="auto">
            <a:xfrm flipV="1">
              <a:off x="3050" y="998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512" name="Line 40"/>
            <p:cNvSpPr>
              <a:spLocks noChangeShapeType="1"/>
            </p:cNvSpPr>
            <p:nvPr/>
          </p:nvSpPr>
          <p:spPr bwMode="auto">
            <a:xfrm>
              <a:off x="4071" y="4031"/>
              <a:ext cx="0" cy="1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513" name="Line 41"/>
            <p:cNvSpPr>
              <a:spLocks noChangeShapeType="1"/>
            </p:cNvSpPr>
            <p:nvPr/>
          </p:nvSpPr>
          <p:spPr bwMode="auto">
            <a:xfrm>
              <a:off x="3050" y="1565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514" name="Text Box 42"/>
            <p:cNvSpPr txBox="1">
              <a:spLocks noChangeArrowheads="1"/>
            </p:cNvSpPr>
            <p:nvPr/>
          </p:nvSpPr>
          <p:spPr bwMode="auto">
            <a:xfrm>
              <a:off x="3986" y="1423"/>
              <a:ext cx="311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pitchFamily="34" charset="0"/>
                </a:rPr>
                <a:t>d[0]</a:t>
              </a:r>
            </a:p>
          </p:txBody>
        </p:sp>
        <p:sp>
          <p:nvSpPr>
            <p:cNvPr id="617515" name="Text Box 43"/>
            <p:cNvSpPr txBox="1">
              <a:spLocks noChangeArrowheads="1"/>
            </p:cNvSpPr>
            <p:nvPr/>
          </p:nvSpPr>
          <p:spPr bwMode="auto">
            <a:xfrm>
              <a:off x="4042" y="828"/>
              <a:ext cx="311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pitchFamily="34" charset="0"/>
                </a:rPr>
                <a:t>d[9]</a:t>
              </a:r>
            </a:p>
          </p:txBody>
        </p:sp>
        <p:sp>
          <p:nvSpPr>
            <p:cNvPr id="617516" name="Line 44"/>
            <p:cNvSpPr>
              <a:spLocks noChangeShapeType="1"/>
            </p:cNvSpPr>
            <p:nvPr/>
          </p:nvSpPr>
          <p:spPr bwMode="auto">
            <a:xfrm flipV="1">
              <a:off x="3050" y="1140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517" name="Line 45"/>
            <p:cNvSpPr>
              <a:spLocks noChangeShapeType="1"/>
            </p:cNvSpPr>
            <p:nvPr/>
          </p:nvSpPr>
          <p:spPr bwMode="auto">
            <a:xfrm>
              <a:off x="4127" y="1168"/>
              <a:ext cx="0" cy="1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518" name="Line 46"/>
            <p:cNvSpPr>
              <a:spLocks noChangeShapeType="1"/>
            </p:cNvSpPr>
            <p:nvPr/>
          </p:nvSpPr>
          <p:spPr bwMode="auto">
            <a:xfrm flipV="1">
              <a:off x="3050" y="828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519" name="Text Box 47"/>
            <p:cNvSpPr txBox="1">
              <a:spLocks noChangeArrowheads="1"/>
            </p:cNvSpPr>
            <p:nvPr/>
          </p:nvSpPr>
          <p:spPr bwMode="auto">
            <a:xfrm>
              <a:off x="5176" y="941"/>
              <a:ext cx="3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616</a:t>
              </a:r>
            </a:p>
          </p:txBody>
        </p:sp>
      </p:grpSp>
      <p:sp>
        <p:nvSpPr>
          <p:cNvPr id="617520" name="Rectangle 48"/>
          <p:cNvSpPr>
            <a:spLocks noChangeArrowheads="1"/>
          </p:cNvSpPr>
          <p:nvPr/>
        </p:nvSpPr>
        <p:spPr bwMode="auto">
          <a:xfrm>
            <a:off x="187325" y="5129213"/>
            <a:ext cx="4699000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35000"/>
              </a:spcBef>
            </a:pPr>
            <a:r>
              <a:rPr lang="zh-CN" altLang="en-US" sz="2000"/>
              <a:t>将</a:t>
            </a:r>
            <a:r>
              <a:rPr lang="en-US" altLang="zh-CN" sz="2000"/>
              <a:t>b[i][j]</a:t>
            </a:r>
            <a:r>
              <a:rPr lang="zh-CN" altLang="en-US" sz="2000"/>
              <a:t>取到</a:t>
            </a:r>
            <a:r>
              <a:rPr lang="en-US" altLang="zh-CN" sz="2000"/>
              <a:t>AX</a:t>
            </a:r>
            <a:r>
              <a:rPr lang="zh-CN" altLang="en-US" sz="2000"/>
              <a:t>中的指令可以是：</a:t>
            </a:r>
          </a:p>
          <a:p>
            <a:pPr>
              <a:spcBef>
                <a:spcPct val="35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“</a:t>
            </a:r>
            <a:r>
              <a:rPr lang="en-US" altLang="zh-CN" sz="2000">
                <a:solidFill>
                  <a:srgbClr val="3333CC"/>
                </a:solidFill>
              </a:rPr>
              <a:t>movw </a:t>
            </a:r>
            <a:r>
              <a:rPr lang="en-US" altLang="zh-CN" sz="2000">
                <a:solidFill>
                  <a:srgbClr val="007635"/>
                </a:solidFill>
              </a:rPr>
              <a:t>504</a:t>
            </a:r>
            <a:r>
              <a:rPr lang="en-US" altLang="zh-CN" sz="2000">
                <a:solidFill>
                  <a:srgbClr val="3333CC"/>
                </a:solidFill>
              </a:rPr>
              <a:t>(%ebp</a:t>
            </a:r>
            <a:r>
              <a:rPr lang="en-US" altLang="zh-CN" sz="2000"/>
              <a:t>,%esi</a:t>
            </a:r>
            <a:r>
              <a:rPr lang="en-US" altLang="zh-CN" sz="2000">
                <a:solidFill>
                  <a:srgbClr val="3333CC"/>
                </a:solidFill>
              </a:rPr>
              <a:t>,</a:t>
            </a:r>
            <a:r>
              <a:rPr lang="en-US" altLang="zh-CN" sz="2000">
                <a:solidFill>
                  <a:srgbClr val="FF3300"/>
                </a:solidFill>
              </a:rPr>
              <a:t>2</a:t>
            </a:r>
            <a:r>
              <a:rPr lang="en-US" altLang="zh-CN" sz="2000">
                <a:solidFill>
                  <a:srgbClr val="3333CC"/>
                </a:solidFill>
              </a:rPr>
              <a:t>), %ax”</a:t>
            </a:r>
          </a:p>
          <a:p>
            <a:pPr>
              <a:spcBef>
                <a:spcPct val="35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其中，</a:t>
            </a:r>
            <a:r>
              <a:rPr lang="zh-CN" altLang="en-US" sz="2000" b="0"/>
              <a:t> </a:t>
            </a:r>
            <a:r>
              <a:rPr lang="en-US" altLang="zh-CN" sz="2000">
                <a:solidFill>
                  <a:srgbClr val="3333CC"/>
                </a:solidFill>
              </a:rPr>
              <a:t>i×8</a:t>
            </a:r>
            <a:r>
              <a:rPr lang="zh-CN" altLang="en-US" sz="2000">
                <a:solidFill>
                  <a:srgbClr val="3333CC"/>
                </a:solidFill>
              </a:rPr>
              <a:t>在</a:t>
            </a:r>
            <a:r>
              <a:rPr lang="en-US" altLang="zh-CN" sz="2000">
                <a:solidFill>
                  <a:srgbClr val="3333CC"/>
                </a:solidFill>
              </a:rPr>
              <a:t>EBP</a:t>
            </a:r>
            <a:r>
              <a:rPr lang="zh-CN" altLang="en-US" sz="2000">
                <a:solidFill>
                  <a:srgbClr val="3333CC"/>
                </a:solidFill>
              </a:rPr>
              <a:t>中，</a:t>
            </a:r>
            <a:r>
              <a:rPr lang="en-US" altLang="zh-CN" sz="2000">
                <a:solidFill>
                  <a:srgbClr val="3333CC"/>
                </a:solidFill>
              </a:rPr>
              <a:t>j</a:t>
            </a:r>
            <a:r>
              <a:rPr lang="zh-CN" altLang="en-US" sz="2000">
                <a:solidFill>
                  <a:srgbClr val="3333CC"/>
                </a:solidFill>
              </a:rPr>
              <a:t>在</a:t>
            </a:r>
            <a:r>
              <a:rPr lang="en-US" altLang="zh-CN" sz="2000">
                <a:solidFill>
                  <a:srgbClr val="3333CC"/>
                </a:solidFill>
              </a:rPr>
              <a:t>ESI</a:t>
            </a:r>
            <a:r>
              <a:rPr lang="zh-CN" altLang="en-US" sz="2000">
                <a:solidFill>
                  <a:srgbClr val="3333CC"/>
                </a:solidFill>
              </a:rPr>
              <a:t>中，</a:t>
            </a:r>
          </a:p>
          <a:p>
            <a:pPr>
              <a:spcBef>
                <a:spcPct val="35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           </a:t>
            </a:r>
            <a:r>
              <a:rPr lang="en-US" altLang="zh-CN" sz="2000">
                <a:solidFill>
                  <a:srgbClr val="FF3300"/>
                </a:solidFill>
              </a:rPr>
              <a:t>2</a:t>
            </a:r>
            <a:r>
              <a:rPr lang="zh-CN" altLang="en-US" sz="2000">
                <a:solidFill>
                  <a:srgbClr val="3333CC"/>
                </a:solidFill>
              </a:rPr>
              <a:t>为比例因子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7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7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7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7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7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7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17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17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17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175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7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浮点寄存器栈和多媒体扩展寄存器组 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28663"/>
            <a:ext cx="8686800" cy="6021387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25000"/>
              </a:spcBef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的浮点处理架构有两种 ：</a:t>
            </a:r>
          </a:p>
          <a:p>
            <a:pPr lvl="1">
              <a:lnSpc>
                <a:spcPct val="120000"/>
              </a:lnSpc>
              <a:spcBef>
                <a:spcPct val="25000"/>
              </a:spcBef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浮点协处理器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x87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架构（</a:t>
            </a:r>
            <a:r>
              <a:rPr lang="en-US" altLang="zh-CN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x87 FPU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>
              <a:lnSpc>
                <a:spcPct val="120000"/>
              </a:lnSpc>
              <a:spcBef>
                <a:spcPct val="25000"/>
              </a:spcBef>
              <a:buFont typeface="Wingdings" pitchFamily="2" charset="2"/>
              <a:buChar char="ü"/>
            </a:pP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位寄存器</a:t>
            </a:r>
            <a:r>
              <a:rPr lang="en-US" altLang="zh-CN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ST(0) </a:t>
            </a:r>
            <a:r>
              <a:rPr lang="en-US" altLang="zh-CN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~ ST(7)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（采用栈结构），栈顶为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ST(0)</a:t>
            </a:r>
            <a:endParaRPr lang="en-US" altLang="en-US" smtClean="0">
              <a:solidFill>
                <a:srgbClr val="CC33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  <a:spcBef>
                <a:spcPct val="25000"/>
              </a:spcBef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MMX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发展而来的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SSE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架构 </a:t>
            </a:r>
          </a:p>
          <a:p>
            <a:pPr lvl="1">
              <a:lnSpc>
                <a:spcPct val="120000"/>
              </a:lnSpc>
              <a:spcBef>
                <a:spcPct val="25000"/>
              </a:spcBef>
              <a:buFont typeface="Wingdings" pitchFamily="2" charset="2"/>
              <a:buChar char="ü"/>
            </a:pPr>
            <a:r>
              <a:rPr lang="en-US" altLang="zh-CN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MMX</a:t>
            </a:r>
            <a:r>
              <a:rPr lang="zh-CN" altLang="en-US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位寄存器</a:t>
            </a:r>
            <a:r>
              <a:rPr lang="en-US" altLang="zh-CN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MM0~MM7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，借用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位寄存器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ST(0)~ST(7)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位尾数所占的位，可同时处理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个字节，或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个字，或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个双字，或一个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位的数据</a:t>
            </a:r>
          </a:p>
          <a:p>
            <a:pPr lvl="1">
              <a:lnSpc>
                <a:spcPct val="120000"/>
              </a:lnSpc>
              <a:spcBef>
                <a:spcPct val="25000"/>
              </a:spcBef>
              <a:buFont typeface="Wingdings" pitchFamily="2" charset="2"/>
              <a:buChar char="ü"/>
            </a:pP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MMX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指令并没带来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3D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游戏性能的显著提升，故推出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SSE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，并陆续推出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SSE2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SSE3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SSSE3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SSE4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等采用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SIMD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的指令集，这些统称为</a:t>
            </a:r>
            <a:r>
              <a:rPr lang="en-US" altLang="zh-CN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SSE</a:t>
            </a:r>
            <a:r>
              <a:rPr lang="zh-CN" altLang="en-US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指令集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  </a:t>
            </a:r>
          </a:p>
          <a:p>
            <a:pPr lvl="1">
              <a:lnSpc>
                <a:spcPct val="120000"/>
              </a:lnSpc>
              <a:spcBef>
                <a:spcPct val="25000"/>
              </a:spcBef>
              <a:buFont typeface="Wingdings" pitchFamily="2" charset="2"/>
              <a:buChar char="ü"/>
            </a:pP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SSE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指令集将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位浮点寄存器扩充到</a:t>
            </a:r>
            <a:r>
              <a:rPr lang="en-US" altLang="zh-CN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128</a:t>
            </a:r>
            <a:r>
              <a:rPr lang="zh-CN" altLang="en-US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位多媒体扩展通用寄存器</a:t>
            </a:r>
            <a:r>
              <a:rPr lang="en-US" altLang="zh-CN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XMM0~XMM7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，可同时处理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个字节，或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个字，或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个双字（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位整数或单精度浮点数），或两个四字的数据，而且从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SSE2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开始，还支持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128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位整数运算或同时并行处理两个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位双精度浮点数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6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6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6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6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IA-32</a:t>
            </a:r>
            <a:r>
              <a:rPr lang="zh-CN" altLang="en-US" sz="3600" smtClean="0"/>
              <a:t>中通用寄存器中的编号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863" y="5589588"/>
            <a:ext cx="8505825" cy="900112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200" smtClean="0">
                <a:solidFill>
                  <a:srgbClr val="FF3300"/>
                </a:solidFill>
                <a:ea typeface="微软雅黑" pitchFamily="34" charset="-122"/>
              </a:rPr>
              <a:t>反映了体系结构发展的轨迹，字长不断扩充，指令保持兼容</a:t>
            </a:r>
          </a:p>
          <a:p>
            <a:pPr>
              <a:buFontTx/>
              <a:buNone/>
            </a:pPr>
            <a:r>
              <a:rPr lang="en-US" altLang="zh-CN" sz="2200" smtClean="0">
                <a:solidFill>
                  <a:srgbClr val="FF3300"/>
                </a:solidFill>
                <a:ea typeface="微软雅黑" pitchFamily="34" charset="-122"/>
              </a:rPr>
              <a:t>ST</a:t>
            </a:r>
            <a:r>
              <a:rPr lang="zh-CN" altLang="en-US" sz="2200" smtClean="0">
                <a:solidFill>
                  <a:srgbClr val="FF3300"/>
                </a:solidFill>
                <a:ea typeface="微软雅黑" pitchFamily="34" charset="-122"/>
              </a:rPr>
              <a:t>（</a:t>
            </a:r>
            <a:r>
              <a:rPr lang="en-US" altLang="zh-CN" sz="2200" smtClean="0">
                <a:solidFill>
                  <a:srgbClr val="FF3300"/>
                </a:solidFill>
                <a:ea typeface="微软雅黑" pitchFamily="34" charset="-122"/>
              </a:rPr>
              <a:t>0</a:t>
            </a:r>
            <a:r>
              <a:rPr lang="zh-CN" altLang="en-US" sz="2200" smtClean="0">
                <a:solidFill>
                  <a:srgbClr val="FF3300"/>
                </a:solidFill>
                <a:ea typeface="微软雅黑" pitchFamily="34" charset="-122"/>
              </a:rPr>
              <a:t>）</a:t>
            </a:r>
            <a:r>
              <a:rPr lang="en-US" altLang="zh-CN" sz="2200" smtClean="0">
                <a:solidFill>
                  <a:srgbClr val="FF3300"/>
                </a:solidFill>
                <a:ea typeface="微软雅黑" pitchFamily="34" charset="-122"/>
                <a:cs typeface="Arial" pitchFamily="34" charset="0"/>
              </a:rPr>
              <a:t>~ ST</a:t>
            </a:r>
            <a:r>
              <a:rPr lang="zh-CN" altLang="en-US" sz="2200" smtClean="0">
                <a:solidFill>
                  <a:srgbClr val="FF3300"/>
                </a:solidFill>
                <a:ea typeface="微软雅黑" pitchFamily="34" charset="-122"/>
                <a:cs typeface="Arial" pitchFamily="34" charset="0"/>
              </a:rPr>
              <a:t>（</a:t>
            </a:r>
            <a:r>
              <a:rPr lang="en-US" altLang="zh-CN" sz="2200" smtClean="0">
                <a:solidFill>
                  <a:srgbClr val="FF3300"/>
                </a:solidFill>
                <a:ea typeface="微软雅黑" pitchFamily="34" charset="-122"/>
                <a:cs typeface="Arial" pitchFamily="34" charset="0"/>
              </a:rPr>
              <a:t>7</a:t>
            </a:r>
            <a:r>
              <a:rPr lang="zh-CN" altLang="en-US" sz="2200" smtClean="0">
                <a:solidFill>
                  <a:srgbClr val="FF3300"/>
                </a:solidFill>
                <a:ea typeface="微软雅黑" pitchFamily="34" charset="-122"/>
                <a:cs typeface="Arial" pitchFamily="34" charset="0"/>
              </a:rPr>
              <a:t>）是</a:t>
            </a:r>
            <a:r>
              <a:rPr lang="en-US" altLang="zh-CN" sz="2200" smtClean="0">
                <a:solidFill>
                  <a:srgbClr val="FF3300"/>
                </a:solidFill>
                <a:ea typeface="微软雅黑" pitchFamily="34" charset="-122"/>
                <a:cs typeface="Arial" pitchFamily="34" charset="0"/>
              </a:rPr>
              <a:t>80</a:t>
            </a:r>
            <a:r>
              <a:rPr lang="zh-CN" altLang="en-US" sz="2200" smtClean="0">
                <a:solidFill>
                  <a:srgbClr val="FF3300"/>
                </a:solidFill>
                <a:ea typeface="微软雅黑" pitchFamily="34" charset="-122"/>
                <a:cs typeface="Arial" pitchFamily="34" charset="0"/>
              </a:rPr>
              <a:t>位，</a:t>
            </a:r>
            <a:r>
              <a:rPr lang="en-US" altLang="zh-CN" sz="2200" smtClean="0">
                <a:solidFill>
                  <a:srgbClr val="FF3300"/>
                </a:solidFill>
                <a:ea typeface="微软雅黑" pitchFamily="34" charset="-122"/>
                <a:cs typeface="Arial" pitchFamily="34" charset="0"/>
              </a:rPr>
              <a:t>MM0 ~MM7</a:t>
            </a:r>
            <a:r>
              <a:rPr lang="zh-CN" altLang="en-US" sz="2200" smtClean="0">
                <a:solidFill>
                  <a:srgbClr val="FF3300"/>
                </a:solidFill>
                <a:ea typeface="微软雅黑" pitchFamily="34" charset="-122"/>
                <a:cs typeface="Arial" pitchFamily="34" charset="0"/>
              </a:rPr>
              <a:t>使用其低</a:t>
            </a:r>
            <a:r>
              <a:rPr lang="en-US" altLang="zh-CN" sz="2200" smtClean="0">
                <a:solidFill>
                  <a:srgbClr val="FF3300"/>
                </a:solidFill>
                <a:ea typeface="微软雅黑" pitchFamily="34" charset="-122"/>
                <a:cs typeface="Arial" pitchFamily="34" charset="0"/>
              </a:rPr>
              <a:t>64</a:t>
            </a:r>
            <a:r>
              <a:rPr lang="zh-CN" altLang="en-US" sz="2200" smtClean="0">
                <a:solidFill>
                  <a:srgbClr val="FF3300"/>
                </a:solidFill>
                <a:ea typeface="微软雅黑" pitchFamily="34" charset="-122"/>
                <a:cs typeface="Arial" pitchFamily="34" charset="0"/>
              </a:rPr>
              <a:t>位</a:t>
            </a:r>
          </a:p>
        </p:txBody>
      </p:sp>
      <p:pic>
        <p:nvPicPr>
          <p:cNvPr id="6185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375" y="863600"/>
            <a:ext cx="8596313" cy="47259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14287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IA-32</a:t>
            </a:r>
            <a:r>
              <a:rPr lang="zh-CN" altLang="en-US" sz="3600" smtClean="0"/>
              <a:t>常用指令类型</a:t>
            </a:r>
          </a:p>
        </p:txBody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836613"/>
            <a:ext cx="8334375" cy="6021387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buFontTx/>
              <a:buNone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）传送指令</a:t>
            </a:r>
          </a:p>
          <a:p>
            <a:pPr marL="838200" lvl="1" indent="-381000">
              <a:lnSpc>
                <a:spcPct val="11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通用数据传送指令</a:t>
            </a:r>
          </a:p>
          <a:p>
            <a:pPr marL="1371600" lvl="2" indent="-457200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MOV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：一般传送，包括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movb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movw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movl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marL="1371600" lvl="2" indent="-457200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MOVS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：符号扩展传送，如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movsbw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movswl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marL="1371600" lvl="2" indent="-457200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MOVZ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：零扩展传送，如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movzwl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movzbl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marL="1371600" lvl="2" indent="-457200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XCHG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：数据交换</a:t>
            </a:r>
          </a:p>
          <a:p>
            <a:pPr marL="1371600" lvl="2" indent="-457200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PUSH/POP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入栈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出栈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，如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pushl,pushw,popl,popw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marL="838200" lvl="1" indent="-381000">
              <a:lnSpc>
                <a:spcPct val="11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地址传送指令 </a:t>
            </a:r>
          </a:p>
          <a:p>
            <a:pPr marL="1371600" lvl="2" indent="-457200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LEA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：加载有效地址，如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leal (%edx,%eax), %eax”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的功能为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R[eax]←R[edx]+R[eax]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，执行前，若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R[edx]=</a:t>
            </a:r>
            <a:r>
              <a:rPr lang="en-US" altLang="zh-CN" sz="2000" i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R[eax]=</a:t>
            </a:r>
            <a:r>
              <a:rPr lang="en-US" altLang="zh-CN" sz="2000" i="1" smtClean="0">
                <a:latin typeface="微软雅黑" pitchFamily="34" charset="-122"/>
                <a:ea typeface="微软雅黑" pitchFamily="34" charset="-122"/>
              </a:rPr>
              <a:t>j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，则指令执行后，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R[eax]=</a:t>
            </a:r>
            <a:r>
              <a:rPr lang="en-US" altLang="zh-CN" sz="2000" i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en-US" altLang="zh-CN" sz="2000" i="1" smtClean="0">
                <a:latin typeface="微软雅黑" pitchFamily="34" charset="-122"/>
                <a:ea typeface="微软雅黑" pitchFamily="34" charset="-122"/>
              </a:rPr>
              <a:t>j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000" smtClean="0">
              <a:latin typeface="微软雅黑" pitchFamily="34" charset="-122"/>
              <a:ea typeface="微软雅黑" pitchFamily="34" charset="-122"/>
            </a:endParaRPr>
          </a:p>
          <a:p>
            <a:pPr marL="838200" lvl="1" indent="-381000">
              <a:lnSpc>
                <a:spcPct val="11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输入输出指令 </a:t>
            </a:r>
          </a:p>
          <a:p>
            <a:pPr marL="1371600" lvl="2" indent="-457200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IN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OUT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端口与寄存器之间的交换</a:t>
            </a:r>
          </a:p>
          <a:p>
            <a:pPr marL="838200" lvl="1" indent="-381000">
              <a:lnSpc>
                <a:spcPct val="11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标志传送指令</a:t>
            </a:r>
          </a:p>
          <a:p>
            <a:pPr marL="1371600" lvl="2" indent="-457200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PUSHF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POPF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：将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EFLAG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压栈，或将栈顶内容送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EFLAG</a:t>
            </a:r>
            <a:r>
              <a:rPr lang="en-US" altLang="zh-CN" sz="2000" smtClean="0"/>
              <a:t> </a:t>
            </a:r>
            <a:endParaRPr lang="zh-CN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9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9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9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9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9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>
                <a:latin typeface="黑体"/>
              </a:rPr>
              <a:t>“</a:t>
            </a:r>
            <a:r>
              <a:rPr lang="zh-CN" altLang="en-US" sz="3600" smtClean="0"/>
              <a:t>入栈</a:t>
            </a:r>
            <a:r>
              <a:rPr lang="zh-CN" altLang="en-US" sz="3600" smtClean="0">
                <a:latin typeface="黑体"/>
              </a:rPr>
              <a:t>”</a:t>
            </a:r>
            <a:r>
              <a:rPr lang="zh-CN" altLang="en-US" sz="3600" smtClean="0"/>
              <a:t>和</a:t>
            </a:r>
            <a:r>
              <a:rPr lang="zh-CN" altLang="en-US" sz="3600" smtClean="0">
                <a:latin typeface="黑体"/>
              </a:rPr>
              <a:t>“</a:t>
            </a:r>
            <a:r>
              <a:rPr lang="zh-CN" altLang="en-US" sz="3600" smtClean="0"/>
              <a:t>出栈</a:t>
            </a:r>
            <a:r>
              <a:rPr lang="zh-CN" altLang="en-US" sz="3600" smtClean="0">
                <a:latin typeface="黑体"/>
              </a:rPr>
              <a:t>”</a:t>
            </a:r>
            <a:r>
              <a:rPr lang="zh-CN" altLang="en-US" sz="3600" smtClean="0"/>
              <a:t>操作</a:t>
            </a:r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栈（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Stack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）是一种采用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“先进后出”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方式进行访问的一块存储区，用于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嵌套过程调用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2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从高地址向低地址增长</a:t>
            </a:r>
            <a:endParaRPr lang="zh-CN" altLang="en-US" sz="22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“栈”不等于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“堆栈”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（由“堆”和“栈”组成）</a:t>
            </a:r>
          </a:p>
        </p:txBody>
      </p:sp>
      <p:pic>
        <p:nvPicPr>
          <p:cNvPr id="6215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6863" y="2349500"/>
            <a:ext cx="4049712" cy="3771900"/>
          </a:xfrm>
          <a:prstGeom prst="rect">
            <a:avLst/>
          </a:prstGeom>
          <a:noFill/>
        </p:spPr>
      </p:pic>
      <p:pic>
        <p:nvPicPr>
          <p:cNvPr id="6215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349500"/>
            <a:ext cx="4186238" cy="3736975"/>
          </a:xfrm>
          <a:prstGeom prst="rect">
            <a:avLst/>
          </a:prstGeom>
          <a:noFill/>
        </p:spPr>
      </p:pic>
      <p:grpSp>
        <p:nvGrpSpPr>
          <p:cNvPr id="621576" name="Group 8"/>
          <p:cNvGrpSpPr>
            <a:grpSpLocks/>
          </p:cNvGrpSpPr>
          <p:nvPr/>
        </p:nvGrpSpPr>
        <p:grpSpPr bwMode="auto">
          <a:xfrm>
            <a:off x="3357563" y="2798763"/>
            <a:ext cx="1216025" cy="427037"/>
            <a:chOff x="2115" y="1791"/>
            <a:chExt cx="766" cy="269"/>
          </a:xfrm>
        </p:grpSpPr>
        <p:sp>
          <p:nvSpPr>
            <p:cNvPr id="621574" name="Line 6"/>
            <p:cNvSpPr>
              <a:spLocks noChangeShapeType="1"/>
            </p:cNvSpPr>
            <p:nvPr/>
          </p:nvSpPr>
          <p:spPr bwMode="auto">
            <a:xfrm>
              <a:off x="2115" y="1905"/>
              <a:ext cx="28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75" name="Text Box 7"/>
            <p:cNvSpPr txBox="1">
              <a:spLocks noChangeArrowheads="1"/>
            </p:cNvSpPr>
            <p:nvPr/>
          </p:nvSpPr>
          <p:spPr bwMode="auto">
            <a:xfrm>
              <a:off x="2370" y="1791"/>
              <a:ext cx="51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200">
                  <a:solidFill>
                    <a:srgbClr val="FF3300"/>
                  </a:solidFill>
                  <a:latin typeface="Arial" pitchFamily="34" charset="0"/>
                </a:rPr>
                <a:t>栈底</a:t>
              </a:r>
            </a:p>
          </p:txBody>
        </p:sp>
      </p:grpSp>
      <p:grpSp>
        <p:nvGrpSpPr>
          <p:cNvPr id="621577" name="Group 9"/>
          <p:cNvGrpSpPr>
            <a:grpSpLocks/>
          </p:cNvGrpSpPr>
          <p:nvPr/>
        </p:nvGrpSpPr>
        <p:grpSpPr bwMode="auto">
          <a:xfrm>
            <a:off x="7767638" y="2754313"/>
            <a:ext cx="1216025" cy="427037"/>
            <a:chOff x="2115" y="1791"/>
            <a:chExt cx="766" cy="283"/>
          </a:xfrm>
        </p:grpSpPr>
        <p:sp>
          <p:nvSpPr>
            <p:cNvPr id="621578" name="Line 10"/>
            <p:cNvSpPr>
              <a:spLocks noChangeShapeType="1"/>
            </p:cNvSpPr>
            <p:nvPr/>
          </p:nvSpPr>
          <p:spPr bwMode="auto">
            <a:xfrm>
              <a:off x="2115" y="1905"/>
              <a:ext cx="28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79" name="Text Box 11"/>
            <p:cNvSpPr txBox="1">
              <a:spLocks noChangeArrowheads="1"/>
            </p:cNvSpPr>
            <p:nvPr/>
          </p:nvSpPr>
          <p:spPr bwMode="auto">
            <a:xfrm>
              <a:off x="2370" y="1791"/>
              <a:ext cx="511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200">
                  <a:solidFill>
                    <a:srgbClr val="FF3300"/>
                  </a:solidFill>
                  <a:latin typeface="Arial" pitchFamily="34" charset="0"/>
                </a:rPr>
                <a:t>栈底</a:t>
              </a:r>
            </a:p>
          </p:txBody>
        </p:sp>
      </p:grpSp>
      <p:sp>
        <p:nvSpPr>
          <p:cNvPr id="621580" name="Rectangle 12"/>
          <p:cNvSpPr>
            <a:spLocks noChangeArrowheads="1"/>
          </p:cNvSpPr>
          <p:nvPr/>
        </p:nvSpPr>
        <p:spPr bwMode="auto">
          <a:xfrm>
            <a:off x="69850" y="6264275"/>
            <a:ext cx="42322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1900">
                <a:solidFill>
                  <a:srgbClr val="3333CC"/>
                </a:solidFill>
              </a:rPr>
              <a:t>R[sp]←R[sp]-2</a:t>
            </a:r>
            <a:r>
              <a:rPr lang="zh-CN" altLang="en-US" sz="1900">
                <a:solidFill>
                  <a:srgbClr val="3333CC"/>
                </a:solidFill>
              </a:rPr>
              <a:t>、</a:t>
            </a:r>
            <a:r>
              <a:rPr lang="en-US" altLang="zh-CN" sz="1900">
                <a:solidFill>
                  <a:srgbClr val="3333CC"/>
                </a:solidFill>
              </a:rPr>
              <a:t>M[R[sp]]</a:t>
            </a:r>
            <a:r>
              <a:rPr lang="en-US" altLang="zh-CN" sz="1900">
                <a:solidFill>
                  <a:srgbClr val="3333CC"/>
                </a:solidFill>
                <a:cs typeface="Times New Roman" pitchFamily="18" charset="0"/>
              </a:rPr>
              <a:t>←R[ax]</a:t>
            </a:r>
          </a:p>
        </p:txBody>
      </p:sp>
      <p:sp>
        <p:nvSpPr>
          <p:cNvPr id="621581" name="Rectangle 13"/>
          <p:cNvSpPr>
            <a:spLocks noChangeArrowheads="1"/>
          </p:cNvSpPr>
          <p:nvPr/>
        </p:nvSpPr>
        <p:spPr bwMode="auto">
          <a:xfrm>
            <a:off x="4797425" y="6264275"/>
            <a:ext cx="42497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1900">
                <a:solidFill>
                  <a:srgbClr val="3333CC"/>
                </a:solidFill>
                <a:cs typeface="Times New Roman" pitchFamily="18" charset="0"/>
              </a:rPr>
              <a:t>R[ax]←M[R[sp]]</a:t>
            </a:r>
            <a:r>
              <a:rPr lang="zh-CN" altLang="en-US" sz="1900">
                <a:solidFill>
                  <a:srgbClr val="3333CC"/>
                </a:solidFill>
                <a:cs typeface="Times New Roman" pitchFamily="18" charset="0"/>
              </a:rPr>
              <a:t>、</a:t>
            </a:r>
            <a:r>
              <a:rPr lang="en-US" altLang="zh-CN" sz="1900">
                <a:solidFill>
                  <a:srgbClr val="3333CC"/>
                </a:solidFill>
                <a:cs typeface="Times New Roman" pitchFamily="18" charset="0"/>
              </a:rPr>
              <a:t>[sp]←R[sp]+2</a:t>
            </a:r>
          </a:p>
        </p:txBody>
      </p:sp>
      <p:sp>
        <p:nvSpPr>
          <p:cNvPr id="621582" name="Text Box 14"/>
          <p:cNvSpPr txBox="1">
            <a:spLocks noChangeArrowheads="1"/>
          </p:cNvSpPr>
          <p:nvPr/>
        </p:nvSpPr>
        <p:spPr bwMode="auto">
          <a:xfrm>
            <a:off x="4572000" y="4419600"/>
            <a:ext cx="3600450" cy="930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200">
                <a:solidFill>
                  <a:srgbClr val="3333CC"/>
                </a:solidFill>
              </a:rPr>
              <a:t>为什么</a:t>
            </a:r>
            <a:r>
              <a:rPr lang="en-US" altLang="zh-CN" sz="2200">
                <a:solidFill>
                  <a:srgbClr val="3333CC"/>
                </a:solidFill>
              </a:rPr>
              <a:t>AL</a:t>
            </a:r>
            <a:r>
              <a:rPr lang="zh-CN" altLang="en-US" sz="2200">
                <a:solidFill>
                  <a:srgbClr val="3333CC"/>
                </a:solidFill>
              </a:rPr>
              <a:t>的内容在栈顶？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200">
                <a:solidFill>
                  <a:srgbClr val="FF3300"/>
                </a:solidFill>
              </a:rPr>
              <a:t>小端方式！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02463" y="279400"/>
            <a:ext cx="2084387" cy="819150"/>
          </a:xfrm>
          <a:prstGeom prst="star12">
            <a:avLst>
              <a:gd name="adj" fmla="val 41376"/>
            </a:avLst>
          </a:prstGeom>
          <a:solidFill>
            <a:schemeClr val="bg1"/>
          </a:solidFill>
          <a:ln>
            <a:solidFill>
              <a:srgbClr val="FF0066"/>
            </a:solidFill>
          </a:ln>
        </p:spPr>
        <p:txBody>
          <a:bodyPr lIns="0" tIns="0" rIns="0" bIns="0"/>
          <a:lstStyle/>
          <a:p>
            <a:r>
              <a:rPr lang="zh-CN" altLang="en-US" sz="2000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小班讨论</a:t>
            </a:r>
            <a:endParaRPr lang="zh-CN" altLang="en-US" sz="2000">
              <a:solidFill>
                <a:srgbClr val="FF0066"/>
              </a:solidFill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1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1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21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21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21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80" grpId="0"/>
      <p:bldP spid="62158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495300"/>
          </a:xfrm>
        </p:spPr>
        <p:txBody>
          <a:bodyPr/>
          <a:lstStyle/>
          <a:p>
            <a:r>
              <a:rPr lang="zh-CN" altLang="en-US" sz="3600" smtClean="0"/>
              <a:t>传送指令举例</a:t>
            </a:r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Tx/>
              <a:buNone/>
            </a:pP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将以下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Intel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格式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指令转换为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AT&amp;T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格式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指令，并说明功能。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2000" smtClean="0"/>
              <a:t>push	ebp 	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2000" smtClean="0"/>
              <a:t>mov  	ebp, esp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2000" smtClean="0"/>
              <a:t>mov	edx, </a:t>
            </a:r>
            <a:r>
              <a:rPr lang="en-US" altLang="zh-CN" sz="2000" smtClean="0">
                <a:solidFill>
                  <a:srgbClr val="3333CC"/>
                </a:solidFill>
              </a:rPr>
              <a:t>DWORD PTR [ebp+8]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2000" smtClean="0"/>
              <a:t>mov   	bl, 255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2000" smtClean="0"/>
              <a:t>mov	ax, </a:t>
            </a:r>
            <a:r>
              <a:rPr lang="en-US" altLang="zh-CN" sz="2000" smtClean="0">
                <a:solidFill>
                  <a:srgbClr val="3333CC"/>
                </a:solidFill>
              </a:rPr>
              <a:t>WORD PTR [ebp+edx*4+8]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2000" smtClean="0"/>
              <a:t>mov	</a:t>
            </a:r>
            <a:r>
              <a:rPr lang="en-US" altLang="zh-CN" sz="2000" smtClean="0">
                <a:solidFill>
                  <a:srgbClr val="3333CC"/>
                </a:solidFill>
              </a:rPr>
              <a:t>WORD PTR [ebp+20],</a:t>
            </a:r>
            <a:r>
              <a:rPr lang="en-US" altLang="zh-CN" sz="2000" smtClean="0"/>
              <a:t> dx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2000" smtClean="0"/>
              <a:t>lea 	eax, [ecx+edx*4+8]</a:t>
            </a:r>
            <a:endParaRPr lang="zh-CN" altLang="en-US" sz="2000" smtClean="0"/>
          </a:p>
        </p:txBody>
      </p:sp>
      <p:sp>
        <p:nvSpPr>
          <p:cNvPr id="620548" name="Rectangle 4"/>
          <p:cNvSpPr>
            <a:spLocks noChangeArrowheads="1"/>
          </p:cNvSpPr>
          <p:nvPr/>
        </p:nvSpPr>
        <p:spPr bwMode="auto">
          <a:xfrm>
            <a:off x="115888" y="3906838"/>
            <a:ext cx="8905875" cy="259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zh-CN">
                <a:solidFill>
                  <a:srgbClr val="FF3300"/>
                </a:solidFill>
              </a:rPr>
              <a:t>pushl	%ebp 		          //R[esp]←R[esp]-4</a:t>
            </a:r>
            <a:r>
              <a:rPr lang="zh-CN" altLang="en-US">
                <a:solidFill>
                  <a:srgbClr val="FF3300"/>
                </a:solidFill>
              </a:rPr>
              <a:t>，</a:t>
            </a:r>
            <a:r>
              <a:rPr lang="en-US" altLang="zh-CN">
                <a:solidFill>
                  <a:srgbClr val="FF3300"/>
                </a:solidFill>
              </a:rPr>
              <a:t>M[R[esp]] ←R[ebp]</a:t>
            </a:r>
            <a:r>
              <a:rPr lang="zh-CN" altLang="en-US">
                <a:solidFill>
                  <a:srgbClr val="FF3300"/>
                </a:solidFill>
              </a:rPr>
              <a:t>，双字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>
                <a:solidFill>
                  <a:srgbClr val="FF3300"/>
                </a:solidFill>
              </a:rPr>
              <a:t>movl  	%esp, %ebp 	          //R[ebp] ←R[esp]</a:t>
            </a:r>
            <a:r>
              <a:rPr lang="zh-CN" altLang="en-US">
                <a:solidFill>
                  <a:srgbClr val="FF3300"/>
                </a:solidFill>
              </a:rPr>
              <a:t>，双字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>
                <a:solidFill>
                  <a:srgbClr val="FF3300"/>
                </a:solidFill>
              </a:rPr>
              <a:t>movl	8(%ebp), %edx           //R[edx] ←M[R[ebp]+8]</a:t>
            </a:r>
            <a:r>
              <a:rPr lang="zh-CN" altLang="en-US">
                <a:solidFill>
                  <a:srgbClr val="FF3300"/>
                </a:solidFill>
              </a:rPr>
              <a:t>，双字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>
                <a:solidFill>
                  <a:srgbClr val="FF3300"/>
                </a:solidFill>
              </a:rPr>
              <a:t>movb   	$255, %bl	          //R[bl]←255</a:t>
            </a:r>
            <a:r>
              <a:rPr lang="zh-CN" altLang="en-US">
                <a:solidFill>
                  <a:srgbClr val="FF3300"/>
                </a:solidFill>
              </a:rPr>
              <a:t>，字节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>
                <a:solidFill>
                  <a:srgbClr val="FF3300"/>
                </a:solidFill>
              </a:rPr>
              <a:t>movw	8(%ebp,%edx,4), %ax   //R[ax]←M[R[ebp]+R[edx]</a:t>
            </a:r>
            <a:r>
              <a:rPr lang="pt-BR" altLang="zh-CN">
                <a:solidFill>
                  <a:srgbClr val="FF3300"/>
                </a:solidFill>
              </a:rPr>
              <a:t>×4+</a:t>
            </a:r>
            <a:r>
              <a:rPr lang="en-US" altLang="zh-CN">
                <a:solidFill>
                  <a:srgbClr val="FF3300"/>
                </a:solidFill>
              </a:rPr>
              <a:t>8]</a:t>
            </a:r>
            <a:r>
              <a:rPr lang="zh-CN" altLang="en-US">
                <a:solidFill>
                  <a:srgbClr val="FF3300"/>
                </a:solidFill>
              </a:rPr>
              <a:t>，字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>
                <a:solidFill>
                  <a:srgbClr val="FF3300"/>
                </a:solidFill>
              </a:rPr>
              <a:t>movw	%dx, 20(%ebp)	          //M[R[ebp]</a:t>
            </a:r>
            <a:r>
              <a:rPr lang="pt-BR" altLang="zh-CN">
                <a:solidFill>
                  <a:srgbClr val="FF3300"/>
                </a:solidFill>
              </a:rPr>
              <a:t>+20</a:t>
            </a:r>
            <a:r>
              <a:rPr lang="en-US" altLang="zh-CN">
                <a:solidFill>
                  <a:srgbClr val="FF3300"/>
                </a:solidFill>
              </a:rPr>
              <a:t>]←R[dx]</a:t>
            </a:r>
            <a:r>
              <a:rPr lang="zh-CN" altLang="en-US">
                <a:solidFill>
                  <a:srgbClr val="FF3300"/>
                </a:solidFill>
              </a:rPr>
              <a:t>，字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>
                <a:solidFill>
                  <a:srgbClr val="FF3300"/>
                </a:solidFill>
              </a:rPr>
              <a:t>leal	8(%ecx,%edx,4), %eax  //R[eax]←R[ecx]+R[edx]</a:t>
            </a:r>
            <a:r>
              <a:rPr lang="pt-BR" altLang="zh-CN">
                <a:solidFill>
                  <a:srgbClr val="FF3300"/>
                </a:solidFill>
              </a:rPr>
              <a:t>×4+</a:t>
            </a:r>
            <a:r>
              <a:rPr lang="en-US" altLang="zh-CN">
                <a:solidFill>
                  <a:srgbClr val="FF3300"/>
                </a:solidFill>
              </a:rPr>
              <a:t>8</a:t>
            </a:r>
            <a:r>
              <a:rPr lang="zh-CN" altLang="en-US">
                <a:solidFill>
                  <a:srgbClr val="FF3300"/>
                </a:solidFill>
              </a:rPr>
              <a:t>，双字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0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0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0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20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20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20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205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205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9842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IA-32</a:t>
            </a:r>
            <a:r>
              <a:rPr lang="zh-CN" altLang="en-US" sz="3600" smtClean="0"/>
              <a:t>常用指令类型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836613"/>
            <a:ext cx="8596313" cy="5741987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）定点算术运算指令</a:t>
            </a:r>
          </a:p>
          <a:p>
            <a:pPr lvl="1">
              <a:lnSpc>
                <a:spcPct val="11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加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减运算（影响标志、不区分无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带符号）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ADD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：加，包括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addb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addw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addl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SUB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：减，包括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subb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subw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subl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lvl="1">
              <a:lnSpc>
                <a:spcPct val="11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增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 /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减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运算（影响除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CF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以外的标志、不区分无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带符号）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INC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：加，包括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incb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incw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incl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DEC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：减，包括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decb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decw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decl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lvl="1">
              <a:lnSpc>
                <a:spcPct val="11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取负运算（影响标志、若对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取负，则结果为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0/CF=0,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否则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CF=1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NEG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：取负，包括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negb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negw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negl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lvl="1">
              <a:lnSpc>
                <a:spcPct val="11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比较运算（做减法得到标志、不区分无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带符号）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CMP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：比较，包括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cmpb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cmpw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cmpl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lvl="1">
              <a:lnSpc>
                <a:spcPct val="11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乘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除运算（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影响标志、区分无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带符号）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MUL / IMUL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：无符号乘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带符号乘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DIV/ IDIV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：带无符号除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带符号除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22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22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22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22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22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22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22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22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225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225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整数乘除指令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888" y="773113"/>
            <a:ext cx="8893175" cy="6021387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乘法指令：可给出一个、两个或三个操作数</a:t>
            </a:r>
          </a:p>
          <a:p>
            <a:pPr lvl="1">
              <a:spcBef>
                <a:spcPct val="30000"/>
              </a:spcBef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若给出一个操作数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，则另一个源操作数隐含在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AL/AX/EAX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中，将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和累加器内容相乘，结果存放在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AX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位）或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DX-AX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位）或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EDX-EAX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位）中。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DX-AX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位乘积的高、低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位分别在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DX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AX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中。 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pt-BR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× 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=2n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ct val="30000"/>
              </a:spcBef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若指令中给出两个操作数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DST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，则将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DST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相乘，结果在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DST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中。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pt-BR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× 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=n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</a:p>
          <a:p>
            <a:pPr lvl="1">
              <a:spcBef>
                <a:spcPct val="30000"/>
              </a:spcBef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若指令中给出三个操作数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REG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IMM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，则将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和立即数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IMM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相乘，结果在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REG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中。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pt-BR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× 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=n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30000"/>
              </a:spcBef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除法指令：只明显指出除数，用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EDX-EAX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中内容除以指定的除数</a:t>
            </a:r>
          </a:p>
          <a:p>
            <a:pPr lvl="1">
              <a:spcBef>
                <a:spcPct val="30000"/>
              </a:spcBef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若为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位，则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位被除数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AX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寄存器中，商送回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AL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，余数在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AH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ct val="30000"/>
              </a:spcBef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若为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位，则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位被除数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DX-AX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寄存器中，商送回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AX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，余数在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DX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ct val="30000"/>
              </a:spcBef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若为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位，则被除数在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EDX-EAX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寄存器中，商送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EAX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，余数在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EDX</a:t>
            </a:r>
            <a:r>
              <a:rPr lang="zh-CN" altLang="en-US" smtClean="0"/>
              <a:t> </a:t>
            </a:r>
          </a:p>
        </p:txBody>
      </p:sp>
      <p:sp>
        <p:nvSpPr>
          <p:cNvPr id="623620" name="Text Box 4"/>
          <p:cNvSpPr txBox="1">
            <a:spLocks noChangeArrowheads="1"/>
          </p:cNvSpPr>
          <p:nvPr/>
        </p:nvSpPr>
        <p:spPr bwMode="auto">
          <a:xfrm>
            <a:off x="250825" y="6219825"/>
            <a:ext cx="7561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  <a:latin typeface="Arial" pitchFamily="34" charset="0"/>
              </a:rPr>
              <a:t>以上内容不要死记硬背，遇到具体指令时能查阅到并理解即可。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3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3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3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23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23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23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23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7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定点算术运算指令汇总 </a:t>
            </a:r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6246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819150"/>
            <a:ext cx="8642350" cy="5805488"/>
          </a:xfrm>
          <a:prstGeom prst="rect">
            <a:avLst/>
          </a:prstGeom>
          <a:noFill/>
        </p:spPr>
      </p:pic>
      <p:sp>
        <p:nvSpPr>
          <p:cNvPr id="624645" name="Rectangle 5"/>
          <p:cNvSpPr>
            <a:spLocks noChangeArrowheads="1"/>
          </p:cNvSpPr>
          <p:nvPr/>
        </p:nvSpPr>
        <p:spPr bwMode="auto">
          <a:xfrm>
            <a:off x="296863" y="3519488"/>
            <a:ext cx="8550275" cy="3014662"/>
          </a:xfrm>
          <a:prstGeom prst="rect">
            <a:avLst/>
          </a:prstGeom>
          <a:solidFill>
            <a:srgbClr val="000080">
              <a:alpha val="22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定点加法指令举例</a:t>
            </a:r>
          </a:p>
        </p:txBody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7325" y="819150"/>
            <a:ext cx="8750300" cy="5849938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假设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R[ax]=FFFAH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R[bx]=FFF0H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，则执行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Intel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格式指令：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                                      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add ax, bx”</a:t>
            </a:r>
            <a:endParaRPr lang="zh-CN" altLang="en-US" sz="2000" smtClean="0">
              <a:solidFill>
                <a:srgbClr val="FF33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buFontTx/>
              <a:buNone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AX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BX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中的内容各是什么？标志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CF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OF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ZF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SF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各是什么？要求分别将操作数作为</a:t>
            </a:r>
            <a:r>
              <a:rPr lang="zh-CN" altLang="en-US" sz="20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无符号数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带符号整数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解释并验证指令执行结果。 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解：功能：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R[ax]←R[ax]+R[bx]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，指令执行后的结果如下 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R[ax]=FFFAH+FFF0H=FFEAH 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BX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中内容不变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CF=1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OF=0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ZF=0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SF=1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若是无符号整数运算，则</a:t>
            </a:r>
            <a:r>
              <a:rPr lang="en-US" altLang="zh-CN" sz="20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CF=1</a:t>
            </a:r>
            <a:r>
              <a:rPr lang="zh-CN" altLang="en-US" sz="20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说明结果溢出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zh-CN" altLang="en-US" sz="20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       验证：</a:t>
            </a:r>
            <a:r>
              <a:rPr lang="en-US" altLang="zh-CN" sz="20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FFFA</a:t>
            </a:r>
            <a:r>
              <a:rPr lang="zh-CN" altLang="en-US" sz="20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的真值为</a:t>
            </a:r>
            <a:r>
              <a:rPr lang="en-US" altLang="zh-CN" sz="20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65535-5=65530</a:t>
            </a:r>
            <a:r>
              <a:rPr lang="zh-CN" altLang="en-US" sz="20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FFF0</a:t>
            </a:r>
            <a:r>
              <a:rPr lang="zh-CN" altLang="en-US" sz="20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的真值为</a:t>
            </a:r>
            <a:r>
              <a:rPr lang="en-US" altLang="zh-CN" sz="20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65515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zh-CN" sz="20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                 FFEA</a:t>
            </a:r>
            <a:r>
              <a:rPr lang="zh-CN" altLang="en-US" sz="20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的真值为</a:t>
            </a:r>
            <a:r>
              <a:rPr lang="en-US" altLang="zh-CN" sz="20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65535-21=65514</a:t>
            </a:r>
            <a:r>
              <a:rPr lang="en-US" altLang="zh-CN" sz="20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≠65530+65515</a:t>
            </a:r>
            <a:r>
              <a:rPr lang="zh-CN" altLang="en-US" sz="20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，即溢出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若是带符号整数运算，则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OF=0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说明结果没有溢出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       验证：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FFFA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的真值为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-6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FFF0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的真值为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-16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                 FFEA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的真值为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-22=-6+(-16)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，结果正确，无溢出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5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5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25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25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25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25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25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25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 smtClean="0"/>
              <a:t>程序的机器级表示</a:t>
            </a:r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728663"/>
            <a:ext cx="8229600" cy="59404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分以下五个部分介绍</a:t>
            </a:r>
          </a:p>
          <a:p>
            <a:pPr lvl="1">
              <a:lnSpc>
                <a:spcPct val="100000"/>
              </a:lnSpc>
            </a:pP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第一讲：程序转换概述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机器指令和汇编指令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机器级程序员感觉到的属性和功能特性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高级语言程序转换为机器代码的过程</a:t>
            </a:r>
          </a:p>
          <a:p>
            <a:pPr lvl="1">
              <a:lnSpc>
                <a:spcPct val="10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第二讲：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IA-32 /x86-64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指令系统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第三讲：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语言程序的机器级表示  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过程调用的机器级表示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选择语句的机器级表示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循环结构的机器级表示 </a:t>
            </a:r>
          </a:p>
          <a:p>
            <a:pPr lvl="1">
              <a:lnSpc>
                <a:spcPct val="10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第四讲：复杂数据类型的分配和访问 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数组的分配和访问 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结构体数据的分配和访问 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联合体数据的分配和访问 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数据的对齐 </a:t>
            </a:r>
          </a:p>
          <a:p>
            <a:pPr lvl="1">
              <a:lnSpc>
                <a:spcPct val="10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第五讲：越界访问和缓冲区溢出 </a:t>
            </a:r>
          </a:p>
        </p:txBody>
      </p:sp>
      <p:sp>
        <p:nvSpPr>
          <p:cNvPr id="505860" name="Text Box 4"/>
          <p:cNvSpPr txBox="1">
            <a:spLocks noChangeArrowheads="1"/>
          </p:cNvSpPr>
          <p:nvPr/>
        </p:nvSpPr>
        <p:spPr bwMode="auto">
          <a:xfrm>
            <a:off x="6416675" y="1042988"/>
            <a:ext cx="233997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latin typeface="Arial" pitchFamily="34" charset="0"/>
              </a:rPr>
              <a:t>从高级语言程序出发，用其对应的机器级代码以及内存（栈）中信息的变化来说明底层实现</a:t>
            </a:r>
            <a:endParaRPr lang="en-US" altLang="zh-CN" sz="200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505861" name="AutoShape 5"/>
          <p:cNvSpPr>
            <a:spLocks/>
          </p:cNvSpPr>
          <p:nvPr/>
        </p:nvSpPr>
        <p:spPr bwMode="auto">
          <a:xfrm>
            <a:off x="5472113" y="3114675"/>
            <a:ext cx="630237" cy="3195638"/>
          </a:xfrm>
          <a:prstGeom prst="rightBrace">
            <a:avLst>
              <a:gd name="adj1" fmla="val 4225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5862" name="Text Box 6"/>
          <p:cNvSpPr txBox="1">
            <a:spLocks noChangeArrowheads="1"/>
          </p:cNvSpPr>
          <p:nvPr/>
        </p:nvSpPr>
        <p:spPr bwMode="auto">
          <a:xfrm>
            <a:off x="6146800" y="3878263"/>
            <a:ext cx="2386013" cy="167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/>
              <a:t>围绕</a:t>
            </a:r>
            <a:r>
              <a:rPr lang="en-US" altLang="zh-CN" sz="2000"/>
              <a:t>C</a:t>
            </a:r>
            <a:r>
              <a:rPr lang="zh-CN" altLang="en-US" sz="2000"/>
              <a:t>语言中的语句和复杂数据类型，解释其在底层机器级的实现方法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定点乘法指令举例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792163"/>
            <a:ext cx="8229600" cy="5607050"/>
          </a:xfrm>
        </p:spPr>
        <p:txBody>
          <a:bodyPr/>
          <a:lstStyle/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假设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R[eax]=000000B4H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R[ebx]=00000011H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M[000000F8H]=000000A0H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，请问：</a:t>
            </a:r>
          </a:p>
          <a:p>
            <a:pPr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    (1) 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执行指令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mulb %bl”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后，哪些寄存器的内容会发生变化？是否与执行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imulb %bl”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指令所发生的变化一样？为什么？请用该例给出的数据验证你的结论。</a:t>
            </a:r>
          </a:p>
          <a:p>
            <a:pPr>
              <a:buFontTx/>
              <a:buNone/>
            </a:pP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解：“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mulb %bl”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hlinkClick r:id="rId2" action="ppaction://hlinksldjump"/>
              </a:rPr>
              <a:t>功能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为 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R[ax]←R[al]</a:t>
            </a:r>
            <a:r>
              <a:rPr lang="pt-BR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×R[bl]</a:t>
            </a:r>
            <a:r>
              <a:rPr lang="zh-CN" altLang="pt-BR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，执行结果如下</a:t>
            </a:r>
          </a:p>
          <a:p>
            <a:pPr>
              <a:buFontTx/>
              <a:buNone/>
            </a:pP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      R[ax]=B4H </a:t>
            </a:r>
            <a:r>
              <a:rPr lang="pt-BR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×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11H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（无符号整数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180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相乘）</a:t>
            </a:r>
          </a:p>
          <a:p>
            <a:pPr>
              <a:buFontTx/>
              <a:buNone/>
            </a:pP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R[ax]=0BF4H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，真值为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3060=180 </a:t>
            </a:r>
            <a:r>
              <a:rPr lang="pt-BR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× 17</a:t>
            </a:r>
          </a:p>
          <a:p>
            <a:pPr>
              <a:buFontTx/>
              <a:buNone/>
            </a:pPr>
            <a:endParaRPr lang="zh-CN" altLang="en-US" sz="2000" smtClean="0">
              <a:solidFill>
                <a:srgbClr val="FF33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imulb %bl”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功能为 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R[ax]←R[al]</a:t>
            </a:r>
            <a:r>
              <a:rPr lang="pt-BR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×R[bl]</a:t>
            </a:r>
          </a:p>
          <a:p>
            <a:pPr>
              <a:buFontTx/>
              <a:buNone/>
            </a:pP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        R[ax]=B4H </a:t>
            </a:r>
            <a:r>
              <a:rPr lang="pt-BR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×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 11H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（带符号整数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-76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相乘）</a:t>
            </a:r>
          </a:p>
          <a:p>
            <a:pPr>
              <a:buFontTx/>
              <a:buNone/>
            </a:pP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        若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R[ax]=0BF4H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，则真值为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3060</a:t>
            </a:r>
            <a:r>
              <a:rPr lang="en-US" altLang="zh-CN" sz="2000" smtClean="0">
                <a:solidFill>
                  <a:srgbClr val="3333CC"/>
                </a:solidFill>
                <a:ea typeface="微软雅黑" pitchFamily="34" charset="-122"/>
                <a:cs typeface="Arial" pitchFamily="34" charset="0"/>
              </a:rPr>
              <a:t>≠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-76 </a:t>
            </a:r>
            <a:r>
              <a:rPr lang="pt-BR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× 17 </a:t>
            </a:r>
          </a:p>
          <a:p>
            <a:pPr>
              <a:buFontTx/>
              <a:buNone/>
            </a:pPr>
            <a:r>
              <a:rPr lang="pt-BR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	   R[al]=F4H, R[ah]=? </a:t>
            </a:r>
            <a:r>
              <a:rPr lang="pt-BR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AH</a:t>
            </a:r>
            <a:r>
              <a:rPr lang="zh-CN" altLang="pt-BR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中的变化不一样！</a:t>
            </a:r>
          </a:p>
          <a:p>
            <a:pPr>
              <a:buFontTx/>
              <a:buNone/>
            </a:pPr>
            <a:r>
              <a:rPr lang="pt-BR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        R[ax]=FAF4H, </a:t>
            </a:r>
            <a:r>
              <a:rPr lang="zh-CN" altLang="pt-BR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真值为</a:t>
            </a:r>
            <a:r>
              <a:rPr lang="pt-BR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-1292=-76 × 17 </a:t>
            </a:r>
            <a:endParaRPr lang="en-US" altLang="zh-CN" sz="2000" smtClean="0">
              <a:solidFill>
                <a:srgbClr val="3333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26702" name="Group 14"/>
          <p:cNvGrpSpPr>
            <a:grpSpLocks/>
          </p:cNvGrpSpPr>
          <p:nvPr/>
        </p:nvGrpSpPr>
        <p:grpSpPr bwMode="auto">
          <a:xfrm>
            <a:off x="6327775" y="3203575"/>
            <a:ext cx="2700338" cy="1536700"/>
            <a:chOff x="3986" y="2387"/>
            <a:chExt cx="1701" cy="968"/>
          </a:xfrm>
        </p:grpSpPr>
        <p:sp>
          <p:nvSpPr>
            <p:cNvPr id="626692" name="Text Box 4"/>
            <p:cNvSpPr txBox="1">
              <a:spLocks noChangeArrowheads="1"/>
            </p:cNvSpPr>
            <p:nvPr/>
          </p:nvSpPr>
          <p:spPr bwMode="auto">
            <a:xfrm>
              <a:off x="4751" y="2387"/>
              <a:ext cx="87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/>
                <a:t>1011 0100</a:t>
              </a:r>
            </a:p>
            <a:p>
              <a:pPr eaLnBrk="1" hangingPunct="1"/>
              <a:r>
                <a:rPr lang="en-US" altLang="zh-CN"/>
                <a:t>0001 0001</a:t>
              </a:r>
            </a:p>
          </p:txBody>
        </p:sp>
        <p:sp>
          <p:nvSpPr>
            <p:cNvPr id="626693" name="Text Box 5"/>
            <p:cNvSpPr txBox="1">
              <a:spLocks noChangeArrowheads="1"/>
            </p:cNvSpPr>
            <p:nvPr/>
          </p:nvSpPr>
          <p:spPr bwMode="auto">
            <a:xfrm>
              <a:off x="4524" y="2553"/>
              <a:ext cx="3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x</a:t>
              </a:r>
            </a:p>
          </p:txBody>
        </p:sp>
        <p:sp>
          <p:nvSpPr>
            <p:cNvPr id="626694" name="Line 6"/>
            <p:cNvSpPr>
              <a:spLocks noChangeShapeType="1"/>
            </p:cNvSpPr>
            <p:nvPr/>
          </p:nvSpPr>
          <p:spPr bwMode="auto">
            <a:xfrm>
              <a:off x="4156" y="2755"/>
              <a:ext cx="14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695" name="Text Box 7"/>
            <p:cNvSpPr txBox="1">
              <a:spLocks noChangeArrowheads="1"/>
            </p:cNvSpPr>
            <p:nvPr/>
          </p:nvSpPr>
          <p:spPr bwMode="auto">
            <a:xfrm>
              <a:off x="4156" y="2755"/>
              <a:ext cx="150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/>
                <a:t>              1011 0100</a:t>
              </a:r>
            </a:p>
            <a:p>
              <a:pPr eaLnBrk="1" hangingPunct="1"/>
              <a:r>
                <a:rPr lang="en-US" altLang="zh-CN"/>
                <a:t>     1011 0100</a:t>
              </a:r>
            </a:p>
          </p:txBody>
        </p:sp>
        <p:sp>
          <p:nvSpPr>
            <p:cNvPr id="626696" name="Line 8"/>
            <p:cNvSpPr>
              <a:spLocks noChangeShapeType="1"/>
            </p:cNvSpPr>
            <p:nvPr/>
          </p:nvSpPr>
          <p:spPr bwMode="auto">
            <a:xfrm>
              <a:off x="4184" y="3124"/>
              <a:ext cx="14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697" name="Text Box 9"/>
            <p:cNvSpPr txBox="1">
              <a:spLocks noChangeArrowheads="1"/>
            </p:cNvSpPr>
            <p:nvPr/>
          </p:nvSpPr>
          <p:spPr bwMode="auto">
            <a:xfrm>
              <a:off x="3986" y="3124"/>
              <a:ext cx="170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0000 1011 1111 0100</a:t>
              </a:r>
            </a:p>
          </p:txBody>
        </p:sp>
      </p:grpSp>
      <p:grpSp>
        <p:nvGrpSpPr>
          <p:cNvPr id="626703" name="Group 15"/>
          <p:cNvGrpSpPr>
            <a:grpSpLocks/>
          </p:cNvGrpSpPr>
          <p:nvPr/>
        </p:nvGrpSpPr>
        <p:grpSpPr bwMode="auto">
          <a:xfrm>
            <a:off x="7721600" y="4643438"/>
            <a:ext cx="1171575" cy="396875"/>
            <a:chOff x="4893" y="3294"/>
            <a:chExt cx="709" cy="250"/>
          </a:xfrm>
        </p:grpSpPr>
        <p:sp>
          <p:nvSpPr>
            <p:cNvPr id="626698" name="Text Box 10"/>
            <p:cNvSpPr txBox="1">
              <a:spLocks noChangeArrowheads="1"/>
            </p:cNvSpPr>
            <p:nvPr/>
          </p:nvSpPr>
          <p:spPr bwMode="auto">
            <a:xfrm>
              <a:off x="4922" y="3294"/>
              <a:ext cx="65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FF3300"/>
                  </a:solidFill>
                </a:rPr>
                <a:t>AL=</a:t>
              </a:r>
              <a:r>
                <a:rPr lang="zh-CN" altLang="en-US" sz="2000">
                  <a:solidFill>
                    <a:srgbClr val="FF3300"/>
                  </a:solidFill>
                </a:rPr>
                <a:t>？</a:t>
              </a:r>
            </a:p>
          </p:txBody>
        </p:sp>
        <p:sp>
          <p:nvSpPr>
            <p:cNvPr id="626700" name="Line 12"/>
            <p:cNvSpPr>
              <a:spLocks noChangeShapeType="1"/>
            </p:cNvSpPr>
            <p:nvPr/>
          </p:nvSpPr>
          <p:spPr bwMode="auto">
            <a:xfrm>
              <a:off x="4893" y="3322"/>
              <a:ext cx="709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26704" name="Group 16"/>
          <p:cNvGrpSpPr>
            <a:grpSpLocks/>
          </p:cNvGrpSpPr>
          <p:nvPr/>
        </p:nvGrpSpPr>
        <p:grpSpPr bwMode="auto">
          <a:xfrm>
            <a:off x="6416675" y="4651375"/>
            <a:ext cx="1262063" cy="396875"/>
            <a:chOff x="4099" y="3299"/>
            <a:chExt cx="738" cy="250"/>
          </a:xfrm>
        </p:grpSpPr>
        <p:sp>
          <p:nvSpPr>
            <p:cNvPr id="626699" name="Text Box 11"/>
            <p:cNvSpPr txBox="1">
              <a:spLocks noChangeArrowheads="1"/>
            </p:cNvSpPr>
            <p:nvPr/>
          </p:nvSpPr>
          <p:spPr bwMode="auto">
            <a:xfrm>
              <a:off x="4185" y="3299"/>
              <a:ext cx="65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FF3300"/>
                  </a:solidFill>
                </a:rPr>
                <a:t>AH=</a:t>
              </a:r>
              <a:r>
                <a:rPr lang="zh-CN" altLang="en-US" sz="2000">
                  <a:solidFill>
                    <a:srgbClr val="FF3300"/>
                  </a:solidFill>
                </a:rPr>
                <a:t>？</a:t>
              </a:r>
            </a:p>
          </p:txBody>
        </p:sp>
        <p:sp>
          <p:nvSpPr>
            <p:cNvPr id="626701" name="Line 13"/>
            <p:cNvSpPr>
              <a:spLocks noChangeShapeType="1"/>
            </p:cNvSpPr>
            <p:nvPr/>
          </p:nvSpPr>
          <p:spPr bwMode="auto">
            <a:xfrm>
              <a:off x="4099" y="3322"/>
              <a:ext cx="709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6705" name="Text Box 17"/>
          <p:cNvSpPr txBox="1">
            <a:spLocks noChangeArrowheads="1"/>
          </p:cNvSpPr>
          <p:nvPr/>
        </p:nvSpPr>
        <p:spPr bwMode="auto">
          <a:xfrm>
            <a:off x="6416675" y="5229225"/>
            <a:ext cx="256540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1900">
                <a:latin typeface="Arial" pitchFamily="34" charset="0"/>
              </a:rPr>
              <a:t>对于带符号乘，若积只取低</a:t>
            </a:r>
            <a:r>
              <a:rPr lang="en-US" altLang="zh-CN" sz="1900">
                <a:latin typeface="Arial" pitchFamily="34" charset="0"/>
              </a:rPr>
              <a:t>n</a:t>
            </a:r>
            <a:r>
              <a:rPr lang="zh-CN" altLang="en-US" sz="1900">
                <a:latin typeface="Arial" pitchFamily="34" charset="0"/>
              </a:rPr>
              <a:t>位，则和无符号相同；若取</a:t>
            </a:r>
            <a:r>
              <a:rPr lang="en-US" altLang="zh-CN" sz="1900">
                <a:latin typeface="Arial" pitchFamily="34" charset="0"/>
              </a:rPr>
              <a:t>2n</a:t>
            </a:r>
            <a:r>
              <a:rPr lang="zh-CN" altLang="en-US" sz="1900">
                <a:latin typeface="Arial" pitchFamily="34" charset="0"/>
              </a:rPr>
              <a:t>位，则采用</a:t>
            </a:r>
            <a:r>
              <a:rPr lang="zh-CN" altLang="en-US" sz="1900">
                <a:solidFill>
                  <a:srgbClr val="FF3300"/>
                </a:solidFill>
                <a:latin typeface="微软雅黑"/>
              </a:rPr>
              <a:t>“</a:t>
            </a:r>
            <a:r>
              <a:rPr lang="zh-CN" altLang="en-US" sz="1900">
                <a:solidFill>
                  <a:srgbClr val="FF3300"/>
                </a:solidFill>
                <a:latin typeface="Arial" pitchFamily="34" charset="0"/>
              </a:rPr>
              <a:t>布斯</a:t>
            </a:r>
            <a:r>
              <a:rPr lang="zh-CN" altLang="en-US" sz="1900">
                <a:solidFill>
                  <a:srgbClr val="FF3300"/>
                </a:solidFill>
                <a:latin typeface="微软雅黑"/>
              </a:rPr>
              <a:t>”</a:t>
            </a:r>
            <a:r>
              <a:rPr lang="zh-CN" altLang="en-US" sz="1900">
                <a:solidFill>
                  <a:srgbClr val="FF3300"/>
                </a:solidFill>
                <a:latin typeface="Arial" pitchFamily="34" charset="0"/>
              </a:rPr>
              <a:t>乘法</a:t>
            </a:r>
          </a:p>
        </p:txBody>
      </p:sp>
      <p:sp>
        <p:nvSpPr>
          <p:cNvPr id="626707" name="Text Box 19"/>
          <p:cNvSpPr txBox="1">
            <a:spLocks noChangeArrowheads="1"/>
          </p:cNvSpPr>
          <p:nvPr/>
        </p:nvSpPr>
        <p:spPr bwMode="auto">
          <a:xfrm>
            <a:off x="7542213" y="2798763"/>
            <a:ext cx="137636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/>
              <a:t>无符号乘：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6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26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26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26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26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26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26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26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26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26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705" grpId="0"/>
      <p:bldP spid="62670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定点乘法指令举例</a:t>
            </a:r>
            <a:endParaRPr lang="zh-CN" altLang="en-US" sz="3600" smtClean="0">
              <a:solidFill>
                <a:srgbClr val="3333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ea typeface="微软雅黑" pitchFamily="34" charset="-122"/>
              </a:rPr>
              <a:t>布斯乘法：</a:t>
            </a:r>
          </a:p>
        </p:txBody>
      </p:sp>
      <p:sp>
        <p:nvSpPr>
          <p:cNvPr id="735237" name="Text Box 5"/>
          <p:cNvSpPr txBox="1">
            <a:spLocks noChangeArrowheads="1"/>
          </p:cNvSpPr>
          <p:nvPr/>
        </p:nvSpPr>
        <p:spPr bwMode="auto">
          <a:xfrm>
            <a:off x="3762375" y="2124075"/>
            <a:ext cx="48164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/>
              <a:t>1 0 1 1  0 1 0 0</a:t>
            </a:r>
          </a:p>
          <a:p>
            <a:pPr eaLnBrk="1" hangingPunct="1"/>
            <a:r>
              <a:rPr lang="en-US" altLang="zh-CN"/>
              <a:t>0 0 1-1  0 0 1-1     0001 0001</a:t>
            </a:r>
          </a:p>
        </p:txBody>
      </p:sp>
      <p:sp>
        <p:nvSpPr>
          <p:cNvPr id="735238" name="Text Box 6"/>
          <p:cNvSpPr txBox="1">
            <a:spLocks noChangeArrowheads="1"/>
          </p:cNvSpPr>
          <p:nvPr/>
        </p:nvSpPr>
        <p:spPr bwMode="auto">
          <a:xfrm>
            <a:off x="3403600" y="2393950"/>
            <a:ext cx="495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x</a:t>
            </a:r>
          </a:p>
        </p:txBody>
      </p:sp>
      <p:sp>
        <p:nvSpPr>
          <p:cNvPr id="735239" name="Line 7"/>
          <p:cNvSpPr>
            <a:spLocks noChangeShapeType="1"/>
          </p:cNvSpPr>
          <p:nvPr/>
        </p:nvSpPr>
        <p:spPr bwMode="auto">
          <a:xfrm>
            <a:off x="2052638" y="2708275"/>
            <a:ext cx="3644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5240" name="Text Box 8"/>
          <p:cNvSpPr txBox="1">
            <a:spLocks noChangeArrowheads="1"/>
          </p:cNvSpPr>
          <p:nvPr/>
        </p:nvSpPr>
        <p:spPr bwMode="auto">
          <a:xfrm>
            <a:off x="1962150" y="2708275"/>
            <a:ext cx="38258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/>
              <a:t>   0 0 0 0 0 0 0 0 </a:t>
            </a:r>
            <a:r>
              <a:rPr lang="en-US" altLang="zh-CN">
                <a:solidFill>
                  <a:srgbClr val="FF3300"/>
                </a:solidFill>
              </a:rPr>
              <a:t>0 1 0 0 1 1 0 0</a:t>
            </a:r>
          </a:p>
          <a:p>
            <a:pPr eaLnBrk="1" hangingPunct="1"/>
            <a:r>
              <a:rPr lang="en-US" altLang="zh-CN"/>
              <a:t>   1 1 1 1 1 1 1 </a:t>
            </a:r>
            <a:r>
              <a:rPr lang="en-US" altLang="zh-CN">
                <a:solidFill>
                  <a:srgbClr val="FF3300"/>
                </a:solidFill>
              </a:rPr>
              <a:t>1 0 1 1 0 1 0 0</a:t>
            </a:r>
          </a:p>
          <a:p>
            <a:pPr eaLnBrk="1" hangingPunct="1"/>
            <a:r>
              <a:rPr lang="en-US" altLang="zh-CN"/>
              <a:t>   0 0 0 0 </a:t>
            </a:r>
            <a:r>
              <a:rPr lang="en-US" altLang="zh-CN">
                <a:solidFill>
                  <a:srgbClr val="FF3300"/>
                </a:solidFill>
              </a:rPr>
              <a:t>0 1 0 0 1 1 0 0</a:t>
            </a:r>
          </a:p>
          <a:p>
            <a:pPr eaLnBrk="1" hangingPunct="1"/>
            <a:r>
              <a:rPr lang="en-US" altLang="zh-CN"/>
              <a:t>   1 1 1 </a:t>
            </a:r>
            <a:r>
              <a:rPr lang="en-US" altLang="zh-CN">
                <a:solidFill>
                  <a:srgbClr val="FF3300"/>
                </a:solidFill>
              </a:rPr>
              <a:t>1 0 1 1 0 1 0 0</a:t>
            </a:r>
          </a:p>
        </p:txBody>
      </p:sp>
      <p:sp>
        <p:nvSpPr>
          <p:cNvPr id="735241" name="Line 9"/>
          <p:cNvSpPr>
            <a:spLocks noChangeShapeType="1"/>
          </p:cNvSpPr>
          <p:nvPr/>
        </p:nvSpPr>
        <p:spPr bwMode="auto">
          <a:xfrm>
            <a:off x="2097088" y="3879850"/>
            <a:ext cx="355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5242" name="Text Box 10"/>
          <p:cNvSpPr txBox="1">
            <a:spLocks noChangeArrowheads="1"/>
          </p:cNvSpPr>
          <p:nvPr/>
        </p:nvSpPr>
        <p:spPr bwMode="auto">
          <a:xfrm>
            <a:off x="2143125" y="3924300"/>
            <a:ext cx="35544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1 1 1 1 1 0 1 0 1 1 1 1 0 1 0 0</a:t>
            </a:r>
          </a:p>
        </p:txBody>
      </p:sp>
      <p:grpSp>
        <p:nvGrpSpPr>
          <p:cNvPr id="735243" name="Group 11"/>
          <p:cNvGrpSpPr>
            <a:grpSpLocks/>
          </p:cNvGrpSpPr>
          <p:nvPr/>
        </p:nvGrpSpPr>
        <p:grpSpPr bwMode="auto">
          <a:xfrm>
            <a:off x="3943350" y="4238625"/>
            <a:ext cx="1619250" cy="396875"/>
            <a:chOff x="4893" y="3294"/>
            <a:chExt cx="709" cy="250"/>
          </a:xfrm>
        </p:grpSpPr>
        <p:sp>
          <p:nvSpPr>
            <p:cNvPr id="735244" name="Text Box 12"/>
            <p:cNvSpPr txBox="1">
              <a:spLocks noChangeArrowheads="1"/>
            </p:cNvSpPr>
            <p:nvPr/>
          </p:nvSpPr>
          <p:spPr bwMode="auto">
            <a:xfrm>
              <a:off x="4922" y="3294"/>
              <a:ext cx="65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FF3300"/>
                  </a:solidFill>
                </a:rPr>
                <a:t>AL=</a:t>
              </a:r>
              <a:r>
                <a:rPr lang="zh-CN" altLang="en-US" sz="2000">
                  <a:solidFill>
                    <a:srgbClr val="FF3300"/>
                  </a:solidFill>
                </a:rPr>
                <a:t>？</a:t>
              </a:r>
            </a:p>
          </p:txBody>
        </p:sp>
        <p:sp>
          <p:nvSpPr>
            <p:cNvPr id="735245" name="Line 13"/>
            <p:cNvSpPr>
              <a:spLocks noChangeShapeType="1"/>
            </p:cNvSpPr>
            <p:nvPr/>
          </p:nvSpPr>
          <p:spPr bwMode="auto">
            <a:xfrm>
              <a:off x="4893" y="3322"/>
              <a:ext cx="709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35246" name="Group 14"/>
          <p:cNvGrpSpPr>
            <a:grpSpLocks/>
          </p:cNvGrpSpPr>
          <p:nvPr/>
        </p:nvGrpSpPr>
        <p:grpSpPr bwMode="auto">
          <a:xfrm>
            <a:off x="2233613" y="4238625"/>
            <a:ext cx="1619250" cy="396875"/>
            <a:chOff x="4099" y="3299"/>
            <a:chExt cx="738" cy="250"/>
          </a:xfrm>
        </p:grpSpPr>
        <p:sp>
          <p:nvSpPr>
            <p:cNvPr id="735247" name="Text Box 15"/>
            <p:cNvSpPr txBox="1">
              <a:spLocks noChangeArrowheads="1"/>
            </p:cNvSpPr>
            <p:nvPr/>
          </p:nvSpPr>
          <p:spPr bwMode="auto">
            <a:xfrm>
              <a:off x="4185" y="3299"/>
              <a:ext cx="65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FF3300"/>
                  </a:solidFill>
                </a:rPr>
                <a:t>AH=</a:t>
              </a:r>
              <a:r>
                <a:rPr lang="zh-CN" altLang="en-US" sz="2000">
                  <a:solidFill>
                    <a:srgbClr val="FF3300"/>
                  </a:solidFill>
                </a:rPr>
                <a:t>？</a:t>
              </a:r>
            </a:p>
          </p:txBody>
        </p:sp>
        <p:sp>
          <p:nvSpPr>
            <p:cNvPr id="735248" name="Line 16"/>
            <p:cNvSpPr>
              <a:spLocks noChangeShapeType="1"/>
            </p:cNvSpPr>
            <p:nvPr/>
          </p:nvSpPr>
          <p:spPr bwMode="auto">
            <a:xfrm>
              <a:off x="4099" y="3322"/>
              <a:ext cx="709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35249" name="Rectangle 17"/>
          <p:cNvSpPr>
            <a:spLocks noChangeArrowheads="1"/>
          </p:cNvSpPr>
          <p:nvPr/>
        </p:nvSpPr>
        <p:spPr bwMode="auto">
          <a:xfrm>
            <a:off x="1873250" y="5064125"/>
            <a:ext cx="57292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pt-BR" altLang="zh-CN" sz="2400">
                <a:solidFill>
                  <a:srgbClr val="3333CC"/>
                </a:solidFill>
              </a:rPr>
              <a:t>R[ax]=FAF4H, </a:t>
            </a:r>
            <a:r>
              <a:rPr lang="zh-CN" altLang="pt-BR" sz="2400">
                <a:solidFill>
                  <a:srgbClr val="3333CC"/>
                </a:solidFill>
              </a:rPr>
              <a:t>真值为</a:t>
            </a:r>
            <a:r>
              <a:rPr lang="pt-BR" altLang="zh-CN" sz="2400">
                <a:solidFill>
                  <a:srgbClr val="3333CC"/>
                </a:solidFill>
              </a:rPr>
              <a:t>-1292=-76 × 17</a:t>
            </a:r>
            <a:endParaRPr lang="zh-CN" altLang="en-US" sz="2400">
              <a:solidFill>
                <a:srgbClr val="3333CC"/>
              </a:solidFill>
            </a:endParaRPr>
          </a:p>
        </p:txBody>
      </p:sp>
      <p:sp>
        <p:nvSpPr>
          <p:cNvPr id="735250" name="Rectangle 18"/>
          <p:cNvSpPr>
            <a:spLocks noChangeArrowheads="1"/>
          </p:cNvSpPr>
          <p:nvPr/>
        </p:nvSpPr>
        <p:spPr bwMode="auto">
          <a:xfrm>
            <a:off x="2276475" y="1493838"/>
            <a:ext cx="29051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400">
                <a:solidFill>
                  <a:srgbClr val="FF3300"/>
                </a:solidFill>
              </a:rPr>
              <a:t>R[ax]=B4H </a:t>
            </a:r>
            <a:r>
              <a:rPr lang="pt-BR" altLang="zh-CN" sz="2400">
                <a:solidFill>
                  <a:srgbClr val="FF3300"/>
                </a:solidFill>
              </a:rPr>
              <a:t>×</a:t>
            </a:r>
            <a:r>
              <a:rPr lang="en-US" altLang="zh-CN" sz="2400">
                <a:solidFill>
                  <a:srgbClr val="FF3300"/>
                </a:solidFill>
              </a:rPr>
              <a:t> 11H</a:t>
            </a:r>
            <a:endParaRPr lang="zh-CN" altLang="en-US" sz="2400">
              <a:solidFill>
                <a:srgbClr val="FF3300"/>
              </a:solidFill>
            </a:endParaRPr>
          </a:p>
        </p:txBody>
      </p:sp>
      <p:sp>
        <p:nvSpPr>
          <p:cNvPr id="735251" name="Rectangle 19"/>
          <p:cNvSpPr>
            <a:spLocks noChangeArrowheads="1"/>
          </p:cNvSpPr>
          <p:nvPr/>
        </p:nvSpPr>
        <p:spPr bwMode="auto">
          <a:xfrm>
            <a:off x="2951163" y="954088"/>
            <a:ext cx="23431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zh-CN" altLang="en-US" sz="2400">
                <a:solidFill>
                  <a:srgbClr val="3333CC"/>
                </a:solidFill>
              </a:rPr>
              <a:t>“</a:t>
            </a:r>
            <a:r>
              <a:rPr lang="en-US" altLang="zh-CN" sz="2400">
                <a:solidFill>
                  <a:srgbClr val="3333CC"/>
                </a:solidFill>
              </a:rPr>
              <a:t>imulb %bl”</a:t>
            </a:r>
            <a:endParaRPr lang="zh-CN" altLang="en-US" sz="2400">
              <a:solidFill>
                <a:srgbClr val="33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5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4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定点乘法指令举例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971550"/>
            <a:ext cx="9028112" cy="5607050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假设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R[eax]=000000B4H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R[ebx]=00000011H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M[000000F8H]=000000A0H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，请问：</a:t>
            </a:r>
          </a:p>
          <a:p>
            <a:pPr>
              <a:lnSpc>
                <a:spcPct val="125000"/>
              </a:lnSpc>
              <a:spcBef>
                <a:spcPct val="25000"/>
              </a:spcBef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    (2) 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执行指令“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imull $-16, (%eax,%ebx,4), %eax”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后哪些寄存器和存储单元发生了变化？乘积的机器数和真值各是多少？</a:t>
            </a:r>
          </a:p>
          <a:p>
            <a:pPr>
              <a:lnSpc>
                <a:spcPct val="125000"/>
              </a:lnSpc>
              <a:spcBef>
                <a:spcPct val="25000"/>
              </a:spcBef>
              <a:buFontTx/>
              <a:buNone/>
            </a:pP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解：“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imull -16, (%eax,%ebx,4),%eax”</a:t>
            </a:r>
          </a:p>
          <a:p>
            <a:pPr>
              <a:lnSpc>
                <a:spcPct val="125000"/>
              </a:lnSpc>
              <a:spcBef>
                <a:spcPct val="25000"/>
              </a:spcBef>
              <a:buFontTx/>
              <a:buNone/>
            </a:pP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hlinkClick r:id="" action="ppaction://hlinkshowjump?jump=nextslide"/>
              </a:rPr>
              <a:t>功能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为 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R[eax]←(-16)</a:t>
            </a:r>
            <a:r>
              <a:rPr lang="pt-BR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×M[R[eax]+R[ebx]×4] </a:t>
            </a:r>
            <a:r>
              <a:rPr lang="zh-CN" altLang="pt-BR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，执行结果如下</a:t>
            </a:r>
          </a:p>
          <a:p>
            <a:pPr>
              <a:lnSpc>
                <a:spcPct val="125000"/>
              </a:lnSpc>
              <a:spcBef>
                <a:spcPct val="25000"/>
              </a:spcBef>
              <a:buFontTx/>
              <a:buNone/>
            </a:pP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      R[eax]+R[ebx]</a:t>
            </a:r>
            <a:r>
              <a:rPr lang="pt-BR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×4=000000B4H+00000011H&lt;&lt;2=000000F8H</a:t>
            </a:r>
          </a:p>
          <a:p>
            <a:pPr>
              <a:lnSpc>
                <a:spcPct val="125000"/>
              </a:lnSpc>
              <a:spcBef>
                <a:spcPct val="25000"/>
              </a:spcBef>
              <a:buFontTx/>
              <a:buNone/>
            </a:pPr>
            <a:r>
              <a:rPr lang="zh-CN" altLang="pt-BR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pt-BR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R[eax]=(-16)×M[000000F8H]</a:t>
            </a:r>
          </a:p>
          <a:p>
            <a:pPr>
              <a:lnSpc>
                <a:spcPct val="125000"/>
              </a:lnSpc>
              <a:spcBef>
                <a:spcPct val="25000"/>
              </a:spcBef>
              <a:buFontTx/>
              <a:buNone/>
            </a:pPr>
            <a:r>
              <a:rPr lang="pt-BR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                 =(-16)× 000000A0H</a:t>
            </a:r>
            <a:r>
              <a:rPr lang="zh-CN" altLang="pt-BR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（带符号整数乘）</a:t>
            </a:r>
          </a:p>
          <a:p>
            <a:pPr>
              <a:lnSpc>
                <a:spcPct val="125000"/>
              </a:lnSpc>
              <a:spcBef>
                <a:spcPct val="25000"/>
              </a:spcBef>
              <a:buFontTx/>
              <a:buNone/>
            </a:pPr>
            <a:r>
              <a:rPr lang="pt-BR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                 =FFFFFF60H&lt;&lt;4</a:t>
            </a:r>
          </a:p>
          <a:p>
            <a:pPr>
              <a:lnSpc>
                <a:spcPct val="125000"/>
              </a:lnSpc>
              <a:spcBef>
                <a:spcPct val="25000"/>
              </a:spcBef>
              <a:buFontTx/>
              <a:buNone/>
            </a:pPr>
            <a:r>
              <a:rPr lang="pt-BR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		       =FFFFF600H</a:t>
            </a:r>
          </a:p>
          <a:p>
            <a:pPr>
              <a:lnSpc>
                <a:spcPct val="125000"/>
              </a:lnSpc>
              <a:spcBef>
                <a:spcPct val="25000"/>
              </a:spcBef>
              <a:buFontTx/>
              <a:buNone/>
            </a:pPr>
            <a:r>
              <a:rPr lang="pt-BR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       EAX</a:t>
            </a:r>
            <a:r>
              <a:rPr lang="zh-CN" altLang="pt-BR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中的真值为</a:t>
            </a:r>
            <a:r>
              <a:rPr lang="pt-BR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-2560</a:t>
            </a:r>
          </a:p>
          <a:p>
            <a:pPr>
              <a:buFontTx/>
              <a:buNone/>
            </a:pPr>
            <a:endParaRPr lang="zh-CN" altLang="en-US" sz="2000" smtClean="0">
              <a:solidFill>
                <a:srgbClr val="FF33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8750" name="Text Box 14"/>
          <p:cNvSpPr txBox="1">
            <a:spLocks noChangeArrowheads="1"/>
          </p:cNvSpPr>
          <p:nvPr/>
        </p:nvSpPr>
        <p:spPr bwMode="auto">
          <a:xfrm>
            <a:off x="5921375" y="5815013"/>
            <a:ext cx="1171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>
                <a:latin typeface="Arial" pitchFamily="34" charset="0"/>
                <a:ea typeface="宋体" pitchFamily="2" charset="-122"/>
                <a:hlinkClick r:id="rId2" action="ppaction://hlinksldjump"/>
              </a:rPr>
              <a:t>SKIP</a:t>
            </a:r>
            <a:endParaRPr lang="en-US" altLang="zh-CN" sz="240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2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2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28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28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28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28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整数乘除指令</a:t>
            </a:r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888" y="773113"/>
            <a:ext cx="8893175" cy="6021387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乘法指令：可给出一个、两个或三个操作数</a:t>
            </a:r>
          </a:p>
          <a:p>
            <a:pPr lvl="1">
              <a:spcBef>
                <a:spcPct val="30000"/>
              </a:spcBef>
            </a:pP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若给出一个操作数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，则另一个源操作数隐含在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AL/AX/EAX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中，将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和累加器内容相乘，结果存放在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AX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位）或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DX-AX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位）或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EDX-EAX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位）中。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DX-AX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位乘积的高、低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位分别在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DX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AX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中。</a:t>
            </a:r>
          </a:p>
          <a:p>
            <a:pPr lvl="1">
              <a:spcBef>
                <a:spcPct val="30000"/>
              </a:spcBef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若指令中给出两个操作数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DST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，则将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DST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相乘，结果在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DST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中。</a:t>
            </a:r>
          </a:p>
          <a:p>
            <a:pPr lvl="1">
              <a:spcBef>
                <a:spcPct val="30000"/>
              </a:spcBef>
            </a:pP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若指令中给出三个操作数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REG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IMM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，则将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和立即数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IMM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相乘，结果在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REG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中。</a:t>
            </a:r>
          </a:p>
          <a:p>
            <a:pPr>
              <a:spcBef>
                <a:spcPct val="30000"/>
              </a:spcBef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除法指令：只明显指出除数，用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EDX-EAX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中内容除以指定的除数</a:t>
            </a:r>
          </a:p>
          <a:p>
            <a:pPr lvl="1">
              <a:spcBef>
                <a:spcPct val="30000"/>
              </a:spcBef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若为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位，则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位被除数在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AX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寄存器中，商送回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AL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，余数在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AH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ct val="30000"/>
              </a:spcBef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若为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位，则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位被除数在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DX-AX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寄存器中，商送回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AX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，余数在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DX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ct val="30000"/>
              </a:spcBef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若为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位，则被除数在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EDX-EAX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寄存器中，商送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EAX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，余数在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EDX</a:t>
            </a:r>
            <a:r>
              <a:rPr lang="zh-CN" altLang="en-US" smtClean="0"/>
              <a:t> </a:t>
            </a:r>
          </a:p>
        </p:txBody>
      </p:sp>
      <p:sp>
        <p:nvSpPr>
          <p:cNvPr id="629764" name="Text Box 4"/>
          <p:cNvSpPr txBox="1">
            <a:spLocks noChangeArrowheads="1"/>
          </p:cNvSpPr>
          <p:nvPr/>
        </p:nvSpPr>
        <p:spPr bwMode="auto">
          <a:xfrm>
            <a:off x="250825" y="6219825"/>
            <a:ext cx="7561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007635"/>
                </a:solidFill>
                <a:latin typeface="Arial" pitchFamily="34" charset="0"/>
              </a:rPr>
              <a:t>以上内容不要死记硬背，遇到具体指令时能查阅到并理解即可。</a:t>
            </a:r>
          </a:p>
        </p:txBody>
      </p:sp>
      <p:sp>
        <p:nvSpPr>
          <p:cNvPr id="629765" name="Text Box 5"/>
          <p:cNvSpPr txBox="1">
            <a:spLocks noChangeArrowheads="1"/>
          </p:cNvSpPr>
          <p:nvPr/>
        </p:nvSpPr>
        <p:spPr bwMode="auto">
          <a:xfrm>
            <a:off x="7542213" y="6219825"/>
            <a:ext cx="1260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>
                <a:latin typeface="Arial" pitchFamily="34" charset="0"/>
                <a:ea typeface="宋体" pitchFamily="2" charset="-122"/>
                <a:hlinkClick r:id="" action="ppaction://hlinkshowjump?jump=previousslide"/>
              </a:rPr>
              <a:t>BACK</a:t>
            </a:r>
            <a:endParaRPr lang="en-US" altLang="zh-CN" sz="24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629766" name="Text Box 6"/>
          <p:cNvSpPr txBox="1">
            <a:spLocks noChangeArrowheads="1"/>
          </p:cNvSpPr>
          <p:nvPr/>
        </p:nvSpPr>
        <p:spPr bwMode="auto">
          <a:xfrm>
            <a:off x="6867525" y="773113"/>
            <a:ext cx="17097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400">
                <a:hlinkClick r:id="rId2" action="ppaction://hlinksldjump"/>
              </a:rPr>
              <a:t>BACK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7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IA-32</a:t>
            </a:r>
            <a:r>
              <a:rPr lang="zh-CN" altLang="en-US" sz="3600" smtClean="0"/>
              <a:t>常用指令类型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684213"/>
            <a:ext cx="8356600" cy="578802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）按位运算指令</a:t>
            </a:r>
          </a:p>
          <a:p>
            <a:pPr lvl="1">
              <a:lnSpc>
                <a:spcPct val="11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逻辑运算（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仅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NOT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不影响标志，其他指令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OF=CF=0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，而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ZF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SF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根据结果设置：若全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，则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ZF=1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；若最高位为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，则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SF=1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NOT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：非，包括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notb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notw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notl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AND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：与，包括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andb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andw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andl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OR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：或，包括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orb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orw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orl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XOR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：异或，包括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xorb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xorw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xorl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TEST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：做“与”操作测试，仅影响标志</a:t>
            </a:r>
          </a:p>
          <a:p>
            <a:pPr lvl="1">
              <a:lnSpc>
                <a:spcPct val="11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移位运算（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左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右移时，最高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最低位送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CF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SHL/SHR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：逻辑左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右移，包括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shlb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shrw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shrl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SAL/SAR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：算术左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右移，</a:t>
            </a:r>
            <a:r>
              <a:rPr lang="zh-CN" altLang="en-US" sz="20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左移判溢出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，右移高位补符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（移位前、后符号位发生变化，则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OF=1 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ROL/ROR: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 循环左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右移，包括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rolb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rorw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roll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等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RCL/RCR: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 带循环左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右移，将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CF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作为操作数一部分循环移位</a:t>
            </a:r>
          </a:p>
        </p:txBody>
      </p:sp>
      <p:sp>
        <p:nvSpPr>
          <p:cNvPr id="630788" name="Text Box 4"/>
          <p:cNvSpPr txBox="1">
            <a:spLocks noChangeArrowheads="1"/>
          </p:cNvSpPr>
          <p:nvPr/>
        </p:nvSpPr>
        <p:spPr bwMode="auto">
          <a:xfrm>
            <a:off x="836613" y="6362700"/>
            <a:ext cx="7561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  <a:latin typeface="Arial" pitchFamily="34" charset="0"/>
              </a:rPr>
              <a:t>以上内容不要死记硬背，遇到具体指令时能查阅到并理解即可。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3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3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30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30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30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30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30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30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307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307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3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8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按位运算指令举例</a:t>
            </a:r>
          </a:p>
        </p:txBody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863" y="836613"/>
            <a:ext cx="8596312" cy="551815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15000"/>
              </a:spcBef>
              <a:buFontTx/>
              <a:buNone/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    假设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short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型变量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被编译器分配在寄存器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AX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中，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R[ax]=FF80H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，则以下汇编代码段执行后变量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的机器数和真值分别是多少？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movw %ax, %dx  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     salw   $2, %ax        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     addl   %dx, %ax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     sarw   $1, %ax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Tx/>
              <a:buNone/>
            </a:pP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解：</a:t>
            </a:r>
            <a:r>
              <a:rPr lang="en-US" altLang="zh-CN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$2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$1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分别表示立即数</a:t>
            </a:r>
            <a:r>
              <a:rPr lang="en-US" altLang="zh-CN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short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型变量，故都是算术移位指令，并进行带符号整数加。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  假设上述代码段执行前</a:t>
            </a:r>
            <a:r>
              <a:rPr lang="en-US" altLang="zh-CN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R[ax]=x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，则执行</a:t>
            </a:r>
            <a:r>
              <a:rPr lang="en-US" altLang="zh-CN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((x&lt;&lt;2)+x)&gt;&gt;1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后，</a:t>
            </a:r>
            <a:r>
              <a:rPr lang="en-US" altLang="zh-CN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R[ax]=5x/2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2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算术左移时，</a:t>
            </a:r>
            <a:r>
              <a:rPr lang="en-US" altLang="zh-CN" sz="22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AX</a:t>
            </a:r>
            <a:r>
              <a:rPr lang="zh-CN" altLang="en-US" sz="22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中的内容在移位前、后符号未发生变化，故</a:t>
            </a:r>
            <a:r>
              <a:rPr lang="en-US" altLang="zh-CN" sz="22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OF=0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，没有溢出。最终</a:t>
            </a:r>
            <a:r>
              <a:rPr lang="en-US" altLang="zh-CN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AX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的内容为</a:t>
            </a:r>
            <a:r>
              <a:rPr lang="en-US" altLang="zh-CN" sz="22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FEC0H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，解释为</a:t>
            </a:r>
            <a:r>
              <a:rPr lang="en-US" altLang="zh-CN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short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型整数时，其值为</a:t>
            </a:r>
            <a:r>
              <a:rPr lang="en-US" altLang="zh-CN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-320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。验证：</a:t>
            </a:r>
            <a:r>
              <a:rPr lang="en-US" altLang="zh-CN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x=-128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5x/2=-320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。经验证，结果正确。</a:t>
            </a:r>
          </a:p>
        </p:txBody>
      </p:sp>
      <p:sp>
        <p:nvSpPr>
          <p:cNvPr id="631812" name="Text Box 4"/>
          <p:cNvSpPr txBox="1">
            <a:spLocks noChangeArrowheads="1"/>
          </p:cNvSpPr>
          <p:nvPr/>
        </p:nvSpPr>
        <p:spPr bwMode="auto">
          <a:xfrm>
            <a:off x="3175000" y="2124075"/>
            <a:ext cx="3646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  <a:latin typeface="Arial" pitchFamily="34" charset="0"/>
              </a:rPr>
              <a:t>1111 1111 1000 0000&lt;&lt;2</a:t>
            </a:r>
          </a:p>
        </p:txBody>
      </p:sp>
      <p:sp>
        <p:nvSpPr>
          <p:cNvPr id="631813" name="Text Box 5"/>
          <p:cNvSpPr txBox="1">
            <a:spLocks noChangeArrowheads="1"/>
          </p:cNvSpPr>
          <p:nvPr/>
        </p:nvSpPr>
        <p:spPr bwMode="auto">
          <a:xfrm>
            <a:off x="3176588" y="2484438"/>
            <a:ext cx="5535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  <a:latin typeface="Arial" pitchFamily="34" charset="0"/>
              </a:rPr>
              <a:t>1111 1111 1000 0000+</a:t>
            </a:r>
            <a:r>
              <a:rPr lang="en-US" altLang="zh-CN" sz="2000">
                <a:solidFill>
                  <a:srgbClr val="CC3300"/>
                </a:solidFill>
                <a:latin typeface="Arial" pitchFamily="34" charset="0"/>
                <a:ea typeface="宋体" pitchFamily="2" charset="-122"/>
              </a:rPr>
              <a:t>1111 1110 0000 0000</a:t>
            </a:r>
          </a:p>
        </p:txBody>
      </p:sp>
      <p:sp>
        <p:nvSpPr>
          <p:cNvPr id="631814" name="Text Box 6"/>
          <p:cNvSpPr txBox="1">
            <a:spLocks noChangeArrowheads="1"/>
          </p:cNvSpPr>
          <p:nvPr/>
        </p:nvSpPr>
        <p:spPr bwMode="auto">
          <a:xfrm>
            <a:off x="3176588" y="2897188"/>
            <a:ext cx="57610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  <a:latin typeface="Arial" pitchFamily="34" charset="0"/>
              </a:rPr>
              <a:t>1111 1101 1000 0000&gt;&gt;</a:t>
            </a:r>
            <a:r>
              <a:rPr lang="en-US" altLang="zh-CN" sz="2000">
                <a:solidFill>
                  <a:srgbClr val="3333CC"/>
                </a:solidFill>
                <a:latin typeface="Arial" pitchFamily="34" charset="0"/>
              </a:rPr>
              <a:t>1=1111 1110 1100 0000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67525" y="279400"/>
            <a:ext cx="2084388" cy="628650"/>
          </a:xfrm>
          <a:prstGeom prst="star12">
            <a:avLst>
              <a:gd name="adj" fmla="val 41376"/>
            </a:avLst>
          </a:prstGeom>
          <a:solidFill>
            <a:schemeClr val="bg1"/>
          </a:solidFill>
          <a:ln>
            <a:solidFill>
              <a:srgbClr val="FF0066"/>
            </a:solidFill>
          </a:ln>
        </p:spPr>
        <p:txBody>
          <a:bodyPr lIns="0" tIns="0" rIns="0" bIns="0"/>
          <a:lstStyle/>
          <a:p>
            <a:r>
              <a:rPr lang="zh-CN" altLang="en-US" sz="2000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小班讨论</a:t>
            </a:r>
            <a:endParaRPr lang="zh-CN" altLang="en-US" sz="2000">
              <a:solidFill>
                <a:srgbClr val="FF0066"/>
              </a:solidFill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1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1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31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31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2" grpId="0"/>
      <p:bldP spid="631813" grpId="0"/>
      <p:bldP spid="6318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标题 1"/>
          <p:cNvSpPr>
            <a:spLocks noGrp="1"/>
          </p:cNvSpPr>
          <p:nvPr>
            <p:ph type="title" idx="4294967295"/>
          </p:nvPr>
        </p:nvSpPr>
        <p:spPr>
          <a:xfrm>
            <a:off x="5427663" y="98425"/>
            <a:ext cx="3330575" cy="561975"/>
          </a:xfrm>
        </p:spPr>
        <p:txBody>
          <a:bodyPr/>
          <a:lstStyle/>
          <a:p>
            <a:r>
              <a:rPr lang="zh-CN" altLang="en-US" sz="3600" smtClean="0"/>
              <a:t>移位指令举例</a:t>
            </a:r>
          </a:p>
        </p:txBody>
      </p:sp>
      <p:sp>
        <p:nvSpPr>
          <p:cNvPr id="734211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73421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3213" y="654050"/>
            <a:ext cx="7570787" cy="6149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34217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375" y="233363"/>
            <a:ext cx="3897313" cy="30146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34219" name="Line 11"/>
          <p:cNvSpPr>
            <a:spLocks noChangeShapeType="1"/>
          </p:cNvSpPr>
          <p:nvPr/>
        </p:nvSpPr>
        <p:spPr bwMode="auto">
          <a:xfrm>
            <a:off x="2862263" y="1449388"/>
            <a:ext cx="4995862" cy="71913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4220" name="Line 12"/>
          <p:cNvSpPr>
            <a:spLocks noChangeShapeType="1"/>
          </p:cNvSpPr>
          <p:nvPr/>
        </p:nvSpPr>
        <p:spPr bwMode="auto">
          <a:xfrm>
            <a:off x="3267075" y="2033588"/>
            <a:ext cx="4995863" cy="719137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34223" name="Group 15"/>
          <p:cNvGrpSpPr>
            <a:grpSpLocks/>
          </p:cNvGrpSpPr>
          <p:nvPr/>
        </p:nvGrpSpPr>
        <p:grpSpPr bwMode="auto">
          <a:xfrm>
            <a:off x="3941763" y="2393950"/>
            <a:ext cx="4456112" cy="2430463"/>
            <a:chOff x="2483" y="1508"/>
            <a:chExt cx="2807" cy="1531"/>
          </a:xfrm>
        </p:grpSpPr>
        <p:sp>
          <p:nvSpPr>
            <p:cNvPr id="734221" name="Rectangle 13"/>
            <p:cNvSpPr>
              <a:spLocks noChangeArrowheads="1"/>
            </p:cNvSpPr>
            <p:nvPr/>
          </p:nvSpPr>
          <p:spPr bwMode="auto">
            <a:xfrm>
              <a:off x="3419" y="2132"/>
              <a:ext cx="1871" cy="907"/>
            </a:xfrm>
            <a:prstGeom prst="rect">
              <a:avLst/>
            </a:prstGeom>
            <a:noFill/>
            <a:ln w="28575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4222" name="Line 14"/>
            <p:cNvSpPr>
              <a:spLocks noChangeShapeType="1"/>
            </p:cNvSpPr>
            <p:nvPr/>
          </p:nvSpPr>
          <p:spPr bwMode="auto">
            <a:xfrm>
              <a:off x="2483" y="1508"/>
              <a:ext cx="907" cy="59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34227" name="Group 19"/>
          <p:cNvGrpSpPr>
            <a:grpSpLocks/>
          </p:cNvGrpSpPr>
          <p:nvPr/>
        </p:nvGrpSpPr>
        <p:grpSpPr bwMode="auto">
          <a:xfrm>
            <a:off x="3851275" y="2798763"/>
            <a:ext cx="4546600" cy="3484562"/>
            <a:chOff x="2426" y="1791"/>
            <a:chExt cx="2864" cy="2195"/>
          </a:xfrm>
        </p:grpSpPr>
        <p:sp>
          <p:nvSpPr>
            <p:cNvPr id="734225" name="Rectangle 17"/>
            <p:cNvSpPr>
              <a:spLocks noChangeArrowheads="1"/>
            </p:cNvSpPr>
            <p:nvPr/>
          </p:nvSpPr>
          <p:spPr bwMode="auto">
            <a:xfrm>
              <a:off x="3419" y="3067"/>
              <a:ext cx="1871" cy="919"/>
            </a:xfrm>
            <a:prstGeom prst="rect">
              <a:avLst/>
            </a:prstGeom>
            <a:noFill/>
            <a:ln w="38100" algn="ctr">
              <a:solidFill>
                <a:srgbClr val="33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4226" name="Line 18"/>
            <p:cNvSpPr>
              <a:spLocks noChangeShapeType="1"/>
            </p:cNvSpPr>
            <p:nvPr/>
          </p:nvSpPr>
          <p:spPr bwMode="auto">
            <a:xfrm>
              <a:off x="2426" y="1791"/>
              <a:ext cx="964" cy="130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34228" name="Line 20"/>
          <p:cNvSpPr>
            <a:spLocks noChangeShapeType="1"/>
          </p:cNvSpPr>
          <p:nvPr/>
        </p:nvSpPr>
        <p:spPr bwMode="auto">
          <a:xfrm>
            <a:off x="5381625" y="3924300"/>
            <a:ext cx="3600450" cy="0"/>
          </a:xfrm>
          <a:prstGeom prst="line">
            <a:avLst/>
          </a:prstGeom>
          <a:noFill/>
          <a:ln w="57150">
            <a:solidFill>
              <a:srgbClr val="FF33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4229" name="Line 21"/>
          <p:cNvSpPr>
            <a:spLocks noChangeShapeType="1"/>
          </p:cNvSpPr>
          <p:nvPr/>
        </p:nvSpPr>
        <p:spPr bwMode="auto">
          <a:xfrm flipV="1">
            <a:off x="5291138" y="5364163"/>
            <a:ext cx="3781425" cy="44450"/>
          </a:xfrm>
          <a:prstGeom prst="line">
            <a:avLst/>
          </a:prstGeom>
          <a:noFill/>
          <a:ln w="57150">
            <a:solidFill>
              <a:srgbClr val="3333CC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4230" name="Text Box 22"/>
          <p:cNvSpPr txBox="1">
            <a:spLocks noChangeArrowheads="1"/>
          </p:cNvSpPr>
          <p:nvPr/>
        </p:nvSpPr>
        <p:spPr bwMode="auto">
          <a:xfrm>
            <a:off x="8442325" y="3563938"/>
            <a:ext cx="4683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/>
              <a:t>算术</a:t>
            </a:r>
          </a:p>
        </p:txBody>
      </p:sp>
      <p:sp>
        <p:nvSpPr>
          <p:cNvPr id="734231" name="Text Box 23"/>
          <p:cNvSpPr txBox="1">
            <a:spLocks noChangeArrowheads="1"/>
          </p:cNvSpPr>
          <p:nvPr/>
        </p:nvSpPr>
        <p:spPr bwMode="auto">
          <a:xfrm>
            <a:off x="8486775" y="4959350"/>
            <a:ext cx="4683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/>
              <a:t>逻辑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97688" y="639763"/>
            <a:ext cx="2084387" cy="628650"/>
          </a:xfrm>
          <a:prstGeom prst="star12">
            <a:avLst>
              <a:gd name="adj" fmla="val 41376"/>
            </a:avLst>
          </a:prstGeom>
          <a:solidFill>
            <a:schemeClr val="bg1"/>
          </a:solidFill>
          <a:ln>
            <a:solidFill>
              <a:srgbClr val="FF0066"/>
            </a:solidFill>
          </a:ln>
        </p:spPr>
        <p:txBody>
          <a:bodyPr lIns="0" tIns="0" rIns="0" bIns="0"/>
          <a:lstStyle/>
          <a:p>
            <a:r>
              <a:rPr lang="zh-CN" altLang="en-US" sz="2000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小班讨论</a:t>
            </a:r>
            <a:endParaRPr lang="zh-CN" altLang="en-US" sz="2000">
              <a:solidFill>
                <a:srgbClr val="FF0066"/>
              </a:solidFill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3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3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3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3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9" grpId="0" animBg="1"/>
      <p:bldP spid="734220" grpId="0" animBg="1"/>
      <p:bldP spid="734228" grpId="0" animBg="1"/>
      <p:bldP spid="734229" grpId="0" animBg="1"/>
      <p:bldP spid="734230" grpId="0"/>
      <p:bldP spid="73423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7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IA-32</a:t>
            </a:r>
            <a:r>
              <a:rPr lang="zh-CN" altLang="en-US" sz="3600" smtClean="0"/>
              <a:t>常用指令类型</a:t>
            </a:r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36613"/>
            <a:ext cx="8596312" cy="5218112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）控制转移指令</a:t>
            </a:r>
          </a:p>
          <a:p>
            <a:pPr>
              <a:buFontTx/>
              <a:buNone/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指令执行可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按顺序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 或 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跳转到转移目标指令处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执行</a:t>
            </a:r>
          </a:p>
          <a:p>
            <a:pPr lvl="1">
              <a:lnSpc>
                <a:spcPct val="11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无条件转移指令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JMP DST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：无条件转移到目标指令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DST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处执行</a:t>
            </a:r>
          </a:p>
          <a:p>
            <a:pPr lvl="1">
              <a:lnSpc>
                <a:spcPct val="11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  <a:hlinkClick r:id="" action="ppaction://hlinkshowjump?jump=nextslide"/>
              </a:rPr>
              <a:t>条件转移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Jcc DST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cc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为条件码，根据标志（条件码）判断是否满足条件，若满足，则转移到目标指令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DST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处执行，否则按顺序执行</a:t>
            </a:r>
          </a:p>
          <a:p>
            <a:pPr lvl="1">
              <a:lnSpc>
                <a:spcPct val="11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条件设置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SETcc DST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：将条件码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cc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保存到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DST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（通常是一个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位寄存器 ）</a:t>
            </a:r>
          </a:p>
          <a:p>
            <a:pPr lvl="1">
              <a:lnSpc>
                <a:spcPct val="110000"/>
              </a:lnSpc>
            </a:pPr>
            <a:r>
              <a:rPr lang="zh-CN" altLang="en-US" smtClean="0">
                <a:ea typeface="微软雅黑" pitchFamily="34" charset="-122"/>
              </a:rPr>
              <a:t>调用和返回指令</a:t>
            </a:r>
            <a:r>
              <a:rPr lang="zh-CN" altLang="en-US" smtClean="0"/>
              <a:t> </a:t>
            </a:r>
            <a:r>
              <a:rPr lang="zh-CN" altLang="en-US" smtClean="0">
                <a:solidFill>
                  <a:srgbClr val="CC3300"/>
                </a:solidFill>
                <a:ea typeface="微软雅黑" pitchFamily="34" charset="-122"/>
              </a:rPr>
              <a:t>（用于过程调用）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CALL DST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返回地址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RA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入栈，转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DST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处执行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RET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：从栈中取出返回地址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RA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，转到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RA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处执行</a:t>
            </a:r>
          </a:p>
          <a:p>
            <a:pPr lvl="1">
              <a:lnSpc>
                <a:spcPct val="110000"/>
              </a:lnSpc>
            </a:pPr>
            <a:r>
              <a:rPr lang="zh-CN" altLang="en-US" smtClean="0">
                <a:ea typeface="微软雅黑" pitchFamily="34" charset="-122"/>
              </a:rPr>
              <a:t>中断指令</a:t>
            </a:r>
            <a:r>
              <a:rPr lang="zh-CN" altLang="en-US" smtClean="0"/>
              <a:t>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（详见第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章）</a:t>
            </a:r>
            <a:endParaRPr lang="zh-CN" altLang="en-US" sz="180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0000"/>
              </a:lnSpc>
            </a:pPr>
            <a:endParaRPr lang="zh-CN" altLang="en-US" smtClean="0"/>
          </a:p>
        </p:txBody>
      </p:sp>
      <p:sp>
        <p:nvSpPr>
          <p:cNvPr id="632836" name="Text Box 4"/>
          <p:cNvSpPr txBox="1">
            <a:spLocks noChangeArrowheads="1"/>
          </p:cNvSpPr>
          <p:nvPr/>
        </p:nvSpPr>
        <p:spPr bwMode="auto">
          <a:xfrm>
            <a:off x="250825" y="6219825"/>
            <a:ext cx="7561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  <a:latin typeface="Arial" pitchFamily="34" charset="0"/>
              </a:rPr>
              <a:t>以上内容不要死记硬背，遇到具体指令时能查阅到并理解即可。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2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2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3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3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3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3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3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3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3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条件转移指令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888" y="911225"/>
            <a:ext cx="1709737" cy="5218113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mtClean="0">
                <a:ea typeface="微软雅黑" pitchFamily="34" charset="-122"/>
              </a:rPr>
              <a:t>分三类：</a:t>
            </a:r>
          </a:p>
          <a:p>
            <a:pPr>
              <a:spcBef>
                <a:spcPct val="45000"/>
              </a:spcBef>
              <a:buFontTx/>
              <a:buNone/>
            </a:pPr>
            <a:r>
              <a:rPr lang="en-US" altLang="zh-CN" sz="22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r>
              <a:rPr lang="zh-CN" altLang="en-US" sz="22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根据单个标志的值转移</a:t>
            </a:r>
          </a:p>
          <a:p>
            <a:pPr>
              <a:spcBef>
                <a:spcPct val="45000"/>
              </a:spcBef>
              <a:buFontTx/>
              <a:buNone/>
            </a:pPr>
            <a:r>
              <a:rPr lang="en-US" altLang="zh-CN" sz="22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(2)</a:t>
            </a:r>
            <a:r>
              <a:rPr lang="zh-CN" altLang="en-US" sz="22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按无符号整数比较转移</a:t>
            </a:r>
          </a:p>
          <a:p>
            <a:pPr>
              <a:spcBef>
                <a:spcPct val="45000"/>
              </a:spcBef>
              <a:buFontTx/>
              <a:buNone/>
            </a:pPr>
            <a:r>
              <a:rPr lang="en-US" altLang="zh-CN" sz="22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(3)</a:t>
            </a:r>
            <a:r>
              <a:rPr lang="zh-CN" altLang="en-US" sz="22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按带符号整数比较转移</a:t>
            </a:r>
          </a:p>
        </p:txBody>
      </p:sp>
      <p:grpSp>
        <p:nvGrpSpPr>
          <p:cNvPr id="633864" name="Group 8"/>
          <p:cNvGrpSpPr>
            <a:grpSpLocks/>
          </p:cNvGrpSpPr>
          <p:nvPr/>
        </p:nvGrpSpPr>
        <p:grpSpPr bwMode="auto">
          <a:xfrm>
            <a:off x="1916113" y="188913"/>
            <a:ext cx="7137400" cy="6480175"/>
            <a:chOff x="1207" y="516"/>
            <a:chExt cx="4496" cy="3685"/>
          </a:xfrm>
        </p:grpSpPr>
        <p:pic>
          <p:nvPicPr>
            <p:cNvPr id="633860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07" y="516"/>
              <a:ext cx="4496" cy="3685"/>
            </a:xfrm>
            <a:prstGeom prst="rect">
              <a:avLst/>
            </a:prstGeom>
            <a:noFill/>
          </p:spPr>
        </p:pic>
        <p:sp>
          <p:nvSpPr>
            <p:cNvPr id="633861" name="Rectangle 5"/>
            <p:cNvSpPr>
              <a:spLocks noChangeArrowheads="1"/>
            </p:cNvSpPr>
            <p:nvPr/>
          </p:nvSpPr>
          <p:spPr bwMode="auto">
            <a:xfrm>
              <a:off x="1633" y="743"/>
              <a:ext cx="4025" cy="1700"/>
            </a:xfrm>
            <a:prstGeom prst="rect">
              <a:avLst/>
            </a:prstGeom>
            <a:solidFill>
              <a:schemeClr val="accent1">
                <a:alpha val="17999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3862" name="Rectangle 6"/>
            <p:cNvSpPr>
              <a:spLocks noChangeArrowheads="1"/>
            </p:cNvSpPr>
            <p:nvPr/>
          </p:nvSpPr>
          <p:spPr bwMode="auto">
            <a:xfrm>
              <a:off x="1633" y="2443"/>
              <a:ext cx="4025" cy="851"/>
            </a:xfrm>
            <a:prstGeom prst="rect">
              <a:avLst/>
            </a:prstGeom>
            <a:solidFill>
              <a:srgbClr val="FF0000">
                <a:alpha val="17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3863" name="Rectangle 7"/>
            <p:cNvSpPr>
              <a:spLocks noChangeArrowheads="1"/>
            </p:cNvSpPr>
            <p:nvPr/>
          </p:nvSpPr>
          <p:spPr bwMode="auto">
            <a:xfrm>
              <a:off x="1633" y="3294"/>
              <a:ext cx="4025" cy="850"/>
            </a:xfrm>
            <a:prstGeom prst="rect">
              <a:avLst/>
            </a:prstGeom>
            <a:solidFill>
              <a:srgbClr val="FFFF00">
                <a:alpha val="17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3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3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59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例子：</a:t>
            </a:r>
            <a:r>
              <a:rPr lang="en-US" altLang="zh-CN" sz="3600" smtClean="0"/>
              <a:t>C</a:t>
            </a:r>
            <a:r>
              <a:rPr lang="zh-CN" altLang="en-US" sz="3600" smtClean="0"/>
              <a:t>表达式类型转换顺序</a:t>
            </a:r>
          </a:p>
        </p:txBody>
      </p:sp>
      <p:sp>
        <p:nvSpPr>
          <p:cNvPr id="717827" name="内容占位符 2"/>
          <p:cNvSpPr>
            <a:spLocks/>
          </p:cNvSpPr>
          <p:nvPr/>
        </p:nvSpPr>
        <p:spPr bwMode="auto">
          <a:xfrm>
            <a:off x="122238" y="819150"/>
            <a:ext cx="8320087" cy="603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5000"/>
              </a:lnSpc>
              <a:spcBef>
                <a:spcPct val="20000"/>
              </a:spcBef>
            </a:pPr>
            <a:r>
              <a:rPr lang="en-US" altLang="zh-CN" sz="2400">
                <a:latin typeface="Arial" pitchFamily="34" charset="0"/>
                <a:ea typeface="宋体" pitchFamily="2" charset="-122"/>
              </a:rPr>
              <a:t>   unsigned long long</a:t>
            </a:r>
            <a:endParaRPr lang="zh-CN" altLang="en-US" sz="2400">
              <a:latin typeface="Arial" pitchFamily="34" charset="0"/>
              <a:ea typeface="宋体" pitchFamily="2" charset="-122"/>
            </a:endParaRPr>
          </a:p>
          <a:p>
            <a:pPr>
              <a:lnSpc>
                <a:spcPct val="115000"/>
              </a:lnSpc>
              <a:spcBef>
                <a:spcPct val="20000"/>
              </a:spcBef>
            </a:pPr>
            <a:r>
              <a:rPr lang="en-US" altLang="zh-CN" sz="2400">
                <a:latin typeface="Arial" pitchFamily="34" charset="0"/>
                <a:ea typeface="宋体" pitchFamily="2" charset="-122"/>
              </a:rPr>
              <a:t>    ↑             </a:t>
            </a:r>
          </a:p>
          <a:p>
            <a:pPr>
              <a:lnSpc>
                <a:spcPct val="115000"/>
              </a:lnSpc>
              <a:spcBef>
                <a:spcPct val="20000"/>
              </a:spcBef>
            </a:pPr>
            <a:r>
              <a:rPr lang="en-US" altLang="zh-CN" sz="2400">
                <a:latin typeface="Arial" pitchFamily="34" charset="0"/>
                <a:ea typeface="宋体" pitchFamily="2" charset="-122"/>
              </a:rPr>
              <a:t>   long long     </a:t>
            </a:r>
          </a:p>
          <a:p>
            <a:pPr>
              <a:lnSpc>
                <a:spcPct val="115000"/>
              </a:lnSpc>
              <a:spcBef>
                <a:spcPct val="20000"/>
              </a:spcBef>
            </a:pPr>
            <a:r>
              <a:rPr lang="en-US" altLang="zh-CN" sz="2400">
                <a:latin typeface="Arial" pitchFamily="34" charset="0"/>
                <a:ea typeface="宋体" pitchFamily="2" charset="-122"/>
              </a:rPr>
              <a:t>    ↑         </a:t>
            </a:r>
          </a:p>
          <a:p>
            <a:pPr>
              <a:lnSpc>
                <a:spcPct val="115000"/>
              </a:lnSpc>
              <a:spcBef>
                <a:spcPct val="20000"/>
              </a:spcBef>
            </a:pPr>
            <a:r>
              <a:rPr lang="en-US" altLang="zh-CN" sz="2400">
                <a:latin typeface="Arial" pitchFamily="34" charset="0"/>
                <a:ea typeface="宋体" pitchFamily="2" charset="-122"/>
              </a:rPr>
              <a:t>   unsigned</a:t>
            </a:r>
          </a:p>
          <a:p>
            <a:pPr>
              <a:lnSpc>
                <a:spcPct val="115000"/>
              </a:lnSpc>
              <a:spcBef>
                <a:spcPct val="20000"/>
              </a:spcBef>
            </a:pPr>
            <a:r>
              <a:rPr lang="en-US" altLang="zh-CN" sz="2400">
                <a:latin typeface="Arial" pitchFamily="34" charset="0"/>
                <a:ea typeface="宋体" pitchFamily="2" charset="-122"/>
              </a:rPr>
              <a:t>    ↑          </a:t>
            </a:r>
          </a:p>
          <a:p>
            <a:pPr>
              <a:lnSpc>
                <a:spcPct val="115000"/>
              </a:lnSpc>
              <a:spcBef>
                <a:spcPct val="20000"/>
              </a:spcBef>
            </a:pPr>
            <a:r>
              <a:rPr lang="zh-CN" altLang="en-US" sz="2400">
                <a:latin typeface="Arial" pitchFamily="34" charset="0"/>
                <a:ea typeface="宋体" pitchFamily="2" charset="-122"/>
              </a:rPr>
              <a:t>   </a:t>
            </a:r>
            <a:r>
              <a:rPr lang="en-US" altLang="zh-CN" sz="2400">
                <a:latin typeface="Arial" pitchFamily="34" charset="0"/>
                <a:ea typeface="宋体" pitchFamily="2" charset="-122"/>
              </a:rPr>
              <a:t>int </a:t>
            </a:r>
          </a:p>
          <a:p>
            <a:pPr>
              <a:lnSpc>
                <a:spcPct val="115000"/>
              </a:lnSpc>
              <a:spcBef>
                <a:spcPct val="20000"/>
              </a:spcBef>
            </a:pPr>
            <a:r>
              <a:rPr lang="en-US" altLang="zh-CN" sz="2400">
                <a:latin typeface="Arial" pitchFamily="34" charset="0"/>
                <a:ea typeface="宋体" pitchFamily="2" charset="-122"/>
              </a:rPr>
              <a:t>   ↑</a:t>
            </a:r>
          </a:p>
          <a:p>
            <a:pPr>
              <a:lnSpc>
                <a:spcPct val="115000"/>
              </a:lnSpc>
              <a:spcBef>
                <a:spcPct val="20000"/>
              </a:spcBef>
            </a:pPr>
            <a:r>
              <a:rPr lang="en-US" altLang="zh-CN" sz="2400">
                <a:latin typeface="Arial" pitchFamily="34" charset="0"/>
                <a:ea typeface="宋体" pitchFamily="2" charset="-122"/>
              </a:rPr>
              <a:t> (unsigned)char,short</a:t>
            </a:r>
          </a:p>
          <a:p>
            <a:pPr>
              <a:lnSpc>
                <a:spcPct val="115000"/>
              </a:lnSpc>
              <a:spcBef>
                <a:spcPct val="20000"/>
              </a:spcBef>
            </a:pPr>
            <a:endParaRPr lang="zh-CN" altLang="en-US" sz="2400" u="sng">
              <a:solidFill>
                <a:srgbClr val="FF0000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7178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71888" y="998538"/>
            <a:ext cx="5175250" cy="414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17830" name="Rectangle 6"/>
          <p:cNvSpPr>
            <a:spLocks noChangeArrowheads="1"/>
          </p:cNvSpPr>
          <p:nvPr/>
        </p:nvSpPr>
        <p:spPr bwMode="auto">
          <a:xfrm>
            <a:off x="522288" y="5727700"/>
            <a:ext cx="8054975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/>
            <a:r>
              <a:rPr lang="zh-CN" altLang="en-US" sz="2200">
                <a:solidFill>
                  <a:srgbClr val="0000CC"/>
                </a:solidFill>
              </a:rPr>
              <a:t>条件设置指令：</a:t>
            </a:r>
          </a:p>
          <a:p>
            <a:pPr lvl="2"/>
            <a:r>
              <a:rPr lang="en-US" altLang="zh-CN" sz="2200">
                <a:solidFill>
                  <a:srgbClr val="006600"/>
                </a:solidFill>
              </a:rPr>
              <a:t>SETcc DST</a:t>
            </a:r>
            <a:r>
              <a:rPr lang="zh-CN" altLang="en-US" sz="2200">
                <a:solidFill>
                  <a:srgbClr val="006600"/>
                </a:solidFill>
              </a:rPr>
              <a:t>：将条件码</a:t>
            </a:r>
            <a:r>
              <a:rPr lang="en-US" altLang="zh-CN" sz="2200">
                <a:solidFill>
                  <a:srgbClr val="006600"/>
                </a:solidFill>
              </a:rPr>
              <a:t>cc</a:t>
            </a:r>
            <a:r>
              <a:rPr lang="zh-CN" altLang="en-US" sz="2200">
                <a:solidFill>
                  <a:srgbClr val="006600"/>
                </a:solidFill>
              </a:rPr>
              <a:t>保存到</a:t>
            </a:r>
            <a:r>
              <a:rPr lang="en-US" altLang="zh-CN" sz="2200">
                <a:solidFill>
                  <a:srgbClr val="006600"/>
                </a:solidFill>
              </a:rPr>
              <a:t>DST</a:t>
            </a:r>
            <a:r>
              <a:rPr lang="zh-CN" altLang="en-US" sz="2200">
                <a:solidFill>
                  <a:srgbClr val="006600"/>
                </a:solidFill>
              </a:rPr>
              <a:t>（通常是一个</a:t>
            </a:r>
            <a:r>
              <a:rPr lang="en-US" altLang="zh-CN" sz="2200">
                <a:solidFill>
                  <a:srgbClr val="006600"/>
                </a:solidFill>
              </a:rPr>
              <a:t>8</a:t>
            </a:r>
            <a:r>
              <a:rPr lang="zh-CN" altLang="en-US" sz="2200">
                <a:solidFill>
                  <a:srgbClr val="006600"/>
                </a:solidFill>
              </a:rPr>
              <a:t>位寄存器 ）</a:t>
            </a:r>
          </a:p>
        </p:txBody>
      </p:sp>
      <p:sp>
        <p:nvSpPr>
          <p:cNvPr id="717831" name="Text Box 7"/>
          <p:cNvSpPr txBox="1">
            <a:spLocks noChangeArrowheads="1"/>
          </p:cNvSpPr>
          <p:nvPr/>
        </p:nvSpPr>
        <p:spPr bwMode="auto">
          <a:xfrm>
            <a:off x="4076700" y="5408613"/>
            <a:ext cx="39608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猜测：各用哪种条件设置指令？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67525" y="279400"/>
            <a:ext cx="2084388" cy="628650"/>
          </a:xfrm>
          <a:prstGeom prst="star12">
            <a:avLst>
              <a:gd name="adj" fmla="val 41376"/>
            </a:avLst>
          </a:prstGeom>
          <a:solidFill>
            <a:schemeClr val="bg1"/>
          </a:solidFill>
          <a:ln>
            <a:solidFill>
              <a:srgbClr val="FF0066"/>
            </a:solidFill>
          </a:ln>
        </p:spPr>
        <p:txBody>
          <a:bodyPr lIns="0" tIns="0" rIns="0" bIns="0"/>
          <a:lstStyle/>
          <a:p>
            <a:r>
              <a:rPr lang="zh-CN" altLang="en-US" sz="2000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小班讨论</a:t>
            </a:r>
            <a:endParaRPr lang="zh-CN" altLang="en-US" sz="2000">
              <a:solidFill>
                <a:srgbClr val="FF0066"/>
              </a:solidFill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smtClean="0">
                <a:latin typeface="黑体"/>
              </a:rPr>
              <a:t>“</a:t>
            </a:r>
            <a:r>
              <a:rPr lang="zh-CN" altLang="en-US" sz="3600" smtClean="0"/>
              <a:t>指令</a:t>
            </a:r>
            <a:r>
              <a:rPr lang="zh-CN" altLang="en-US" sz="3600" smtClean="0">
                <a:latin typeface="黑体"/>
              </a:rPr>
              <a:t>”</a:t>
            </a:r>
            <a:r>
              <a:rPr lang="zh-CN" altLang="en-US" sz="3600" smtClean="0"/>
              <a:t>的概念</a:t>
            </a:r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54088"/>
            <a:ext cx="8513763" cy="4770437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计算机中的指令有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微指令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机器指令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伪（宏）指令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之分</a:t>
            </a:r>
          </a:p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微指令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是微程序级命令，属于硬件范畴</a:t>
            </a:r>
          </a:p>
          <a:p>
            <a:pPr>
              <a:lnSpc>
                <a:spcPct val="130000"/>
              </a:lnSpc>
              <a:spcBef>
                <a:spcPct val="30000"/>
              </a:spcBef>
              <a:buFontTx/>
              <a:buNone/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200" smtClean="0">
                <a:solidFill>
                  <a:srgbClr val="996600"/>
                </a:solidFill>
                <a:latin typeface="微软雅黑" pitchFamily="34" charset="-122"/>
                <a:ea typeface="微软雅黑" pitchFamily="34" charset="-122"/>
              </a:rPr>
              <a:t>（将在”计算机组成与设计“课程中学习）</a:t>
            </a:r>
          </a:p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伪指令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是由若干机器指令组成的指令序列，属于软件范畴</a:t>
            </a:r>
          </a:p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机器指令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介于二者之间，处于硬件和软件的交界面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本章中提及的指令都指机器指令</a:t>
            </a:r>
            <a:endParaRPr lang="zh-CN" altLang="en-US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汇编指令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是机器指令的汇编表示形式，即符号表示</a:t>
            </a:r>
            <a:endParaRPr lang="zh-CN" altLang="en-US" sz="2200" smtClean="0">
              <a:solidFill>
                <a:srgbClr val="0000FF"/>
              </a:solidFill>
              <a:latin typeface="Times New Roman" pitchFamily="18" charset="0"/>
            </a:endParaRPr>
          </a:p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机器指令和汇编指令一一对应，它们都与具体机器结构有关，都属于</a:t>
            </a:r>
            <a:r>
              <a:rPr lang="zh-CN" altLang="en-US" sz="22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机器级指令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9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96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96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96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96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96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7188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9400"/>
            <a:ext cx="8847138" cy="6389688"/>
          </a:xfrm>
          <a:prstGeom prst="rect">
            <a:avLst/>
          </a:prstGeom>
          <a:noFill/>
        </p:spPr>
      </p:pic>
      <p:grpSp>
        <p:nvGrpSpPr>
          <p:cNvPr id="718853" name="Group 5"/>
          <p:cNvGrpSpPr>
            <a:grpSpLocks/>
          </p:cNvGrpSpPr>
          <p:nvPr/>
        </p:nvGrpSpPr>
        <p:grpSpPr bwMode="auto">
          <a:xfrm>
            <a:off x="3402013" y="1989138"/>
            <a:ext cx="1755775" cy="366712"/>
            <a:chOff x="2143" y="1253"/>
            <a:chExt cx="1106" cy="231"/>
          </a:xfrm>
        </p:grpSpPr>
        <p:sp>
          <p:nvSpPr>
            <p:cNvPr id="718854" name="Text Box 6"/>
            <p:cNvSpPr txBox="1">
              <a:spLocks noChangeArrowheads="1"/>
            </p:cNvSpPr>
            <p:nvPr/>
          </p:nvSpPr>
          <p:spPr bwMode="auto">
            <a:xfrm>
              <a:off x="2143" y="1253"/>
              <a:ext cx="879" cy="231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0033CC"/>
                  </a:solidFill>
                </a:rPr>
                <a:t>char c=-1;</a:t>
              </a:r>
            </a:p>
          </p:txBody>
        </p:sp>
        <p:sp>
          <p:nvSpPr>
            <p:cNvPr id="718855" name="Line 7"/>
            <p:cNvSpPr>
              <a:spLocks noChangeShapeType="1"/>
            </p:cNvSpPr>
            <p:nvPr/>
          </p:nvSpPr>
          <p:spPr bwMode="auto">
            <a:xfrm>
              <a:off x="2993" y="1342"/>
              <a:ext cx="256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8856" name="Group 8"/>
          <p:cNvGrpSpPr>
            <a:grpSpLocks/>
          </p:cNvGrpSpPr>
          <p:nvPr/>
        </p:nvGrpSpPr>
        <p:grpSpPr bwMode="auto">
          <a:xfrm>
            <a:off x="3267075" y="2214563"/>
            <a:ext cx="4905375" cy="628650"/>
            <a:chOff x="2058" y="1395"/>
            <a:chExt cx="3090" cy="396"/>
          </a:xfrm>
        </p:grpSpPr>
        <p:sp>
          <p:nvSpPr>
            <p:cNvPr id="718857" name="Text Box 9"/>
            <p:cNvSpPr txBox="1">
              <a:spLocks noChangeArrowheads="1"/>
            </p:cNvSpPr>
            <p:nvPr/>
          </p:nvSpPr>
          <p:spPr bwMode="auto">
            <a:xfrm>
              <a:off x="2058" y="1480"/>
              <a:ext cx="992" cy="173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0" bIns="0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d=(a&gt;c)?1:0</a:t>
              </a:r>
            </a:p>
          </p:txBody>
        </p:sp>
        <p:sp>
          <p:nvSpPr>
            <p:cNvPr id="718858" name="Rectangle 10"/>
            <p:cNvSpPr>
              <a:spLocks noChangeArrowheads="1"/>
            </p:cNvSpPr>
            <p:nvPr/>
          </p:nvSpPr>
          <p:spPr bwMode="auto">
            <a:xfrm>
              <a:off x="3249" y="1395"/>
              <a:ext cx="1899" cy="396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859" name="Line 11"/>
            <p:cNvSpPr>
              <a:spLocks noChangeShapeType="1"/>
            </p:cNvSpPr>
            <p:nvPr/>
          </p:nvSpPr>
          <p:spPr bwMode="auto">
            <a:xfrm>
              <a:off x="3022" y="1565"/>
              <a:ext cx="227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8860" name="Group 12"/>
          <p:cNvGrpSpPr>
            <a:grpSpLocks/>
          </p:cNvGrpSpPr>
          <p:nvPr/>
        </p:nvGrpSpPr>
        <p:grpSpPr bwMode="auto">
          <a:xfrm>
            <a:off x="2276475" y="1673225"/>
            <a:ext cx="2881313" cy="366713"/>
            <a:chOff x="1434" y="1054"/>
            <a:chExt cx="1815" cy="231"/>
          </a:xfrm>
        </p:grpSpPr>
        <p:sp>
          <p:nvSpPr>
            <p:cNvPr id="718861" name="Text Box 13"/>
            <p:cNvSpPr txBox="1">
              <a:spLocks noChangeArrowheads="1"/>
            </p:cNvSpPr>
            <p:nvPr/>
          </p:nvSpPr>
          <p:spPr bwMode="auto">
            <a:xfrm>
              <a:off x="1434" y="1054"/>
              <a:ext cx="1814" cy="231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0033CC"/>
                  </a:solidFill>
                </a:rPr>
                <a:t>unsigned short b=1;</a:t>
              </a:r>
            </a:p>
          </p:txBody>
        </p:sp>
        <p:sp>
          <p:nvSpPr>
            <p:cNvPr id="718862" name="Line 14"/>
            <p:cNvSpPr>
              <a:spLocks noChangeShapeType="1"/>
            </p:cNvSpPr>
            <p:nvPr/>
          </p:nvSpPr>
          <p:spPr bwMode="auto">
            <a:xfrm>
              <a:off x="2993" y="1196"/>
              <a:ext cx="256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8863" name="Group 15"/>
          <p:cNvGrpSpPr>
            <a:grpSpLocks/>
          </p:cNvGrpSpPr>
          <p:nvPr/>
        </p:nvGrpSpPr>
        <p:grpSpPr bwMode="auto">
          <a:xfrm>
            <a:off x="2546350" y="1268413"/>
            <a:ext cx="2611438" cy="366712"/>
            <a:chOff x="1604" y="799"/>
            <a:chExt cx="1645" cy="231"/>
          </a:xfrm>
        </p:grpSpPr>
        <p:sp>
          <p:nvSpPr>
            <p:cNvPr id="718864" name="Text Box 16"/>
            <p:cNvSpPr txBox="1">
              <a:spLocks noChangeArrowheads="1"/>
            </p:cNvSpPr>
            <p:nvPr/>
          </p:nvSpPr>
          <p:spPr bwMode="auto">
            <a:xfrm>
              <a:off x="1604" y="799"/>
              <a:ext cx="1474" cy="231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0033CC"/>
                  </a:solidFill>
                </a:rPr>
                <a:t>unsigned int a=1;</a:t>
              </a:r>
            </a:p>
          </p:txBody>
        </p:sp>
        <p:sp>
          <p:nvSpPr>
            <p:cNvPr id="718865" name="Line 17"/>
            <p:cNvSpPr>
              <a:spLocks noChangeShapeType="1"/>
            </p:cNvSpPr>
            <p:nvPr/>
          </p:nvSpPr>
          <p:spPr bwMode="auto">
            <a:xfrm>
              <a:off x="2993" y="913"/>
              <a:ext cx="256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8866" name="Group 18"/>
          <p:cNvGrpSpPr>
            <a:grpSpLocks/>
          </p:cNvGrpSpPr>
          <p:nvPr/>
        </p:nvGrpSpPr>
        <p:grpSpPr bwMode="auto">
          <a:xfrm>
            <a:off x="3132138" y="4103688"/>
            <a:ext cx="4995862" cy="900112"/>
            <a:chOff x="1944" y="2585"/>
            <a:chExt cx="3204" cy="539"/>
          </a:xfrm>
        </p:grpSpPr>
        <p:sp>
          <p:nvSpPr>
            <p:cNvPr id="718867" name="Text Box 19"/>
            <p:cNvSpPr txBox="1">
              <a:spLocks noChangeArrowheads="1"/>
            </p:cNvSpPr>
            <p:nvPr/>
          </p:nvSpPr>
          <p:spPr bwMode="auto">
            <a:xfrm>
              <a:off x="1944" y="2755"/>
              <a:ext cx="1049" cy="165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0" bIns="0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d=(b&gt;c)?1:0</a:t>
              </a:r>
            </a:p>
          </p:txBody>
        </p:sp>
        <p:sp>
          <p:nvSpPr>
            <p:cNvPr id="718868" name="Rectangle 20"/>
            <p:cNvSpPr>
              <a:spLocks noChangeArrowheads="1"/>
            </p:cNvSpPr>
            <p:nvPr/>
          </p:nvSpPr>
          <p:spPr bwMode="auto">
            <a:xfrm>
              <a:off x="3220" y="2585"/>
              <a:ext cx="1928" cy="539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869" name="Line 21"/>
            <p:cNvSpPr>
              <a:spLocks noChangeShapeType="1"/>
            </p:cNvSpPr>
            <p:nvPr/>
          </p:nvSpPr>
          <p:spPr bwMode="auto">
            <a:xfrm>
              <a:off x="2908" y="2840"/>
              <a:ext cx="31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8870" name="Text Box 22"/>
          <p:cNvSpPr txBox="1">
            <a:spLocks noChangeArrowheads="1"/>
          </p:cNvSpPr>
          <p:nvPr/>
        </p:nvSpPr>
        <p:spPr bwMode="auto">
          <a:xfrm>
            <a:off x="8262938" y="2349500"/>
            <a:ext cx="7651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/>
              <a:t>无符号</a:t>
            </a:r>
          </a:p>
        </p:txBody>
      </p:sp>
      <p:sp>
        <p:nvSpPr>
          <p:cNvPr id="718871" name="Text Box 23"/>
          <p:cNvSpPr txBox="1">
            <a:spLocks noChangeArrowheads="1"/>
          </p:cNvSpPr>
          <p:nvPr/>
        </p:nvSpPr>
        <p:spPr bwMode="auto">
          <a:xfrm>
            <a:off x="8262938" y="4373563"/>
            <a:ext cx="7651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/>
              <a:t>带符号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67525" y="279400"/>
            <a:ext cx="2084388" cy="628650"/>
          </a:xfrm>
          <a:prstGeom prst="star12">
            <a:avLst>
              <a:gd name="adj" fmla="val 41376"/>
            </a:avLst>
          </a:prstGeom>
          <a:solidFill>
            <a:schemeClr val="bg1"/>
          </a:solidFill>
          <a:ln>
            <a:solidFill>
              <a:srgbClr val="FF0066"/>
            </a:solidFill>
          </a:ln>
        </p:spPr>
        <p:txBody>
          <a:bodyPr lIns="0" tIns="0" rIns="0" bIns="0"/>
          <a:lstStyle/>
          <a:p>
            <a:r>
              <a:rPr lang="zh-CN" altLang="en-US" sz="2000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小班讨论</a:t>
            </a:r>
            <a:endParaRPr lang="zh-CN" altLang="en-US" sz="2000">
              <a:solidFill>
                <a:srgbClr val="FF0066"/>
              </a:solidFill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8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>
          <a:xfrm>
            <a:off x="212725" y="98425"/>
            <a:ext cx="8229600" cy="528638"/>
          </a:xfrm>
        </p:spPr>
        <p:txBody>
          <a:bodyPr/>
          <a:lstStyle/>
          <a:p>
            <a:r>
              <a:rPr lang="zh-CN" altLang="en-US" sz="3600" smtClean="0">
                <a:ea typeface="宋体" pitchFamily="2" charset="-122"/>
              </a:rPr>
              <a:t>例子：程序的机器级表示与执行*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100" y="773113"/>
            <a:ext cx="4535488" cy="27305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200" smtClean="0"/>
              <a:t>int sum(int a[ ], </a:t>
            </a:r>
            <a:r>
              <a:rPr lang="en-US" altLang="zh-CN" sz="2200" smtClean="0">
                <a:solidFill>
                  <a:srgbClr val="FF3300"/>
                </a:solidFill>
              </a:rPr>
              <a:t>unsigned</a:t>
            </a:r>
            <a:r>
              <a:rPr lang="en-US" altLang="zh-CN" sz="2200" smtClean="0"/>
              <a:t> len)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smtClean="0"/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smtClean="0"/>
              <a:t>   int  i</a:t>
            </a:r>
            <a:r>
              <a:rPr lang="zh-CN" altLang="en-US" sz="2200" smtClean="0"/>
              <a:t>，</a:t>
            </a:r>
            <a:r>
              <a:rPr lang="en-US" altLang="zh-CN" sz="2200" smtClean="0"/>
              <a:t>sum =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smtClean="0"/>
              <a:t>   for (i = 0; </a:t>
            </a:r>
            <a:r>
              <a:rPr lang="en-US" altLang="zh-CN" sz="2200" smtClean="0">
                <a:solidFill>
                  <a:srgbClr val="FF3300"/>
                </a:solidFill>
              </a:rPr>
              <a:t>i &lt;= len–1</a:t>
            </a:r>
            <a:r>
              <a:rPr lang="en-US" altLang="zh-CN" sz="2200" smtClean="0"/>
              <a:t>; i++)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smtClean="0"/>
              <a:t>	    sum += a[i];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smtClean="0"/>
              <a:t>   return sum;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smtClean="0"/>
              <a:t>}</a:t>
            </a:r>
            <a:endParaRPr lang="zh-CN" altLang="en-US" sz="2200" smtClean="0"/>
          </a:p>
        </p:txBody>
      </p:sp>
      <p:sp>
        <p:nvSpPr>
          <p:cNvPr id="634884" name="Rectangle 4"/>
          <p:cNvSpPr>
            <a:spLocks noChangeArrowheads="1"/>
          </p:cNvSpPr>
          <p:nvPr/>
        </p:nvSpPr>
        <p:spPr bwMode="auto">
          <a:xfrm>
            <a:off x="234950" y="3668713"/>
            <a:ext cx="4467225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15000"/>
              </a:spcBef>
            </a:pPr>
            <a:r>
              <a:rPr lang="zh-CN" altLang="en-US" sz="2200"/>
              <a:t>当参数</a:t>
            </a:r>
            <a:r>
              <a:rPr lang="en-US" altLang="zh-CN" sz="2200"/>
              <a:t>len</a:t>
            </a:r>
            <a:r>
              <a:rPr lang="zh-CN" altLang="en-US" sz="2200"/>
              <a:t>为</a:t>
            </a:r>
            <a:r>
              <a:rPr lang="en-US" altLang="zh-CN" sz="2200"/>
              <a:t>0</a:t>
            </a:r>
            <a:r>
              <a:rPr lang="zh-CN" altLang="en-US" sz="2200"/>
              <a:t>时，返回值应该是</a:t>
            </a:r>
            <a:r>
              <a:rPr lang="en-US" altLang="zh-CN" sz="2200"/>
              <a:t>0</a:t>
            </a:r>
            <a:r>
              <a:rPr lang="zh-CN" altLang="en-US" sz="2200"/>
              <a:t>，但是在机器上执行时，却发生了存储器访问异常。</a:t>
            </a:r>
            <a:r>
              <a:rPr lang="zh-CN" altLang="en-US" b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</a:rPr>
              <a:t>Why?</a:t>
            </a:r>
            <a:endParaRPr lang="en-US" altLang="zh-CN" sz="2200"/>
          </a:p>
        </p:txBody>
      </p:sp>
      <p:sp>
        <p:nvSpPr>
          <p:cNvPr id="634885" name="Rectangle 5"/>
          <p:cNvSpPr>
            <a:spLocks noChangeArrowheads="1"/>
          </p:cNvSpPr>
          <p:nvPr/>
        </p:nvSpPr>
        <p:spPr bwMode="auto">
          <a:xfrm>
            <a:off x="4986338" y="887413"/>
            <a:ext cx="3932237" cy="345122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2200">
                <a:solidFill>
                  <a:srgbClr val="008000"/>
                </a:solidFill>
              </a:rPr>
              <a:t>sum:</a:t>
            </a:r>
          </a:p>
          <a:p>
            <a:r>
              <a:rPr lang="en-US" altLang="zh-CN" sz="2200">
                <a:solidFill>
                  <a:srgbClr val="008000"/>
                </a:solidFill>
              </a:rPr>
              <a:t>     …</a:t>
            </a:r>
          </a:p>
          <a:p>
            <a:r>
              <a:rPr lang="en-US" altLang="zh-CN" sz="2200">
                <a:solidFill>
                  <a:srgbClr val="008000"/>
                </a:solidFill>
              </a:rPr>
              <a:t>.L3:</a:t>
            </a:r>
          </a:p>
          <a:p>
            <a:r>
              <a:rPr lang="en-US" altLang="zh-CN" sz="2200">
                <a:solidFill>
                  <a:srgbClr val="008000"/>
                </a:solidFill>
              </a:rPr>
              <a:t>     …</a:t>
            </a:r>
          </a:p>
          <a:p>
            <a:r>
              <a:rPr lang="en-US" altLang="zh-CN" sz="2200">
                <a:solidFill>
                  <a:srgbClr val="008000"/>
                </a:solidFill>
              </a:rPr>
              <a:t>    movl  -4(%ebp),  %eax</a:t>
            </a:r>
          </a:p>
          <a:p>
            <a:r>
              <a:rPr lang="en-US" altLang="zh-CN" sz="2200">
                <a:solidFill>
                  <a:srgbClr val="008000"/>
                </a:solidFill>
              </a:rPr>
              <a:t>    movl  12(%ebp),  %edx</a:t>
            </a:r>
          </a:p>
          <a:p>
            <a:r>
              <a:rPr lang="en-US" altLang="zh-CN" sz="2200">
                <a:solidFill>
                  <a:srgbClr val="008000"/>
                </a:solidFill>
              </a:rPr>
              <a:t>    subl    $1,  %edx</a:t>
            </a:r>
          </a:p>
          <a:p>
            <a:r>
              <a:rPr lang="en-US" altLang="zh-CN" sz="2200">
                <a:solidFill>
                  <a:srgbClr val="008000"/>
                </a:solidFill>
              </a:rPr>
              <a:t>    cmpl  %edx,  %eax</a:t>
            </a:r>
          </a:p>
          <a:p>
            <a:r>
              <a:rPr lang="en-US" altLang="zh-CN" sz="2200">
                <a:solidFill>
                  <a:srgbClr val="008000"/>
                </a:solidFill>
              </a:rPr>
              <a:t>    jbe	   .L3</a:t>
            </a:r>
          </a:p>
          <a:p>
            <a:r>
              <a:rPr lang="en-US" altLang="zh-CN" sz="2200">
                <a:solidFill>
                  <a:srgbClr val="008000"/>
                </a:solidFill>
              </a:rPr>
              <a:t>     …</a:t>
            </a:r>
          </a:p>
        </p:txBody>
      </p:sp>
      <p:sp>
        <p:nvSpPr>
          <p:cNvPr id="634886" name="Text Box 6"/>
          <p:cNvSpPr txBox="1">
            <a:spLocks noChangeArrowheads="1"/>
          </p:cNvSpPr>
          <p:nvPr/>
        </p:nvSpPr>
        <p:spPr bwMode="auto">
          <a:xfrm>
            <a:off x="4833938" y="4606925"/>
            <a:ext cx="4078287" cy="1930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en-US" altLang="zh-CN" sz="2000">
                <a:solidFill>
                  <a:srgbClr val="B3110D"/>
                </a:solidFill>
              </a:rPr>
              <a:t>i </a:t>
            </a:r>
            <a:r>
              <a:rPr lang="zh-CN" altLang="en-US" sz="2000">
                <a:solidFill>
                  <a:srgbClr val="B3110D"/>
                </a:solidFill>
              </a:rPr>
              <a:t>在</a:t>
            </a:r>
            <a:r>
              <a:rPr lang="en-US" altLang="zh-CN" sz="2000">
                <a:solidFill>
                  <a:srgbClr val="B3110D"/>
                </a:solidFill>
              </a:rPr>
              <a:t>%eax</a:t>
            </a:r>
            <a:r>
              <a:rPr lang="zh-CN" altLang="en-US" sz="2000">
                <a:solidFill>
                  <a:srgbClr val="B3110D"/>
                </a:solidFill>
              </a:rPr>
              <a:t>中，</a:t>
            </a:r>
            <a:r>
              <a:rPr lang="en-US" altLang="zh-CN" sz="2000">
                <a:solidFill>
                  <a:srgbClr val="B3110D"/>
                </a:solidFill>
              </a:rPr>
              <a:t>len</a:t>
            </a:r>
            <a:r>
              <a:rPr lang="zh-CN" altLang="en-US" sz="2000">
                <a:solidFill>
                  <a:srgbClr val="B3110D"/>
                </a:solidFill>
              </a:rPr>
              <a:t>在</a:t>
            </a:r>
            <a:r>
              <a:rPr lang="en-US" altLang="zh-CN" sz="2000">
                <a:solidFill>
                  <a:srgbClr val="B3110D"/>
                </a:solidFill>
              </a:rPr>
              <a:t>%edx</a:t>
            </a:r>
            <a:r>
              <a:rPr lang="zh-CN" altLang="en-US" sz="2000">
                <a:solidFill>
                  <a:srgbClr val="B3110D"/>
                </a:solidFill>
              </a:rPr>
              <a:t>中</a:t>
            </a:r>
          </a:p>
          <a:p>
            <a:pPr>
              <a:spcBef>
                <a:spcPct val="25000"/>
              </a:spcBef>
            </a:pPr>
            <a:r>
              <a:rPr lang="en-US" altLang="zh-CN" sz="2000">
                <a:solidFill>
                  <a:srgbClr val="B3110D"/>
                </a:solidFill>
              </a:rPr>
              <a:t>%eax: 0000 …… 0000</a:t>
            </a:r>
          </a:p>
          <a:p>
            <a:pPr>
              <a:spcBef>
                <a:spcPct val="25000"/>
              </a:spcBef>
            </a:pPr>
            <a:r>
              <a:rPr lang="en-US" altLang="zh-CN" sz="2000">
                <a:solidFill>
                  <a:srgbClr val="B3110D"/>
                </a:solidFill>
              </a:rPr>
              <a:t>%edx: 0000 …… 0000</a:t>
            </a:r>
            <a:endParaRPr lang="zh-CN" altLang="en-US" sz="2000">
              <a:solidFill>
                <a:srgbClr val="B3110D"/>
              </a:solidFill>
            </a:endParaRPr>
          </a:p>
          <a:p>
            <a:pPr>
              <a:spcBef>
                <a:spcPct val="25000"/>
              </a:spcBef>
            </a:pPr>
            <a:r>
              <a:rPr lang="en-US" altLang="zh-CN" sz="2000"/>
              <a:t>subl </a:t>
            </a:r>
            <a:r>
              <a:rPr lang="zh-CN" altLang="en-US" sz="2000"/>
              <a:t>指令的执行结果是什么？</a:t>
            </a:r>
          </a:p>
          <a:p>
            <a:pPr>
              <a:spcBef>
                <a:spcPct val="25000"/>
              </a:spcBef>
            </a:pPr>
            <a:r>
              <a:rPr lang="en-US" altLang="zh-CN" sz="2000"/>
              <a:t>cmpl </a:t>
            </a:r>
            <a:r>
              <a:rPr lang="zh-CN" altLang="en-US" sz="2000"/>
              <a:t>指令的执行结果是什么？</a:t>
            </a:r>
          </a:p>
        </p:txBody>
      </p:sp>
      <p:sp>
        <p:nvSpPr>
          <p:cNvPr id="634887" name="Rectangle 7"/>
          <p:cNvSpPr>
            <a:spLocks noChangeArrowheads="1"/>
          </p:cNvSpPr>
          <p:nvPr/>
        </p:nvSpPr>
        <p:spPr bwMode="auto">
          <a:xfrm>
            <a:off x="288925" y="5205413"/>
            <a:ext cx="4030663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en-US" altLang="zh-CN" sz="2200">
                <a:solidFill>
                  <a:srgbClr val="FF3300"/>
                </a:solidFill>
              </a:rPr>
              <a:t>i </a:t>
            </a:r>
            <a:r>
              <a:rPr lang="zh-CN" altLang="en-US" sz="2200">
                <a:solidFill>
                  <a:srgbClr val="FF3300"/>
                </a:solidFill>
              </a:rPr>
              <a:t>和 </a:t>
            </a:r>
            <a:r>
              <a:rPr lang="en-US" altLang="zh-CN" sz="2200">
                <a:solidFill>
                  <a:srgbClr val="FF3300"/>
                </a:solidFill>
              </a:rPr>
              <a:t>len </a:t>
            </a:r>
            <a:r>
              <a:rPr lang="zh-CN" altLang="en-US" sz="2200">
                <a:solidFill>
                  <a:srgbClr val="FF3300"/>
                </a:solidFill>
              </a:rPr>
              <a:t>分别存放在哪个寄存器中？ </a:t>
            </a:r>
            <a:r>
              <a:rPr lang="en-US" altLang="zh-CN" sz="2200">
                <a:solidFill>
                  <a:srgbClr val="FF3300"/>
                </a:solidFill>
              </a:rPr>
              <a:t>%eax</a:t>
            </a:r>
            <a:r>
              <a:rPr lang="zh-CN" altLang="en-US" sz="2200">
                <a:solidFill>
                  <a:srgbClr val="FF3300"/>
                </a:solidFill>
              </a:rPr>
              <a:t>？ </a:t>
            </a:r>
            <a:r>
              <a:rPr lang="en-US" altLang="zh-CN" sz="2200">
                <a:solidFill>
                  <a:srgbClr val="FF3300"/>
                </a:solidFill>
              </a:rPr>
              <a:t>%edx</a:t>
            </a:r>
            <a:r>
              <a:rPr lang="zh-CN" altLang="en-US" sz="2200">
                <a:solidFill>
                  <a:srgbClr val="FF3300"/>
                </a:solidFill>
              </a:rPr>
              <a:t>？</a:t>
            </a:r>
          </a:p>
        </p:txBody>
      </p:sp>
      <p:sp>
        <p:nvSpPr>
          <p:cNvPr id="634888" name="Rectangle 8"/>
          <p:cNvSpPr>
            <a:spLocks noChangeArrowheads="1"/>
          </p:cNvSpPr>
          <p:nvPr/>
        </p:nvSpPr>
        <p:spPr bwMode="auto">
          <a:xfrm>
            <a:off x="5114925" y="3608388"/>
            <a:ext cx="1843088" cy="409575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67525" y="954088"/>
            <a:ext cx="2084388" cy="628650"/>
          </a:xfrm>
          <a:prstGeom prst="star12">
            <a:avLst>
              <a:gd name="adj" fmla="val 41376"/>
            </a:avLst>
          </a:prstGeom>
          <a:solidFill>
            <a:schemeClr val="bg1"/>
          </a:solidFill>
          <a:ln>
            <a:solidFill>
              <a:srgbClr val="FF0066"/>
            </a:solidFill>
          </a:ln>
        </p:spPr>
        <p:txBody>
          <a:bodyPr lIns="0" tIns="0" rIns="0" bIns="0"/>
          <a:lstStyle/>
          <a:p>
            <a:r>
              <a:rPr lang="zh-CN" altLang="en-US" sz="2000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小班讨论</a:t>
            </a:r>
            <a:endParaRPr lang="zh-CN" altLang="en-US" sz="2000">
              <a:solidFill>
                <a:srgbClr val="FF0066"/>
              </a:solidFill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4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4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4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5" grpId="0" animBg="1"/>
      <p:bldP spid="634886" grpId="0" animBg="1"/>
      <p:bldP spid="634887" grpId="0"/>
      <p:bldP spid="63488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142875"/>
            <a:ext cx="6935788" cy="528638"/>
          </a:xfrm>
        </p:spPr>
        <p:txBody>
          <a:bodyPr/>
          <a:lstStyle/>
          <a:p>
            <a:r>
              <a:rPr lang="en-US" altLang="zh-CN" sz="3600" smtClean="0">
                <a:ea typeface="宋体" pitchFamily="2" charset="-122"/>
              </a:rPr>
              <a:t>subl $1, %edx</a:t>
            </a:r>
            <a:r>
              <a:rPr lang="zh-CN" altLang="en-US" sz="3600" smtClean="0">
                <a:ea typeface="宋体" pitchFamily="2" charset="-122"/>
              </a:rPr>
              <a:t>指令的执行结果</a:t>
            </a:r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5576888"/>
            <a:ext cx="8712200" cy="1000125"/>
          </a:xfrm>
        </p:spPr>
        <p:txBody>
          <a:bodyPr/>
          <a:lstStyle/>
          <a:p>
            <a:pPr>
              <a:lnSpc>
                <a:spcPct val="130000"/>
              </a:lnSpc>
              <a:buFontTx/>
              <a:buNone/>
            </a:pPr>
            <a:r>
              <a:rPr lang="en-US" altLang="zh-CN" sz="250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“subl $1, %edx”</a:t>
            </a:r>
            <a:r>
              <a:rPr lang="zh-CN" altLang="en-US" sz="250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执行时：</a:t>
            </a:r>
            <a:r>
              <a:rPr lang="en-US" altLang="zh-CN" sz="250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A=0000 0000H</a:t>
            </a:r>
            <a:r>
              <a:rPr lang="zh-CN" altLang="en-US" sz="250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50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50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50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0000 0001H</a:t>
            </a:r>
            <a:r>
              <a:rPr lang="zh-CN" altLang="en-US" sz="250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50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Sub=1</a:t>
            </a:r>
            <a:r>
              <a:rPr lang="zh-CN" altLang="en-US" sz="250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，因此</a:t>
            </a:r>
            <a:r>
              <a:rPr lang="en-US" altLang="zh-CN" sz="250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Result</a:t>
            </a:r>
            <a:r>
              <a:rPr lang="zh-CN" altLang="en-US" sz="250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50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50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50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50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grpSp>
        <p:nvGrpSpPr>
          <p:cNvPr id="635908" name="Group 4"/>
          <p:cNvGrpSpPr>
            <a:grpSpLocks/>
          </p:cNvGrpSpPr>
          <p:nvPr/>
        </p:nvGrpSpPr>
        <p:grpSpPr bwMode="auto">
          <a:xfrm>
            <a:off x="406400" y="939800"/>
            <a:ext cx="8737600" cy="4419600"/>
            <a:chOff x="0" y="1513"/>
            <a:chExt cx="5522" cy="2611"/>
          </a:xfrm>
        </p:grpSpPr>
        <p:sp>
          <p:nvSpPr>
            <p:cNvPr id="635909" name="Rectangle 33"/>
            <p:cNvSpPr>
              <a:spLocks noChangeArrowheads="1"/>
            </p:cNvSpPr>
            <p:nvPr/>
          </p:nvSpPr>
          <p:spPr bwMode="auto">
            <a:xfrm>
              <a:off x="4402" y="2741"/>
              <a:ext cx="704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pitchFamily="34" charset="0"/>
                  <a:ea typeface="宋体" pitchFamily="2" charset="-122"/>
                  <a:cs typeface="Arial" pitchFamily="34" charset="0"/>
                </a:rPr>
                <a:t>Result</a:t>
              </a:r>
            </a:p>
          </p:txBody>
        </p:sp>
        <p:sp>
          <p:nvSpPr>
            <p:cNvPr id="635910" name="Line 11"/>
            <p:cNvSpPr>
              <a:spLocks noChangeShapeType="1"/>
            </p:cNvSpPr>
            <p:nvPr/>
          </p:nvSpPr>
          <p:spPr bwMode="auto">
            <a:xfrm flipH="1">
              <a:off x="507" y="2327"/>
              <a:ext cx="2619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11" name="Line 12"/>
            <p:cNvSpPr>
              <a:spLocks noChangeShapeType="1"/>
            </p:cNvSpPr>
            <p:nvPr/>
          </p:nvSpPr>
          <p:spPr bwMode="auto">
            <a:xfrm flipH="1">
              <a:off x="3111" y="2141"/>
              <a:ext cx="9" cy="6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12" name="Line 13"/>
            <p:cNvSpPr>
              <a:spLocks noChangeShapeType="1"/>
            </p:cNvSpPr>
            <p:nvPr/>
          </p:nvSpPr>
          <p:spPr bwMode="auto">
            <a:xfrm>
              <a:off x="3129" y="2141"/>
              <a:ext cx="564" cy="3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13" name="Line 14"/>
            <p:cNvSpPr>
              <a:spLocks noChangeShapeType="1"/>
            </p:cNvSpPr>
            <p:nvPr/>
          </p:nvSpPr>
          <p:spPr bwMode="auto">
            <a:xfrm>
              <a:off x="3087" y="2822"/>
              <a:ext cx="213" cy="1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14" name="Line 16"/>
            <p:cNvSpPr>
              <a:spLocks noChangeShapeType="1"/>
            </p:cNvSpPr>
            <p:nvPr/>
          </p:nvSpPr>
          <p:spPr bwMode="auto">
            <a:xfrm>
              <a:off x="3693" y="2448"/>
              <a:ext cx="10" cy="4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15" name="Line 18"/>
            <p:cNvSpPr>
              <a:spLocks noChangeShapeType="1"/>
            </p:cNvSpPr>
            <p:nvPr/>
          </p:nvSpPr>
          <p:spPr bwMode="auto">
            <a:xfrm flipV="1">
              <a:off x="3120" y="3060"/>
              <a:ext cx="0" cy="6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16" name="Line 19"/>
            <p:cNvSpPr>
              <a:spLocks noChangeShapeType="1"/>
            </p:cNvSpPr>
            <p:nvPr/>
          </p:nvSpPr>
          <p:spPr bwMode="auto">
            <a:xfrm flipV="1">
              <a:off x="3129" y="3365"/>
              <a:ext cx="564" cy="3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17" name="Line 20"/>
            <p:cNvSpPr>
              <a:spLocks noChangeShapeType="1"/>
            </p:cNvSpPr>
            <p:nvPr/>
          </p:nvSpPr>
          <p:spPr bwMode="auto">
            <a:xfrm flipV="1">
              <a:off x="3121" y="2929"/>
              <a:ext cx="171" cy="1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18" name="Line 22"/>
            <p:cNvSpPr>
              <a:spLocks noChangeShapeType="1"/>
            </p:cNvSpPr>
            <p:nvPr/>
          </p:nvSpPr>
          <p:spPr bwMode="auto">
            <a:xfrm flipV="1">
              <a:off x="3703" y="2905"/>
              <a:ext cx="0" cy="4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19" name="Line 23"/>
            <p:cNvSpPr>
              <a:spLocks noChangeShapeType="1"/>
            </p:cNvSpPr>
            <p:nvPr/>
          </p:nvSpPr>
          <p:spPr bwMode="auto">
            <a:xfrm flipV="1">
              <a:off x="3707" y="2917"/>
              <a:ext cx="74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20" name="Line 24"/>
            <p:cNvSpPr>
              <a:spLocks noChangeShapeType="1"/>
            </p:cNvSpPr>
            <p:nvPr/>
          </p:nvSpPr>
          <p:spPr bwMode="auto">
            <a:xfrm flipH="1">
              <a:off x="2416" y="3505"/>
              <a:ext cx="70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21" name="Rectangle 25"/>
            <p:cNvSpPr>
              <a:spLocks noChangeArrowheads="1"/>
            </p:cNvSpPr>
            <p:nvPr/>
          </p:nvSpPr>
          <p:spPr bwMode="auto">
            <a:xfrm rot="5400000">
              <a:off x="2974" y="2871"/>
              <a:ext cx="974" cy="2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r>
                <a:rPr lang="zh-CN" altLang="en-US" sz="2400">
                  <a:latin typeface="Arial" pitchFamily="34" charset="0"/>
                  <a:ea typeface="宋体" pitchFamily="2" charset="-122"/>
                  <a:cs typeface="Arial" pitchFamily="34" charset="0"/>
                </a:rPr>
                <a:t>加法器</a:t>
              </a:r>
            </a:p>
          </p:txBody>
        </p:sp>
        <p:sp>
          <p:nvSpPr>
            <p:cNvPr id="635922" name="Line 26"/>
            <p:cNvSpPr>
              <a:spLocks noChangeShapeType="1"/>
            </p:cNvSpPr>
            <p:nvPr/>
          </p:nvSpPr>
          <p:spPr bwMode="auto">
            <a:xfrm flipH="1">
              <a:off x="2648" y="3446"/>
              <a:ext cx="127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23" name="Line 27"/>
            <p:cNvSpPr>
              <a:spLocks noChangeShapeType="1"/>
            </p:cNvSpPr>
            <p:nvPr/>
          </p:nvSpPr>
          <p:spPr bwMode="auto">
            <a:xfrm flipH="1">
              <a:off x="776" y="2269"/>
              <a:ext cx="127" cy="1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24" name="Line 28"/>
            <p:cNvSpPr>
              <a:spLocks noChangeShapeType="1"/>
            </p:cNvSpPr>
            <p:nvPr/>
          </p:nvSpPr>
          <p:spPr bwMode="auto">
            <a:xfrm flipH="1">
              <a:off x="4105" y="2857"/>
              <a:ext cx="127" cy="1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25" name="Rectangle 29"/>
            <p:cNvSpPr>
              <a:spLocks noChangeArrowheads="1"/>
            </p:cNvSpPr>
            <p:nvPr/>
          </p:nvSpPr>
          <p:spPr bwMode="auto">
            <a:xfrm>
              <a:off x="891" y="2081"/>
              <a:ext cx="232" cy="2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pitchFamily="34" charset="0"/>
                  <a:ea typeface="宋体" pitchFamily="2" charset="-122"/>
                  <a:cs typeface="Arial" pitchFamily="34" charset="0"/>
                </a:rPr>
                <a:t>n</a:t>
              </a:r>
            </a:p>
          </p:txBody>
        </p:sp>
        <p:sp>
          <p:nvSpPr>
            <p:cNvPr id="635926" name="Rectangle 30"/>
            <p:cNvSpPr>
              <a:spLocks noChangeArrowheads="1"/>
            </p:cNvSpPr>
            <p:nvPr/>
          </p:nvSpPr>
          <p:spPr bwMode="auto">
            <a:xfrm>
              <a:off x="2469" y="3505"/>
              <a:ext cx="232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pitchFamily="34" charset="0"/>
                  <a:ea typeface="宋体" pitchFamily="2" charset="-122"/>
                  <a:cs typeface="Arial" pitchFamily="34" charset="0"/>
                </a:rPr>
                <a:t>n</a:t>
              </a:r>
            </a:p>
          </p:txBody>
        </p:sp>
        <p:sp>
          <p:nvSpPr>
            <p:cNvPr id="635927" name="Rectangle 31"/>
            <p:cNvSpPr>
              <a:spLocks noChangeArrowheads="1"/>
            </p:cNvSpPr>
            <p:nvPr/>
          </p:nvSpPr>
          <p:spPr bwMode="auto">
            <a:xfrm>
              <a:off x="3954" y="2691"/>
              <a:ext cx="232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pitchFamily="34" charset="0"/>
                  <a:ea typeface="宋体" pitchFamily="2" charset="-122"/>
                  <a:cs typeface="Arial" pitchFamily="34" charset="0"/>
                </a:rPr>
                <a:t>n</a:t>
              </a:r>
            </a:p>
          </p:txBody>
        </p:sp>
        <p:sp>
          <p:nvSpPr>
            <p:cNvPr id="635928" name="Rectangle 32"/>
            <p:cNvSpPr>
              <a:spLocks noChangeArrowheads="1"/>
            </p:cNvSpPr>
            <p:nvPr/>
          </p:nvSpPr>
          <p:spPr bwMode="auto">
            <a:xfrm>
              <a:off x="255" y="2171"/>
              <a:ext cx="254" cy="2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pitchFamily="34" charset="0"/>
                  <a:ea typeface="宋体" pitchFamily="2" charset="-122"/>
                  <a:cs typeface="Arial" pitchFamily="34" charset="0"/>
                </a:rPr>
                <a:t>A</a:t>
              </a:r>
            </a:p>
          </p:txBody>
        </p:sp>
        <p:sp>
          <p:nvSpPr>
            <p:cNvPr id="635929" name="Rectangle 34"/>
            <p:cNvSpPr>
              <a:spLocks noChangeArrowheads="1"/>
            </p:cNvSpPr>
            <p:nvPr/>
          </p:nvSpPr>
          <p:spPr bwMode="auto">
            <a:xfrm>
              <a:off x="4276" y="2337"/>
              <a:ext cx="349" cy="2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pitchFamily="34" charset="0"/>
                  <a:ea typeface="宋体" pitchFamily="2" charset="-122"/>
                  <a:cs typeface="Arial" pitchFamily="34" charset="0"/>
                </a:rPr>
                <a:t>ZF</a:t>
              </a:r>
            </a:p>
          </p:txBody>
        </p:sp>
        <p:sp>
          <p:nvSpPr>
            <p:cNvPr id="635930" name="Line 35"/>
            <p:cNvSpPr>
              <a:spLocks noChangeShapeType="1"/>
            </p:cNvSpPr>
            <p:nvPr/>
          </p:nvSpPr>
          <p:spPr bwMode="auto">
            <a:xfrm>
              <a:off x="3470" y="1994"/>
              <a:ext cx="0" cy="3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31" name="Rectangle 36"/>
            <p:cNvSpPr>
              <a:spLocks noChangeArrowheads="1"/>
            </p:cNvSpPr>
            <p:nvPr/>
          </p:nvSpPr>
          <p:spPr bwMode="auto">
            <a:xfrm>
              <a:off x="3516" y="2000"/>
              <a:ext cx="307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pitchFamily="34" charset="0"/>
                  <a:ea typeface="宋体" pitchFamily="2" charset="-122"/>
                  <a:cs typeface="Arial" pitchFamily="34" charset="0"/>
                </a:rPr>
                <a:t>Ci</a:t>
              </a:r>
            </a:p>
          </p:txBody>
        </p:sp>
        <p:sp>
          <p:nvSpPr>
            <p:cNvPr id="635932" name="Line 37"/>
            <p:cNvSpPr>
              <a:spLocks noChangeShapeType="1"/>
            </p:cNvSpPr>
            <p:nvPr/>
          </p:nvSpPr>
          <p:spPr bwMode="auto">
            <a:xfrm>
              <a:off x="3470" y="3512"/>
              <a:ext cx="0" cy="5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33" name="Rectangle 38"/>
            <p:cNvSpPr>
              <a:spLocks noChangeArrowheads="1"/>
            </p:cNvSpPr>
            <p:nvPr/>
          </p:nvSpPr>
          <p:spPr bwMode="auto">
            <a:xfrm>
              <a:off x="3516" y="3771"/>
              <a:ext cx="372" cy="2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pitchFamily="34" charset="0"/>
                  <a:ea typeface="宋体" pitchFamily="2" charset="-122"/>
                  <a:cs typeface="Arial" pitchFamily="34" charset="0"/>
                </a:rPr>
                <a:t>Co</a:t>
              </a:r>
            </a:p>
          </p:txBody>
        </p:sp>
        <p:sp>
          <p:nvSpPr>
            <p:cNvPr id="635934" name="Line 39"/>
            <p:cNvSpPr>
              <a:spLocks noChangeShapeType="1"/>
            </p:cNvSpPr>
            <p:nvPr/>
          </p:nvSpPr>
          <p:spPr bwMode="auto">
            <a:xfrm flipH="1">
              <a:off x="493" y="3364"/>
              <a:ext cx="14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35" name="Line 40"/>
            <p:cNvSpPr>
              <a:spLocks noChangeShapeType="1"/>
            </p:cNvSpPr>
            <p:nvPr/>
          </p:nvSpPr>
          <p:spPr bwMode="auto">
            <a:xfrm flipH="1">
              <a:off x="727" y="3304"/>
              <a:ext cx="126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36" name="Rectangle 41"/>
            <p:cNvSpPr>
              <a:spLocks noChangeArrowheads="1"/>
            </p:cNvSpPr>
            <p:nvPr/>
          </p:nvSpPr>
          <p:spPr bwMode="auto">
            <a:xfrm>
              <a:off x="856" y="3126"/>
              <a:ext cx="232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pitchFamily="34" charset="0"/>
                  <a:ea typeface="宋体" pitchFamily="2" charset="-122"/>
                  <a:cs typeface="Arial" pitchFamily="34" charset="0"/>
                </a:rPr>
                <a:t>n</a:t>
              </a:r>
            </a:p>
          </p:txBody>
        </p:sp>
        <p:sp>
          <p:nvSpPr>
            <p:cNvPr id="635937" name="Rectangle 42"/>
            <p:cNvSpPr>
              <a:spLocks noChangeArrowheads="1"/>
            </p:cNvSpPr>
            <p:nvPr/>
          </p:nvSpPr>
          <p:spPr bwMode="auto">
            <a:xfrm>
              <a:off x="254" y="3233"/>
              <a:ext cx="254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pitchFamily="34" charset="0"/>
                  <a:ea typeface="宋体" pitchFamily="2" charset="-122"/>
                  <a:cs typeface="Arial" pitchFamily="34" charset="0"/>
                </a:rPr>
                <a:t>B</a:t>
              </a:r>
            </a:p>
          </p:txBody>
        </p:sp>
        <p:grpSp>
          <p:nvGrpSpPr>
            <p:cNvPr id="635938" name="Group 43"/>
            <p:cNvGrpSpPr>
              <a:grpSpLocks/>
            </p:cNvGrpSpPr>
            <p:nvPr/>
          </p:nvGrpSpPr>
          <p:grpSpPr bwMode="auto">
            <a:xfrm>
              <a:off x="1070" y="3550"/>
              <a:ext cx="410" cy="391"/>
              <a:chOff x="1816" y="3448"/>
              <a:chExt cx="336" cy="288"/>
            </a:xfrm>
          </p:grpSpPr>
          <p:sp>
            <p:nvSpPr>
              <p:cNvPr id="635939" name="Oval 44"/>
              <p:cNvSpPr>
                <a:spLocks noChangeArrowheads="1"/>
              </p:cNvSpPr>
              <p:nvPr/>
            </p:nvSpPr>
            <p:spPr bwMode="auto">
              <a:xfrm>
                <a:off x="2072" y="3560"/>
                <a:ext cx="80" cy="8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35940" name="Line 45"/>
              <p:cNvSpPr>
                <a:spLocks noChangeShapeType="1"/>
              </p:cNvSpPr>
              <p:nvPr/>
            </p:nvSpPr>
            <p:spPr bwMode="auto">
              <a:xfrm flipH="1" flipV="1">
                <a:off x="1816" y="3448"/>
                <a:ext cx="256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941" name="Line 46"/>
              <p:cNvSpPr>
                <a:spLocks noChangeShapeType="1"/>
              </p:cNvSpPr>
              <p:nvPr/>
            </p:nvSpPr>
            <p:spPr bwMode="auto">
              <a:xfrm flipH="1">
                <a:off x="1816" y="3608"/>
                <a:ext cx="256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942" name="Line 47"/>
              <p:cNvSpPr>
                <a:spLocks noChangeShapeType="1"/>
              </p:cNvSpPr>
              <p:nvPr/>
            </p:nvSpPr>
            <p:spPr bwMode="auto">
              <a:xfrm>
                <a:off x="1824" y="3464"/>
                <a:ext cx="0" cy="2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35943" name="Line 48"/>
            <p:cNvSpPr>
              <a:spLocks noChangeShapeType="1"/>
            </p:cNvSpPr>
            <p:nvPr/>
          </p:nvSpPr>
          <p:spPr bwMode="auto">
            <a:xfrm>
              <a:off x="906" y="3369"/>
              <a:ext cx="0" cy="3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44" name="Line 49"/>
            <p:cNvSpPr>
              <a:spLocks noChangeShapeType="1"/>
            </p:cNvSpPr>
            <p:nvPr/>
          </p:nvSpPr>
          <p:spPr bwMode="auto">
            <a:xfrm>
              <a:off x="911" y="3755"/>
              <a:ext cx="16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45" name="Line 50"/>
            <p:cNvSpPr>
              <a:spLocks noChangeShapeType="1"/>
            </p:cNvSpPr>
            <p:nvPr/>
          </p:nvSpPr>
          <p:spPr bwMode="auto">
            <a:xfrm flipH="1">
              <a:off x="1484" y="3755"/>
              <a:ext cx="4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46" name="Line 51"/>
            <p:cNvSpPr>
              <a:spLocks noChangeShapeType="1"/>
            </p:cNvSpPr>
            <p:nvPr/>
          </p:nvSpPr>
          <p:spPr bwMode="auto">
            <a:xfrm flipH="1">
              <a:off x="1600" y="3697"/>
              <a:ext cx="126" cy="1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47" name="Rectangle 52"/>
            <p:cNvSpPr>
              <a:spLocks noChangeArrowheads="1"/>
            </p:cNvSpPr>
            <p:nvPr/>
          </p:nvSpPr>
          <p:spPr bwMode="auto">
            <a:xfrm>
              <a:off x="1621" y="3709"/>
              <a:ext cx="232" cy="2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pitchFamily="34" charset="0"/>
                  <a:ea typeface="宋体" pitchFamily="2" charset="-122"/>
                  <a:cs typeface="Arial" pitchFamily="34" charset="0"/>
                </a:rPr>
                <a:t>n</a:t>
              </a:r>
            </a:p>
          </p:txBody>
        </p:sp>
        <p:sp>
          <p:nvSpPr>
            <p:cNvPr id="635948" name="Rectangle 53"/>
            <p:cNvSpPr>
              <a:spLocks noChangeArrowheads="1"/>
            </p:cNvSpPr>
            <p:nvPr/>
          </p:nvSpPr>
          <p:spPr bwMode="auto">
            <a:xfrm>
              <a:off x="1964" y="2993"/>
              <a:ext cx="447" cy="109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6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35949" name="Rectangle 54"/>
            <p:cNvSpPr>
              <a:spLocks noChangeArrowheads="1"/>
            </p:cNvSpPr>
            <p:nvPr/>
          </p:nvSpPr>
          <p:spPr bwMode="auto">
            <a:xfrm>
              <a:off x="1925" y="3184"/>
              <a:ext cx="211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zh-CN" altLang="en-US" sz="2400"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635950" name="Rectangle 55"/>
            <p:cNvSpPr>
              <a:spLocks noChangeArrowheads="1"/>
            </p:cNvSpPr>
            <p:nvPr/>
          </p:nvSpPr>
          <p:spPr bwMode="auto">
            <a:xfrm>
              <a:off x="1916" y="3648"/>
              <a:ext cx="211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zh-CN" altLang="en-US" sz="2400"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635951" name="Rectangle 56"/>
            <p:cNvSpPr>
              <a:spLocks noChangeArrowheads="1"/>
            </p:cNvSpPr>
            <p:nvPr/>
          </p:nvSpPr>
          <p:spPr bwMode="auto">
            <a:xfrm rot="5400000">
              <a:off x="1692" y="3465"/>
              <a:ext cx="1050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r>
                <a:rPr lang="zh-CN" altLang="en-US" sz="2200">
                  <a:latin typeface="Arial" pitchFamily="34" charset="0"/>
                  <a:ea typeface="宋体" pitchFamily="2" charset="-122"/>
                  <a:cs typeface="Arial" pitchFamily="34" charset="0"/>
                </a:rPr>
                <a:t>多路选择器</a:t>
              </a:r>
            </a:p>
          </p:txBody>
        </p:sp>
        <p:sp>
          <p:nvSpPr>
            <p:cNvPr id="635952" name="Line 57"/>
            <p:cNvSpPr>
              <a:spLocks noChangeShapeType="1"/>
            </p:cNvSpPr>
            <p:nvPr/>
          </p:nvSpPr>
          <p:spPr bwMode="auto">
            <a:xfrm flipV="1">
              <a:off x="2187" y="1667"/>
              <a:ext cx="0" cy="13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53" name="Line 59"/>
            <p:cNvSpPr>
              <a:spLocks noChangeShapeType="1"/>
            </p:cNvSpPr>
            <p:nvPr/>
          </p:nvSpPr>
          <p:spPr bwMode="auto">
            <a:xfrm flipH="1">
              <a:off x="2183" y="2006"/>
              <a:ext cx="12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54" name="Rectangle 60"/>
            <p:cNvSpPr>
              <a:spLocks noChangeArrowheads="1"/>
            </p:cNvSpPr>
            <p:nvPr/>
          </p:nvSpPr>
          <p:spPr bwMode="auto">
            <a:xfrm>
              <a:off x="1647" y="1619"/>
              <a:ext cx="478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pitchFamily="34" charset="0"/>
                  <a:ea typeface="宋体" pitchFamily="2" charset="-122"/>
                  <a:cs typeface="Arial" pitchFamily="34" charset="0"/>
                </a:rPr>
                <a:t>Sub</a:t>
              </a:r>
            </a:p>
          </p:txBody>
        </p:sp>
        <p:sp>
          <p:nvSpPr>
            <p:cNvPr id="635955" name="Rectangle 62"/>
            <p:cNvSpPr>
              <a:spLocks noChangeArrowheads="1"/>
            </p:cNvSpPr>
            <p:nvPr/>
          </p:nvSpPr>
          <p:spPr bwMode="auto">
            <a:xfrm>
              <a:off x="1503" y="3487"/>
              <a:ext cx="254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pitchFamily="34" charset="0"/>
                  <a:ea typeface="宋体" pitchFamily="2" charset="-122"/>
                  <a:cs typeface="Arial" pitchFamily="34" charset="0"/>
                </a:rPr>
                <a:t>B</a:t>
              </a:r>
            </a:p>
          </p:txBody>
        </p:sp>
        <p:sp>
          <p:nvSpPr>
            <p:cNvPr id="635956" name="Line 63"/>
            <p:cNvSpPr>
              <a:spLocks noChangeShapeType="1"/>
            </p:cNvSpPr>
            <p:nvPr/>
          </p:nvSpPr>
          <p:spPr bwMode="auto">
            <a:xfrm>
              <a:off x="1557" y="3509"/>
              <a:ext cx="13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957" name="Line 64"/>
            <p:cNvSpPr>
              <a:spLocks noChangeShapeType="1"/>
            </p:cNvSpPr>
            <p:nvPr/>
          </p:nvSpPr>
          <p:spPr bwMode="auto">
            <a:xfrm>
              <a:off x="3697" y="2549"/>
              <a:ext cx="56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958" name="Line 65"/>
            <p:cNvSpPr>
              <a:spLocks noChangeShapeType="1"/>
            </p:cNvSpPr>
            <p:nvPr/>
          </p:nvSpPr>
          <p:spPr bwMode="auto">
            <a:xfrm>
              <a:off x="3709" y="3315"/>
              <a:ext cx="56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959" name="Rectangle 66"/>
            <p:cNvSpPr>
              <a:spLocks noChangeArrowheads="1"/>
            </p:cNvSpPr>
            <p:nvPr/>
          </p:nvSpPr>
          <p:spPr bwMode="auto">
            <a:xfrm>
              <a:off x="4237" y="2977"/>
              <a:ext cx="381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pitchFamily="34" charset="0"/>
                  <a:ea typeface="宋体" pitchFamily="2" charset="-122"/>
                  <a:cs typeface="Arial" pitchFamily="34" charset="0"/>
                </a:rPr>
                <a:t>OF</a:t>
              </a:r>
            </a:p>
          </p:txBody>
        </p:sp>
        <p:sp>
          <p:nvSpPr>
            <p:cNvPr id="635960" name="Text Box 68"/>
            <p:cNvSpPr txBox="1">
              <a:spLocks noChangeArrowheads="1"/>
            </p:cNvSpPr>
            <p:nvPr/>
          </p:nvSpPr>
          <p:spPr bwMode="auto">
            <a:xfrm>
              <a:off x="241" y="2710"/>
              <a:ext cx="1671" cy="3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加</a:t>
              </a:r>
              <a:r>
                <a:rPr lang="en-US" altLang="zh-CN" sz="280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/</a:t>
              </a:r>
              <a:r>
                <a:rPr lang="zh-CN" altLang="en-US" sz="280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减运算部件</a:t>
              </a:r>
            </a:p>
          </p:txBody>
        </p:sp>
        <p:sp>
          <p:nvSpPr>
            <p:cNvPr id="635961" name="Line 57"/>
            <p:cNvSpPr>
              <a:spLocks noChangeShapeType="1"/>
            </p:cNvSpPr>
            <p:nvPr/>
          </p:nvSpPr>
          <p:spPr bwMode="auto">
            <a:xfrm>
              <a:off x="3706" y="3131"/>
              <a:ext cx="5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962" name="Rectangle 66"/>
            <p:cNvSpPr>
              <a:spLocks noChangeArrowheads="1"/>
            </p:cNvSpPr>
            <p:nvPr/>
          </p:nvSpPr>
          <p:spPr bwMode="auto">
            <a:xfrm>
              <a:off x="4239" y="3187"/>
              <a:ext cx="1283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zh-CN" sz="2400">
                  <a:latin typeface="Arial" pitchFamily="34" charset="0"/>
                  <a:ea typeface="宋体" pitchFamily="2" charset="-122"/>
                  <a:cs typeface="Arial" pitchFamily="34" charset="0"/>
                </a:rPr>
                <a:t>CF=Co</a:t>
              </a:r>
              <a:r>
                <a:rPr lang="en-US" altLang="zh-CN" sz="2400">
                  <a:latin typeface="Arial" pitchFamily="34" charset="0"/>
                  <a:ea typeface="宋体" pitchFamily="2" charset="-122"/>
                  <a:cs typeface="Arial" pitchFamily="34" charset="0"/>
                  <a:sym typeface="Symbol" pitchFamily="18" charset="2"/>
                </a:rPr>
                <a:t>Sub</a:t>
              </a:r>
            </a:p>
          </p:txBody>
        </p:sp>
        <p:sp>
          <p:nvSpPr>
            <p:cNvPr id="635963" name="Line 64"/>
            <p:cNvSpPr>
              <a:spLocks noChangeShapeType="1"/>
            </p:cNvSpPr>
            <p:nvPr/>
          </p:nvSpPr>
          <p:spPr bwMode="auto">
            <a:xfrm>
              <a:off x="3699" y="2700"/>
              <a:ext cx="56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964" name="Rectangle 34"/>
            <p:cNvSpPr>
              <a:spLocks noChangeArrowheads="1"/>
            </p:cNvSpPr>
            <p:nvPr/>
          </p:nvSpPr>
          <p:spPr bwMode="auto">
            <a:xfrm>
              <a:off x="4264" y="2548"/>
              <a:ext cx="360" cy="2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pitchFamily="34" charset="0"/>
                  <a:ea typeface="宋体" pitchFamily="2" charset="-122"/>
                  <a:cs typeface="Arial" pitchFamily="34" charset="0"/>
                </a:rPr>
                <a:t>SF</a:t>
              </a:r>
            </a:p>
          </p:txBody>
        </p:sp>
        <p:sp>
          <p:nvSpPr>
            <p:cNvPr id="419910" name="Rectangle 70"/>
            <p:cNvSpPr>
              <a:spLocks noChangeArrowheads="1"/>
            </p:cNvSpPr>
            <p:nvPr/>
          </p:nvSpPr>
          <p:spPr bwMode="auto">
            <a:xfrm>
              <a:off x="0" y="1513"/>
              <a:ext cx="1784" cy="4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22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当</a:t>
              </a:r>
              <a:r>
                <a:rPr lang="en-US" altLang="zh-CN" sz="22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Sub</a:t>
              </a:r>
              <a:r>
                <a:rPr lang="zh-CN" altLang="en-US" sz="22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为</a:t>
              </a:r>
              <a:r>
                <a:rPr lang="en-US" altLang="zh-CN" sz="22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sz="22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时，做减法</a:t>
              </a:r>
            </a:p>
            <a:p>
              <a:r>
                <a:rPr lang="zh-CN" altLang="en-US" sz="22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当</a:t>
              </a:r>
              <a:r>
                <a:rPr lang="en-US" altLang="zh-CN" sz="22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Sub</a:t>
              </a:r>
              <a:r>
                <a:rPr lang="zh-CN" altLang="en-US" sz="22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为</a:t>
              </a:r>
              <a:r>
                <a:rPr lang="en-US" altLang="zh-CN" sz="22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zh-CN" altLang="en-US" sz="22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时，做加法</a:t>
              </a:r>
            </a:p>
          </p:txBody>
        </p:sp>
      </p:grpSp>
      <p:sp>
        <p:nvSpPr>
          <p:cNvPr id="635966" name="Text Box 62"/>
          <p:cNvSpPr txBox="1">
            <a:spLocks noChangeArrowheads="1"/>
          </p:cNvSpPr>
          <p:nvPr/>
        </p:nvSpPr>
        <p:spPr bwMode="auto">
          <a:xfrm>
            <a:off x="4470400" y="1028700"/>
            <a:ext cx="4427538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zh-CN" altLang="en-US" sz="2000">
                <a:solidFill>
                  <a:srgbClr val="990000"/>
                </a:solidFill>
              </a:rPr>
              <a:t>已知</a:t>
            </a:r>
            <a:r>
              <a:rPr lang="en-US" altLang="zh-CN" sz="2000">
                <a:solidFill>
                  <a:srgbClr val="990000"/>
                </a:solidFill>
              </a:rPr>
              <a:t>EDX</a:t>
            </a:r>
            <a:r>
              <a:rPr lang="zh-CN" altLang="en-US" sz="2000">
                <a:solidFill>
                  <a:srgbClr val="990000"/>
                </a:solidFill>
              </a:rPr>
              <a:t>中为 </a:t>
            </a:r>
            <a:r>
              <a:rPr lang="en-US" altLang="zh-CN" sz="2000">
                <a:solidFill>
                  <a:srgbClr val="990000"/>
                </a:solidFill>
              </a:rPr>
              <a:t>len=0000 0000H</a:t>
            </a:r>
            <a:endParaRPr lang="zh-CN" altLang="en-US" sz="2000">
              <a:solidFill>
                <a:srgbClr val="99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67525" y="279400"/>
            <a:ext cx="2084388" cy="628650"/>
          </a:xfrm>
          <a:prstGeom prst="star12">
            <a:avLst>
              <a:gd name="adj" fmla="val 41376"/>
            </a:avLst>
          </a:prstGeom>
          <a:solidFill>
            <a:schemeClr val="bg1"/>
          </a:solidFill>
          <a:ln>
            <a:solidFill>
              <a:srgbClr val="FF0066"/>
            </a:solidFill>
          </a:ln>
        </p:spPr>
        <p:txBody>
          <a:bodyPr lIns="0" tIns="0" rIns="0" bIns="0"/>
          <a:lstStyle/>
          <a:p>
            <a:r>
              <a:rPr lang="zh-CN" altLang="en-US" sz="2000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小班讨论</a:t>
            </a:r>
            <a:endParaRPr lang="zh-CN" altLang="en-US" sz="2000">
              <a:solidFill>
                <a:srgbClr val="FF0066"/>
              </a:solidFill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5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907" grpId="0" build="p"/>
      <p:bldP spid="63596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128588"/>
            <a:ext cx="7502525" cy="528637"/>
          </a:xfrm>
        </p:spPr>
        <p:txBody>
          <a:bodyPr/>
          <a:lstStyle/>
          <a:p>
            <a:r>
              <a:rPr lang="en-US" altLang="zh-CN" sz="3600" smtClean="0">
                <a:ea typeface="宋体" pitchFamily="2" charset="-122"/>
              </a:rPr>
              <a:t>cpml %edx,%eax</a:t>
            </a:r>
            <a:r>
              <a:rPr lang="zh-CN" altLang="en-US" sz="3600" smtClean="0">
                <a:ea typeface="宋体" pitchFamily="2" charset="-122"/>
              </a:rPr>
              <a:t>指令的执行结果</a:t>
            </a:r>
          </a:p>
        </p:txBody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25" y="5519738"/>
            <a:ext cx="8853488" cy="920750"/>
          </a:xfrm>
        </p:spPr>
        <p:txBody>
          <a:bodyPr/>
          <a:lstStyle/>
          <a:p>
            <a:pPr>
              <a:lnSpc>
                <a:spcPct val="130000"/>
              </a:lnSpc>
              <a:buFontTx/>
              <a:buNone/>
            </a:pPr>
            <a:r>
              <a:rPr lang="en-US" altLang="zh-CN" sz="220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“cmpl %edx,%eax”</a:t>
            </a:r>
            <a:r>
              <a:rPr lang="zh-CN" altLang="en-US" sz="220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执行时：</a:t>
            </a:r>
            <a:r>
              <a:rPr lang="en-US" altLang="zh-CN" sz="220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A=0000 0000H</a:t>
            </a:r>
            <a:r>
              <a:rPr lang="zh-CN" altLang="en-US" sz="220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20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20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FFFF FFFFH</a:t>
            </a:r>
            <a:r>
              <a:rPr lang="zh-CN" altLang="en-US" sz="220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Sub=1</a:t>
            </a:r>
            <a:r>
              <a:rPr lang="zh-CN" altLang="en-US" sz="220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，因此</a:t>
            </a:r>
            <a:r>
              <a:rPr lang="en-US" altLang="zh-CN" sz="220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Result</a:t>
            </a:r>
            <a:r>
              <a:rPr lang="zh-CN" altLang="en-US" sz="220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20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0…01, CF=1, ZF=0, OF=0, SF=0</a:t>
            </a:r>
            <a:r>
              <a:rPr lang="en-US" altLang="zh-CN" sz="2200" smtClean="0">
                <a:solidFill>
                  <a:srgbClr val="990000"/>
                </a:solidFill>
              </a:rPr>
              <a:t> </a:t>
            </a:r>
            <a:endParaRPr lang="zh-CN" altLang="en-US" sz="2200" smtClean="0">
              <a:solidFill>
                <a:srgbClr val="990000"/>
              </a:solidFill>
            </a:endParaRPr>
          </a:p>
        </p:txBody>
      </p:sp>
      <p:grpSp>
        <p:nvGrpSpPr>
          <p:cNvPr id="636932" name="Group 4"/>
          <p:cNvGrpSpPr>
            <a:grpSpLocks/>
          </p:cNvGrpSpPr>
          <p:nvPr/>
        </p:nvGrpSpPr>
        <p:grpSpPr bwMode="auto">
          <a:xfrm>
            <a:off x="406400" y="939800"/>
            <a:ext cx="8737600" cy="4419600"/>
            <a:chOff x="0" y="1513"/>
            <a:chExt cx="5522" cy="2611"/>
          </a:xfrm>
        </p:grpSpPr>
        <p:sp>
          <p:nvSpPr>
            <p:cNvPr id="636933" name="Rectangle 33"/>
            <p:cNvSpPr>
              <a:spLocks noChangeArrowheads="1"/>
            </p:cNvSpPr>
            <p:nvPr/>
          </p:nvSpPr>
          <p:spPr bwMode="auto">
            <a:xfrm>
              <a:off x="4402" y="2741"/>
              <a:ext cx="704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pitchFamily="34" charset="0"/>
                  <a:ea typeface="宋体" pitchFamily="2" charset="-122"/>
                  <a:cs typeface="Arial" pitchFamily="34" charset="0"/>
                </a:rPr>
                <a:t>Result</a:t>
              </a:r>
            </a:p>
          </p:txBody>
        </p:sp>
        <p:sp>
          <p:nvSpPr>
            <p:cNvPr id="636934" name="Line 11"/>
            <p:cNvSpPr>
              <a:spLocks noChangeShapeType="1"/>
            </p:cNvSpPr>
            <p:nvPr/>
          </p:nvSpPr>
          <p:spPr bwMode="auto">
            <a:xfrm flipH="1">
              <a:off x="507" y="2327"/>
              <a:ext cx="2619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35" name="Line 12"/>
            <p:cNvSpPr>
              <a:spLocks noChangeShapeType="1"/>
            </p:cNvSpPr>
            <p:nvPr/>
          </p:nvSpPr>
          <p:spPr bwMode="auto">
            <a:xfrm flipH="1">
              <a:off x="3111" y="2141"/>
              <a:ext cx="9" cy="6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36" name="Line 13"/>
            <p:cNvSpPr>
              <a:spLocks noChangeShapeType="1"/>
            </p:cNvSpPr>
            <p:nvPr/>
          </p:nvSpPr>
          <p:spPr bwMode="auto">
            <a:xfrm>
              <a:off x="3129" y="2141"/>
              <a:ext cx="564" cy="3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37" name="Line 14"/>
            <p:cNvSpPr>
              <a:spLocks noChangeShapeType="1"/>
            </p:cNvSpPr>
            <p:nvPr/>
          </p:nvSpPr>
          <p:spPr bwMode="auto">
            <a:xfrm>
              <a:off x="3087" y="2822"/>
              <a:ext cx="213" cy="1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38" name="Line 16"/>
            <p:cNvSpPr>
              <a:spLocks noChangeShapeType="1"/>
            </p:cNvSpPr>
            <p:nvPr/>
          </p:nvSpPr>
          <p:spPr bwMode="auto">
            <a:xfrm>
              <a:off x="3693" y="2448"/>
              <a:ext cx="10" cy="4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39" name="Line 18"/>
            <p:cNvSpPr>
              <a:spLocks noChangeShapeType="1"/>
            </p:cNvSpPr>
            <p:nvPr/>
          </p:nvSpPr>
          <p:spPr bwMode="auto">
            <a:xfrm flipV="1">
              <a:off x="3120" y="3060"/>
              <a:ext cx="0" cy="6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40" name="Line 19"/>
            <p:cNvSpPr>
              <a:spLocks noChangeShapeType="1"/>
            </p:cNvSpPr>
            <p:nvPr/>
          </p:nvSpPr>
          <p:spPr bwMode="auto">
            <a:xfrm flipV="1">
              <a:off x="3129" y="3365"/>
              <a:ext cx="564" cy="3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41" name="Line 20"/>
            <p:cNvSpPr>
              <a:spLocks noChangeShapeType="1"/>
            </p:cNvSpPr>
            <p:nvPr/>
          </p:nvSpPr>
          <p:spPr bwMode="auto">
            <a:xfrm flipV="1">
              <a:off x="3121" y="2929"/>
              <a:ext cx="171" cy="1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42" name="Line 22"/>
            <p:cNvSpPr>
              <a:spLocks noChangeShapeType="1"/>
            </p:cNvSpPr>
            <p:nvPr/>
          </p:nvSpPr>
          <p:spPr bwMode="auto">
            <a:xfrm flipV="1">
              <a:off x="3703" y="2905"/>
              <a:ext cx="0" cy="4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43" name="Line 23"/>
            <p:cNvSpPr>
              <a:spLocks noChangeShapeType="1"/>
            </p:cNvSpPr>
            <p:nvPr/>
          </p:nvSpPr>
          <p:spPr bwMode="auto">
            <a:xfrm flipV="1">
              <a:off x="3707" y="2917"/>
              <a:ext cx="74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44" name="Line 24"/>
            <p:cNvSpPr>
              <a:spLocks noChangeShapeType="1"/>
            </p:cNvSpPr>
            <p:nvPr/>
          </p:nvSpPr>
          <p:spPr bwMode="auto">
            <a:xfrm flipH="1">
              <a:off x="2416" y="3505"/>
              <a:ext cx="70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45" name="Rectangle 25"/>
            <p:cNvSpPr>
              <a:spLocks noChangeArrowheads="1"/>
            </p:cNvSpPr>
            <p:nvPr/>
          </p:nvSpPr>
          <p:spPr bwMode="auto">
            <a:xfrm rot="5400000">
              <a:off x="2974" y="2871"/>
              <a:ext cx="974" cy="2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r>
                <a:rPr lang="zh-CN" altLang="en-US" sz="2400">
                  <a:latin typeface="Arial" pitchFamily="34" charset="0"/>
                  <a:ea typeface="宋体" pitchFamily="2" charset="-122"/>
                  <a:cs typeface="Arial" pitchFamily="34" charset="0"/>
                </a:rPr>
                <a:t>加法器</a:t>
              </a:r>
            </a:p>
          </p:txBody>
        </p:sp>
        <p:sp>
          <p:nvSpPr>
            <p:cNvPr id="636946" name="Line 26"/>
            <p:cNvSpPr>
              <a:spLocks noChangeShapeType="1"/>
            </p:cNvSpPr>
            <p:nvPr/>
          </p:nvSpPr>
          <p:spPr bwMode="auto">
            <a:xfrm flipH="1">
              <a:off x="2648" y="3446"/>
              <a:ext cx="127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47" name="Line 27"/>
            <p:cNvSpPr>
              <a:spLocks noChangeShapeType="1"/>
            </p:cNvSpPr>
            <p:nvPr/>
          </p:nvSpPr>
          <p:spPr bwMode="auto">
            <a:xfrm flipH="1">
              <a:off x="776" y="2269"/>
              <a:ext cx="127" cy="1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48" name="Line 28"/>
            <p:cNvSpPr>
              <a:spLocks noChangeShapeType="1"/>
            </p:cNvSpPr>
            <p:nvPr/>
          </p:nvSpPr>
          <p:spPr bwMode="auto">
            <a:xfrm flipH="1">
              <a:off x="4105" y="2857"/>
              <a:ext cx="127" cy="1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49" name="Rectangle 29"/>
            <p:cNvSpPr>
              <a:spLocks noChangeArrowheads="1"/>
            </p:cNvSpPr>
            <p:nvPr/>
          </p:nvSpPr>
          <p:spPr bwMode="auto">
            <a:xfrm>
              <a:off x="891" y="2081"/>
              <a:ext cx="232" cy="2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pitchFamily="34" charset="0"/>
                  <a:ea typeface="宋体" pitchFamily="2" charset="-122"/>
                  <a:cs typeface="Arial" pitchFamily="34" charset="0"/>
                </a:rPr>
                <a:t>n</a:t>
              </a:r>
            </a:p>
          </p:txBody>
        </p:sp>
        <p:sp>
          <p:nvSpPr>
            <p:cNvPr id="636950" name="Rectangle 30"/>
            <p:cNvSpPr>
              <a:spLocks noChangeArrowheads="1"/>
            </p:cNvSpPr>
            <p:nvPr/>
          </p:nvSpPr>
          <p:spPr bwMode="auto">
            <a:xfrm>
              <a:off x="2469" y="3505"/>
              <a:ext cx="232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pitchFamily="34" charset="0"/>
                  <a:ea typeface="宋体" pitchFamily="2" charset="-122"/>
                  <a:cs typeface="Arial" pitchFamily="34" charset="0"/>
                </a:rPr>
                <a:t>n</a:t>
              </a:r>
            </a:p>
          </p:txBody>
        </p:sp>
        <p:sp>
          <p:nvSpPr>
            <p:cNvPr id="636951" name="Rectangle 31"/>
            <p:cNvSpPr>
              <a:spLocks noChangeArrowheads="1"/>
            </p:cNvSpPr>
            <p:nvPr/>
          </p:nvSpPr>
          <p:spPr bwMode="auto">
            <a:xfrm>
              <a:off x="3954" y="2691"/>
              <a:ext cx="232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pitchFamily="34" charset="0"/>
                  <a:ea typeface="宋体" pitchFamily="2" charset="-122"/>
                  <a:cs typeface="Arial" pitchFamily="34" charset="0"/>
                </a:rPr>
                <a:t>n</a:t>
              </a:r>
            </a:p>
          </p:txBody>
        </p:sp>
        <p:sp>
          <p:nvSpPr>
            <p:cNvPr id="636952" name="Rectangle 32"/>
            <p:cNvSpPr>
              <a:spLocks noChangeArrowheads="1"/>
            </p:cNvSpPr>
            <p:nvPr/>
          </p:nvSpPr>
          <p:spPr bwMode="auto">
            <a:xfrm>
              <a:off x="255" y="2171"/>
              <a:ext cx="254" cy="2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pitchFamily="34" charset="0"/>
                  <a:ea typeface="宋体" pitchFamily="2" charset="-122"/>
                  <a:cs typeface="Arial" pitchFamily="34" charset="0"/>
                </a:rPr>
                <a:t>A</a:t>
              </a:r>
            </a:p>
          </p:txBody>
        </p:sp>
        <p:sp>
          <p:nvSpPr>
            <p:cNvPr id="636953" name="Rectangle 34"/>
            <p:cNvSpPr>
              <a:spLocks noChangeArrowheads="1"/>
            </p:cNvSpPr>
            <p:nvPr/>
          </p:nvSpPr>
          <p:spPr bwMode="auto">
            <a:xfrm>
              <a:off x="4276" y="2337"/>
              <a:ext cx="349" cy="2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pitchFamily="34" charset="0"/>
                  <a:ea typeface="宋体" pitchFamily="2" charset="-122"/>
                  <a:cs typeface="Arial" pitchFamily="34" charset="0"/>
                </a:rPr>
                <a:t>ZF</a:t>
              </a:r>
            </a:p>
          </p:txBody>
        </p:sp>
        <p:sp>
          <p:nvSpPr>
            <p:cNvPr id="636954" name="Line 35"/>
            <p:cNvSpPr>
              <a:spLocks noChangeShapeType="1"/>
            </p:cNvSpPr>
            <p:nvPr/>
          </p:nvSpPr>
          <p:spPr bwMode="auto">
            <a:xfrm>
              <a:off x="3470" y="1994"/>
              <a:ext cx="0" cy="3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55" name="Rectangle 36"/>
            <p:cNvSpPr>
              <a:spLocks noChangeArrowheads="1"/>
            </p:cNvSpPr>
            <p:nvPr/>
          </p:nvSpPr>
          <p:spPr bwMode="auto">
            <a:xfrm>
              <a:off x="3516" y="2000"/>
              <a:ext cx="307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pitchFamily="34" charset="0"/>
                  <a:ea typeface="宋体" pitchFamily="2" charset="-122"/>
                  <a:cs typeface="Arial" pitchFamily="34" charset="0"/>
                </a:rPr>
                <a:t>Ci</a:t>
              </a:r>
            </a:p>
          </p:txBody>
        </p:sp>
        <p:sp>
          <p:nvSpPr>
            <p:cNvPr id="636956" name="Line 37"/>
            <p:cNvSpPr>
              <a:spLocks noChangeShapeType="1"/>
            </p:cNvSpPr>
            <p:nvPr/>
          </p:nvSpPr>
          <p:spPr bwMode="auto">
            <a:xfrm>
              <a:off x="3470" y="3512"/>
              <a:ext cx="0" cy="5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57" name="Rectangle 38"/>
            <p:cNvSpPr>
              <a:spLocks noChangeArrowheads="1"/>
            </p:cNvSpPr>
            <p:nvPr/>
          </p:nvSpPr>
          <p:spPr bwMode="auto">
            <a:xfrm>
              <a:off x="3516" y="3771"/>
              <a:ext cx="372" cy="2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pitchFamily="34" charset="0"/>
                  <a:ea typeface="宋体" pitchFamily="2" charset="-122"/>
                  <a:cs typeface="Arial" pitchFamily="34" charset="0"/>
                </a:rPr>
                <a:t>Co</a:t>
              </a:r>
            </a:p>
          </p:txBody>
        </p:sp>
        <p:sp>
          <p:nvSpPr>
            <p:cNvPr id="636958" name="Line 39"/>
            <p:cNvSpPr>
              <a:spLocks noChangeShapeType="1"/>
            </p:cNvSpPr>
            <p:nvPr/>
          </p:nvSpPr>
          <p:spPr bwMode="auto">
            <a:xfrm flipH="1">
              <a:off x="493" y="3364"/>
              <a:ext cx="14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59" name="Line 40"/>
            <p:cNvSpPr>
              <a:spLocks noChangeShapeType="1"/>
            </p:cNvSpPr>
            <p:nvPr/>
          </p:nvSpPr>
          <p:spPr bwMode="auto">
            <a:xfrm flipH="1">
              <a:off x="727" y="3304"/>
              <a:ext cx="126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60" name="Rectangle 41"/>
            <p:cNvSpPr>
              <a:spLocks noChangeArrowheads="1"/>
            </p:cNvSpPr>
            <p:nvPr/>
          </p:nvSpPr>
          <p:spPr bwMode="auto">
            <a:xfrm>
              <a:off x="856" y="3126"/>
              <a:ext cx="232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pitchFamily="34" charset="0"/>
                  <a:ea typeface="宋体" pitchFamily="2" charset="-122"/>
                  <a:cs typeface="Arial" pitchFamily="34" charset="0"/>
                </a:rPr>
                <a:t>n</a:t>
              </a:r>
            </a:p>
          </p:txBody>
        </p:sp>
        <p:sp>
          <p:nvSpPr>
            <p:cNvPr id="636961" name="Rectangle 42"/>
            <p:cNvSpPr>
              <a:spLocks noChangeArrowheads="1"/>
            </p:cNvSpPr>
            <p:nvPr/>
          </p:nvSpPr>
          <p:spPr bwMode="auto">
            <a:xfrm>
              <a:off x="254" y="3233"/>
              <a:ext cx="254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pitchFamily="34" charset="0"/>
                  <a:ea typeface="宋体" pitchFamily="2" charset="-122"/>
                  <a:cs typeface="Arial" pitchFamily="34" charset="0"/>
                </a:rPr>
                <a:t>B</a:t>
              </a:r>
            </a:p>
          </p:txBody>
        </p:sp>
        <p:grpSp>
          <p:nvGrpSpPr>
            <p:cNvPr id="636962" name="Group 43"/>
            <p:cNvGrpSpPr>
              <a:grpSpLocks/>
            </p:cNvGrpSpPr>
            <p:nvPr/>
          </p:nvGrpSpPr>
          <p:grpSpPr bwMode="auto">
            <a:xfrm>
              <a:off x="1070" y="3550"/>
              <a:ext cx="410" cy="391"/>
              <a:chOff x="1816" y="3448"/>
              <a:chExt cx="336" cy="288"/>
            </a:xfrm>
          </p:grpSpPr>
          <p:sp>
            <p:nvSpPr>
              <p:cNvPr id="636963" name="Oval 44"/>
              <p:cNvSpPr>
                <a:spLocks noChangeArrowheads="1"/>
              </p:cNvSpPr>
              <p:nvPr/>
            </p:nvSpPr>
            <p:spPr bwMode="auto">
              <a:xfrm>
                <a:off x="2072" y="3560"/>
                <a:ext cx="80" cy="8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36964" name="Line 45"/>
              <p:cNvSpPr>
                <a:spLocks noChangeShapeType="1"/>
              </p:cNvSpPr>
              <p:nvPr/>
            </p:nvSpPr>
            <p:spPr bwMode="auto">
              <a:xfrm flipH="1" flipV="1">
                <a:off x="1816" y="3448"/>
                <a:ext cx="256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6965" name="Line 46"/>
              <p:cNvSpPr>
                <a:spLocks noChangeShapeType="1"/>
              </p:cNvSpPr>
              <p:nvPr/>
            </p:nvSpPr>
            <p:spPr bwMode="auto">
              <a:xfrm flipH="1">
                <a:off x="1816" y="3608"/>
                <a:ext cx="256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6966" name="Line 47"/>
              <p:cNvSpPr>
                <a:spLocks noChangeShapeType="1"/>
              </p:cNvSpPr>
              <p:nvPr/>
            </p:nvSpPr>
            <p:spPr bwMode="auto">
              <a:xfrm>
                <a:off x="1824" y="3464"/>
                <a:ext cx="0" cy="2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36967" name="Line 48"/>
            <p:cNvSpPr>
              <a:spLocks noChangeShapeType="1"/>
            </p:cNvSpPr>
            <p:nvPr/>
          </p:nvSpPr>
          <p:spPr bwMode="auto">
            <a:xfrm>
              <a:off x="906" y="3369"/>
              <a:ext cx="0" cy="3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68" name="Line 49"/>
            <p:cNvSpPr>
              <a:spLocks noChangeShapeType="1"/>
            </p:cNvSpPr>
            <p:nvPr/>
          </p:nvSpPr>
          <p:spPr bwMode="auto">
            <a:xfrm>
              <a:off x="911" y="3755"/>
              <a:ext cx="16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69" name="Line 50"/>
            <p:cNvSpPr>
              <a:spLocks noChangeShapeType="1"/>
            </p:cNvSpPr>
            <p:nvPr/>
          </p:nvSpPr>
          <p:spPr bwMode="auto">
            <a:xfrm flipH="1">
              <a:off x="1484" y="3755"/>
              <a:ext cx="4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70" name="Line 51"/>
            <p:cNvSpPr>
              <a:spLocks noChangeShapeType="1"/>
            </p:cNvSpPr>
            <p:nvPr/>
          </p:nvSpPr>
          <p:spPr bwMode="auto">
            <a:xfrm flipH="1">
              <a:off x="1600" y="3697"/>
              <a:ext cx="126" cy="1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71" name="Rectangle 52"/>
            <p:cNvSpPr>
              <a:spLocks noChangeArrowheads="1"/>
            </p:cNvSpPr>
            <p:nvPr/>
          </p:nvSpPr>
          <p:spPr bwMode="auto">
            <a:xfrm>
              <a:off x="1621" y="3709"/>
              <a:ext cx="232" cy="2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pitchFamily="34" charset="0"/>
                  <a:ea typeface="宋体" pitchFamily="2" charset="-122"/>
                  <a:cs typeface="Arial" pitchFamily="34" charset="0"/>
                </a:rPr>
                <a:t>n</a:t>
              </a:r>
            </a:p>
          </p:txBody>
        </p:sp>
        <p:sp>
          <p:nvSpPr>
            <p:cNvPr id="636972" name="Rectangle 53"/>
            <p:cNvSpPr>
              <a:spLocks noChangeArrowheads="1"/>
            </p:cNvSpPr>
            <p:nvPr/>
          </p:nvSpPr>
          <p:spPr bwMode="auto">
            <a:xfrm>
              <a:off x="1964" y="2993"/>
              <a:ext cx="447" cy="109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6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36973" name="Rectangle 54"/>
            <p:cNvSpPr>
              <a:spLocks noChangeArrowheads="1"/>
            </p:cNvSpPr>
            <p:nvPr/>
          </p:nvSpPr>
          <p:spPr bwMode="auto">
            <a:xfrm>
              <a:off x="1925" y="3184"/>
              <a:ext cx="211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zh-CN" altLang="en-US" sz="2400"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636974" name="Rectangle 55"/>
            <p:cNvSpPr>
              <a:spLocks noChangeArrowheads="1"/>
            </p:cNvSpPr>
            <p:nvPr/>
          </p:nvSpPr>
          <p:spPr bwMode="auto">
            <a:xfrm>
              <a:off x="1916" y="3648"/>
              <a:ext cx="211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zh-CN" altLang="en-US" sz="2400"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636975" name="Rectangle 56"/>
            <p:cNvSpPr>
              <a:spLocks noChangeArrowheads="1"/>
            </p:cNvSpPr>
            <p:nvPr/>
          </p:nvSpPr>
          <p:spPr bwMode="auto">
            <a:xfrm rot="5400000">
              <a:off x="1692" y="3465"/>
              <a:ext cx="1050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r>
                <a:rPr lang="zh-CN" altLang="en-US" sz="2200">
                  <a:latin typeface="Arial" pitchFamily="34" charset="0"/>
                  <a:ea typeface="宋体" pitchFamily="2" charset="-122"/>
                  <a:cs typeface="Arial" pitchFamily="34" charset="0"/>
                </a:rPr>
                <a:t>多路选择器</a:t>
              </a:r>
            </a:p>
          </p:txBody>
        </p:sp>
        <p:sp>
          <p:nvSpPr>
            <p:cNvPr id="636976" name="Line 57"/>
            <p:cNvSpPr>
              <a:spLocks noChangeShapeType="1"/>
            </p:cNvSpPr>
            <p:nvPr/>
          </p:nvSpPr>
          <p:spPr bwMode="auto">
            <a:xfrm flipV="1">
              <a:off x="2187" y="1667"/>
              <a:ext cx="0" cy="13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77" name="Line 59"/>
            <p:cNvSpPr>
              <a:spLocks noChangeShapeType="1"/>
            </p:cNvSpPr>
            <p:nvPr/>
          </p:nvSpPr>
          <p:spPr bwMode="auto">
            <a:xfrm flipH="1">
              <a:off x="2183" y="2006"/>
              <a:ext cx="12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78" name="Rectangle 60"/>
            <p:cNvSpPr>
              <a:spLocks noChangeArrowheads="1"/>
            </p:cNvSpPr>
            <p:nvPr/>
          </p:nvSpPr>
          <p:spPr bwMode="auto">
            <a:xfrm>
              <a:off x="1647" y="1619"/>
              <a:ext cx="478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pitchFamily="34" charset="0"/>
                  <a:ea typeface="宋体" pitchFamily="2" charset="-122"/>
                  <a:cs typeface="Arial" pitchFamily="34" charset="0"/>
                </a:rPr>
                <a:t>Sub</a:t>
              </a:r>
            </a:p>
          </p:txBody>
        </p:sp>
        <p:sp>
          <p:nvSpPr>
            <p:cNvPr id="636979" name="Rectangle 62"/>
            <p:cNvSpPr>
              <a:spLocks noChangeArrowheads="1"/>
            </p:cNvSpPr>
            <p:nvPr/>
          </p:nvSpPr>
          <p:spPr bwMode="auto">
            <a:xfrm>
              <a:off x="1503" y="3487"/>
              <a:ext cx="254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pitchFamily="34" charset="0"/>
                  <a:ea typeface="宋体" pitchFamily="2" charset="-122"/>
                  <a:cs typeface="Arial" pitchFamily="34" charset="0"/>
                </a:rPr>
                <a:t>B</a:t>
              </a:r>
            </a:p>
          </p:txBody>
        </p:sp>
        <p:sp>
          <p:nvSpPr>
            <p:cNvPr id="636980" name="Line 63"/>
            <p:cNvSpPr>
              <a:spLocks noChangeShapeType="1"/>
            </p:cNvSpPr>
            <p:nvPr/>
          </p:nvSpPr>
          <p:spPr bwMode="auto">
            <a:xfrm>
              <a:off x="1557" y="3509"/>
              <a:ext cx="13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6981" name="Line 64"/>
            <p:cNvSpPr>
              <a:spLocks noChangeShapeType="1"/>
            </p:cNvSpPr>
            <p:nvPr/>
          </p:nvSpPr>
          <p:spPr bwMode="auto">
            <a:xfrm>
              <a:off x="3697" y="2549"/>
              <a:ext cx="56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6982" name="Line 65"/>
            <p:cNvSpPr>
              <a:spLocks noChangeShapeType="1"/>
            </p:cNvSpPr>
            <p:nvPr/>
          </p:nvSpPr>
          <p:spPr bwMode="auto">
            <a:xfrm>
              <a:off x="3709" y="3315"/>
              <a:ext cx="56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6983" name="Rectangle 66"/>
            <p:cNvSpPr>
              <a:spLocks noChangeArrowheads="1"/>
            </p:cNvSpPr>
            <p:nvPr/>
          </p:nvSpPr>
          <p:spPr bwMode="auto">
            <a:xfrm>
              <a:off x="4237" y="2977"/>
              <a:ext cx="381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pitchFamily="34" charset="0"/>
                  <a:ea typeface="宋体" pitchFamily="2" charset="-122"/>
                  <a:cs typeface="Arial" pitchFamily="34" charset="0"/>
                </a:rPr>
                <a:t>OF</a:t>
              </a:r>
            </a:p>
          </p:txBody>
        </p:sp>
        <p:sp>
          <p:nvSpPr>
            <p:cNvPr id="636984" name="Text Box 68"/>
            <p:cNvSpPr txBox="1">
              <a:spLocks noChangeArrowheads="1"/>
            </p:cNvSpPr>
            <p:nvPr/>
          </p:nvSpPr>
          <p:spPr bwMode="auto">
            <a:xfrm>
              <a:off x="241" y="2710"/>
              <a:ext cx="1671" cy="3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加</a:t>
              </a:r>
              <a:r>
                <a:rPr lang="en-US" altLang="zh-CN" sz="280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/</a:t>
              </a:r>
              <a:r>
                <a:rPr lang="zh-CN" altLang="en-US" sz="280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减运算部件</a:t>
              </a:r>
            </a:p>
          </p:txBody>
        </p:sp>
        <p:sp>
          <p:nvSpPr>
            <p:cNvPr id="636985" name="Line 57"/>
            <p:cNvSpPr>
              <a:spLocks noChangeShapeType="1"/>
            </p:cNvSpPr>
            <p:nvPr/>
          </p:nvSpPr>
          <p:spPr bwMode="auto">
            <a:xfrm>
              <a:off x="3706" y="3131"/>
              <a:ext cx="5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6986" name="Rectangle 66"/>
            <p:cNvSpPr>
              <a:spLocks noChangeArrowheads="1"/>
            </p:cNvSpPr>
            <p:nvPr/>
          </p:nvSpPr>
          <p:spPr bwMode="auto">
            <a:xfrm>
              <a:off x="4239" y="3187"/>
              <a:ext cx="1283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zh-CN" sz="2400">
                  <a:latin typeface="Arial" pitchFamily="34" charset="0"/>
                  <a:ea typeface="宋体" pitchFamily="2" charset="-122"/>
                  <a:cs typeface="Arial" pitchFamily="34" charset="0"/>
                </a:rPr>
                <a:t>CF=Co</a:t>
              </a:r>
              <a:r>
                <a:rPr lang="en-US" altLang="zh-CN" sz="2400">
                  <a:latin typeface="Arial" pitchFamily="34" charset="0"/>
                  <a:ea typeface="宋体" pitchFamily="2" charset="-122"/>
                  <a:cs typeface="Arial" pitchFamily="34" charset="0"/>
                  <a:sym typeface="Symbol" pitchFamily="18" charset="2"/>
                </a:rPr>
                <a:t>Sub</a:t>
              </a:r>
            </a:p>
          </p:txBody>
        </p:sp>
        <p:sp>
          <p:nvSpPr>
            <p:cNvPr id="636987" name="Line 64"/>
            <p:cNvSpPr>
              <a:spLocks noChangeShapeType="1"/>
            </p:cNvSpPr>
            <p:nvPr/>
          </p:nvSpPr>
          <p:spPr bwMode="auto">
            <a:xfrm>
              <a:off x="3699" y="2700"/>
              <a:ext cx="56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6988" name="Rectangle 34"/>
            <p:cNvSpPr>
              <a:spLocks noChangeArrowheads="1"/>
            </p:cNvSpPr>
            <p:nvPr/>
          </p:nvSpPr>
          <p:spPr bwMode="auto">
            <a:xfrm>
              <a:off x="4264" y="2548"/>
              <a:ext cx="360" cy="2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pitchFamily="34" charset="0"/>
                  <a:ea typeface="宋体" pitchFamily="2" charset="-122"/>
                  <a:cs typeface="Arial" pitchFamily="34" charset="0"/>
                </a:rPr>
                <a:t>SF</a:t>
              </a:r>
            </a:p>
          </p:txBody>
        </p:sp>
        <p:sp>
          <p:nvSpPr>
            <p:cNvPr id="419910" name="Rectangle 70"/>
            <p:cNvSpPr>
              <a:spLocks noChangeArrowheads="1"/>
            </p:cNvSpPr>
            <p:nvPr/>
          </p:nvSpPr>
          <p:spPr bwMode="auto">
            <a:xfrm>
              <a:off x="0" y="1513"/>
              <a:ext cx="1784" cy="4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22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当</a:t>
              </a:r>
              <a:r>
                <a:rPr lang="en-US" altLang="zh-CN" sz="22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Sub</a:t>
              </a:r>
              <a:r>
                <a:rPr lang="zh-CN" altLang="en-US" sz="22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为</a:t>
              </a:r>
              <a:r>
                <a:rPr lang="en-US" altLang="zh-CN" sz="22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sz="22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时，做减法</a:t>
              </a:r>
            </a:p>
            <a:p>
              <a:r>
                <a:rPr lang="zh-CN" altLang="en-US" sz="22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当</a:t>
              </a:r>
              <a:r>
                <a:rPr lang="en-US" altLang="zh-CN" sz="22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Sub</a:t>
              </a:r>
              <a:r>
                <a:rPr lang="zh-CN" altLang="en-US" sz="22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为</a:t>
              </a:r>
              <a:r>
                <a:rPr lang="en-US" altLang="zh-CN" sz="22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zh-CN" altLang="en-US" sz="22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时，做加法</a:t>
              </a:r>
            </a:p>
          </p:txBody>
        </p:sp>
      </p:grpSp>
      <p:sp>
        <p:nvSpPr>
          <p:cNvPr id="636990" name="Text Box 62"/>
          <p:cNvSpPr txBox="1">
            <a:spLocks noChangeArrowheads="1"/>
          </p:cNvSpPr>
          <p:nvPr/>
        </p:nvSpPr>
        <p:spPr bwMode="auto">
          <a:xfrm>
            <a:off x="4470400" y="882650"/>
            <a:ext cx="4278313" cy="777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zh-CN" altLang="en-US" sz="2000">
                <a:solidFill>
                  <a:srgbClr val="990000"/>
                </a:solidFill>
              </a:rPr>
              <a:t>已知</a:t>
            </a:r>
            <a:r>
              <a:rPr lang="en-US" altLang="zh-CN" sz="2000">
                <a:solidFill>
                  <a:srgbClr val="990000"/>
                </a:solidFill>
              </a:rPr>
              <a:t>EDX</a:t>
            </a:r>
            <a:r>
              <a:rPr lang="zh-CN" altLang="en-US" sz="2000">
                <a:solidFill>
                  <a:srgbClr val="990000"/>
                </a:solidFill>
              </a:rPr>
              <a:t>中为 </a:t>
            </a:r>
            <a:r>
              <a:rPr lang="en-US" altLang="zh-CN" sz="2000">
                <a:solidFill>
                  <a:srgbClr val="990000"/>
                </a:solidFill>
              </a:rPr>
              <a:t>len-1=FFFF FFFFH</a:t>
            </a:r>
          </a:p>
          <a:p>
            <a:pPr>
              <a:spcBef>
                <a:spcPct val="25000"/>
              </a:spcBef>
            </a:pPr>
            <a:r>
              <a:rPr lang="zh-CN" altLang="en-US" sz="2000">
                <a:solidFill>
                  <a:srgbClr val="990000"/>
                </a:solidFill>
              </a:rPr>
              <a:t>             </a:t>
            </a:r>
            <a:r>
              <a:rPr lang="en-US" altLang="zh-CN" sz="2000">
                <a:solidFill>
                  <a:srgbClr val="990000"/>
                </a:solidFill>
              </a:rPr>
              <a:t>EAX</a:t>
            </a:r>
            <a:r>
              <a:rPr lang="zh-CN" altLang="en-US" sz="2000">
                <a:solidFill>
                  <a:srgbClr val="990000"/>
                </a:solidFill>
              </a:rPr>
              <a:t>中为 </a:t>
            </a:r>
            <a:r>
              <a:rPr lang="en-US" altLang="zh-CN" sz="2000">
                <a:solidFill>
                  <a:srgbClr val="990000"/>
                </a:solidFill>
              </a:rPr>
              <a:t>i=0000 0000H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67525" y="279400"/>
            <a:ext cx="2084388" cy="628650"/>
          </a:xfrm>
          <a:prstGeom prst="star12">
            <a:avLst>
              <a:gd name="adj" fmla="val 41376"/>
            </a:avLst>
          </a:prstGeom>
          <a:solidFill>
            <a:schemeClr val="bg1"/>
          </a:solidFill>
          <a:ln>
            <a:solidFill>
              <a:srgbClr val="FF0066"/>
            </a:solidFill>
          </a:ln>
        </p:spPr>
        <p:txBody>
          <a:bodyPr lIns="0" tIns="0" rIns="0" bIns="0"/>
          <a:lstStyle/>
          <a:p>
            <a:r>
              <a:rPr lang="zh-CN" altLang="en-US" sz="2000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小班讨论</a:t>
            </a:r>
            <a:endParaRPr lang="zh-CN" altLang="en-US" sz="2000">
              <a:solidFill>
                <a:srgbClr val="FF0066"/>
              </a:solidFill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6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6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31" grpId="0" build="p"/>
      <p:bldP spid="63699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646238" y="142875"/>
            <a:ext cx="5629275" cy="528638"/>
          </a:xfrm>
        </p:spPr>
        <p:txBody>
          <a:bodyPr/>
          <a:lstStyle/>
          <a:p>
            <a:r>
              <a:rPr lang="en-US" altLang="zh-CN" sz="3600" smtClean="0">
                <a:ea typeface="宋体" pitchFamily="2" charset="-122"/>
              </a:rPr>
              <a:t>jbe .L3</a:t>
            </a:r>
            <a:r>
              <a:rPr lang="zh-CN" altLang="en-US" sz="3600" smtClean="0">
                <a:ea typeface="宋体" pitchFamily="2" charset="-122"/>
              </a:rPr>
              <a:t>指令的执行结果</a:t>
            </a:r>
          </a:p>
        </p:txBody>
      </p:sp>
      <p:graphicFrame>
        <p:nvGraphicFramePr>
          <p:cNvPr id="637955" name="Group 3"/>
          <p:cNvGraphicFramePr>
            <a:graphicFrameLocks noGrp="1"/>
          </p:cNvGraphicFramePr>
          <p:nvPr>
            <p:ph idx="1"/>
          </p:nvPr>
        </p:nvGraphicFramePr>
        <p:xfrm>
          <a:off x="495300" y="1095375"/>
          <a:ext cx="8191500" cy="3800475"/>
        </p:xfrm>
        <a:graphic>
          <a:graphicData uri="http://schemas.openxmlformats.org/drawingml/2006/table">
            <a:tbl>
              <a:tblPr/>
              <a:tblGrid>
                <a:gridCol w="2703513"/>
                <a:gridCol w="2782887"/>
                <a:gridCol w="2705100"/>
              </a:tblGrid>
              <a:tr h="492125"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指令</a:t>
                      </a: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转移条件</a:t>
                      </a: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JA/JNBE  label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CF=0 AND ZF=0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无符号数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＞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JAE/JNB  label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CF=0 OR ZF=1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无符号数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≥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JB/JNAE  label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CF=1 AND ZF=0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无符号数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＜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JBE/JNA  label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CF=1 OR ZF=1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无符号数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≤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JG/JNLE  label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SF=OF AND ZF=0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有符号数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＞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JGE/JNL  label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SF=OF OR ZF=1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有符号数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≥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JL/JNGE  label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SF</a:t>
                      </a: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≠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OF AND ZF=0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有符号数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＜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JLE/JNG  label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SF</a:t>
                      </a: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≠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OF OR ZF=1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有符号数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≤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</a:tr>
            </a:tbl>
          </a:graphicData>
        </a:graphic>
      </p:graphicFrame>
      <p:sp>
        <p:nvSpPr>
          <p:cNvPr id="637997" name="Line 45"/>
          <p:cNvSpPr>
            <a:spLocks noChangeShapeType="1"/>
          </p:cNvSpPr>
          <p:nvPr/>
        </p:nvSpPr>
        <p:spPr bwMode="auto">
          <a:xfrm>
            <a:off x="320675" y="3127375"/>
            <a:ext cx="8607425" cy="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37998" name="Rectangle 46"/>
          <p:cNvSpPr>
            <a:spLocks noChangeArrowheads="1"/>
          </p:cNvSpPr>
          <p:nvPr/>
        </p:nvSpPr>
        <p:spPr bwMode="auto">
          <a:xfrm>
            <a:off x="347663" y="4927600"/>
            <a:ext cx="8447087" cy="17907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zh-CN" sz="2200">
                <a:solidFill>
                  <a:srgbClr val="990000"/>
                </a:solidFill>
              </a:rPr>
              <a:t>“cmpl %edx,%eax”</a:t>
            </a:r>
            <a:r>
              <a:rPr lang="zh-CN" altLang="en-US" sz="2200">
                <a:solidFill>
                  <a:srgbClr val="990000"/>
                </a:solidFill>
              </a:rPr>
              <a:t>执行结果是</a:t>
            </a:r>
            <a:r>
              <a:rPr lang="en-US" altLang="zh-CN" sz="2200">
                <a:solidFill>
                  <a:srgbClr val="990000"/>
                </a:solidFill>
              </a:rPr>
              <a:t> </a:t>
            </a:r>
            <a:r>
              <a:rPr lang="en-US" altLang="zh-CN" sz="2200">
                <a:solidFill>
                  <a:schemeClr val="accent2"/>
                </a:solidFill>
              </a:rPr>
              <a:t>CF=1, ZF=0, </a:t>
            </a:r>
            <a:r>
              <a:rPr lang="en-US" altLang="zh-CN" sz="2200">
                <a:solidFill>
                  <a:srgbClr val="990000"/>
                </a:solidFill>
              </a:rPr>
              <a:t>OF=0, SF=0</a:t>
            </a:r>
            <a:r>
              <a:rPr lang="zh-CN" altLang="en-US" sz="2200">
                <a:solidFill>
                  <a:srgbClr val="990000"/>
                </a:solidFill>
              </a:rPr>
              <a:t>，说明满足条件，应转移到</a:t>
            </a:r>
            <a:r>
              <a:rPr lang="en-US" altLang="zh-CN" sz="2200">
                <a:solidFill>
                  <a:srgbClr val="990000"/>
                </a:solidFill>
              </a:rPr>
              <a:t>.L3</a:t>
            </a:r>
            <a:r>
              <a:rPr lang="zh-CN" altLang="en-US" sz="2200">
                <a:solidFill>
                  <a:srgbClr val="990000"/>
                </a:solidFill>
              </a:rPr>
              <a:t>执行！   显然，对于每个 </a:t>
            </a:r>
            <a:r>
              <a:rPr lang="en-US" altLang="zh-CN" sz="2200">
                <a:solidFill>
                  <a:srgbClr val="990000"/>
                </a:solidFill>
              </a:rPr>
              <a:t>i </a:t>
            </a:r>
            <a:r>
              <a:rPr lang="zh-CN" altLang="en-US" sz="2200">
                <a:solidFill>
                  <a:srgbClr val="990000"/>
                </a:solidFill>
              </a:rPr>
              <a:t>都满足条件，因为任何无符号数都比</a:t>
            </a:r>
            <a:r>
              <a:rPr lang="en-US" altLang="zh-CN" sz="2200">
                <a:solidFill>
                  <a:srgbClr val="990000"/>
                </a:solidFill>
              </a:rPr>
              <a:t>32</a:t>
            </a:r>
            <a:r>
              <a:rPr lang="zh-CN" altLang="en-US" sz="2200">
                <a:solidFill>
                  <a:srgbClr val="990000"/>
                </a:solidFill>
              </a:rPr>
              <a:t>个</a:t>
            </a:r>
            <a:r>
              <a:rPr lang="en-US" altLang="zh-CN" sz="2200">
                <a:solidFill>
                  <a:srgbClr val="990000"/>
                </a:solidFill>
              </a:rPr>
              <a:t>1</a:t>
            </a:r>
            <a:r>
              <a:rPr lang="zh-CN" altLang="en-US" sz="2200">
                <a:solidFill>
                  <a:srgbClr val="990000"/>
                </a:solidFill>
              </a:rPr>
              <a:t>小，因此循环体被不断执行，最终导致数组访问越界而发生存储器访问异常。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67525" y="279400"/>
            <a:ext cx="2084388" cy="628650"/>
          </a:xfrm>
          <a:prstGeom prst="star12">
            <a:avLst>
              <a:gd name="adj" fmla="val 41376"/>
            </a:avLst>
          </a:prstGeom>
          <a:solidFill>
            <a:schemeClr val="bg1"/>
          </a:solidFill>
          <a:ln>
            <a:solidFill>
              <a:srgbClr val="FF0066"/>
            </a:solidFill>
          </a:ln>
        </p:spPr>
        <p:txBody>
          <a:bodyPr lIns="0" tIns="0" rIns="0" bIns="0"/>
          <a:lstStyle/>
          <a:p>
            <a:r>
              <a:rPr lang="zh-CN" altLang="en-US" sz="2000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小班讨论</a:t>
            </a:r>
            <a:endParaRPr lang="zh-CN" altLang="en-US" sz="2000">
              <a:solidFill>
                <a:srgbClr val="FF0066"/>
              </a:solidFill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7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9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3213" y="98425"/>
            <a:ext cx="8229600" cy="528638"/>
          </a:xfrm>
        </p:spPr>
        <p:txBody>
          <a:bodyPr/>
          <a:lstStyle/>
          <a:p>
            <a:r>
              <a:rPr lang="zh-CN" altLang="en-US" sz="3600" smtClean="0">
                <a:ea typeface="宋体" pitchFamily="2" charset="-122"/>
              </a:rPr>
              <a:t>例子：程序的机器级表示与执行</a:t>
            </a:r>
          </a:p>
        </p:txBody>
      </p:sp>
      <p:sp>
        <p:nvSpPr>
          <p:cNvPr id="638979" name="Rectangle 3"/>
          <p:cNvSpPr>
            <a:spLocks noChangeArrowheads="1"/>
          </p:cNvSpPr>
          <p:nvPr/>
        </p:nvSpPr>
        <p:spPr bwMode="auto">
          <a:xfrm>
            <a:off x="234950" y="4257675"/>
            <a:ext cx="37846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15000"/>
              </a:spcBef>
            </a:pPr>
            <a:r>
              <a:rPr lang="zh-CN" altLang="en-US" sz="2200"/>
              <a:t>正确的做法是将参数</a:t>
            </a:r>
            <a:r>
              <a:rPr lang="en-US" altLang="zh-CN" sz="2200"/>
              <a:t>len</a:t>
            </a:r>
            <a:r>
              <a:rPr lang="zh-CN" altLang="en-US" sz="2200"/>
              <a:t>声明为</a:t>
            </a:r>
            <a:r>
              <a:rPr lang="en-US" altLang="zh-CN" sz="2200"/>
              <a:t>int</a:t>
            </a:r>
            <a:r>
              <a:rPr lang="zh-CN" altLang="en-US" sz="2200"/>
              <a:t>型。</a:t>
            </a:r>
            <a:r>
              <a:rPr lang="zh-CN" altLang="en-US" b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</a:rPr>
              <a:t>Why?</a:t>
            </a:r>
          </a:p>
        </p:txBody>
      </p:sp>
      <p:sp>
        <p:nvSpPr>
          <p:cNvPr id="638980" name="Rectangle 4"/>
          <p:cNvSpPr>
            <a:spLocks noChangeArrowheads="1"/>
          </p:cNvSpPr>
          <p:nvPr/>
        </p:nvSpPr>
        <p:spPr bwMode="auto">
          <a:xfrm>
            <a:off x="222250" y="968375"/>
            <a:ext cx="4535488" cy="3136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342900" indent="-342900">
              <a:lnSpc>
                <a:spcPct val="115000"/>
              </a:lnSpc>
              <a:spcBef>
                <a:spcPct val="20000"/>
              </a:spcBef>
            </a:pPr>
            <a:r>
              <a:rPr lang="zh-CN" altLang="en-US" sz="2200"/>
              <a:t>例：</a:t>
            </a:r>
            <a:r>
              <a:rPr lang="zh-CN" altLang="en-US" sz="2200">
                <a:latin typeface="Arial" pitchFamily="34" charset="0"/>
                <a:ea typeface="宋体" pitchFamily="2" charset="-122"/>
              </a:rPr>
              <a:t> </a:t>
            </a:r>
          </a:p>
          <a:p>
            <a:pPr marL="342900" indent="-342900">
              <a:lnSpc>
                <a:spcPct val="115000"/>
              </a:lnSpc>
            </a:pPr>
            <a:r>
              <a:rPr lang="en-US" altLang="zh-CN" sz="2200">
                <a:latin typeface="Arial" pitchFamily="34" charset="0"/>
                <a:ea typeface="宋体" pitchFamily="2" charset="-122"/>
              </a:rPr>
              <a:t>int sum(int a[ ], </a:t>
            </a:r>
            <a:r>
              <a:rPr lang="en-US" altLang="zh-CN" sz="220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200">
                <a:latin typeface="Arial" pitchFamily="34" charset="0"/>
                <a:ea typeface="宋体" pitchFamily="2" charset="-122"/>
              </a:rPr>
              <a:t> len)</a:t>
            </a:r>
          </a:p>
          <a:p>
            <a:pPr marL="342900" indent="-342900">
              <a:lnSpc>
                <a:spcPct val="115000"/>
              </a:lnSpc>
            </a:pPr>
            <a:r>
              <a:rPr lang="en-US" altLang="zh-CN" sz="2200">
                <a:latin typeface="Arial" pitchFamily="34" charset="0"/>
                <a:ea typeface="宋体" pitchFamily="2" charset="-122"/>
              </a:rPr>
              <a:t>{</a:t>
            </a:r>
          </a:p>
          <a:p>
            <a:pPr marL="342900" indent="-342900">
              <a:lnSpc>
                <a:spcPct val="115000"/>
              </a:lnSpc>
            </a:pPr>
            <a:r>
              <a:rPr lang="en-US" altLang="zh-CN" sz="2200">
                <a:latin typeface="Arial" pitchFamily="34" charset="0"/>
                <a:ea typeface="宋体" pitchFamily="2" charset="-122"/>
              </a:rPr>
              <a:t>   int  i</a:t>
            </a:r>
            <a:r>
              <a:rPr lang="zh-CN" altLang="en-US" sz="2200">
                <a:latin typeface="Arial" pitchFamily="34" charset="0"/>
                <a:ea typeface="宋体" pitchFamily="2" charset="-122"/>
              </a:rPr>
              <a:t>，</a:t>
            </a:r>
            <a:r>
              <a:rPr lang="en-US" altLang="zh-CN" sz="2200">
                <a:latin typeface="Arial" pitchFamily="34" charset="0"/>
                <a:ea typeface="宋体" pitchFamily="2" charset="-122"/>
              </a:rPr>
              <a:t>sum = 0;</a:t>
            </a:r>
          </a:p>
          <a:p>
            <a:pPr marL="342900" indent="-342900">
              <a:lnSpc>
                <a:spcPct val="115000"/>
              </a:lnSpc>
            </a:pPr>
            <a:r>
              <a:rPr lang="en-US" altLang="zh-CN" sz="2200">
                <a:latin typeface="Arial" pitchFamily="34" charset="0"/>
                <a:ea typeface="宋体" pitchFamily="2" charset="-122"/>
              </a:rPr>
              <a:t>   for (i = 0; </a:t>
            </a:r>
            <a:r>
              <a:rPr lang="en-US" altLang="zh-CN" sz="220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i &lt;= len–1</a:t>
            </a:r>
            <a:r>
              <a:rPr lang="en-US" altLang="zh-CN" sz="2200">
                <a:latin typeface="Arial" pitchFamily="34" charset="0"/>
                <a:ea typeface="宋体" pitchFamily="2" charset="-122"/>
              </a:rPr>
              <a:t>; i++)</a:t>
            </a:r>
          </a:p>
          <a:p>
            <a:pPr marL="342900" indent="-342900">
              <a:lnSpc>
                <a:spcPct val="115000"/>
              </a:lnSpc>
            </a:pPr>
            <a:r>
              <a:rPr lang="en-US" altLang="zh-CN" sz="2200">
                <a:latin typeface="Arial" pitchFamily="34" charset="0"/>
                <a:ea typeface="宋体" pitchFamily="2" charset="-122"/>
              </a:rPr>
              <a:t>	    sum += a[i];</a:t>
            </a:r>
          </a:p>
          <a:p>
            <a:pPr marL="342900" indent="-342900">
              <a:lnSpc>
                <a:spcPct val="115000"/>
              </a:lnSpc>
            </a:pPr>
            <a:r>
              <a:rPr lang="en-US" altLang="zh-CN" sz="2200">
                <a:latin typeface="Arial" pitchFamily="34" charset="0"/>
                <a:ea typeface="宋体" pitchFamily="2" charset="-122"/>
              </a:rPr>
              <a:t>   return sum;</a:t>
            </a:r>
          </a:p>
          <a:p>
            <a:pPr marL="342900" indent="-342900">
              <a:lnSpc>
                <a:spcPct val="115000"/>
              </a:lnSpc>
            </a:pPr>
            <a:r>
              <a:rPr lang="en-US" altLang="zh-CN" sz="2200">
                <a:latin typeface="Arial" pitchFamily="34" charset="0"/>
                <a:ea typeface="宋体" pitchFamily="2" charset="-122"/>
              </a:rPr>
              <a:t>}</a:t>
            </a:r>
            <a:endParaRPr lang="zh-CN" altLang="en-US" sz="2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638981" name="Rectangle 5"/>
          <p:cNvSpPr>
            <a:spLocks noChangeArrowheads="1"/>
          </p:cNvSpPr>
          <p:nvPr/>
        </p:nvSpPr>
        <p:spPr bwMode="auto">
          <a:xfrm>
            <a:off x="4986338" y="887413"/>
            <a:ext cx="3932237" cy="345122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2200">
                <a:solidFill>
                  <a:srgbClr val="008000"/>
                </a:solidFill>
              </a:rPr>
              <a:t>sum:</a:t>
            </a:r>
          </a:p>
          <a:p>
            <a:r>
              <a:rPr lang="en-US" altLang="zh-CN" sz="2200">
                <a:solidFill>
                  <a:srgbClr val="008000"/>
                </a:solidFill>
              </a:rPr>
              <a:t>     …</a:t>
            </a:r>
          </a:p>
          <a:p>
            <a:r>
              <a:rPr lang="en-US" altLang="zh-CN" sz="2200">
                <a:solidFill>
                  <a:srgbClr val="008000"/>
                </a:solidFill>
              </a:rPr>
              <a:t>.L3:</a:t>
            </a:r>
          </a:p>
          <a:p>
            <a:r>
              <a:rPr lang="en-US" altLang="zh-CN" sz="2200">
                <a:solidFill>
                  <a:srgbClr val="008000"/>
                </a:solidFill>
              </a:rPr>
              <a:t>     …</a:t>
            </a:r>
          </a:p>
          <a:p>
            <a:r>
              <a:rPr lang="en-US" altLang="zh-CN" sz="2200">
                <a:solidFill>
                  <a:srgbClr val="008000"/>
                </a:solidFill>
              </a:rPr>
              <a:t>    movl  -4(%ebp),  %eax</a:t>
            </a:r>
          </a:p>
          <a:p>
            <a:r>
              <a:rPr lang="en-US" altLang="zh-CN" sz="2200">
                <a:solidFill>
                  <a:srgbClr val="008000"/>
                </a:solidFill>
              </a:rPr>
              <a:t>    movl  12(%ebp),  %edx</a:t>
            </a:r>
          </a:p>
          <a:p>
            <a:r>
              <a:rPr lang="en-US" altLang="zh-CN" sz="2200">
                <a:solidFill>
                  <a:srgbClr val="008000"/>
                </a:solidFill>
              </a:rPr>
              <a:t>    subl    $1,  %edx</a:t>
            </a:r>
          </a:p>
          <a:p>
            <a:r>
              <a:rPr lang="en-US" altLang="zh-CN" sz="2200">
                <a:solidFill>
                  <a:srgbClr val="008000"/>
                </a:solidFill>
              </a:rPr>
              <a:t>    cmpl  %edx,  %eax</a:t>
            </a:r>
          </a:p>
          <a:p>
            <a:r>
              <a:rPr lang="en-US" altLang="zh-CN" sz="2200">
                <a:solidFill>
                  <a:srgbClr val="008000"/>
                </a:solidFill>
              </a:rPr>
              <a:t>    jle	   .L3</a:t>
            </a:r>
          </a:p>
          <a:p>
            <a:r>
              <a:rPr lang="en-US" altLang="zh-CN" sz="2200">
                <a:solidFill>
                  <a:srgbClr val="008000"/>
                </a:solidFill>
              </a:rPr>
              <a:t>     …</a:t>
            </a:r>
          </a:p>
        </p:txBody>
      </p:sp>
      <p:sp>
        <p:nvSpPr>
          <p:cNvPr id="638982" name="Text Box 6"/>
          <p:cNvSpPr txBox="1">
            <a:spLocks noChangeArrowheads="1"/>
          </p:cNvSpPr>
          <p:nvPr/>
        </p:nvSpPr>
        <p:spPr bwMode="auto">
          <a:xfrm>
            <a:off x="4833938" y="4606925"/>
            <a:ext cx="4078287" cy="1930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en-US" altLang="zh-CN" sz="2000">
                <a:solidFill>
                  <a:srgbClr val="B3110D"/>
                </a:solidFill>
              </a:rPr>
              <a:t>i </a:t>
            </a:r>
            <a:r>
              <a:rPr lang="zh-CN" altLang="en-US" sz="2000">
                <a:solidFill>
                  <a:srgbClr val="B3110D"/>
                </a:solidFill>
              </a:rPr>
              <a:t>在</a:t>
            </a:r>
            <a:r>
              <a:rPr lang="en-US" altLang="zh-CN" sz="2000">
                <a:solidFill>
                  <a:srgbClr val="B3110D"/>
                </a:solidFill>
              </a:rPr>
              <a:t>%eax</a:t>
            </a:r>
            <a:r>
              <a:rPr lang="zh-CN" altLang="en-US" sz="2000">
                <a:solidFill>
                  <a:srgbClr val="B3110D"/>
                </a:solidFill>
              </a:rPr>
              <a:t>中，</a:t>
            </a:r>
            <a:r>
              <a:rPr lang="en-US" altLang="zh-CN" sz="2000">
                <a:solidFill>
                  <a:srgbClr val="B3110D"/>
                </a:solidFill>
              </a:rPr>
              <a:t>len</a:t>
            </a:r>
            <a:r>
              <a:rPr lang="zh-CN" altLang="en-US" sz="2000">
                <a:solidFill>
                  <a:srgbClr val="B3110D"/>
                </a:solidFill>
              </a:rPr>
              <a:t>在</a:t>
            </a:r>
            <a:r>
              <a:rPr lang="en-US" altLang="zh-CN" sz="2000">
                <a:solidFill>
                  <a:srgbClr val="B3110D"/>
                </a:solidFill>
              </a:rPr>
              <a:t>%edx</a:t>
            </a:r>
            <a:r>
              <a:rPr lang="zh-CN" altLang="en-US" sz="2000">
                <a:solidFill>
                  <a:srgbClr val="B3110D"/>
                </a:solidFill>
              </a:rPr>
              <a:t>中</a:t>
            </a:r>
          </a:p>
          <a:p>
            <a:pPr>
              <a:spcBef>
                <a:spcPct val="25000"/>
              </a:spcBef>
            </a:pPr>
            <a:r>
              <a:rPr lang="en-US" altLang="zh-CN" sz="2000">
                <a:solidFill>
                  <a:srgbClr val="B3110D"/>
                </a:solidFill>
              </a:rPr>
              <a:t>%eax: 0000 …… 0000</a:t>
            </a:r>
          </a:p>
          <a:p>
            <a:pPr>
              <a:spcBef>
                <a:spcPct val="25000"/>
              </a:spcBef>
            </a:pPr>
            <a:r>
              <a:rPr lang="en-US" altLang="zh-CN" sz="2000">
                <a:solidFill>
                  <a:srgbClr val="B3110D"/>
                </a:solidFill>
              </a:rPr>
              <a:t>%edx: 0000 …… 0000</a:t>
            </a:r>
            <a:endParaRPr lang="zh-CN" altLang="en-US" sz="2000">
              <a:solidFill>
                <a:srgbClr val="B3110D"/>
              </a:solidFill>
            </a:endParaRPr>
          </a:p>
          <a:p>
            <a:pPr>
              <a:spcBef>
                <a:spcPct val="25000"/>
              </a:spcBef>
            </a:pPr>
            <a:r>
              <a:rPr lang="en-US" altLang="zh-CN" sz="2000"/>
              <a:t>subl </a:t>
            </a:r>
            <a:r>
              <a:rPr lang="zh-CN" altLang="en-US" sz="2000"/>
              <a:t>指令的执行结果是什么？</a:t>
            </a:r>
          </a:p>
          <a:p>
            <a:pPr>
              <a:spcBef>
                <a:spcPct val="25000"/>
              </a:spcBef>
            </a:pPr>
            <a:r>
              <a:rPr lang="en-US" altLang="zh-CN" sz="2000"/>
              <a:t>cmpl </a:t>
            </a:r>
            <a:r>
              <a:rPr lang="zh-CN" altLang="en-US" sz="2000"/>
              <a:t>指令的执行结果是什么？</a:t>
            </a:r>
          </a:p>
        </p:txBody>
      </p:sp>
      <p:sp>
        <p:nvSpPr>
          <p:cNvPr id="638983" name="Rectangle 7"/>
          <p:cNvSpPr>
            <a:spLocks noChangeArrowheads="1"/>
          </p:cNvSpPr>
          <p:nvPr/>
        </p:nvSpPr>
        <p:spPr bwMode="auto">
          <a:xfrm>
            <a:off x="288925" y="5205413"/>
            <a:ext cx="4030663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en-US" altLang="zh-CN" sz="2200">
                <a:solidFill>
                  <a:srgbClr val="FF3300"/>
                </a:solidFill>
              </a:rPr>
              <a:t>i </a:t>
            </a:r>
            <a:r>
              <a:rPr lang="zh-CN" altLang="en-US" sz="2200">
                <a:solidFill>
                  <a:srgbClr val="FF3300"/>
                </a:solidFill>
              </a:rPr>
              <a:t>和 </a:t>
            </a:r>
            <a:r>
              <a:rPr lang="en-US" altLang="zh-CN" sz="2200">
                <a:solidFill>
                  <a:srgbClr val="FF3300"/>
                </a:solidFill>
              </a:rPr>
              <a:t>len </a:t>
            </a:r>
            <a:r>
              <a:rPr lang="zh-CN" altLang="en-US" sz="2200">
                <a:solidFill>
                  <a:srgbClr val="FF3300"/>
                </a:solidFill>
              </a:rPr>
              <a:t>分别存放在哪个寄存器中？ </a:t>
            </a:r>
            <a:r>
              <a:rPr lang="en-US" altLang="zh-CN" sz="2200">
                <a:solidFill>
                  <a:srgbClr val="FF3300"/>
                </a:solidFill>
              </a:rPr>
              <a:t>%eax</a:t>
            </a:r>
            <a:r>
              <a:rPr lang="zh-CN" altLang="en-US" sz="2200">
                <a:solidFill>
                  <a:srgbClr val="FF3300"/>
                </a:solidFill>
              </a:rPr>
              <a:t>？ </a:t>
            </a:r>
            <a:r>
              <a:rPr lang="en-US" altLang="zh-CN" sz="2200">
                <a:solidFill>
                  <a:srgbClr val="FF3300"/>
                </a:solidFill>
              </a:rPr>
              <a:t>%edx</a:t>
            </a:r>
            <a:r>
              <a:rPr lang="zh-CN" altLang="en-US" sz="2200">
                <a:solidFill>
                  <a:srgbClr val="FF3300"/>
                </a:solidFill>
              </a:rPr>
              <a:t>？</a:t>
            </a:r>
          </a:p>
        </p:txBody>
      </p:sp>
      <p:sp>
        <p:nvSpPr>
          <p:cNvPr id="638984" name="Rectangle 8"/>
          <p:cNvSpPr>
            <a:spLocks noChangeArrowheads="1"/>
          </p:cNvSpPr>
          <p:nvPr/>
        </p:nvSpPr>
        <p:spPr bwMode="auto">
          <a:xfrm>
            <a:off x="5111750" y="3608388"/>
            <a:ext cx="1843088" cy="409575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67525" y="279400"/>
            <a:ext cx="2084388" cy="628650"/>
          </a:xfrm>
          <a:prstGeom prst="star12">
            <a:avLst>
              <a:gd name="adj" fmla="val 41376"/>
            </a:avLst>
          </a:prstGeom>
          <a:solidFill>
            <a:schemeClr val="bg1"/>
          </a:solidFill>
          <a:ln>
            <a:solidFill>
              <a:srgbClr val="FF0066"/>
            </a:solidFill>
          </a:ln>
        </p:spPr>
        <p:txBody>
          <a:bodyPr lIns="0" tIns="0" rIns="0" bIns="0"/>
          <a:lstStyle/>
          <a:p>
            <a:r>
              <a:rPr lang="zh-CN" altLang="en-US" sz="2000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小班讨论</a:t>
            </a:r>
            <a:endParaRPr lang="zh-CN" altLang="en-US" sz="2000">
              <a:solidFill>
                <a:srgbClr val="FF0066"/>
              </a:solidFill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8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8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981" grpId="0" animBg="1"/>
      <p:bldP spid="638982" grpId="0" animBg="1"/>
      <p:bldP spid="638983" grpId="0"/>
      <p:bldP spid="63898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1788" y="142875"/>
            <a:ext cx="5629275" cy="528638"/>
          </a:xfrm>
        </p:spPr>
        <p:txBody>
          <a:bodyPr/>
          <a:lstStyle/>
          <a:p>
            <a:r>
              <a:rPr lang="en-US" altLang="zh-CN" sz="3600" smtClean="0">
                <a:ea typeface="宋体" pitchFamily="2" charset="-122"/>
              </a:rPr>
              <a:t>jle .L3</a:t>
            </a:r>
            <a:r>
              <a:rPr lang="zh-CN" altLang="en-US" sz="3600" smtClean="0">
                <a:ea typeface="宋体" pitchFamily="2" charset="-122"/>
              </a:rPr>
              <a:t>指令的执行结果</a:t>
            </a:r>
          </a:p>
        </p:txBody>
      </p:sp>
      <p:graphicFrame>
        <p:nvGraphicFramePr>
          <p:cNvPr id="640003" name="Group 3"/>
          <p:cNvGraphicFramePr>
            <a:graphicFrameLocks noGrp="1"/>
          </p:cNvGraphicFramePr>
          <p:nvPr>
            <p:ph idx="1"/>
          </p:nvPr>
        </p:nvGraphicFramePr>
        <p:xfrm>
          <a:off x="495300" y="1209675"/>
          <a:ext cx="8191500" cy="3800475"/>
        </p:xfrm>
        <a:graphic>
          <a:graphicData uri="http://schemas.openxmlformats.org/drawingml/2006/table">
            <a:tbl>
              <a:tblPr/>
              <a:tblGrid>
                <a:gridCol w="2703513"/>
                <a:gridCol w="2782887"/>
                <a:gridCol w="2705100"/>
              </a:tblGrid>
              <a:tr h="492125"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指令</a:t>
                      </a: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转移条件</a:t>
                      </a: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JA/JNBE  label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CF=0 AND ZF=0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无符号数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＞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JAE/JNB  label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CF=0 OR ZF=1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无符号数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≥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JB/JNAE  label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CF=1 AND ZF=0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无符号数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＜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JBE/JNA  label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CF=1 OR ZF=1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无符号数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≤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JG/JNLE  label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SF=OF AND ZF=0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有符号数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＞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JGE/JNL  label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SF=OF OR ZF=1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有符号数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≥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JL/JNGE  label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SF</a:t>
                      </a: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≠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OF AND ZF=0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有符号数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＜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JLE/JNG  label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SF</a:t>
                      </a: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≠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OF OR ZF=1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有符号数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≤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</a:tr>
            </a:tbl>
          </a:graphicData>
        </a:graphic>
      </p:graphicFrame>
      <p:sp>
        <p:nvSpPr>
          <p:cNvPr id="640045" name="Line 45"/>
          <p:cNvSpPr>
            <a:spLocks noChangeShapeType="1"/>
          </p:cNvSpPr>
          <p:nvPr/>
        </p:nvSpPr>
        <p:spPr bwMode="auto">
          <a:xfrm>
            <a:off x="342900" y="4930775"/>
            <a:ext cx="8607425" cy="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40046" name="Rectangle 46"/>
          <p:cNvSpPr>
            <a:spLocks noChangeArrowheads="1"/>
          </p:cNvSpPr>
          <p:nvPr/>
        </p:nvSpPr>
        <p:spPr bwMode="auto">
          <a:xfrm>
            <a:off x="319088" y="5146675"/>
            <a:ext cx="8447087" cy="9207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zh-CN" sz="2200">
                <a:solidFill>
                  <a:srgbClr val="990000"/>
                </a:solidFill>
              </a:rPr>
              <a:t>“cmpl %edx,%eax”</a:t>
            </a:r>
            <a:r>
              <a:rPr lang="zh-CN" altLang="en-US" sz="2200">
                <a:solidFill>
                  <a:srgbClr val="990000"/>
                </a:solidFill>
              </a:rPr>
              <a:t>执行结果是</a:t>
            </a:r>
            <a:r>
              <a:rPr lang="en-US" altLang="zh-CN" sz="2200">
                <a:solidFill>
                  <a:srgbClr val="990000"/>
                </a:solidFill>
              </a:rPr>
              <a:t> CF=1,</a:t>
            </a:r>
            <a:r>
              <a:rPr lang="en-US" altLang="zh-CN" sz="2200">
                <a:solidFill>
                  <a:schemeClr val="accent2"/>
                </a:solidFill>
              </a:rPr>
              <a:t> ZF=0, OF=0, SF=0</a:t>
            </a:r>
            <a:r>
              <a:rPr lang="zh-CN" altLang="en-US" sz="2200">
                <a:solidFill>
                  <a:srgbClr val="990000"/>
                </a:solidFill>
              </a:rPr>
              <a:t>，</a:t>
            </a:r>
            <a:r>
              <a:rPr lang="en-US" altLang="zh-CN" sz="2200">
                <a:solidFill>
                  <a:srgbClr val="996633"/>
                </a:solidFill>
              </a:rPr>
              <a:t> </a:t>
            </a:r>
            <a:r>
              <a:rPr lang="zh-CN" altLang="en-US" sz="2200">
                <a:solidFill>
                  <a:srgbClr val="990000"/>
                </a:solidFill>
              </a:rPr>
              <a:t>说明不满足条件，应跳出循环执行，执行结果正常。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67525" y="279400"/>
            <a:ext cx="2084388" cy="628650"/>
          </a:xfrm>
          <a:prstGeom prst="star12">
            <a:avLst>
              <a:gd name="adj" fmla="val 41376"/>
            </a:avLst>
          </a:prstGeom>
          <a:solidFill>
            <a:schemeClr val="bg1"/>
          </a:solidFill>
          <a:ln>
            <a:solidFill>
              <a:srgbClr val="FF0066"/>
            </a:solidFill>
          </a:ln>
        </p:spPr>
        <p:txBody>
          <a:bodyPr lIns="0" tIns="0" rIns="0" bIns="0"/>
          <a:lstStyle/>
          <a:p>
            <a:r>
              <a:rPr lang="zh-CN" altLang="en-US" sz="2000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小班讨论</a:t>
            </a:r>
            <a:endParaRPr lang="zh-CN" altLang="en-US" sz="2000">
              <a:solidFill>
                <a:srgbClr val="FF0066"/>
              </a:solidFill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X87</a:t>
            </a:r>
            <a:r>
              <a:rPr lang="zh-CN" altLang="en-US" sz="3600" smtClean="0"/>
              <a:t>浮点指令、</a:t>
            </a:r>
            <a:r>
              <a:rPr lang="en-US" altLang="zh-CN" sz="3600" smtClean="0"/>
              <a:t>MMX</a:t>
            </a:r>
            <a:r>
              <a:rPr lang="zh-CN" altLang="en-US" sz="3600" smtClean="0"/>
              <a:t>和</a:t>
            </a:r>
            <a:r>
              <a:rPr lang="en-US" altLang="zh-CN" sz="3600" smtClean="0"/>
              <a:t>SSE</a:t>
            </a:r>
            <a:r>
              <a:rPr lang="zh-CN" altLang="en-US" sz="3600" smtClean="0"/>
              <a:t>指令 </a:t>
            </a:r>
          </a:p>
        </p:txBody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25" y="863600"/>
            <a:ext cx="8686800" cy="544512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25000"/>
              </a:spcBef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的浮点处理架构有两种 ：</a:t>
            </a:r>
          </a:p>
          <a:p>
            <a:pPr lvl="1">
              <a:lnSpc>
                <a:spcPct val="120000"/>
              </a:lnSpc>
              <a:spcBef>
                <a:spcPct val="25000"/>
              </a:spcBef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浮点协处理器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x87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架构（</a:t>
            </a:r>
            <a:r>
              <a:rPr lang="en-US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x87 FPU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>
              <a:lnSpc>
                <a:spcPct val="120000"/>
              </a:lnSpc>
              <a:spcBef>
                <a:spcPct val="25000"/>
              </a:spcBef>
              <a:buFont typeface="Wingdings" pitchFamily="2" charset="2"/>
              <a:buChar char="ü"/>
            </a:pP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位寄存器</a:t>
            </a:r>
            <a:r>
              <a:rPr lang="en-US" altLang="zh-CN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ST(0) </a:t>
            </a:r>
            <a:r>
              <a:rPr lang="en-US" altLang="zh-CN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~ ST(7)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（采用栈结构），栈顶为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ST(0)</a:t>
            </a:r>
            <a:endParaRPr lang="en-US" altLang="en-US" smtClean="0">
              <a:solidFill>
                <a:srgbClr val="CC33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  <a:spcBef>
                <a:spcPct val="25000"/>
              </a:spcBef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MMX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发展而来的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SSE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架构 </a:t>
            </a:r>
          </a:p>
          <a:p>
            <a:pPr lvl="1">
              <a:lnSpc>
                <a:spcPct val="120000"/>
              </a:lnSpc>
              <a:spcBef>
                <a:spcPct val="25000"/>
              </a:spcBef>
              <a:buFont typeface="Wingdings" pitchFamily="2" charset="2"/>
              <a:buChar char="ü"/>
            </a:pPr>
            <a:r>
              <a:rPr lang="en-US" altLang="zh-CN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MMX</a:t>
            </a:r>
            <a:r>
              <a:rPr lang="zh-CN" altLang="en-US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位寄存器</a:t>
            </a:r>
            <a:r>
              <a:rPr lang="en-US" altLang="zh-CN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MM0~MM7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，借用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位寄存器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ST(0)~ST(7)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位尾数所占的位，可同时处理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个字节，或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个字，或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个双字，或一个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位的数据</a:t>
            </a:r>
          </a:p>
          <a:p>
            <a:pPr lvl="1">
              <a:lnSpc>
                <a:spcPct val="120000"/>
              </a:lnSpc>
              <a:spcBef>
                <a:spcPct val="25000"/>
              </a:spcBef>
              <a:buFont typeface="Wingdings" pitchFamily="2" charset="2"/>
              <a:buChar char="ü"/>
            </a:pP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MMX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指令并没带来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3D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游戏性能的显著提升，故相继推出</a:t>
            </a:r>
            <a:r>
              <a:rPr lang="en-US" altLang="zh-CN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SSE</a:t>
            </a:r>
            <a:r>
              <a:rPr lang="zh-CN" altLang="en-US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指令集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，它们都采用</a:t>
            </a:r>
            <a:r>
              <a:rPr lang="en-US" altLang="zh-CN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SIMD</a:t>
            </a:r>
            <a:r>
              <a:rPr lang="zh-CN" altLang="en-US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（单指令多数据，也称数据级并行）技术</a:t>
            </a:r>
          </a:p>
          <a:p>
            <a:pPr lvl="1">
              <a:lnSpc>
                <a:spcPct val="120000"/>
              </a:lnSpc>
              <a:spcBef>
                <a:spcPct val="25000"/>
              </a:spcBef>
              <a:buFont typeface="Wingdings" pitchFamily="2" charset="2"/>
              <a:buChar char="ü"/>
            </a:pP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SSE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指令集将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位浮点寄存器扩充到</a:t>
            </a:r>
            <a:r>
              <a:rPr lang="en-US" altLang="zh-CN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128</a:t>
            </a:r>
            <a:r>
              <a:rPr lang="zh-CN" altLang="en-US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位多媒体扩展通用寄存器</a:t>
            </a:r>
            <a:r>
              <a:rPr lang="en-US" altLang="zh-CN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XMM0~XMM7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，可同时处理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个字节，或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个字，或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个双字（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位整数或单精度浮点数），或两个四字的数据，而且从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SSE2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开始，还支持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128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位整数运算或同时并行处理两个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位双精度浮点数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en-US" altLang="zh-CN" smtClean="0"/>
              <a:t>SSE</a:t>
            </a:r>
            <a:r>
              <a:rPr lang="zh-CN" altLang="en-US" smtClean="0"/>
              <a:t>指令（</a:t>
            </a:r>
            <a:r>
              <a:rPr lang="en-US" altLang="zh-CN" smtClean="0"/>
              <a:t>SIMD</a:t>
            </a:r>
            <a:r>
              <a:rPr lang="zh-CN" altLang="en-US" smtClean="0"/>
              <a:t>操作）</a:t>
            </a:r>
          </a:p>
        </p:txBody>
      </p:sp>
      <p:sp>
        <p:nvSpPr>
          <p:cNvPr id="702467" name="Rectangle 3"/>
          <p:cNvSpPr>
            <a:spLocks noChangeArrowheads="1"/>
          </p:cNvSpPr>
          <p:nvPr/>
        </p:nvSpPr>
        <p:spPr bwMode="auto">
          <a:xfrm>
            <a:off x="115888" y="2663825"/>
            <a:ext cx="7740650" cy="374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66675">
              <a:lnSpc>
                <a:spcPct val="120000"/>
              </a:lnSpc>
            </a:pPr>
            <a:r>
              <a:rPr lang="en-US" altLang="zh-CN" sz="2000"/>
              <a:t>080484f0 &lt;dummy_add&gt;:</a:t>
            </a:r>
          </a:p>
          <a:p>
            <a:pPr indent="66675">
              <a:lnSpc>
                <a:spcPct val="120000"/>
              </a:lnSpc>
            </a:pPr>
            <a:r>
              <a:rPr lang="en-US" altLang="zh-CN" sz="2000"/>
              <a:t> 80484f0:  55		  push  %ebp</a:t>
            </a:r>
          </a:p>
          <a:p>
            <a:pPr indent="66675">
              <a:lnSpc>
                <a:spcPct val="120000"/>
              </a:lnSpc>
            </a:pPr>
            <a:r>
              <a:rPr lang="en-US" altLang="zh-CN" sz="2000"/>
              <a:t> 80484f1:  89 e5	  mov  %esp, %ebp</a:t>
            </a:r>
          </a:p>
          <a:p>
            <a:pPr indent="66675">
              <a:lnSpc>
                <a:spcPct val="120000"/>
              </a:lnSpc>
            </a:pPr>
            <a:r>
              <a:rPr lang="en-US" altLang="zh-CN" sz="2000"/>
              <a:t> 80484f3:  b9 00 00 00 04  mov  $0x4000000, %ecx</a:t>
            </a:r>
          </a:p>
          <a:p>
            <a:pPr indent="66675">
              <a:lnSpc>
                <a:spcPct val="120000"/>
              </a:lnSpc>
            </a:pPr>
            <a:r>
              <a:rPr lang="en-US" altLang="zh-CN" sz="2000"/>
              <a:t> 80484f8:  b0 01	  mov  $0x1, %al</a:t>
            </a:r>
          </a:p>
          <a:p>
            <a:pPr indent="66675">
              <a:lnSpc>
                <a:spcPct val="120000"/>
              </a:lnSpc>
            </a:pPr>
            <a:r>
              <a:rPr lang="en-US" altLang="zh-CN" sz="2000"/>
              <a:t> 80484fa:   b3 00	  mov   $0x0, %bl</a:t>
            </a:r>
          </a:p>
          <a:p>
            <a:pPr indent="66675">
              <a:lnSpc>
                <a:spcPct val="120000"/>
              </a:lnSpc>
            </a:pPr>
            <a:r>
              <a:rPr lang="en-US" altLang="zh-CN" sz="2000"/>
              <a:t> </a:t>
            </a:r>
            <a:r>
              <a:rPr lang="en-US" altLang="zh-CN" sz="2000">
                <a:solidFill>
                  <a:srgbClr val="3333CC"/>
                </a:solidFill>
              </a:rPr>
              <a:t>80484fc: 00 c3	  add   %al, %bl</a:t>
            </a:r>
          </a:p>
          <a:p>
            <a:pPr indent="66675">
              <a:lnSpc>
                <a:spcPct val="120000"/>
              </a:lnSpc>
            </a:pPr>
            <a:r>
              <a:rPr lang="en-US" altLang="zh-CN" sz="2000">
                <a:solidFill>
                  <a:srgbClr val="3333CC"/>
                </a:solidFill>
              </a:rPr>
              <a:t> 80484fe: e2 fc	  loop  80484fc &lt;dummy_add+0xc&gt;</a:t>
            </a:r>
          </a:p>
          <a:p>
            <a:pPr indent="66675">
              <a:lnSpc>
                <a:spcPct val="120000"/>
              </a:lnSpc>
            </a:pPr>
            <a:r>
              <a:rPr lang="en-US" altLang="zh-CN" sz="2000"/>
              <a:t>8048500:  5d		  pop		%ebp</a:t>
            </a:r>
          </a:p>
          <a:p>
            <a:pPr indent="66675">
              <a:lnSpc>
                <a:spcPct val="120000"/>
              </a:lnSpc>
            </a:pPr>
            <a:r>
              <a:rPr lang="en-US" altLang="zh-CN" sz="2000"/>
              <a:t> 8048501: c3		  ret</a:t>
            </a:r>
          </a:p>
        </p:txBody>
      </p:sp>
      <p:sp>
        <p:nvSpPr>
          <p:cNvPr id="702470" name="Rectangle 6"/>
          <p:cNvSpPr>
            <a:spLocks noChangeArrowheads="1"/>
          </p:cNvSpPr>
          <p:nvPr/>
        </p:nvSpPr>
        <p:spPr bwMode="auto">
          <a:xfrm>
            <a:off x="250825" y="684213"/>
            <a:ext cx="8551863" cy="15890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200"/>
              <a:t>用简单的例子来比较普通指令与数据级并行指令的执行速度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sz="2000">
                <a:solidFill>
                  <a:srgbClr val="3333CC"/>
                </a:solidFill>
              </a:rPr>
              <a:t>为使比较结果不受访存操作影响，下例中的运算操作数在寄存器中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sz="2000">
                <a:solidFill>
                  <a:srgbClr val="3333CC"/>
                </a:solidFill>
              </a:rPr>
              <a:t>为使比较结果尽量准确，例中设置的循环次数较大</a:t>
            </a:r>
            <a:r>
              <a:rPr lang="en-US" altLang="zh-CN" sz="2000">
                <a:solidFill>
                  <a:srgbClr val="3333CC"/>
                </a:solidFill>
              </a:rPr>
              <a:t>: 0x4000000=2</a:t>
            </a:r>
            <a:r>
              <a:rPr lang="en-US" altLang="zh-CN" sz="2000" baseline="30000">
                <a:solidFill>
                  <a:srgbClr val="3333CC"/>
                </a:solidFill>
              </a:rPr>
              <a:t>26</a:t>
            </a:r>
            <a:endParaRPr lang="zh-CN" altLang="en-US" sz="2000">
              <a:solidFill>
                <a:srgbClr val="3333CC"/>
              </a:solidFill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sz="2000">
                <a:solidFill>
                  <a:srgbClr val="3333CC"/>
                </a:solidFill>
              </a:rPr>
              <a:t>例子只是为了说明指令执行速度的快慢，并没有考虑结果是否溢出</a:t>
            </a:r>
            <a:r>
              <a:rPr lang="zh-CN" altLang="en-US" sz="2000"/>
              <a:t> </a:t>
            </a:r>
          </a:p>
        </p:txBody>
      </p:sp>
      <p:sp>
        <p:nvSpPr>
          <p:cNvPr id="702471" name="Text Box 7"/>
          <p:cNvSpPr txBox="1">
            <a:spLocks noChangeArrowheads="1"/>
          </p:cNvSpPr>
          <p:nvPr/>
        </p:nvSpPr>
        <p:spPr bwMode="auto">
          <a:xfrm>
            <a:off x="206375" y="2259013"/>
            <a:ext cx="45894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以下是普通指令写的程序</a:t>
            </a:r>
          </a:p>
        </p:txBody>
      </p:sp>
      <p:grpSp>
        <p:nvGrpSpPr>
          <p:cNvPr id="702475" name="Group 11"/>
          <p:cNvGrpSpPr>
            <a:grpSpLocks/>
          </p:cNvGrpSpPr>
          <p:nvPr/>
        </p:nvGrpSpPr>
        <p:grpSpPr bwMode="auto">
          <a:xfrm>
            <a:off x="2727325" y="5102225"/>
            <a:ext cx="358775" cy="358775"/>
            <a:chOff x="1718" y="3067"/>
            <a:chExt cx="226" cy="255"/>
          </a:xfrm>
        </p:grpSpPr>
        <p:sp>
          <p:nvSpPr>
            <p:cNvPr id="702472" name="Line 8"/>
            <p:cNvSpPr>
              <a:spLocks noChangeShapeType="1"/>
            </p:cNvSpPr>
            <p:nvPr/>
          </p:nvSpPr>
          <p:spPr bwMode="auto">
            <a:xfrm flipH="1">
              <a:off x="1718" y="3322"/>
              <a:ext cx="22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2473" name="Line 9"/>
            <p:cNvSpPr>
              <a:spLocks noChangeShapeType="1"/>
            </p:cNvSpPr>
            <p:nvPr/>
          </p:nvSpPr>
          <p:spPr bwMode="auto">
            <a:xfrm>
              <a:off x="1718" y="3067"/>
              <a:ext cx="0" cy="25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2474" name="Line 10"/>
            <p:cNvSpPr>
              <a:spLocks noChangeShapeType="1"/>
            </p:cNvSpPr>
            <p:nvPr/>
          </p:nvSpPr>
          <p:spPr bwMode="auto">
            <a:xfrm>
              <a:off x="1718" y="3067"/>
              <a:ext cx="19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02476" name="Text Box 12"/>
          <p:cNvSpPr txBox="1">
            <a:spLocks noChangeArrowheads="1"/>
          </p:cNvSpPr>
          <p:nvPr/>
        </p:nvSpPr>
        <p:spPr bwMode="auto">
          <a:xfrm>
            <a:off x="385763" y="6399213"/>
            <a:ext cx="74247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7635"/>
                </a:solidFill>
              </a:rPr>
              <a:t>循环</a:t>
            </a:r>
            <a:r>
              <a:rPr lang="en-US" altLang="zh-CN" sz="2000">
                <a:solidFill>
                  <a:srgbClr val="007635"/>
                </a:solidFill>
              </a:rPr>
              <a:t>400 0000H=2</a:t>
            </a:r>
            <a:r>
              <a:rPr lang="en-US" altLang="zh-CN" sz="2000" baseline="30000">
                <a:solidFill>
                  <a:srgbClr val="007635"/>
                </a:solidFill>
              </a:rPr>
              <a:t>26</a:t>
            </a:r>
            <a:r>
              <a:rPr lang="zh-CN" altLang="en-US" sz="2000">
                <a:solidFill>
                  <a:srgbClr val="007635"/>
                </a:solidFill>
              </a:rPr>
              <a:t>次，每次只有一个数（字节）相加</a:t>
            </a:r>
          </a:p>
        </p:txBody>
      </p:sp>
      <p:sp>
        <p:nvSpPr>
          <p:cNvPr id="702477" name="Rectangle 13"/>
          <p:cNvSpPr>
            <a:spLocks noChangeArrowheads="1"/>
          </p:cNvSpPr>
          <p:nvPr/>
        </p:nvSpPr>
        <p:spPr bwMode="auto">
          <a:xfrm>
            <a:off x="5337175" y="2798763"/>
            <a:ext cx="3232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000">
                <a:solidFill>
                  <a:srgbClr val="FF3300"/>
                </a:solidFill>
              </a:rPr>
              <a:t>所用时间约为</a:t>
            </a:r>
            <a:r>
              <a:rPr lang="en-US" altLang="zh-CN" sz="2000">
                <a:solidFill>
                  <a:srgbClr val="FF3300"/>
                </a:solidFill>
              </a:rPr>
              <a:t>22.643816s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7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en-US" altLang="zh-CN" smtClean="0"/>
              <a:t>SSE</a:t>
            </a:r>
            <a:r>
              <a:rPr lang="zh-CN" altLang="en-US" smtClean="0"/>
              <a:t>指令（</a:t>
            </a:r>
            <a:r>
              <a:rPr lang="en-US" altLang="zh-CN" smtClean="0"/>
              <a:t>SIMD</a:t>
            </a:r>
            <a:r>
              <a:rPr lang="zh-CN" altLang="en-US" smtClean="0"/>
              <a:t>操作）</a:t>
            </a:r>
          </a:p>
        </p:txBody>
      </p:sp>
      <p:sp>
        <p:nvSpPr>
          <p:cNvPr id="703492" name="Rectangle 4"/>
          <p:cNvSpPr>
            <a:spLocks noChangeArrowheads="1"/>
          </p:cNvSpPr>
          <p:nvPr/>
        </p:nvSpPr>
        <p:spPr bwMode="auto">
          <a:xfrm>
            <a:off x="115888" y="1363663"/>
            <a:ext cx="8523287" cy="4737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66675">
              <a:lnSpc>
                <a:spcPct val="115000"/>
              </a:lnSpc>
            </a:pPr>
            <a:r>
              <a:rPr lang="en-US" altLang="zh-CN" sz="1900"/>
              <a:t>08048510 &lt;dummy_add_sse&gt;:</a:t>
            </a:r>
          </a:p>
          <a:p>
            <a:pPr indent="66675">
              <a:lnSpc>
                <a:spcPct val="115000"/>
              </a:lnSpc>
            </a:pPr>
            <a:r>
              <a:rPr lang="en-US" altLang="zh-CN" sz="1900"/>
              <a:t> 8048510:  55		        push  %ebp</a:t>
            </a:r>
          </a:p>
          <a:p>
            <a:pPr indent="66675">
              <a:lnSpc>
                <a:spcPct val="115000"/>
              </a:lnSpc>
            </a:pPr>
            <a:r>
              <a:rPr lang="en-US" altLang="zh-CN" sz="1900"/>
              <a:t> 8048511:  b8 00 9d 04 10   mov $0x10049d00, %eax</a:t>
            </a:r>
          </a:p>
          <a:p>
            <a:pPr indent="66675">
              <a:lnSpc>
                <a:spcPct val="115000"/>
              </a:lnSpc>
            </a:pPr>
            <a:r>
              <a:rPr lang="en-US" altLang="zh-CN" sz="1900"/>
              <a:t> 8048516:  89 e5	        mov   %esp, %ebp</a:t>
            </a:r>
          </a:p>
          <a:p>
            <a:pPr indent="66675">
              <a:lnSpc>
                <a:spcPct val="115000"/>
              </a:lnSpc>
            </a:pPr>
            <a:r>
              <a:rPr lang="en-US" altLang="zh-CN" sz="1900"/>
              <a:t> 8048518:  53		        push   %ebx</a:t>
            </a:r>
          </a:p>
          <a:p>
            <a:pPr indent="66675">
              <a:lnSpc>
                <a:spcPct val="115000"/>
              </a:lnSpc>
            </a:pPr>
            <a:r>
              <a:rPr lang="en-US" altLang="zh-CN" sz="1900"/>
              <a:t> 8048519:   bb 20 9d 04 14  mov   $0x14049d20, %ebx</a:t>
            </a:r>
          </a:p>
          <a:p>
            <a:pPr indent="66675">
              <a:lnSpc>
                <a:spcPct val="115000"/>
              </a:lnSpc>
            </a:pPr>
            <a:r>
              <a:rPr lang="en-US" altLang="zh-CN" sz="1900"/>
              <a:t> 804851e:  b9 00 00 40 00   mov   $0x400000, %ecx</a:t>
            </a:r>
          </a:p>
          <a:p>
            <a:pPr indent="66675">
              <a:lnSpc>
                <a:spcPct val="115000"/>
              </a:lnSpc>
            </a:pPr>
            <a:r>
              <a:rPr lang="en-US" altLang="zh-CN" sz="1900"/>
              <a:t> 8048523:  66 0f 6f 00	        </a:t>
            </a:r>
            <a:r>
              <a:rPr lang="en-US" altLang="zh-CN" sz="1900">
                <a:solidFill>
                  <a:srgbClr val="FF3300"/>
                </a:solidFill>
              </a:rPr>
              <a:t>movdqa</a:t>
            </a:r>
            <a:r>
              <a:rPr lang="en-US" altLang="zh-CN" sz="1900"/>
              <a:t>  (%eax), %xmm0</a:t>
            </a:r>
          </a:p>
          <a:p>
            <a:pPr indent="66675">
              <a:lnSpc>
                <a:spcPct val="115000"/>
              </a:lnSpc>
            </a:pPr>
            <a:r>
              <a:rPr lang="en-US" altLang="zh-CN" sz="1900"/>
              <a:t> 8048527:  66 0f 6f 0b	        </a:t>
            </a:r>
            <a:r>
              <a:rPr lang="en-US" altLang="zh-CN" sz="1900">
                <a:solidFill>
                  <a:srgbClr val="FF3300"/>
                </a:solidFill>
              </a:rPr>
              <a:t>movdqa</a:t>
            </a:r>
            <a:r>
              <a:rPr lang="en-US" altLang="zh-CN" sz="1900"/>
              <a:t>  (%ebx), %xmm1</a:t>
            </a:r>
          </a:p>
          <a:p>
            <a:pPr indent="66675">
              <a:lnSpc>
                <a:spcPct val="115000"/>
              </a:lnSpc>
            </a:pPr>
            <a:r>
              <a:rPr lang="en-US" altLang="zh-CN" sz="1900">
                <a:solidFill>
                  <a:srgbClr val="3333CC"/>
                </a:solidFill>
              </a:rPr>
              <a:t> 804852b: 66 0f fc c8	       </a:t>
            </a:r>
            <a:r>
              <a:rPr lang="en-US" altLang="zh-CN" sz="1900">
                <a:solidFill>
                  <a:srgbClr val="FF3300"/>
                </a:solidFill>
              </a:rPr>
              <a:t> paddb</a:t>
            </a:r>
            <a:r>
              <a:rPr lang="en-US" altLang="zh-CN" sz="1900">
                <a:solidFill>
                  <a:srgbClr val="3333CC"/>
                </a:solidFill>
              </a:rPr>
              <a:t>    %xmm0, %xmm1</a:t>
            </a:r>
          </a:p>
          <a:p>
            <a:pPr indent="66675">
              <a:lnSpc>
                <a:spcPct val="115000"/>
              </a:lnSpc>
            </a:pPr>
            <a:r>
              <a:rPr lang="en-US" altLang="zh-CN" sz="1900">
                <a:solidFill>
                  <a:srgbClr val="3333CC"/>
                </a:solidFill>
              </a:rPr>
              <a:t> 804852f: e2 fa	        loop   804852b &lt;dummy_add_sse+0x1b&gt;</a:t>
            </a:r>
          </a:p>
          <a:p>
            <a:pPr indent="66675">
              <a:lnSpc>
                <a:spcPct val="115000"/>
              </a:lnSpc>
            </a:pPr>
            <a:r>
              <a:rPr lang="en-US" altLang="zh-CN" sz="1900"/>
              <a:t> 8048531:  5b		        pop    %ebx</a:t>
            </a:r>
          </a:p>
          <a:p>
            <a:pPr indent="66675">
              <a:lnSpc>
                <a:spcPct val="115000"/>
              </a:lnSpc>
            </a:pPr>
            <a:r>
              <a:rPr lang="en-US" altLang="zh-CN" sz="1900"/>
              <a:t> 8048532:  5d		        pop    %ebp</a:t>
            </a:r>
          </a:p>
          <a:p>
            <a:pPr indent="66675">
              <a:lnSpc>
                <a:spcPct val="115000"/>
              </a:lnSpc>
            </a:pPr>
            <a:r>
              <a:rPr lang="en-US" altLang="zh-CN" sz="1900"/>
              <a:t> 8048533:  c3	                     ret</a:t>
            </a:r>
          </a:p>
        </p:txBody>
      </p:sp>
      <p:sp>
        <p:nvSpPr>
          <p:cNvPr id="703493" name="Text Box 5"/>
          <p:cNvSpPr txBox="1">
            <a:spLocks noChangeArrowheads="1"/>
          </p:cNvSpPr>
          <p:nvPr/>
        </p:nvSpPr>
        <p:spPr bwMode="auto">
          <a:xfrm>
            <a:off x="250825" y="998538"/>
            <a:ext cx="45894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以下是</a:t>
            </a:r>
            <a:r>
              <a:rPr lang="en-US" altLang="zh-CN" sz="2000">
                <a:solidFill>
                  <a:srgbClr val="FF3300"/>
                </a:solidFill>
              </a:rPr>
              <a:t>SIMD</a:t>
            </a:r>
            <a:r>
              <a:rPr lang="zh-CN" altLang="en-US" sz="2000">
                <a:solidFill>
                  <a:srgbClr val="FF3300"/>
                </a:solidFill>
              </a:rPr>
              <a:t>指令写的程序</a:t>
            </a:r>
          </a:p>
        </p:txBody>
      </p:sp>
      <p:grpSp>
        <p:nvGrpSpPr>
          <p:cNvPr id="703494" name="Group 6"/>
          <p:cNvGrpSpPr>
            <a:grpSpLocks/>
          </p:cNvGrpSpPr>
          <p:nvPr/>
        </p:nvGrpSpPr>
        <p:grpSpPr bwMode="auto">
          <a:xfrm>
            <a:off x="3176588" y="4598988"/>
            <a:ext cx="403225" cy="314325"/>
            <a:chOff x="1718" y="3067"/>
            <a:chExt cx="226" cy="255"/>
          </a:xfrm>
        </p:grpSpPr>
        <p:sp>
          <p:nvSpPr>
            <p:cNvPr id="703495" name="Line 7"/>
            <p:cNvSpPr>
              <a:spLocks noChangeShapeType="1"/>
            </p:cNvSpPr>
            <p:nvPr/>
          </p:nvSpPr>
          <p:spPr bwMode="auto">
            <a:xfrm flipH="1">
              <a:off x="1718" y="3322"/>
              <a:ext cx="22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3496" name="Line 8"/>
            <p:cNvSpPr>
              <a:spLocks noChangeShapeType="1"/>
            </p:cNvSpPr>
            <p:nvPr/>
          </p:nvSpPr>
          <p:spPr bwMode="auto">
            <a:xfrm>
              <a:off x="1718" y="3067"/>
              <a:ext cx="0" cy="25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3497" name="Line 9"/>
            <p:cNvSpPr>
              <a:spLocks noChangeShapeType="1"/>
            </p:cNvSpPr>
            <p:nvPr/>
          </p:nvSpPr>
          <p:spPr bwMode="auto">
            <a:xfrm>
              <a:off x="1718" y="3067"/>
              <a:ext cx="19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03498" name="Text Box 10"/>
          <p:cNvSpPr txBox="1">
            <a:spLocks noChangeArrowheads="1"/>
          </p:cNvSpPr>
          <p:nvPr/>
        </p:nvSpPr>
        <p:spPr bwMode="auto">
          <a:xfrm>
            <a:off x="385763" y="6264275"/>
            <a:ext cx="7877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7635"/>
                </a:solidFill>
              </a:rPr>
              <a:t>循环</a:t>
            </a:r>
            <a:r>
              <a:rPr lang="en-US" altLang="zh-CN" sz="2000">
                <a:solidFill>
                  <a:srgbClr val="007635"/>
                </a:solidFill>
              </a:rPr>
              <a:t>400000H=2</a:t>
            </a:r>
            <a:r>
              <a:rPr lang="en-US" altLang="zh-CN" sz="2000" baseline="30000">
                <a:solidFill>
                  <a:srgbClr val="007635"/>
                </a:solidFill>
              </a:rPr>
              <a:t>22</a:t>
            </a:r>
            <a:r>
              <a:rPr lang="zh-CN" altLang="en-US" sz="2000">
                <a:solidFill>
                  <a:srgbClr val="007635"/>
                </a:solidFill>
              </a:rPr>
              <a:t>次，每次同时有</a:t>
            </a:r>
            <a:r>
              <a:rPr lang="en-US" altLang="zh-CN" sz="2000">
                <a:solidFill>
                  <a:srgbClr val="007635"/>
                </a:solidFill>
              </a:rPr>
              <a:t>128/8=16</a:t>
            </a:r>
            <a:r>
              <a:rPr lang="zh-CN" altLang="en-US" sz="2000">
                <a:solidFill>
                  <a:srgbClr val="007635"/>
                </a:solidFill>
              </a:rPr>
              <a:t>个数（字节）相加</a:t>
            </a:r>
          </a:p>
        </p:txBody>
      </p:sp>
      <p:sp>
        <p:nvSpPr>
          <p:cNvPr id="703499" name="Rectangle 11"/>
          <p:cNvSpPr>
            <a:spLocks noChangeArrowheads="1"/>
          </p:cNvSpPr>
          <p:nvPr/>
        </p:nvSpPr>
        <p:spPr bwMode="auto">
          <a:xfrm>
            <a:off x="5427663" y="1089025"/>
            <a:ext cx="30749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000">
                <a:solidFill>
                  <a:srgbClr val="FF3300"/>
                </a:solidFill>
              </a:rPr>
              <a:t>所用时间约为</a:t>
            </a:r>
            <a:r>
              <a:rPr lang="en-US" altLang="zh-CN" sz="2000">
                <a:solidFill>
                  <a:srgbClr val="FF3300"/>
                </a:solidFill>
              </a:rPr>
              <a:t>1.411588s</a:t>
            </a:r>
            <a:r>
              <a:rPr lang="en-US" altLang="zh-CN"/>
              <a:t> </a:t>
            </a:r>
          </a:p>
        </p:txBody>
      </p:sp>
      <p:sp>
        <p:nvSpPr>
          <p:cNvPr id="703500" name="Rectangle 12"/>
          <p:cNvSpPr>
            <a:spLocks noChangeArrowheads="1"/>
          </p:cNvSpPr>
          <p:nvPr/>
        </p:nvSpPr>
        <p:spPr bwMode="auto">
          <a:xfrm>
            <a:off x="6732588" y="1628775"/>
            <a:ext cx="2249487" cy="2114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>
                <a:solidFill>
                  <a:srgbClr val="FF3300"/>
                </a:solidFill>
              </a:rPr>
              <a:t>    </a:t>
            </a:r>
            <a:r>
              <a:rPr lang="en-US" altLang="zh-CN" sz="1900">
                <a:solidFill>
                  <a:srgbClr val="FF3300"/>
                </a:solidFill>
              </a:rPr>
              <a:t>22.643816s/ 1.411588s</a:t>
            </a:r>
            <a:r>
              <a:rPr lang="en-US" altLang="zh-CN" sz="1900"/>
              <a:t> </a:t>
            </a:r>
            <a:r>
              <a:rPr lang="en-US" altLang="zh-CN" sz="1900">
                <a:solidFill>
                  <a:srgbClr val="FF3300"/>
                </a:solidFill>
                <a:sym typeface="Symbol" pitchFamily="18" charset="2"/>
              </a:rPr>
              <a:t>16.041378,</a:t>
            </a:r>
            <a:r>
              <a:rPr lang="zh-CN" altLang="en-US" sz="1900">
                <a:solidFill>
                  <a:srgbClr val="007635"/>
                </a:solidFill>
                <a:sym typeface="Symbol" pitchFamily="18" charset="2"/>
              </a:rPr>
              <a:t>与预期结果一致</a:t>
            </a:r>
            <a:r>
              <a:rPr lang="en-US" altLang="zh-CN" sz="1900">
                <a:solidFill>
                  <a:srgbClr val="007635"/>
                </a:solidFill>
                <a:sym typeface="Symbol" pitchFamily="18" charset="2"/>
              </a:rPr>
              <a:t>!</a:t>
            </a:r>
          </a:p>
          <a:p>
            <a:pPr marL="342900" indent="-342900"/>
            <a:r>
              <a:rPr lang="en-US" altLang="zh-CN" sz="1900">
                <a:solidFill>
                  <a:srgbClr val="FF3300"/>
                </a:solidFill>
                <a:sym typeface="Symbol" pitchFamily="18" charset="2"/>
              </a:rPr>
              <a:t>     </a:t>
            </a:r>
            <a:r>
              <a:rPr lang="en-US" altLang="zh-CN" sz="1900">
                <a:solidFill>
                  <a:srgbClr val="3333CC"/>
                </a:solidFill>
                <a:sym typeface="Symbol" pitchFamily="18" charset="2"/>
              </a:rPr>
              <a:t>SIMD</a:t>
            </a:r>
            <a:r>
              <a:rPr lang="zh-CN" altLang="en-US" sz="1900">
                <a:solidFill>
                  <a:srgbClr val="3333CC"/>
                </a:solidFill>
                <a:sym typeface="Symbol" pitchFamily="18" charset="2"/>
              </a:rPr>
              <a:t>指令并行执行效率高</a:t>
            </a:r>
            <a:r>
              <a:rPr lang="en-US" altLang="zh-CN" sz="1900">
                <a:solidFill>
                  <a:srgbClr val="3333CC"/>
                </a:solidFill>
                <a:sym typeface="Symbol" pitchFamily="18" charset="2"/>
              </a:rPr>
              <a:t>!</a:t>
            </a:r>
          </a:p>
          <a:p>
            <a:pPr marL="342900" indent="-342900"/>
            <a:endParaRPr lang="zh-CN" altLang="en-US" sz="1900">
              <a:solidFill>
                <a:srgbClr val="3333CC"/>
              </a:solidFill>
            </a:endParaRPr>
          </a:p>
        </p:txBody>
      </p:sp>
      <p:grpSp>
        <p:nvGrpSpPr>
          <p:cNvPr id="703503" name="Group 15"/>
          <p:cNvGrpSpPr>
            <a:grpSpLocks/>
          </p:cNvGrpSpPr>
          <p:nvPr/>
        </p:nvGrpSpPr>
        <p:grpSpPr bwMode="auto">
          <a:xfrm>
            <a:off x="6777038" y="3789363"/>
            <a:ext cx="1755775" cy="900112"/>
            <a:chOff x="4269" y="2387"/>
            <a:chExt cx="1106" cy="567"/>
          </a:xfrm>
        </p:grpSpPr>
        <p:sp>
          <p:nvSpPr>
            <p:cNvPr id="703501" name="AutoShape 13"/>
            <p:cNvSpPr>
              <a:spLocks/>
            </p:cNvSpPr>
            <p:nvPr/>
          </p:nvSpPr>
          <p:spPr bwMode="auto">
            <a:xfrm>
              <a:off x="4269" y="2387"/>
              <a:ext cx="170" cy="567"/>
            </a:xfrm>
            <a:prstGeom prst="rightBrace">
              <a:avLst>
                <a:gd name="adj1" fmla="val 27794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3502" name="Text Box 14"/>
            <p:cNvSpPr txBox="1">
              <a:spLocks noChangeArrowheads="1"/>
            </p:cNvSpPr>
            <p:nvPr/>
          </p:nvSpPr>
          <p:spPr bwMode="auto">
            <a:xfrm>
              <a:off x="4411" y="2529"/>
              <a:ext cx="964" cy="2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1900">
                  <a:solidFill>
                    <a:srgbClr val="FF3300"/>
                  </a:solidFill>
                </a:rPr>
                <a:t>SIDM</a:t>
              </a:r>
              <a:r>
                <a:rPr lang="zh-CN" altLang="en-US" sz="1900">
                  <a:solidFill>
                    <a:srgbClr val="FF3300"/>
                  </a:solidFill>
                </a:rPr>
                <a:t>指令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0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8" grpId="0"/>
      <p:bldP spid="703499" grpId="0"/>
      <p:bldP spid="70350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8018" name="Picture 102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400" y="1003300"/>
            <a:ext cx="8229600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8019" name="Rectangle 1027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975"/>
            <a:ext cx="8001000" cy="641350"/>
          </a:xfrm>
          <a:noFill/>
        </p:spPr>
        <p:txBody>
          <a:bodyPr lIns="92075" tIns="46038" rIns="92075" bIns="46038">
            <a:spAutoFit/>
          </a:bodyPr>
          <a:lstStyle/>
          <a:p>
            <a:r>
              <a:rPr lang="zh-CN" altLang="en-US" sz="3600" smtClean="0"/>
              <a:t>回顾：</a:t>
            </a:r>
            <a:r>
              <a:rPr lang="en-US" altLang="zh-CN" sz="3600" smtClean="0"/>
              <a:t>Hardware/Software  Interface</a:t>
            </a:r>
          </a:p>
        </p:txBody>
      </p:sp>
      <p:sp>
        <p:nvSpPr>
          <p:cNvPr id="598020" name="Text Box 1029"/>
          <p:cNvSpPr txBox="1">
            <a:spLocks noChangeArrowheads="1"/>
          </p:cNvSpPr>
          <p:nvPr/>
        </p:nvSpPr>
        <p:spPr bwMode="auto">
          <a:xfrm>
            <a:off x="3444875" y="5464175"/>
            <a:ext cx="5648325" cy="863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pt-BR" altLang="zh-CN">
                <a:latin typeface="Arial" pitchFamily="34" charset="0"/>
                <a:ea typeface="宋体" pitchFamily="2" charset="-122"/>
              </a:rPr>
              <a:t>… , EXTop=1,ALUSelA=1,ALUSelB=11,ALUop=add,</a:t>
            </a:r>
          </a:p>
          <a:p>
            <a:pPr algn="just"/>
            <a:r>
              <a:rPr lang="pt-BR" altLang="zh-CN">
                <a:latin typeface="Arial" pitchFamily="34" charset="0"/>
                <a:ea typeface="宋体" pitchFamily="2" charset="-122"/>
              </a:rPr>
              <a:t>IorD=1,Read,MemtoReg=1,RegWr=1,......</a:t>
            </a:r>
            <a:endParaRPr lang="en-US" altLang="zh-CN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98021" name="Text Box 1030"/>
          <p:cNvSpPr txBox="1">
            <a:spLocks noChangeArrowheads="1"/>
          </p:cNvSpPr>
          <p:nvPr/>
        </p:nvSpPr>
        <p:spPr bwMode="auto">
          <a:xfrm>
            <a:off x="4873625" y="1143000"/>
            <a:ext cx="2079625" cy="1193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US" altLang="zh-CN" sz="2000">
                <a:latin typeface="Arial" pitchFamily="34" charset="0"/>
                <a:ea typeface="宋体" pitchFamily="2" charset="-122"/>
              </a:rPr>
              <a:t>temp = v[k];</a:t>
            </a:r>
          </a:p>
          <a:p>
            <a:pPr algn="just"/>
            <a:r>
              <a:rPr lang="en-US" altLang="zh-CN" sz="2000">
                <a:latin typeface="Arial" pitchFamily="34" charset="0"/>
                <a:ea typeface="宋体" pitchFamily="2" charset="-122"/>
              </a:rPr>
              <a:t>v[k] = v[k+1];</a:t>
            </a:r>
          </a:p>
          <a:p>
            <a:pPr algn="just"/>
            <a:r>
              <a:rPr lang="en-US" altLang="zh-CN" sz="2000">
                <a:latin typeface="Arial" pitchFamily="34" charset="0"/>
                <a:ea typeface="宋体" pitchFamily="2" charset="-122"/>
              </a:rPr>
              <a:t>v[k+1] = temp;</a:t>
            </a:r>
          </a:p>
        </p:txBody>
      </p:sp>
      <p:sp>
        <p:nvSpPr>
          <p:cNvPr id="598022" name="Text Box 1031"/>
          <p:cNvSpPr txBox="1">
            <a:spLocks noChangeArrowheads="1"/>
          </p:cNvSpPr>
          <p:nvPr/>
        </p:nvSpPr>
        <p:spPr bwMode="auto">
          <a:xfrm>
            <a:off x="4976813" y="2619375"/>
            <a:ext cx="2681287" cy="1296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US" altLang="zh-CN" sz="2000">
                <a:solidFill>
                  <a:schemeClr val="accent2"/>
                </a:solidFill>
                <a:latin typeface="Arial" pitchFamily="34" charset="0"/>
                <a:ea typeface="宋体" pitchFamily="2" charset="-122"/>
              </a:rPr>
              <a:t>lw $15, 0($2)</a:t>
            </a:r>
          </a:p>
          <a:p>
            <a:pPr algn="just"/>
            <a:r>
              <a:rPr lang="en-US" altLang="zh-CN" sz="2000">
                <a:solidFill>
                  <a:schemeClr val="accent2"/>
                </a:solidFill>
                <a:latin typeface="Arial" pitchFamily="34" charset="0"/>
                <a:ea typeface="宋体" pitchFamily="2" charset="-122"/>
              </a:rPr>
              <a:t>lw $16, 4($2)</a:t>
            </a:r>
          </a:p>
          <a:p>
            <a:pPr algn="just"/>
            <a:r>
              <a:rPr lang="en-US" altLang="zh-CN" sz="2000">
                <a:solidFill>
                  <a:schemeClr val="accent2"/>
                </a:solidFill>
                <a:latin typeface="Arial" pitchFamily="34" charset="0"/>
                <a:ea typeface="宋体" pitchFamily="2" charset="-122"/>
              </a:rPr>
              <a:t>sw $16, 0($2)</a:t>
            </a:r>
          </a:p>
          <a:p>
            <a:pPr algn="just"/>
            <a:r>
              <a:rPr lang="en-US" altLang="zh-CN" sz="2000">
                <a:solidFill>
                  <a:schemeClr val="accent2"/>
                </a:solidFill>
                <a:latin typeface="Arial" pitchFamily="34" charset="0"/>
                <a:ea typeface="宋体" pitchFamily="2" charset="-122"/>
              </a:rPr>
              <a:t>sw $15, 4($2)</a:t>
            </a:r>
          </a:p>
          <a:p>
            <a:pPr algn="ctr"/>
            <a:endParaRPr lang="en-US" altLang="zh-CN" sz="2000">
              <a:solidFill>
                <a:schemeClr val="accent2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98023" name="Text Box 1032"/>
          <p:cNvSpPr txBox="1">
            <a:spLocks noChangeArrowheads="1"/>
          </p:cNvSpPr>
          <p:nvPr/>
        </p:nvSpPr>
        <p:spPr bwMode="auto">
          <a:xfrm>
            <a:off x="3905250" y="3895725"/>
            <a:ext cx="4616450" cy="10683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US" altLang="zh-CN">
                <a:solidFill>
                  <a:srgbClr val="ED1611"/>
                </a:solidFill>
                <a:latin typeface="Arial" pitchFamily="34" charset="0"/>
                <a:ea typeface="宋体" pitchFamily="2" charset="-122"/>
              </a:rPr>
              <a:t>1000 1100 0100 1111 0000 0000 0000 0000</a:t>
            </a:r>
          </a:p>
          <a:p>
            <a:pPr algn="just"/>
            <a:r>
              <a:rPr lang="en-US" altLang="zh-CN">
                <a:solidFill>
                  <a:srgbClr val="ED1611"/>
                </a:solidFill>
                <a:latin typeface="Arial" pitchFamily="34" charset="0"/>
                <a:ea typeface="宋体" pitchFamily="2" charset="-122"/>
              </a:rPr>
              <a:t>1000 1100 0101 0000 0000 0000 0000 0100</a:t>
            </a:r>
          </a:p>
          <a:p>
            <a:pPr algn="just"/>
            <a:r>
              <a:rPr lang="en-US" altLang="zh-CN">
                <a:solidFill>
                  <a:srgbClr val="ED1611"/>
                </a:solidFill>
                <a:latin typeface="Arial" pitchFamily="34" charset="0"/>
                <a:ea typeface="宋体" pitchFamily="2" charset="-122"/>
              </a:rPr>
              <a:t>1010 1100 0101 0000 0000 0000 0000 0000</a:t>
            </a:r>
          </a:p>
          <a:p>
            <a:pPr algn="just"/>
            <a:r>
              <a:rPr lang="en-US" altLang="zh-CN">
                <a:solidFill>
                  <a:srgbClr val="ED1611"/>
                </a:solidFill>
                <a:latin typeface="Arial" pitchFamily="34" charset="0"/>
                <a:ea typeface="宋体" pitchFamily="2" charset="-122"/>
              </a:rPr>
              <a:t>1010 1100 0100 1111 0000 0000 0000 0100</a:t>
            </a:r>
          </a:p>
          <a:p>
            <a:pPr algn="ctr"/>
            <a:endParaRPr lang="en-US" altLang="zh-CN" sz="14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7818" name="Line 1034"/>
          <p:cNvSpPr>
            <a:spLocks noChangeShapeType="1"/>
          </p:cNvSpPr>
          <p:nvPr/>
        </p:nvSpPr>
        <p:spPr bwMode="auto">
          <a:xfrm>
            <a:off x="0" y="4699000"/>
            <a:ext cx="3898900" cy="0"/>
          </a:xfrm>
          <a:prstGeom prst="line">
            <a:avLst/>
          </a:prstGeom>
          <a:noFill/>
          <a:ln w="57150">
            <a:solidFill>
              <a:srgbClr val="008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1037"/>
          <p:cNvGrpSpPr>
            <a:grpSpLocks/>
          </p:cNvGrpSpPr>
          <p:nvPr/>
        </p:nvGrpSpPr>
        <p:grpSpPr bwMode="auto">
          <a:xfrm>
            <a:off x="25400" y="2578100"/>
            <a:ext cx="508000" cy="2082800"/>
            <a:chOff x="16" y="1624"/>
            <a:chExt cx="320" cy="1312"/>
          </a:xfrm>
        </p:grpSpPr>
        <p:sp>
          <p:nvSpPr>
            <p:cNvPr id="598026" name="Line 1035"/>
            <p:cNvSpPr>
              <a:spLocks noChangeShapeType="1"/>
            </p:cNvSpPr>
            <p:nvPr/>
          </p:nvSpPr>
          <p:spPr bwMode="auto">
            <a:xfrm flipV="1">
              <a:off x="176" y="2064"/>
              <a:ext cx="0" cy="87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8027" name="Text Box 1036"/>
            <p:cNvSpPr txBox="1">
              <a:spLocks noChangeArrowheads="1"/>
            </p:cNvSpPr>
            <p:nvPr/>
          </p:nvSpPr>
          <p:spPr bwMode="auto">
            <a:xfrm>
              <a:off x="16" y="1624"/>
              <a:ext cx="32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rgbClr val="008000"/>
                  </a:solidFill>
                  <a:latin typeface="Times New Roman" pitchFamily="18" charset="0"/>
                  <a:ea typeface="宋体" pitchFamily="2" charset="-122"/>
                </a:rPr>
                <a:t>软件</a:t>
              </a:r>
            </a:p>
          </p:txBody>
        </p:sp>
      </p:grpSp>
      <p:grpSp>
        <p:nvGrpSpPr>
          <p:cNvPr id="3" name="Group 1041"/>
          <p:cNvGrpSpPr>
            <a:grpSpLocks/>
          </p:cNvGrpSpPr>
          <p:nvPr/>
        </p:nvGrpSpPr>
        <p:grpSpPr bwMode="auto">
          <a:xfrm>
            <a:off x="25400" y="4711700"/>
            <a:ext cx="508000" cy="1333500"/>
            <a:chOff x="16" y="2968"/>
            <a:chExt cx="320" cy="840"/>
          </a:xfrm>
        </p:grpSpPr>
        <p:sp>
          <p:nvSpPr>
            <p:cNvPr id="598029" name="Line 1039"/>
            <p:cNvSpPr>
              <a:spLocks noChangeShapeType="1"/>
            </p:cNvSpPr>
            <p:nvPr/>
          </p:nvSpPr>
          <p:spPr bwMode="auto">
            <a:xfrm flipH="1">
              <a:off x="176" y="2968"/>
              <a:ext cx="0" cy="384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8030" name="Text Box 1040"/>
            <p:cNvSpPr txBox="1">
              <a:spLocks noChangeArrowheads="1"/>
            </p:cNvSpPr>
            <p:nvPr/>
          </p:nvSpPr>
          <p:spPr bwMode="auto">
            <a:xfrm>
              <a:off x="16" y="3366"/>
              <a:ext cx="32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rgbClr val="008000"/>
                  </a:solidFill>
                  <a:latin typeface="Times New Roman" pitchFamily="18" charset="0"/>
                  <a:ea typeface="宋体" pitchFamily="2" charset="-122"/>
                </a:rPr>
                <a:t>硬件</a:t>
              </a:r>
            </a:p>
          </p:txBody>
        </p:sp>
      </p:grpSp>
      <p:grpSp>
        <p:nvGrpSpPr>
          <p:cNvPr id="598033" name="Group 17"/>
          <p:cNvGrpSpPr>
            <a:grpSpLocks/>
          </p:cNvGrpSpPr>
          <p:nvPr/>
        </p:nvGrpSpPr>
        <p:grpSpPr bwMode="auto">
          <a:xfrm>
            <a:off x="6507163" y="2168525"/>
            <a:ext cx="1981200" cy="608013"/>
            <a:chOff x="4184" y="1395"/>
            <a:chExt cx="1248" cy="383"/>
          </a:xfrm>
        </p:grpSpPr>
        <p:sp>
          <p:nvSpPr>
            <p:cNvPr id="598031" name="Line 15"/>
            <p:cNvSpPr>
              <a:spLocks noChangeShapeType="1"/>
            </p:cNvSpPr>
            <p:nvPr/>
          </p:nvSpPr>
          <p:spPr bwMode="auto">
            <a:xfrm flipH="1">
              <a:off x="4184" y="1552"/>
              <a:ext cx="482" cy="22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8032" name="Text Box 16"/>
            <p:cNvSpPr txBox="1">
              <a:spLocks noChangeArrowheads="1"/>
            </p:cNvSpPr>
            <p:nvPr/>
          </p:nvSpPr>
          <p:spPr bwMode="auto">
            <a:xfrm>
              <a:off x="4666" y="1395"/>
              <a:ext cx="7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rgbClr val="FF0000"/>
                  </a:solidFill>
                  <a:latin typeface="Arial" pitchFamily="34" charset="0"/>
                </a:rPr>
                <a:t>汇编指令</a:t>
              </a:r>
            </a:p>
          </p:txBody>
        </p:sp>
      </p:grpSp>
      <p:grpSp>
        <p:nvGrpSpPr>
          <p:cNvPr id="598034" name="Group 18"/>
          <p:cNvGrpSpPr>
            <a:grpSpLocks/>
          </p:cNvGrpSpPr>
          <p:nvPr/>
        </p:nvGrpSpPr>
        <p:grpSpPr bwMode="auto">
          <a:xfrm>
            <a:off x="6821488" y="3249613"/>
            <a:ext cx="1981200" cy="608012"/>
            <a:chOff x="4184" y="1395"/>
            <a:chExt cx="1248" cy="383"/>
          </a:xfrm>
        </p:grpSpPr>
        <p:sp>
          <p:nvSpPr>
            <p:cNvPr id="598035" name="Line 19"/>
            <p:cNvSpPr>
              <a:spLocks noChangeShapeType="1"/>
            </p:cNvSpPr>
            <p:nvPr/>
          </p:nvSpPr>
          <p:spPr bwMode="auto">
            <a:xfrm flipH="1">
              <a:off x="4184" y="1552"/>
              <a:ext cx="482" cy="22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8036" name="Text Box 20"/>
            <p:cNvSpPr txBox="1">
              <a:spLocks noChangeArrowheads="1"/>
            </p:cNvSpPr>
            <p:nvPr/>
          </p:nvSpPr>
          <p:spPr bwMode="auto">
            <a:xfrm>
              <a:off x="4666" y="1395"/>
              <a:ext cx="7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rgbClr val="FF0000"/>
                  </a:solidFill>
                  <a:latin typeface="Arial" pitchFamily="34" charset="0"/>
                </a:rPr>
                <a:t>机器指令</a:t>
              </a:r>
            </a:p>
          </p:txBody>
        </p:sp>
      </p:grpSp>
      <p:sp>
        <p:nvSpPr>
          <p:cNvPr id="598037" name="Text Box 21"/>
          <p:cNvSpPr txBox="1">
            <a:spLocks noChangeArrowheads="1"/>
          </p:cNvSpPr>
          <p:nvPr/>
        </p:nvSpPr>
        <p:spPr bwMode="auto">
          <a:xfrm>
            <a:off x="5651500" y="6491288"/>
            <a:ext cx="2790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zh-CN" altLang="en-US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98040" name="Text Box 24"/>
          <p:cNvSpPr txBox="1">
            <a:spLocks noChangeArrowheads="1"/>
          </p:cNvSpPr>
          <p:nvPr/>
        </p:nvSpPr>
        <p:spPr bwMode="auto">
          <a:xfrm>
            <a:off x="4076700" y="6173788"/>
            <a:ext cx="355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/>
              <a:t>… 1 1 11 100 1 0 1 1 …</a:t>
            </a:r>
            <a:endParaRPr lang="zh-CN" altLang="en-US" sz="2000"/>
          </a:p>
        </p:txBody>
      </p:sp>
      <p:grpSp>
        <p:nvGrpSpPr>
          <p:cNvPr id="598042" name="Group 26"/>
          <p:cNvGrpSpPr>
            <a:grpSpLocks/>
          </p:cNvGrpSpPr>
          <p:nvPr/>
        </p:nvGrpSpPr>
        <p:grpSpPr bwMode="auto">
          <a:xfrm>
            <a:off x="2501900" y="6219825"/>
            <a:ext cx="1620838" cy="396875"/>
            <a:chOff x="1576" y="3918"/>
            <a:chExt cx="1021" cy="250"/>
          </a:xfrm>
        </p:grpSpPr>
        <p:sp>
          <p:nvSpPr>
            <p:cNvPr id="598038" name="Text Box 22"/>
            <p:cNvSpPr txBox="1">
              <a:spLocks noChangeArrowheads="1"/>
            </p:cNvSpPr>
            <p:nvPr/>
          </p:nvSpPr>
          <p:spPr bwMode="auto">
            <a:xfrm>
              <a:off x="1576" y="3918"/>
              <a:ext cx="7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rgbClr val="FF0000"/>
                  </a:solidFill>
                  <a:latin typeface="Arial" pitchFamily="34" charset="0"/>
                </a:rPr>
                <a:t>微指令</a:t>
              </a:r>
            </a:p>
          </p:txBody>
        </p:sp>
        <p:sp>
          <p:nvSpPr>
            <p:cNvPr id="598041" name="Line 25"/>
            <p:cNvSpPr>
              <a:spLocks noChangeShapeType="1"/>
            </p:cNvSpPr>
            <p:nvPr/>
          </p:nvSpPr>
          <p:spPr bwMode="auto">
            <a:xfrm flipV="1">
              <a:off x="2143" y="3974"/>
              <a:ext cx="454" cy="8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8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8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8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总结</a:t>
            </a:r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773113"/>
            <a:ext cx="8596312" cy="5805487"/>
          </a:xfrm>
        </p:spPr>
        <p:txBody>
          <a:bodyPr/>
          <a:lstStyle/>
          <a:p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高级语言程序总是转换为机器代码才能在机器上执行</a:t>
            </a:r>
          </a:p>
          <a:p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转换过程：预处理、编译、汇编、链接</a:t>
            </a:r>
          </a:p>
          <a:p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机器代码是二进制代码，可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DUMP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为汇编代码表示</a:t>
            </a:r>
          </a:p>
          <a:p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ISA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规定了一台机器的指令系统涉及到的所有方面，例如：</a:t>
            </a:r>
            <a:endParaRPr lang="en-US" altLang="zh-CN" sz="220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所有指令的指令格式、功能</a:t>
            </a:r>
          </a:p>
          <a:p>
            <a:pPr lvl="1"/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通用寄存器的个数、位数、编号和功能</a:t>
            </a:r>
          </a:p>
          <a:p>
            <a:pPr lvl="1"/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存储地址空间大小、编址方式、大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小端</a:t>
            </a:r>
          </a:p>
          <a:p>
            <a:pPr lvl="1"/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指令寻址方式</a:t>
            </a:r>
          </a:p>
          <a:p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是典型的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CISC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复杂指令集计算机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）风格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ISA</a:t>
            </a:r>
          </a:p>
          <a:p>
            <a:pPr lvl="1"/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Intel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格式汇编、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AT&amp;T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格式汇编（本课程使用）</a:t>
            </a: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指令类型（传送、算术、位操作、控制、浮点、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寻址方式</a:t>
            </a:r>
          </a:p>
          <a:p>
            <a:pPr lvl="2"/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立即、寄存器、存储器（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SR:[B]+[I]*s+A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机器级指令</a:t>
            </a:r>
          </a:p>
        </p:txBody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73113"/>
            <a:ext cx="8229600" cy="5788025"/>
          </a:xfrm>
        </p:spPr>
        <p:txBody>
          <a:bodyPr/>
          <a:lstStyle/>
          <a:p>
            <a:r>
              <a:rPr lang="zh-CN" altLang="en-US" sz="2200" smtClean="0">
                <a:solidFill>
                  <a:srgbClr val="CC3300"/>
                </a:solidFill>
                <a:ea typeface="微软雅黑" pitchFamily="34" charset="-122"/>
              </a:rPr>
              <a:t>机器指令</a:t>
            </a:r>
            <a:r>
              <a:rPr lang="zh-CN" altLang="en-US" sz="2200" smtClean="0">
                <a:ea typeface="微软雅黑" pitchFamily="34" charset="-122"/>
              </a:rPr>
              <a:t>和</a:t>
            </a:r>
            <a:r>
              <a:rPr lang="zh-CN" altLang="en-US" sz="2200" smtClean="0">
                <a:solidFill>
                  <a:srgbClr val="CC3300"/>
                </a:solidFill>
                <a:ea typeface="微软雅黑" pitchFamily="34" charset="-122"/>
              </a:rPr>
              <a:t>汇编指令</a:t>
            </a:r>
            <a:r>
              <a:rPr lang="zh-CN" altLang="en-US" sz="2200" smtClean="0">
                <a:ea typeface="微软雅黑" pitchFamily="34" charset="-122"/>
              </a:rPr>
              <a:t>一一对应，都是机器级指令</a:t>
            </a:r>
          </a:p>
          <a:p>
            <a:r>
              <a:rPr lang="zh-CN" altLang="en-US" sz="2200" smtClean="0">
                <a:ea typeface="微软雅黑" pitchFamily="34" charset="-122"/>
              </a:rPr>
              <a:t>机器指令是一个</a:t>
            </a:r>
            <a:r>
              <a:rPr lang="en-US" altLang="zh-CN" sz="2200" smtClean="0">
                <a:ea typeface="微软雅黑" pitchFamily="34" charset="-122"/>
              </a:rPr>
              <a:t>0/1</a:t>
            </a:r>
            <a:r>
              <a:rPr lang="zh-CN" altLang="en-US" sz="2200" smtClean="0">
                <a:ea typeface="微软雅黑" pitchFamily="34" charset="-122"/>
              </a:rPr>
              <a:t>序列，由若干</a:t>
            </a:r>
            <a:r>
              <a:rPr lang="zh-CN" altLang="en-US" sz="2200" smtClean="0">
                <a:solidFill>
                  <a:srgbClr val="FF0000"/>
                </a:solidFill>
                <a:ea typeface="微软雅黑" pitchFamily="34" charset="-122"/>
              </a:rPr>
              <a:t>字段</a:t>
            </a:r>
            <a:r>
              <a:rPr lang="zh-CN" altLang="en-US" sz="2200" smtClean="0">
                <a:ea typeface="微软雅黑" pitchFamily="34" charset="-122"/>
              </a:rPr>
              <a:t>组成</a:t>
            </a:r>
          </a:p>
          <a:p>
            <a:endParaRPr lang="zh-CN" altLang="en-US" sz="2200" smtClean="0">
              <a:ea typeface="微软雅黑" pitchFamily="34" charset="-122"/>
            </a:endParaRPr>
          </a:p>
          <a:p>
            <a:endParaRPr lang="zh-CN" altLang="en-US" smtClean="0">
              <a:ea typeface="微软雅黑" pitchFamily="34" charset="-122"/>
            </a:endParaRPr>
          </a:p>
          <a:p>
            <a:endParaRPr lang="zh-CN" altLang="en-US" smtClean="0">
              <a:ea typeface="微软雅黑" pitchFamily="34" charset="-122"/>
            </a:endParaRPr>
          </a:p>
          <a:p>
            <a:endParaRPr lang="zh-CN" altLang="en-US" smtClean="0">
              <a:ea typeface="微软雅黑" pitchFamily="34" charset="-122"/>
            </a:endParaRPr>
          </a:p>
          <a:p>
            <a:r>
              <a:rPr lang="zh-CN" altLang="en-US" sz="2200" smtClean="0">
                <a:ea typeface="微软雅黑" pitchFamily="34" charset="-122"/>
              </a:rPr>
              <a:t>汇编指令是机器指令的符号表示（</a:t>
            </a:r>
            <a:r>
              <a:rPr lang="zh-CN" altLang="en-US" sz="2200" smtClean="0">
                <a:solidFill>
                  <a:srgbClr val="0000FF"/>
                </a:solidFill>
                <a:ea typeface="微软雅黑" pitchFamily="34" charset="-122"/>
              </a:rPr>
              <a:t>可能有不同的格式</a:t>
            </a:r>
            <a:r>
              <a:rPr lang="zh-CN" altLang="en-US" sz="2200" smtClean="0">
                <a:ea typeface="微软雅黑" pitchFamily="34" charset="-122"/>
              </a:rPr>
              <a:t>）</a:t>
            </a:r>
          </a:p>
          <a:p>
            <a:endParaRPr lang="en-US" altLang="zh-CN" sz="2200" smtClean="0">
              <a:ea typeface="微软雅黑" pitchFamily="34" charset="-122"/>
            </a:endParaRPr>
          </a:p>
          <a:p>
            <a:endParaRPr lang="en-US" altLang="zh-CN" smtClean="0">
              <a:ea typeface="微软雅黑" pitchFamily="34" charset="-122"/>
            </a:endParaRPr>
          </a:p>
          <a:p>
            <a:pPr lvl="1">
              <a:buFontTx/>
              <a:buNone/>
            </a:pP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mov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movb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bx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%bx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等都是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助记符</a:t>
            </a:r>
          </a:p>
          <a:p>
            <a:pPr lvl="1">
              <a:buFontTx/>
              <a:buNone/>
            </a:pPr>
            <a:r>
              <a:rPr lang="zh-CN" altLang="en-US" sz="22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指令的功能为：</a:t>
            </a:r>
            <a:r>
              <a:rPr lang="en-US" altLang="zh-CN" sz="22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M[</a:t>
            </a:r>
            <a:r>
              <a:rPr lang="en-US" altLang="zh-CN" sz="22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R[bx]+R[di]-6</a:t>
            </a:r>
            <a:r>
              <a:rPr lang="en-US" altLang="zh-CN" sz="22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en-US" altLang="zh-CN" sz="24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←</a:t>
            </a:r>
            <a:r>
              <a:rPr lang="en-US" altLang="zh-CN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R[cl]</a:t>
            </a:r>
            <a:r>
              <a:rPr lang="en-US" altLang="zh-CN" sz="24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400" smtClean="0">
              <a:solidFill>
                <a:srgbClr val="CC33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99058" name="Group 18"/>
          <p:cNvGrpSpPr>
            <a:grpSpLocks/>
          </p:cNvGrpSpPr>
          <p:nvPr/>
        </p:nvGrpSpPr>
        <p:grpSpPr bwMode="auto">
          <a:xfrm>
            <a:off x="1196975" y="1900238"/>
            <a:ext cx="6840538" cy="1560512"/>
            <a:chOff x="867" y="1253"/>
            <a:chExt cx="4026" cy="983"/>
          </a:xfrm>
        </p:grpSpPr>
        <p:pic>
          <p:nvPicPr>
            <p:cNvPr id="599044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67" y="1253"/>
              <a:ext cx="3799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99046" name="Text Box 6"/>
            <p:cNvSpPr txBox="1">
              <a:spLocks noChangeArrowheads="1"/>
            </p:cNvSpPr>
            <p:nvPr/>
          </p:nvSpPr>
          <p:spPr bwMode="auto">
            <a:xfrm>
              <a:off x="867" y="1986"/>
              <a:ext cx="40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rgbClr val="007635"/>
                  </a:solidFill>
                </a:rPr>
                <a:t>操作码            寻址方式  寄存器编号            立即数</a:t>
              </a:r>
              <a:r>
                <a:rPr lang="en-US" altLang="zh-CN" sz="2000">
                  <a:solidFill>
                    <a:srgbClr val="007635"/>
                  </a:solidFill>
                </a:rPr>
                <a:t>(</a:t>
              </a:r>
              <a:r>
                <a:rPr lang="zh-CN" altLang="en-US" sz="2000">
                  <a:solidFill>
                    <a:srgbClr val="007635"/>
                  </a:solidFill>
                </a:rPr>
                <a:t>位移量</a:t>
              </a:r>
              <a:r>
                <a:rPr lang="en-US" altLang="zh-CN" sz="2000">
                  <a:solidFill>
                    <a:srgbClr val="007635"/>
                  </a:solidFill>
                </a:rPr>
                <a:t>)</a:t>
              </a:r>
            </a:p>
          </p:txBody>
        </p:sp>
        <p:sp>
          <p:nvSpPr>
            <p:cNvPr id="599047" name="Line 7"/>
            <p:cNvSpPr>
              <a:spLocks noChangeShapeType="1"/>
            </p:cNvSpPr>
            <p:nvPr/>
          </p:nvSpPr>
          <p:spPr bwMode="auto">
            <a:xfrm flipV="1">
              <a:off x="1207" y="1735"/>
              <a:ext cx="114" cy="25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9049" name="Line 9"/>
            <p:cNvSpPr>
              <a:spLocks noChangeShapeType="1"/>
            </p:cNvSpPr>
            <p:nvPr/>
          </p:nvSpPr>
          <p:spPr bwMode="auto">
            <a:xfrm flipV="1">
              <a:off x="2171" y="1735"/>
              <a:ext cx="0" cy="28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9050" name="Line 10"/>
            <p:cNvSpPr>
              <a:spLocks noChangeShapeType="1"/>
            </p:cNvSpPr>
            <p:nvPr/>
          </p:nvSpPr>
          <p:spPr bwMode="auto">
            <a:xfrm flipH="1" flipV="1">
              <a:off x="2795" y="1735"/>
              <a:ext cx="28" cy="25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9051" name="Line 11"/>
            <p:cNvSpPr>
              <a:spLocks noChangeShapeType="1"/>
            </p:cNvSpPr>
            <p:nvPr/>
          </p:nvSpPr>
          <p:spPr bwMode="auto">
            <a:xfrm flipV="1">
              <a:off x="2852" y="1735"/>
              <a:ext cx="340" cy="25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9052" name="Line 12"/>
            <p:cNvSpPr>
              <a:spLocks noChangeShapeType="1"/>
            </p:cNvSpPr>
            <p:nvPr/>
          </p:nvSpPr>
          <p:spPr bwMode="auto">
            <a:xfrm flipV="1">
              <a:off x="4269" y="1735"/>
              <a:ext cx="28" cy="25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99059" name="Group 19"/>
          <p:cNvGrpSpPr>
            <a:grpSpLocks/>
          </p:cNvGrpSpPr>
          <p:nvPr/>
        </p:nvGrpSpPr>
        <p:grpSpPr bwMode="auto">
          <a:xfrm>
            <a:off x="1150938" y="4149725"/>
            <a:ext cx="7470775" cy="862013"/>
            <a:chOff x="725" y="2755"/>
            <a:chExt cx="4706" cy="543"/>
          </a:xfrm>
        </p:grpSpPr>
        <p:sp>
          <p:nvSpPr>
            <p:cNvPr id="599045" name="Rectangle 5"/>
            <p:cNvSpPr>
              <a:spLocks noChangeArrowheads="1"/>
            </p:cNvSpPr>
            <p:nvPr/>
          </p:nvSpPr>
          <p:spPr bwMode="auto">
            <a:xfrm>
              <a:off x="725" y="2755"/>
              <a:ext cx="16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</a:rPr>
                <a:t>mov [bx+di-6], cl</a:t>
              </a:r>
              <a:endParaRPr lang="zh-CN" altLang="en-US" sz="2400">
                <a:solidFill>
                  <a:srgbClr val="FF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99053" name="Rectangle 13"/>
            <p:cNvSpPr>
              <a:spLocks noChangeArrowheads="1"/>
            </p:cNvSpPr>
            <p:nvPr/>
          </p:nvSpPr>
          <p:spPr bwMode="auto">
            <a:xfrm>
              <a:off x="2993" y="2779"/>
              <a:ext cx="243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40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</a:rPr>
                <a:t>movb %cl, -6(%bx,%di)</a:t>
              </a:r>
              <a:endParaRPr lang="zh-CN" altLang="en-US" sz="2400">
                <a:solidFill>
                  <a:srgbClr val="FF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99054" name="Text Box 14"/>
            <p:cNvSpPr txBox="1">
              <a:spLocks noChangeArrowheads="1"/>
            </p:cNvSpPr>
            <p:nvPr/>
          </p:nvSpPr>
          <p:spPr bwMode="auto">
            <a:xfrm>
              <a:off x="2511" y="2784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latin typeface="Arial" pitchFamily="34" charset="0"/>
                </a:rPr>
                <a:t>或</a:t>
              </a:r>
            </a:p>
          </p:txBody>
        </p:sp>
        <p:sp>
          <p:nvSpPr>
            <p:cNvPr id="599055" name="Text Box 15"/>
            <p:cNvSpPr txBox="1">
              <a:spLocks noChangeArrowheads="1"/>
            </p:cNvSpPr>
            <p:nvPr/>
          </p:nvSpPr>
          <p:spPr bwMode="auto">
            <a:xfrm>
              <a:off x="1151" y="3067"/>
              <a:ext cx="113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Intel</a:t>
              </a:r>
              <a:r>
                <a:rPr lang="zh-CN" altLang="en-US">
                  <a:solidFill>
                    <a:srgbClr val="0000FF"/>
                  </a:solidFill>
                </a:rPr>
                <a:t>格式</a:t>
              </a:r>
            </a:p>
          </p:txBody>
        </p:sp>
        <p:sp>
          <p:nvSpPr>
            <p:cNvPr id="599057" name="Text Box 17"/>
            <p:cNvSpPr txBox="1">
              <a:spLocks noChangeArrowheads="1"/>
            </p:cNvSpPr>
            <p:nvPr/>
          </p:nvSpPr>
          <p:spPr bwMode="auto">
            <a:xfrm>
              <a:off x="3560" y="3067"/>
              <a:ext cx="113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AT&amp;T </a:t>
              </a:r>
              <a:r>
                <a:rPr lang="zh-CN" altLang="en-US">
                  <a:solidFill>
                    <a:srgbClr val="0000FF"/>
                  </a:solidFill>
                </a:rPr>
                <a:t>格式</a:t>
              </a:r>
            </a:p>
          </p:txBody>
        </p:sp>
      </p:grpSp>
      <p:sp>
        <p:nvSpPr>
          <p:cNvPr id="599060" name="Text Box 20"/>
          <p:cNvSpPr txBox="1">
            <a:spLocks noChangeArrowheads="1"/>
          </p:cNvSpPr>
          <p:nvPr/>
        </p:nvSpPr>
        <p:spPr bwMode="auto">
          <a:xfrm>
            <a:off x="6642100" y="1223963"/>
            <a:ext cx="1979613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1900">
                <a:solidFill>
                  <a:srgbClr val="005024"/>
                </a:solidFill>
              </a:rPr>
              <a:t>补码</a:t>
            </a:r>
            <a:r>
              <a:rPr lang="en-US" altLang="zh-CN" sz="1900">
                <a:solidFill>
                  <a:srgbClr val="FF0000"/>
                </a:solidFill>
              </a:rPr>
              <a:t>11111010</a:t>
            </a:r>
            <a:r>
              <a:rPr lang="zh-CN" altLang="en-US" sz="1900">
                <a:solidFill>
                  <a:srgbClr val="005024"/>
                </a:solidFill>
              </a:rPr>
              <a:t>的真值为多少？</a:t>
            </a:r>
            <a:endParaRPr lang="en-US" altLang="zh-CN" sz="1900">
              <a:solidFill>
                <a:srgbClr val="005024"/>
              </a:solidFill>
            </a:endParaRPr>
          </a:p>
        </p:txBody>
      </p:sp>
      <p:grpSp>
        <p:nvGrpSpPr>
          <p:cNvPr id="599064" name="Group 24"/>
          <p:cNvGrpSpPr>
            <a:grpSpLocks/>
          </p:cNvGrpSpPr>
          <p:nvPr/>
        </p:nvGrpSpPr>
        <p:grpSpPr bwMode="auto">
          <a:xfrm>
            <a:off x="0" y="5903913"/>
            <a:ext cx="6345238" cy="666750"/>
            <a:chOff x="0" y="3719"/>
            <a:chExt cx="3997" cy="420"/>
          </a:xfrm>
        </p:grpSpPr>
        <p:sp>
          <p:nvSpPr>
            <p:cNvPr id="599061" name="Text Box 21"/>
            <p:cNvSpPr txBox="1">
              <a:spLocks noChangeArrowheads="1"/>
            </p:cNvSpPr>
            <p:nvPr/>
          </p:nvSpPr>
          <p:spPr bwMode="auto">
            <a:xfrm>
              <a:off x="0" y="3889"/>
              <a:ext cx="39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rgbClr val="CC3300"/>
                  </a:solidFill>
                </a:rPr>
                <a:t>寄存器传送语言 </a:t>
              </a:r>
              <a:r>
                <a:rPr lang="en-US" altLang="zh-CN" sz="2000">
                  <a:solidFill>
                    <a:srgbClr val="CC3300"/>
                  </a:solidFill>
                </a:rPr>
                <a:t>RLT</a:t>
              </a:r>
              <a:r>
                <a:rPr lang="zh-CN" altLang="en-US" sz="2000">
                  <a:solidFill>
                    <a:srgbClr val="CC3300"/>
                  </a:solidFill>
                </a:rPr>
                <a:t>（</a:t>
              </a:r>
              <a:r>
                <a:rPr lang="en-US" altLang="zh-CN" sz="2000">
                  <a:solidFill>
                    <a:srgbClr val="CC3300"/>
                  </a:solidFill>
                </a:rPr>
                <a:t>Register Transfer Language</a:t>
              </a:r>
              <a:r>
                <a:rPr lang="zh-CN" altLang="en-US" sz="2000">
                  <a:solidFill>
                    <a:srgbClr val="CC3300"/>
                  </a:solidFill>
                </a:rPr>
                <a:t>）</a:t>
              </a:r>
              <a:r>
                <a:rPr lang="zh-CN" altLang="en-US" b="0">
                  <a:latin typeface="Arial" pitchFamily="34" charset="0"/>
                  <a:ea typeface="宋体" pitchFamily="2" charset="-122"/>
                </a:rPr>
                <a:t> </a:t>
              </a:r>
            </a:p>
          </p:txBody>
        </p:sp>
        <p:sp>
          <p:nvSpPr>
            <p:cNvPr id="599062" name="Line 22"/>
            <p:cNvSpPr>
              <a:spLocks noChangeShapeType="1"/>
            </p:cNvSpPr>
            <p:nvPr/>
          </p:nvSpPr>
          <p:spPr bwMode="auto">
            <a:xfrm flipV="1">
              <a:off x="1531" y="3719"/>
              <a:ext cx="199" cy="19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9063" name="Text Box 23"/>
          <p:cNvSpPr txBox="1">
            <a:spLocks noChangeArrowheads="1"/>
          </p:cNvSpPr>
          <p:nvPr/>
        </p:nvSpPr>
        <p:spPr bwMode="auto">
          <a:xfrm>
            <a:off x="6597650" y="5229225"/>
            <a:ext cx="2249488" cy="86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R</a:t>
            </a:r>
            <a:r>
              <a:rPr lang="zh-CN" altLang="en-US" sz="2000">
                <a:solidFill>
                  <a:srgbClr val="CC3300"/>
                </a:solidFill>
              </a:rPr>
              <a:t>：寄存器内容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7635"/>
                </a:solidFill>
              </a:rPr>
              <a:t>M</a:t>
            </a:r>
            <a:r>
              <a:rPr lang="zh-CN" altLang="en-US" sz="2000">
                <a:solidFill>
                  <a:srgbClr val="007635"/>
                </a:solidFill>
              </a:rPr>
              <a:t>：存储单元内容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9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9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99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9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9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60" grpId="0"/>
      <p:bldP spid="59906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计算机中数据的存储</a:t>
            </a:r>
          </a:p>
        </p:txBody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ea typeface="微软雅黑" pitchFamily="34" charset="-122"/>
              </a:rPr>
              <a:t>计算机中的数据存放在哪里？</a:t>
            </a:r>
          </a:p>
        </p:txBody>
      </p:sp>
      <p:pic>
        <p:nvPicPr>
          <p:cNvPr id="60006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1358900"/>
            <a:ext cx="8529638" cy="5084763"/>
          </a:xfrm>
          <a:prstGeom prst="rect">
            <a:avLst/>
          </a:prstGeom>
          <a:noFill/>
        </p:spPr>
      </p:pic>
      <p:sp>
        <p:nvSpPr>
          <p:cNvPr id="600070" name="Rectangle 6"/>
          <p:cNvSpPr>
            <a:spLocks noChangeArrowheads="1"/>
          </p:cNvSpPr>
          <p:nvPr/>
        </p:nvSpPr>
        <p:spPr bwMode="auto">
          <a:xfrm>
            <a:off x="1827213" y="1989138"/>
            <a:ext cx="674687" cy="674687"/>
          </a:xfrm>
          <a:prstGeom prst="rect">
            <a:avLst/>
          </a:prstGeom>
          <a:solidFill>
            <a:srgbClr val="FF0000">
              <a:alpha val="27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0071" name="Rectangle 7"/>
          <p:cNvSpPr>
            <a:spLocks noChangeArrowheads="1"/>
          </p:cNvSpPr>
          <p:nvPr/>
        </p:nvSpPr>
        <p:spPr bwMode="auto">
          <a:xfrm>
            <a:off x="6777038" y="2979738"/>
            <a:ext cx="944562" cy="763587"/>
          </a:xfrm>
          <a:prstGeom prst="rect">
            <a:avLst/>
          </a:prstGeom>
          <a:solidFill>
            <a:srgbClr val="FF0000">
              <a:alpha val="27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00074" name="Group 10"/>
          <p:cNvGrpSpPr>
            <a:grpSpLocks/>
          </p:cNvGrpSpPr>
          <p:nvPr/>
        </p:nvGrpSpPr>
        <p:grpSpPr bwMode="auto">
          <a:xfrm>
            <a:off x="2546350" y="1358900"/>
            <a:ext cx="3870325" cy="701675"/>
            <a:chOff x="1604" y="856"/>
            <a:chExt cx="2438" cy="442"/>
          </a:xfrm>
        </p:grpSpPr>
        <p:sp>
          <p:nvSpPr>
            <p:cNvPr id="600072" name="Text Box 8"/>
            <p:cNvSpPr txBox="1">
              <a:spLocks noChangeArrowheads="1"/>
            </p:cNvSpPr>
            <p:nvPr/>
          </p:nvSpPr>
          <p:spPr bwMode="auto">
            <a:xfrm>
              <a:off x="2398" y="856"/>
              <a:ext cx="164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2000">
                  <a:solidFill>
                    <a:srgbClr val="FF0000"/>
                  </a:solidFill>
                </a:rPr>
                <a:t>寄存器文件</a:t>
              </a:r>
            </a:p>
            <a:p>
              <a:pPr eaLnBrk="1" hangingPunct="1"/>
              <a:r>
                <a:rPr lang="zh-CN" altLang="en-US" sz="2000">
                  <a:solidFill>
                    <a:srgbClr val="FF0000"/>
                  </a:solidFill>
                </a:rPr>
                <a:t>通用寄存器组</a:t>
              </a:r>
              <a:r>
                <a:rPr lang="en-US" altLang="zh-CN" sz="2000">
                  <a:solidFill>
                    <a:srgbClr val="FF0000"/>
                  </a:solidFill>
                </a:rPr>
                <a:t>GPRs</a:t>
              </a:r>
            </a:p>
          </p:txBody>
        </p:sp>
        <p:sp>
          <p:nvSpPr>
            <p:cNvPr id="600073" name="Line 9"/>
            <p:cNvSpPr>
              <a:spLocks noChangeShapeType="1"/>
            </p:cNvSpPr>
            <p:nvPr/>
          </p:nvSpPr>
          <p:spPr bwMode="auto">
            <a:xfrm flipH="1">
              <a:off x="1604" y="1054"/>
              <a:ext cx="822" cy="2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00078" name="Group 14"/>
          <p:cNvGrpSpPr>
            <a:grpSpLocks/>
          </p:cNvGrpSpPr>
          <p:nvPr/>
        </p:nvGrpSpPr>
        <p:grpSpPr bwMode="auto">
          <a:xfrm>
            <a:off x="7046913" y="2124075"/>
            <a:ext cx="1350962" cy="809625"/>
            <a:chOff x="4439" y="1338"/>
            <a:chExt cx="851" cy="510"/>
          </a:xfrm>
        </p:grpSpPr>
        <p:sp>
          <p:nvSpPr>
            <p:cNvPr id="600076" name="Text Box 12"/>
            <p:cNvSpPr txBox="1">
              <a:spLocks noChangeArrowheads="1"/>
            </p:cNvSpPr>
            <p:nvPr/>
          </p:nvSpPr>
          <p:spPr bwMode="auto">
            <a:xfrm>
              <a:off x="4439" y="1338"/>
              <a:ext cx="85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2000">
                  <a:solidFill>
                    <a:srgbClr val="FF0000"/>
                  </a:solidFill>
                </a:rPr>
                <a:t>存储器</a:t>
              </a:r>
            </a:p>
          </p:txBody>
        </p:sp>
        <p:sp>
          <p:nvSpPr>
            <p:cNvPr id="600077" name="Line 13"/>
            <p:cNvSpPr>
              <a:spLocks noChangeShapeType="1"/>
            </p:cNvSpPr>
            <p:nvPr/>
          </p:nvSpPr>
          <p:spPr bwMode="auto">
            <a:xfrm flipH="1">
              <a:off x="4638" y="1565"/>
              <a:ext cx="156" cy="28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00079" name="Text Box 15"/>
          <p:cNvSpPr txBox="1">
            <a:spLocks noChangeArrowheads="1"/>
          </p:cNvSpPr>
          <p:nvPr/>
        </p:nvSpPr>
        <p:spPr bwMode="auto">
          <a:xfrm>
            <a:off x="431800" y="4103688"/>
            <a:ext cx="8505825" cy="24399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200">
                <a:latin typeface="Arial" pitchFamily="34" charset="0"/>
              </a:rPr>
              <a:t>指令中需给出的信息：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200">
                <a:solidFill>
                  <a:srgbClr val="3333CC"/>
                </a:solidFill>
                <a:latin typeface="Arial" pitchFamily="34" charset="0"/>
              </a:rPr>
              <a:t>操作性质（操作码）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200">
                <a:solidFill>
                  <a:srgbClr val="3333CC"/>
                </a:solidFill>
                <a:latin typeface="Arial" pitchFamily="34" charset="0"/>
              </a:rPr>
              <a:t>源操作数</a:t>
            </a:r>
            <a:r>
              <a:rPr lang="en-US" altLang="zh-CN" sz="2200">
                <a:solidFill>
                  <a:srgbClr val="3333CC"/>
                </a:solidFill>
                <a:latin typeface="Arial" pitchFamily="34" charset="0"/>
              </a:rPr>
              <a:t>1 </a:t>
            </a:r>
            <a:r>
              <a:rPr lang="zh-CN" altLang="en-US" sz="2200">
                <a:latin typeface="Arial" pitchFamily="34" charset="0"/>
              </a:rPr>
              <a:t>或</a:t>
            </a:r>
            <a:r>
              <a:rPr lang="en-US" altLang="zh-CN" sz="2200">
                <a:latin typeface="Arial" pitchFamily="34" charset="0"/>
              </a:rPr>
              <a:t>/</a:t>
            </a:r>
            <a:r>
              <a:rPr lang="zh-CN" altLang="en-US" sz="2200">
                <a:latin typeface="Arial" pitchFamily="34" charset="0"/>
              </a:rPr>
              <a:t>和</a:t>
            </a:r>
            <a:r>
              <a:rPr lang="zh-CN" altLang="en-US" sz="2200">
                <a:solidFill>
                  <a:srgbClr val="3333CC"/>
                </a:solidFill>
                <a:latin typeface="Arial" pitchFamily="34" charset="0"/>
              </a:rPr>
              <a:t> 源操作数</a:t>
            </a:r>
            <a:r>
              <a:rPr lang="en-US" altLang="zh-CN" sz="2200">
                <a:solidFill>
                  <a:srgbClr val="3333CC"/>
                </a:solidFill>
                <a:latin typeface="Arial" pitchFamily="34" charset="0"/>
              </a:rPr>
              <a:t>2   </a:t>
            </a:r>
            <a:r>
              <a:rPr lang="en-US" altLang="zh-CN" sz="2200">
                <a:solidFill>
                  <a:srgbClr val="007635"/>
                </a:solidFill>
                <a:latin typeface="Arial" pitchFamily="34" charset="0"/>
              </a:rPr>
              <a:t> </a:t>
            </a:r>
            <a:r>
              <a:rPr lang="zh-CN" altLang="en-US" sz="2200">
                <a:solidFill>
                  <a:srgbClr val="007635"/>
                </a:solidFill>
                <a:latin typeface="Arial" pitchFamily="34" charset="0"/>
              </a:rPr>
              <a:t>（立即数、寄存器编号、</a:t>
            </a:r>
            <a:r>
              <a:rPr lang="zh-CN" altLang="en-US" sz="2200">
                <a:solidFill>
                  <a:srgbClr val="FF3300"/>
                </a:solidFill>
                <a:latin typeface="Arial" pitchFamily="34" charset="0"/>
              </a:rPr>
              <a:t>存储地址</a:t>
            </a:r>
            <a:r>
              <a:rPr lang="zh-CN" altLang="en-US" sz="2200">
                <a:solidFill>
                  <a:srgbClr val="007635"/>
                </a:solidFill>
                <a:latin typeface="Arial" pitchFamily="34" charset="0"/>
              </a:rPr>
              <a:t>）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200">
                <a:solidFill>
                  <a:srgbClr val="3333CC"/>
                </a:solidFill>
                <a:latin typeface="Arial" pitchFamily="34" charset="0"/>
              </a:rPr>
              <a:t>目的操作数地址   </a:t>
            </a:r>
            <a:r>
              <a:rPr lang="zh-CN" altLang="en-US" sz="2200">
                <a:solidFill>
                  <a:srgbClr val="007635"/>
                </a:solidFill>
                <a:latin typeface="Arial" pitchFamily="34" charset="0"/>
              </a:rPr>
              <a:t>（寄存器编号、</a:t>
            </a:r>
            <a:r>
              <a:rPr lang="zh-CN" altLang="en-US" sz="2200">
                <a:solidFill>
                  <a:srgbClr val="FF3300"/>
                </a:solidFill>
                <a:latin typeface="Arial" pitchFamily="34" charset="0"/>
              </a:rPr>
              <a:t>存储地址</a:t>
            </a:r>
            <a:r>
              <a:rPr lang="zh-CN" altLang="en-US" sz="2200">
                <a:solidFill>
                  <a:srgbClr val="007635"/>
                </a:solidFill>
                <a:latin typeface="Arial" pitchFamily="34" charset="0"/>
              </a:rPr>
              <a:t>）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200">
                <a:latin typeface="Arial" pitchFamily="34" charset="0"/>
              </a:rPr>
              <a:t>存储地址的描述与</a:t>
            </a:r>
            <a:r>
              <a:rPr lang="zh-CN" altLang="en-US" sz="2200">
                <a:solidFill>
                  <a:srgbClr val="CC3300"/>
                </a:solidFill>
                <a:latin typeface="Arial" pitchFamily="34" charset="0"/>
              </a:rPr>
              <a:t>操作数的数据结构</a:t>
            </a:r>
            <a:r>
              <a:rPr lang="zh-CN" altLang="en-US" sz="2200">
                <a:latin typeface="Arial" pitchFamily="34" charset="0"/>
              </a:rPr>
              <a:t>有关！</a:t>
            </a:r>
          </a:p>
        </p:txBody>
      </p:sp>
      <p:grpSp>
        <p:nvGrpSpPr>
          <p:cNvPr id="600083" name="Group 19"/>
          <p:cNvGrpSpPr>
            <a:grpSpLocks/>
          </p:cNvGrpSpPr>
          <p:nvPr/>
        </p:nvGrpSpPr>
        <p:grpSpPr bwMode="auto">
          <a:xfrm>
            <a:off x="5292725" y="954088"/>
            <a:ext cx="3554413" cy="1169987"/>
            <a:chOff x="3334" y="601"/>
            <a:chExt cx="2239" cy="737"/>
          </a:xfrm>
        </p:grpSpPr>
        <p:sp>
          <p:nvSpPr>
            <p:cNvPr id="600080" name="Text Box 16"/>
            <p:cNvSpPr txBox="1">
              <a:spLocks noChangeArrowheads="1"/>
            </p:cNvSpPr>
            <p:nvPr/>
          </p:nvSpPr>
          <p:spPr bwMode="auto">
            <a:xfrm>
              <a:off x="3475" y="601"/>
              <a:ext cx="2098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007635"/>
                  </a:solidFill>
                </a:rPr>
                <a:t>相当于宿舍书架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007635"/>
                  </a:solidFill>
                </a:rPr>
                <a:t>                相当于图书馆书架</a:t>
              </a:r>
            </a:p>
          </p:txBody>
        </p:sp>
        <p:sp>
          <p:nvSpPr>
            <p:cNvPr id="600081" name="Line 17"/>
            <p:cNvSpPr>
              <a:spLocks noChangeShapeType="1"/>
            </p:cNvSpPr>
            <p:nvPr/>
          </p:nvSpPr>
          <p:spPr bwMode="auto">
            <a:xfrm flipH="1">
              <a:off x="3334" y="799"/>
              <a:ext cx="396" cy="227"/>
            </a:xfrm>
            <a:prstGeom prst="line">
              <a:avLst/>
            </a:prstGeom>
            <a:noFill/>
            <a:ln w="38100">
              <a:solidFill>
                <a:srgbClr val="00763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0082" name="Line 18"/>
            <p:cNvSpPr>
              <a:spLocks noChangeShapeType="1"/>
            </p:cNvSpPr>
            <p:nvPr/>
          </p:nvSpPr>
          <p:spPr bwMode="auto">
            <a:xfrm flipH="1">
              <a:off x="4808" y="1083"/>
              <a:ext cx="283" cy="255"/>
            </a:xfrm>
            <a:prstGeom prst="line">
              <a:avLst/>
            </a:prstGeom>
            <a:noFill/>
            <a:ln w="38100">
              <a:solidFill>
                <a:srgbClr val="00763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0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0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0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0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07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2145" name="Group 33"/>
          <p:cNvGrpSpPr>
            <a:grpSpLocks/>
          </p:cNvGrpSpPr>
          <p:nvPr/>
        </p:nvGrpSpPr>
        <p:grpSpPr bwMode="auto">
          <a:xfrm>
            <a:off x="1511300" y="2619375"/>
            <a:ext cx="6751638" cy="3016250"/>
            <a:chOff x="1689" y="1054"/>
            <a:chExt cx="4253" cy="1900"/>
          </a:xfrm>
        </p:grpSpPr>
        <p:sp>
          <p:nvSpPr>
            <p:cNvPr id="602117" name="Rectangle 4"/>
            <p:cNvSpPr>
              <a:spLocks noChangeArrowheads="1"/>
            </p:cNvSpPr>
            <p:nvPr/>
          </p:nvSpPr>
          <p:spPr bwMode="auto">
            <a:xfrm>
              <a:off x="3626" y="2064"/>
              <a:ext cx="272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102000"/>
                </a:lnSpc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I/O</a:t>
              </a:r>
            </a:p>
          </p:txBody>
        </p:sp>
        <p:sp>
          <p:nvSpPr>
            <p:cNvPr id="602118" name="Rectangle 5"/>
            <p:cNvSpPr>
              <a:spLocks noChangeArrowheads="1"/>
            </p:cNvSpPr>
            <p:nvPr/>
          </p:nvSpPr>
          <p:spPr bwMode="auto">
            <a:xfrm>
              <a:off x="2280" y="2762"/>
              <a:ext cx="16" cy="192"/>
            </a:xfrm>
            <a:prstGeom prst="rect">
              <a:avLst/>
            </a:prstGeom>
            <a:noFill/>
            <a:ln w="762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400" b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02119" name="Rectangle 6"/>
            <p:cNvSpPr>
              <a:spLocks noChangeArrowheads="1"/>
            </p:cNvSpPr>
            <p:nvPr/>
          </p:nvSpPr>
          <p:spPr bwMode="auto">
            <a:xfrm>
              <a:off x="2080" y="2054"/>
              <a:ext cx="384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102000"/>
                </a:lnSpc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CPU</a:t>
              </a:r>
            </a:p>
          </p:txBody>
        </p:sp>
        <p:sp>
          <p:nvSpPr>
            <p:cNvPr id="602120" name="Rectangle 7"/>
            <p:cNvSpPr>
              <a:spLocks noChangeArrowheads="1"/>
            </p:cNvSpPr>
            <p:nvPr/>
          </p:nvSpPr>
          <p:spPr bwMode="auto">
            <a:xfrm>
              <a:off x="2060" y="2041"/>
              <a:ext cx="1960" cy="26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400" b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02121" name="Line 8"/>
            <p:cNvSpPr>
              <a:spLocks noChangeShapeType="1"/>
            </p:cNvSpPr>
            <p:nvPr/>
          </p:nvSpPr>
          <p:spPr bwMode="auto">
            <a:xfrm>
              <a:off x="3469" y="2041"/>
              <a:ext cx="0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2122" name="Rectangle 9"/>
            <p:cNvSpPr>
              <a:spLocks noChangeArrowheads="1"/>
            </p:cNvSpPr>
            <p:nvPr/>
          </p:nvSpPr>
          <p:spPr bwMode="auto">
            <a:xfrm>
              <a:off x="2300" y="1519"/>
              <a:ext cx="704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102000"/>
                </a:lnSpc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Compiler</a:t>
              </a:r>
            </a:p>
          </p:txBody>
        </p:sp>
        <p:sp>
          <p:nvSpPr>
            <p:cNvPr id="602123" name="Rectangle 10"/>
            <p:cNvSpPr>
              <a:spLocks noChangeArrowheads="1"/>
            </p:cNvSpPr>
            <p:nvPr/>
          </p:nvSpPr>
          <p:spPr bwMode="auto">
            <a:xfrm>
              <a:off x="2299" y="1553"/>
              <a:ext cx="712" cy="1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400" b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02124" name="Rectangle 11"/>
            <p:cNvSpPr>
              <a:spLocks noChangeArrowheads="1"/>
            </p:cNvSpPr>
            <p:nvPr/>
          </p:nvSpPr>
          <p:spPr bwMode="auto">
            <a:xfrm>
              <a:off x="3032" y="1460"/>
              <a:ext cx="760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102000"/>
                </a:lnSpc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Operating</a:t>
              </a:r>
            </a:p>
          </p:txBody>
        </p:sp>
        <p:sp>
          <p:nvSpPr>
            <p:cNvPr id="602125" name="Rectangle 12"/>
            <p:cNvSpPr>
              <a:spLocks noChangeArrowheads="1"/>
            </p:cNvSpPr>
            <p:nvPr/>
          </p:nvSpPr>
          <p:spPr bwMode="auto">
            <a:xfrm>
              <a:off x="3208" y="1635"/>
              <a:ext cx="592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102000"/>
                </a:lnSpc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System</a:t>
              </a:r>
            </a:p>
          </p:txBody>
        </p:sp>
        <p:sp>
          <p:nvSpPr>
            <p:cNvPr id="602126" name="Line 13"/>
            <p:cNvSpPr>
              <a:spLocks noChangeShapeType="1"/>
            </p:cNvSpPr>
            <p:nvPr/>
          </p:nvSpPr>
          <p:spPr bwMode="auto">
            <a:xfrm flipV="1">
              <a:off x="2720" y="1395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2127" name="Line 14"/>
            <p:cNvSpPr>
              <a:spLocks noChangeShapeType="1"/>
            </p:cNvSpPr>
            <p:nvPr/>
          </p:nvSpPr>
          <p:spPr bwMode="auto">
            <a:xfrm>
              <a:off x="2724" y="1399"/>
              <a:ext cx="11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2128" name="Line 15"/>
            <p:cNvSpPr>
              <a:spLocks noChangeShapeType="1"/>
            </p:cNvSpPr>
            <p:nvPr/>
          </p:nvSpPr>
          <p:spPr bwMode="auto">
            <a:xfrm>
              <a:off x="3912" y="1403"/>
              <a:ext cx="0" cy="5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2129" name="Rectangle 16"/>
            <p:cNvSpPr>
              <a:spLocks noChangeArrowheads="1"/>
            </p:cNvSpPr>
            <p:nvPr/>
          </p:nvSpPr>
          <p:spPr bwMode="auto">
            <a:xfrm>
              <a:off x="2171" y="1113"/>
              <a:ext cx="864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102000"/>
                </a:lnSpc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Application</a:t>
              </a:r>
            </a:p>
          </p:txBody>
        </p:sp>
        <p:sp>
          <p:nvSpPr>
            <p:cNvPr id="602130" name="Line 17"/>
            <p:cNvSpPr>
              <a:spLocks noChangeShapeType="1"/>
            </p:cNvSpPr>
            <p:nvPr/>
          </p:nvSpPr>
          <p:spPr bwMode="auto">
            <a:xfrm flipV="1">
              <a:off x="2024" y="1054"/>
              <a:ext cx="0" cy="8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2131" name="Line 18"/>
            <p:cNvSpPr>
              <a:spLocks noChangeShapeType="1"/>
            </p:cNvSpPr>
            <p:nvPr/>
          </p:nvSpPr>
          <p:spPr bwMode="auto">
            <a:xfrm>
              <a:off x="2044" y="1063"/>
              <a:ext cx="1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2132" name="Line 19"/>
            <p:cNvSpPr>
              <a:spLocks noChangeShapeType="1"/>
            </p:cNvSpPr>
            <p:nvPr/>
          </p:nvSpPr>
          <p:spPr bwMode="auto">
            <a:xfrm>
              <a:off x="3752" y="1063"/>
              <a:ext cx="0" cy="3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2133" name="Rectangle 20"/>
            <p:cNvSpPr>
              <a:spLocks noChangeArrowheads="1"/>
            </p:cNvSpPr>
            <p:nvPr/>
          </p:nvSpPr>
          <p:spPr bwMode="auto">
            <a:xfrm>
              <a:off x="2456" y="2351"/>
              <a:ext cx="1040" cy="208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>
                <a:lnSpc>
                  <a:spcPct val="102000"/>
                </a:lnSpc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Digital Design</a:t>
              </a:r>
            </a:p>
          </p:txBody>
        </p:sp>
        <p:sp>
          <p:nvSpPr>
            <p:cNvPr id="602134" name="Rectangle 21"/>
            <p:cNvSpPr>
              <a:spLocks noChangeArrowheads="1"/>
            </p:cNvSpPr>
            <p:nvPr/>
          </p:nvSpPr>
          <p:spPr bwMode="auto">
            <a:xfrm>
              <a:off x="2164" y="2303"/>
              <a:ext cx="1672" cy="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400" b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02135" name="Rectangle 22"/>
            <p:cNvSpPr>
              <a:spLocks noChangeArrowheads="1"/>
            </p:cNvSpPr>
            <p:nvPr/>
          </p:nvSpPr>
          <p:spPr bwMode="auto">
            <a:xfrm>
              <a:off x="2320" y="2605"/>
              <a:ext cx="1056" cy="208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102000"/>
                </a:lnSpc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Circuit Design</a:t>
              </a:r>
            </a:p>
          </p:txBody>
        </p:sp>
        <p:sp>
          <p:nvSpPr>
            <p:cNvPr id="602136" name="Rectangle 23"/>
            <p:cNvSpPr>
              <a:spLocks noChangeArrowheads="1"/>
            </p:cNvSpPr>
            <p:nvPr/>
          </p:nvSpPr>
          <p:spPr bwMode="auto">
            <a:xfrm>
              <a:off x="2260" y="2539"/>
              <a:ext cx="1416" cy="27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400" b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02137" name="Rectangle 25" descr="50%"/>
            <p:cNvSpPr>
              <a:spLocks noChangeArrowheads="1"/>
            </p:cNvSpPr>
            <p:nvPr/>
          </p:nvSpPr>
          <p:spPr bwMode="auto">
            <a:xfrm>
              <a:off x="1892" y="1928"/>
              <a:ext cx="2472" cy="96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400" b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02138" name="Rectangle 26"/>
            <p:cNvSpPr>
              <a:spLocks noChangeArrowheads="1"/>
            </p:cNvSpPr>
            <p:nvPr/>
          </p:nvSpPr>
          <p:spPr bwMode="auto">
            <a:xfrm>
              <a:off x="4392" y="1818"/>
              <a:ext cx="1088" cy="3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Instruction Set</a:t>
              </a:r>
            </a:p>
            <a:p>
              <a:pPr>
                <a:lnSpc>
                  <a:spcPct val="85000"/>
                </a:lnSpc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 Architecture</a:t>
              </a:r>
            </a:p>
          </p:txBody>
        </p:sp>
        <p:sp>
          <p:nvSpPr>
            <p:cNvPr id="602139" name="Rectangle 37"/>
            <p:cNvSpPr>
              <a:spLocks noChangeArrowheads="1"/>
            </p:cNvSpPr>
            <p:nvPr/>
          </p:nvSpPr>
          <p:spPr bwMode="auto">
            <a:xfrm>
              <a:off x="2889" y="2063"/>
              <a:ext cx="320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102000"/>
                </a:lnSpc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MM</a:t>
              </a:r>
            </a:p>
          </p:txBody>
        </p:sp>
        <p:sp>
          <p:nvSpPr>
            <p:cNvPr id="602140" name="Line 38"/>
            <p:cNvSpPr>
              <a:spLocks noChangeShapeType="1"/>
            </p:cNvSpPr>
            <p:nvPr/>
          </p:nvSpPr>
          <p:spPr bwMode="auto">
            <a:xfrm>
              <a:off x="2654" y="2040"/>
              <a:ext cx="0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5" name="Oval 1029"/>
            <p:cNvSpPr>
              <a:spLocks noChangeArrowheads="1"/>
            </p:cNvSpPr>
            <p:nvPr/>
          </p:nvSpPr>
          <p:spPr bwMode="auto">
            <a:xfrm>
              <a:off x="1689" y="1706"/>
              <a:ext cx="4253" cy="677"/>
            </a:xfrm>
            <a:prstGeom prst="ellipse">
              <a:avLst/>
            </a:prstGeom>
            <a:solidFill>
              <a:schemeClr val="hlink">
                <a:alpha val="7843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400" b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02142" name="Rectangle 1031"/>
            <p:cNvSpPr>
              <a:spLocks noChangeArrowheads="1"/>
            </p:cNvSpPr>
            <p:nvPr/>
          </p:nvSpPr>
          <p:spPr bwMode="auto">
            <a:xfrm>
              <a:off x="2271" y="1708"/>
              <a:ext cx="864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>
                <a:lnSpc>
                  <a:spcPct val="102000"/>
                </a:lnSpc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Assembler</a:t>
              </a:r>
            </a:p>
          </p:txBody>
        </p:sp>
        <p:sp>
          <p:nvSpPr>
            <p:cNvPr id="602143" name="Rectangle 1032"/>
            <p:cNvSpPr>
              <a:spLocks noChangeArrowheads="1"/>
            </p:cNvSpPr>
            <p:nvPr/>
          </p:nvSpPr>
          <p:spPr bwMode="auto">
            <a:xfrm>
              <a:off x="2182" y="1731"/>
              <a:ext cx="883" cy="18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400" b="0"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指令集体系结构</a:t>
            </a:r>
            <a:r>
              <a:rPr lang="en-US" altLang="zh-CN" sz="3600" smtClean="0"/>
              <a:t>ISA</a:t>
            </a:r>
            <a:endParaRPr lang="zh-CN" altLang="en-US" sz="3600" smtClean="0"/>
          </a:p>
        </p:txBody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25" y="728663"/>
            <a:ext cx="8370888" cy="2520950"/>
          </a:xfrm>
        </p:spPr>
        <p:txBody>
          <a:bodyPr/>
          <a:lstStyle/>
          <a:p>
            <a:r>
              <a:rPr lang="en-US" altLang="zh-CN" sz="2300" smtClean="0">
                <a:latin typeface="微软雅黑" pitchFamily="34" charset="-122"/>
                <a:ea typeface="微软雅黑" pitchFamily="34" charset="-122"/>
              </a:rPr>
              <a:t>ISA</a:t>
            </a:r>
            <a:r>
              <a:rPr lang="zh-CN" altLang="en-US" sz="230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300" smtClean="0">
                <a:latin typeface="微软雅黑" pitchFamily="34" charset="-122"/>
                <a:ea typeface="微软雅黑" pitchFamily="34" charset="-122"/>
              </a:rPr>
              <a:t>Instruction Set Architecture</a:t>
            </a:r>
            <a:r>
              <a:rPr lang="zh-CN" altLang="en-US" sz="2300" smtClean="0">
                <a:latin typeface="微软雅黑" pitchFamily="34" charset="-122"/>
                <a:ea typeface="微软雅黑" pitchFamily="34" charset="-122"/>
              </a:rPr>
              <a:t>）位于软件和硬件之间</a:t>
            </a:r>
          </a:p>
          <a:p>
            <a:r>
              <a:rPr lang="zh-CN" altLang="en-US" sz="2300" smtClean="0">
                <a:latin typeface="微软雅黑" pitchFamily="34" charset="-122"/>
                <a:ea typeface="微软雅黑" pitchFamily="34" charset="-122"/>
              </a:rPr>
              <a:t>硬件的功能通过</a:t>
            </a:r>
            <a:r>
              <a:rPr lang="en-US" altLang="zh-CN" sz="2300" smtClean="0">
                <a:latin typeface="微软雅黑" pitchFamily="34" charset="-122"/>
                <a:ea typeface="微软雅黑" pitchFamily="34" charset="-122"/>
              </a:rPr>
              <a:t>ISA</a:t>
            </a:r>
            <a:r>
              <a:rPr lang="zh-CN" altLang="en-US" sz="2300" smtClean="0">
                <a:latin typeface="微软雅黑" pitchFamily="34" charset="-122"/>
                <a:ea typeface="微软雅黑" pitchFamily="34" charset="-122"/>
              </a:rPr>
              <a:t>提供出来</a:t>
            </a:r>
          </a:p>
          <a:p>
            <a:r>
              <a:rPr lang="zh-CN" altLang="en-US" sz="2300" smtClean="0">
                <a:latin typeface="微软雅黑" pitchFamily="34" charset="-122"/>
                <a:ea typeface="微软雅黑" pitchFamily="34" charset="-122"/>
              </a:rPr>
              <a:t>软件通过</a:t>
            </a:r>
            <a:r>
              <a:rPr lang="en-US" altLang="zh-CN" sz="2300" smtClean="0">
                <a:latin typeface="微软雅黑" pitchFamily="34" charset="-122"/>
                <a:ea typeface="微软雅黑" pitchFamily="34" charset="-122"/>
              </a:rPr>
              <a:t>ISA</a:t>
            </a:r>
            <a:r>
              <a:rPr lang="zh-CN" altLang="en-US" sz="2300" smtClean="0">
                <a:latin typeface="微软雅黑" pitchFamily="34" charset="-122"/>
                <a:ea typeface="微软雅黑" pitchFamily="34" charset="-122"/>
              </a:rPr>
              <a:t>规定的</a:t>
            </a:r>
            <a:r>
              <a:rPr lang="en-US" altLang="zh-CN" sz="23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3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  <a:r>
              <a:rPr lang="en-US" altLang="zh-CN" sz="23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300" smtClean="0">
                <a:latin typeface="微软雅黑" pitchFamily="34" charset="-122"/>
                <a:ea typeface="微软雅黑" pitchFamily="34" charset="-122"/>
              </a:rPr>
              <a:t>使用硬件</a:t>
            </a:r>
          </a:p>
        </p:txBody>
      </p:sp>
      <p:sp>
        <p:nvSpPr>
          <p:cNvPr id="602144" name="Rectangle 32"/>
          <p:cNvSpPr>
            <a:spLocks noChangeArrowheads="1"/>
          </p:cNvSpPr>
          <p:nvPr/>
        </p:nvSpPr>
        <p:spPr bwMode="auto">
          <a:xfrm>
            <a:off x="161925" y="2168525"/>
            <a:ext cx="8802688" cy="44084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5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300"/>
              <a:t>ISA</a:t>
            </a:r>
            <a:r>
              <a:rPr lang="zh-CN" altLang="en-US" sz="2300"/>
              <a:t>规定了：</a:t>
            </a:r>
          </a:p>
          <a:p>
            <a:pPr marL="742950" lvl="1" indent="-28575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000">
                <a:solidFill>
                  <a:srgbClr val="0000CC"/>
                </a:solidFill>
                <a:latin typeface="Arial" pitchFamily="34" charset="0"/>
              </a:rPr>
              <a:t>可执行的指令的集合，包括</a:t>
            </a:r>
            <a:r>
              <a:rPr lang="zh-CN" altLang="en-US" sz="2000">
                <a:solidFill>
                  <a:srgbClr val="CC3300"/>
                </a:solidFill>
                <a:latin typeface="Arial" pitchFamily="34" charset="0"/>
              </a:rPr>
              <a:t>指令格式</a:t>
            </a:r>
            <a:r>
              <a:rPr lang="zh-CN" altLang="en-US" sz="2000">
                <a:solidFill>
                  <a:srgbClr val="0000CC"/>
                </a:solidFill>
                <a:latin typeface="Arial" pitchFamily="34" charset="0"/>
              </a:rPr>
              <a:t>、</a:t>
            </a:r>
            <a:r>
              <a:rPr lang="zh-CN" altLang="en-US" sz="2000">
                <a:solidFill>
                  <a:srgbClr val="CC3300"/>
                </a:solidFill>
                <a:latin typeface="Arial" pitchFamily="34" charset="0"/>
              </a:rPr>
              <a:t>操作种类</a:t>
            </a:r>
            <a:r>
              <a:rPr lang="zh-CN" altLang="en-US" sz="2000">
                <a:solidFill>
                  <a:srgbClr val="0000CC"/>
                </a:solidFill>
                <a:latin typeface="Arial" pitchFamily="34" charset="0"/>
              </a:rPr>
              <a:t>以及每种操作对应的操作数的相应规定；</a:t>
            </a:r>
          </a:p>
          <a:p>
            <a:pPr marL="742950" lvl="1" indent="-28575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000">
                <a:solidFill>
                  <a:srgbClr val="0000CC"/>
                </a:solidFill>
                <a:latin typeface="Arial" pitchFamily="34" charset="0"/>
              </a:rPr>
              <a:t>指令可以接受的</a:t>
            </a:r>
            <a:r>
              <a:rPr lang="zh-CN" altLang="en-US" sz="2000">
                <a:solidFill>
                  <a:srgbClr val="CC3300"/>
                </a:solidFill>
                <a:latin typeface="Arial" pitchFamily="34" charset="0"/>
              </a:rPr>
              <a:t>操作数的类型</a:t>
            </a:r>
            <a:r>
              <a:rPr lang="zh-CN" altLang="en-US" sz="2000">
                <a:solidFill>
                  <a:srgbClr val="0000CC"/>
                </a:solidFill>
                <a:latin typeface="Arial" pitchFamily="34" charset="0"/>
              </a:rPr>
              <a:t>；</a:t>
            </a:r>
          </a:p>
          <a:p>
            <a:pPr marL="742950" lvl="1" indent="-28575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000">
                <a:solidFill>
                  <a:srgbClr val="0000CC"/>
                </a:solidFill>
                <a:latin typeface="Arial" pitchFamily="34" charset="0"/>
              </a:rPr>
              <a:t>操作数所能存放的寄存器组的结构，包括每个</a:t>
            </a:r>
            <a:r>
              <a:rPr lang="zh-CN" altLang="en-US" sz="2000">
                <a:solidFill>
                  <a:srgbClr val="CC3300"/>
                </a:solidFill>
                <a:latin typeface="Arial" pitchFamily="34" charset="0"/>
              </a:rPr>
              <a:t>寄存器的名称、编号、长度和用途</a:t>
            </a:r>
            <a:r>
              <a:rPr lang="zh-CN" altLang="en-US" sz="2000">
                <a:solidFill>
                  <a:srgbClr val="0000CC"/>
                </a:solidFill>
                <a:latin typeface="Arial" pitchFamily="34" charset="0"/>
              </a:rPr>
              <a:t>；</a:t>
            </a:r>
          </a:p>
          <a:p>
            <a:pPr marL="742950" lvl="1" indent="-28575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000">
                <a:solidFill>
                  <a:srgbClr val="0000CC"/>
                </a:solidFill>
                <a:latin typeface="Arial" pitchFamily="34" charset="0"/>
              </a:rPr>
              <a:t>操作数所能存放的</a:t>
            </a:r>
            <a:r>
              <a:rPr lang="zh-CN" altLang="en-US" sz="2000">
                <a:solidFill>
                  <a:srgbClr val="CC3300"/>
                </a:solidFill>
                <a:latin typeface="Arial" pitchFamily="34" charset="0"/>
              </a:rPr>
              <a:t>存储空间的大小和编址方式</a:t>
            </a:r>
            <a:r>
              <a:rPr lang="zh-CN" altLang="en-US" sz="2000">
                <a:solidFill>
                  <a:srgbClr val="0000CC"/>
                </a:solidFill>
                <a:latin typeface="Arial" pitchFamily="34" charset="0"/>
              </a:rPr>
              <a:t>；</a:t>
            </a:r>
          </a:p>
          <a:p>
            <a:pPr marL="742950" lvl="1" indent="-28575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000">
                <a:solidFill>
                  <a:srgbClr val="0000CC"/>
                </a:solidFill>
                <a:latin typeface="Arial" pitchFamily="34" charset="0"/>
              </a:rPr>
              <a:t>操作数在存储空间存放时按照</a:t>
            </a:r>
            <a:r>
              <a:rPr lang="zh-CN" altLang="en-US" sz="2000">
                <a:solidFill>
                  <a:srgbClr val="CC3300"/>
                </a:solidFill>
                <a:latin typeface="Arial" pitchFamily="34" charset="0"/>
              </a:rPr>
              <a:t>大端还是小端方式存放</a:t>
            </a:r>
            <a:r>
              <a:rPr lang="zh-CN" altLang="en-US" sz="2000">
                <a:solidFill>
                  <a:srgbClr val="0000CC"/>
                </a:solidFill>
                <a:latin typeface="Arial" pitchFamily="34" charset="0"/>
              </a:rPr>
              <a:t>；</a:t>
            </a:r>
          </a:p>
          <a:p>
            <a:pPr marL="742950" lvl="1" indent="-28575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000">
                <a:solidFill>
                  <a:srgbClr val="0000CC"/>
                </a:solidFill>
                <a:latin typeface="Arial" pitchFamily="34" charset="0"/>
              </a:rPr>
              <a:t>指令获取操作数的方式，即</a:t>
            </a:r>
            <a:r>
              <a:rPr lang="zh-CN" altLang="en-US" sz="2000">
                <a:solidFill>
                  <a:srgbClr val="CC3300"/>
                </a:solidFill>
                <a:latin typeface="Arial" pitchFamily="34" charset="0"/>
              </a:rPr>
              <a:t>寻址方式</a:t>
            </a:r>
            <a:r>
              <a:rPr lang="zh-CN" altLang="en-US" sz="2000">
                <a:solidFill>
                  <a:srgbClr val="0000CC"/>
                </a:solidFill>
                <a:latin typeface="Arial" pitchFamily="34" charset="0"/>
              </a:rPr>
              <a:t>；</a:t>
            </a:r>
          </a:p>
          <a:p>
            <a:pPr marL="742950" lvl="1" indent="-28575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000">
                <a:solidFill>
                  <a:srgbClr val="0000CC"/>
                </a:solidFill>
                <a:latin typeface="Arial" pitchFamily="34" charset="0"/>
              </a:rPr>
              <a:t>指令执行过程的控制方式，包括</a:t>
            </a:r>
            <a:r>
              <a:rPr lang="zh-CN" altLang="en-US" sz="2000">
                <a:solidFill>
                  <a:srgbClr val="CC3300"/>
                </a:solidFill>
                <a:latin typeface="Arial" pitchFamily="34" charset="0"/>
              </a:rPr>
              <a:t>程序计数器</a:t>
            </a:r>
            <a:r>
              <a:rPr lang="zh-CN" altLang="en-US" sz="2000">
                <a:solidFill>
                  <a:srgbClr val="0000CC"/>
                </a:solidFill>
                <a:latin typeface="Arial" pitchFamily="34" charset="0"/>
              </a:rPr>
              <a:t>、</a:t>
            </a:r>
            <a:r>
              <a:rPr lang="zh-CN" altLang="en-US" sz="2000">
                <a:solidFill>
                  <a:srgbClr val="CC3300"/>
                </a:solidFill>
                <a:latin typeface="Arial" pitchFamily="34" charset="0"/>
              </a:rPr>
              <a:t>条件码定义</a:t>
            </a:r>
            <a:r>
              <a:rPr lang="zh-CN" altLang="en-US" sz="2000">
                <a:solidFill>
                  <a:srgbClr val="0000CC"/>
                </a:solidFill>
                <a:latin typeface="Arial" pitchFamily="34" charset="0"/>
              </a:rPr>
              <a:t>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2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4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76250" y="98425"/>
            <a:ext cx="8229600" cy="561975"/>
          </a:xfrm>
        </p:spPr>
        <p:txBody>
          <a:bodyPr lIns="38100" tIns="38100" rIns="38100" bIns="38100"/>
          <a:lstStyle/>
          <a:p>
            <a:pPr marL="119063" indent="-119063" eaLnBrk="1" hangingPunct="1"/>
            <a:r>
              <a:rPr lang="zh-CN" altLang="en-US" sz="3200" smtClean="0"/>
              <a:t>高级语言程序转换为机器代码的过程</a:t>
            </a:r>
            <a:r>
              <a:rPr lang="zh-CN" altLang="en-US" smtClean="0"/>
              <a:t> </a:t>
            </a:r>
            <a:endParaRPr lang="en-US" altLang="zh-CN" smtClean="0"/>
          </a:p>
        </p:txBody>
      </p:sp>
      <p:sp>
        <p:nvSpPr>
          <p:cNvPr id="551941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385763" y="3608388"/>
            <a:ext cx="8408987" cy="3195637"/>
          </a:xfrm>
        </p:spPr>
        <p:txBody>
          <a:bodyPr lIns="38100" tIns="38100" rIns="38100" bIns="38100"/>
          <a:lstStyle/>
          <a:p>
            <a:pPr marL="317500" lvl="1" indent="0" eaLnBrk="1" hangingPunct="1">
              <a:spcBef>
                <a:spcPct val="25000"/>
              </a:spcBef>
              <a:buFontTx/>
              <a:buNone/>
            </a:pP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预处理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：在高级语言源程序中插入所有用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#include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命令指定的文件和用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#define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声明指定的宏。</a:t>
            </a:r>
          </a:p>
          <a:p>
            <a:pPr marL="317500" lvl="1" indent="0" eaLnBrk="1" hangingPunct="1">
              <a:spcBef>
                <a:spcPct val="25000"/>
              </a:spcBef>
              <a:buFontTx/>
              <a:buNone/>
            </a:pP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编译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：将预处理后的源程序文件编译生成相应的</a:t>
            </a:r>
            <a:r>
              <a:rPr lang="zh-CN" altLang="en-US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汇编语言程序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17500" lvl="1" indent="0" eaLnBrk="1" hangingPunct="1">
              <a:spcBef>
                <a:spcPct val="25000"/>
              </a:spcBef>
              <a:buFontTx/>
              <a:buNone/>
            </a:pP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汇编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：由</a:t>
            </a:r>
            <a:r>
              <a:rPr lang="zh-CN" altLang="en-US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汇编程序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en-US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汇编语言源程序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文件转换为</a:t>
            </a:r>
            <a:r>
              <a:rPr lang="zh-CN" altLang="en-US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可重定位的机器语言目标代码文件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17500" lvl="1" indent="0" eaLnBrk="1" hangingPunct="1">
              <a:spcBef>
                <a:spcPct val="25000"/>
              </a:spcBef>
              <a:buFontTx/>
              <a:buNone/>
            </a:pP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链接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：由链接器将多个可重定位的机器语言目标文件以及库例程（如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printf()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库函数）链接起来，生成最终的</a:t>
            </a:r>
            <a:r>
              <a:rPr lang="zh-CN" altLang="en-US" sz="22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可执行目标文件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。 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5194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28663"/>
            <a:ext cx="9144000" cy="2879725"/>
          </a:xfrm>
          <a:prstGeom prst="rect">
            <a:avLst/>
          </a:prstGeom>
          <a:noFill/>
        </p:spPr>
      </p:pic>
      <p:sp>
        <p:nvSpPr>
          <p:cNvPr id="551945" name="Text Box 9"/>
          <p:cNvSpPr txBox="1">
            <a:spLocks noChangeArrowheads="1"/>
          </p:cNvSpPr>
          <p:nvPr/>
        </p:nvSpPr>
        <p:spPr bwMode="auto">
          <a:xfrm>
            <a:off x="161925" y="857250"/>
            <a:ext cx="5445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</a:rPr>
              <a:t>用</a:t>
            </a:r>
            <a:r>
              <a:rPr lang="en-US" altLang="zh-CN" sz="2400">
                <a:solidFill>
                  <a:srgbClr val="FF3300"/>
                </a:solidFill>
              </a:rPr>
              <a:t>GCC</a:t>
            </a:r>
            <a:r>
              <a:rPr lang="zh-CN" altLang="en-US" sz="2400">
                <a:solidFill>
                  <a:srgbClr val="FF3300"/>
                </a:solidFill>
              </a:rPr>
              <a:t>编译器套件进行转换的过程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1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1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1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1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27193</TotalTime>
  <Words>5836</Words>
  <Application>Microsoft Office PowerPoint</Application>
  <PresentationFormat>全屏显示(4:3)</PresentationFormat>
  <Paragraphs>772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8" baseType="lpstr">
      <vt:lpstr>Arial</vt:lpstr>
      <vt:lpstr>宋体</vt:lpstr>
      <vt:lpstr>黑体</vt:lpstr>
      <vt:lpstr>微软雅黑</vt:lpstr>
      <vt:lpstr>Times New Roman</vt:lpstr>
      <vt:lpstr>Wingdings</vt:lpstr>
      <vt:lpstr>Symbol</vt:lpstr>
      <vt:lpstr>默认设计模板</vt:lpstr>
      <vt:lpstr>  第三章 程序的转换与机器级表示  程序转换概述 IA-32 /x86-64指令系统 C语言程序的机器级表示 复杂数据类型的分配和访问 越界访问和缓冲区溢出、x86-64架构</vt:lpstr>
      <vt:lpstr>程序的转换与机器级表示</vt:lpstr>
      <vt:lpstr>程序的机器级表示</vt:lpstr>
      <vt:lpstr>“指令”的概念</vt:lpstr>
      <vt:lpstr>回顾：Hardware/Software  Interface</vt:lpstr>
      <vt:lpstr>机器级指令</vt:lpstr>
      <vt:lpstr>计算机中数据的存储</vt:lpstr>
      <vt:lpstr>指令集体系结构ISA</vt:lpstr>
      <vt:lpstr>高级语言程序转换为机器代码的过程 </vt:lpstr>
      <vt:lpstr>                GCC使用举例</vt:lpstr>
      <vt:lpstr>       两种目标文件</vt:lpstr>
      <vt:lpstr>程序的机器级表示</vt:lpstr>
      <vt:lpstr>IA-32/x64指令系统概述</vt:lpstr>
      <vt:lpstr>IA-32支持的数据类型及格式</vt:lpstr>
      <vt:lpstr>IA-32的寄存器组织</vt:lpstr>
      <vt:lpstr>IA-32的标志寄存器</vt:lpstr>
      <vt:lpstr>IA-32的寻址方式</vt:lpstr>
      <vt:lpstr>保护模式下的寻址方式</vt:lpstr>
      <vt:lpstr>存储器操作数的寻址方式</vt:lpstr>
      <vt:lpstr>存储器操作数的寻址方式</vt:lpstr>
      <vt:lpstr>浮点寄存器栈和多媒体扩展寄存器组 </vt:lpstr>
      <vt:lpstr>IA-32中通用寄存器中的编号</vt:lpstr>
      <vt:lpstr>IA-32常用指令类型</vt:lpstr>
      <vt:lpstr>“入栈”和“出栈”操作</vt:lpstr>
      <vt:lpstr>传送指令举例</vt:lpstr>
      <vt:lpstr>IA-32常用指令类型</vt:lpstr>
      <vt:lpstr>整数乘除指令</vt:lpstr>
      <vt:lpstr>定点算术运算指令汇总 </vt:lpstr>
      <vt:lpstr>定点加法指令举例</vt:lpstr>
      <vt:lpstr>定点乘法指令举例</vt:lpstr>
      <vt:lpstr>定点乘法指令举例</vt:lpstr>
      <vt:lpstr>定点乘法指令举例</vt:lpstr>
      <vt:lpstr>整数乘除指令</vt:lpstr>
      <vt:lpstr>IA-32常用指令类型</vt:lpstr>
      <vt:lpstr>按位运算指令举例</vt:lpstr>
      <vt:lpstr>移位指令举例</vt:lpstr>
      <vt:lpstr>IA-32常用指令类型</vt:lpstr>
      <vt:lpstr>条件转移指令</vt:lpstr>
      <vt:lpstr>例子：C表达式类型转换顺序</vt:lpstr>
      <vt:lpstr>幻灯片 40</vt:lpstr>
      <vt:lpstr>例子：程序的机器级表示与执行*</vt:lpstr>
      <vt:lpstr>subl $1, %edx指令的执行结果</vt:lpstr>
      <vt:lpstr>cpml %edx,%eax指令的执行结果</vt:lpstr>
      <vt:lpstr>jbe .L3指令的执行结果</vt:lpstr>
      <vt:lpstr>例子：程序的机器级表示与执行</vt:lpstr>
      <vt:lpstr>jle .L3指令的执行结果</vt:lpstr>
      <vt:lpstr>X87浮点指令、MMX和SSE指令 </vt:lpstr>
      <vt:lpstr>SSE指令（SIMD操作）</vt:lpstr>
      <vt:lpstr>SSE指令（SIMD操作）</vt:lpstr>
      <vt:lpstr>总结</vt:lpstr>
    </vt:vector>
  </TitlesOfParts>
  <Company>Nanjing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《计算机组成原理》 精品课程建设的一点体会</dc:title>
  <dc:creator>Yuan Chunfeng</dc:creator>
  <cp:lastModifiedBy>SU</cp:lastModifiedBy>
  <cp:revision>2917</cp:revision>
  <dcterms:created xsi:type="dcterms:W3CDTF">2008-04-26T09:05:28Z</dcterms:created>
  <dcterms:modified xsi:type="dcterms:W3CDTF">2014-09-14T13:11:37Z</dcterms:modified>
</cp:coreProperties>
</file>