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1065" r:id="rId2"/>
    <p:sldId id="1108" r:id="rId3"/>
    <p:sldId id="1080" r:id="rId4"/>
    <p:sldId id="1081" r:id="rId5"/>
    <p:sldId id="1082" r:id="rId6"/>
    <p:sldId id="1083" r:id="rId7"/>
    <p:sldId id="1084" r:id="rId8"/>
    <p:sldId id="1085" r:id="rId9"/>
    <p:sldId id="1086" r:id="rId10"/>
    <p:sldId id="1090" r:id="rId11"/>
    <p:sldId id="1092" r:id="rId12"/>
    <p:sldId id="1094" r:id="rId13"/>
    <p:sldId id="1091" r:id="rId14"/>
    <p:sldId id="1095" r:id="rId15"/>
    <p:sldId id="1087" r:id="rId16"/>
    <p:sldId id="1088" r:id="rId17"/>
    <p:sldId id="1098" r:id="rId18"/>
    <p:sldId id="1089" r:id="rId19"/>
    <p:sldId id="1093" r:id="rId20"/>
    <p:sldId id="1097" r:id="rId21"/>
    <p:sldId id="1099" r:id="rId22"/>
    <p:sldId id="1100" r:id="rId23"/>
    <p:sldId id="1101" r:id="rId24"/>
    <p:sldId id="1102" r:id="rId25"/>
    <p:sldId id="1103" r:id="rId26"/>
    <p:sldId id="1104" r:id="rId27"/>
    <p:sldId id="1105" r:id="rId28"/>
    <p:sldId id="1106" r:id="rId29"/>
    <p:sldId id="1107" r:id="rId30"/>
    <p:sldId id="1066" r:id="rId31"/>
    <p:sldId id="1067" r:id="rId32"/>
    <p:sldId id="1068" r:id="rId33"/>
    <p:sldId id="1069" r:id="rId34"/>
    <p:sldId id="1070" r:id="rId35"/>
    <p:sldId id="1071" r:id="rId36"/>
    <p:sldId id="1072" r:id="rId37"/>
    <p:sldId id="1073" r:id="rId38"/>
    <p:sldId id="1074" r:id="rId39"/>
    <p:sldId id="1075" r:id="rId40"/>
    <p:sldId id="1076" r:id="rId41"/>
    <p:sldId id="1077" r:id="rId42"/>
    <p:sldId id="1078" r:id="rId43"/>
    <p:sldId id="1079" r:id="rId4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0066CC"/>
    <a:srgbClr val="0066FF"/>
    <a:srgbClr val="FF3300"/>
    <a:srgbClr val="008000"/>
    <a:srgbClr val="3333CC"/>
    <a:srgbClr val="005024"/>
    <a:srgbClr val="00763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546" autoAdjust="0"/>
    <p:restoredTop sz="81933" autoAdjust="0"/>
  </p:normalViewPr>
  <p:slideViewPr>
    <p:cSldViewPr>
      <p:cViewPr>
        <p:scale>
          <a:sx n="50" d="100"/>
          <a:sy n="50" d="100"/>
        </p:scale>
        <p:origin x="-1836" y="-8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3288" y="-108"/>
      </p:cViewPr>
      <p:guideLst>
        <p:guide orient="horz" pos="2880"/>
        <p:guide pos="2160"/>
      </p:guideLst>
    </p:cSldViewPr>
  </p:notes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8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D16D53D-1CA5-4022-B539-9C48B6C5A2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57FDC1-EF84-45F2-A69E-693181F37F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E4668F-BE0D-45EF-A77C-82B9E4218F6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188913"/>
            <a:ext cx="2058988" cy="58658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029325" cy="58658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F9481E-64B8-486E-872A-C29B3994CA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BD7AED-E641-44C8-A98E-495499EBA5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9B8F6A-0470-44E6-8DD1-1E9F8084636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836613"/>
            <a:ext cx="4038600" cy="5218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836613"/>
            <a:ext cx="4038600" cy="5218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43E243-5D28-4CD9-9664-8A72CCDDB1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858B9-BF8F-4DCB-8776-ADD68F0E84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4673D9-4B2C-4753-86EA-DF43265C92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38D407-9BB6-40A0-9219-BD7612D9D4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2886C7-832C-45C5-B03A-CF32F4FFD1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AF4DBD-23F8-4E7A-BA7E-451F40DD16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913"/>
            <a:ext cx="8229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836613"/>
            <a:ext cx="8229600" cy="521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EEACF6ED-3282-46CC-B34C-FE396F7720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323850" y="692150"/>
            <a:ext cx="8496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endParaRPr lang="zh-CN" altLang="en-US" b="0">
              <a:latin typeface="Arial" charset="0"/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+mj-lt"/>
          <a:ea typeface="黑体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–"/>
        <a:defRPr sz="2000" b="1">
          <a:solidFill>
            <a:srgbClr val="0000CC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•"/>
        <a:defRPr sz="2400" b="1">
          <a:solidFill>
            <a:srgbClr val="006600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–"/>
        <a:defRPr sz="1600" b="1">
          <a:solidFill>
            <a:srgbClr val="CC3300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5pPr>
      <a:lvl6pPr marL="25146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6pPr>
      <a:lvl7pPr marL="29718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7pPr>
      <a:lvl8pPr marL="34290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8pPr>
      <a:lvl9pPr marL="38862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../&#23454;&#39564;/PA/PA1/src/exec/exec.c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200" smtClean="0"/>
              <a:t>程序的机器级表示</a:t>
            </a:r>
          </a:p>
        </p:txBody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250" y="728663"/>
            <a:ext cx="8229600" cy="59404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分以下五个部分介绍</a:t>
            </a:r>
          </a:p>
          <a:p>
            <a:pPr lvl="1">
              <a:lnSpc>
                <a:spcPct val="100000"/>
              </a:lnSpc>
            </a:pPr>
            <a:r>
              <a:rPr lang="zh-CN" altLang="en-US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第一讲：程序转换概述</a:t>
            </a:r>
          </a:p>
          <a:p>
            <a:pPr lvl="2">
              <a:lnSpc>
                <a:spcPct val="100000"/>
              </a:lnSpc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机器指令和汇编指令</a:t>
            </a:r>
          </a:p>
          <a:p>
            <a:pPr lvl="2">
              <a:lnSpc>
                <a:spcPct val="100000"/>
              </a:lnSpc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机器级程序员感觉到的属性和功能特性</a:t>
            </a:r>
          </a:p>
          <a:p>
            <a:pPr lvl="2">
              <a:lnSpc>
                <a:spcPct val="100000"/>
              </a:lnSpc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高级语言程序转换为机器代码的过程</a:t>
            </a:r>
          </a:p>
          <a:p>
            <a:pPr lvl="1">
              <a:lnSpc>
                <a:spcPct val="100000"/>
              </a:lnSpc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第二讲：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IA-32 /x86-64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指令系统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第三讲：</a:t>
            </a:r>
            <a:r>
              <a:rPr lang="en-US" altLang="zh-CN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 C</a:t>
            </a:r>
            <a:r>
              <a:rPr lang="zh-CN" altLang="en-US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语言程序的机器级表示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  </a:t>
            </a:r>
          </a:p>
          <a:p>
            <a:pPr lvl="2">
              <a:lnSpc>
                <a:spcPct val="100000"/>
              </a:lnSpc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过程调用的机器级表示</a:t>
            </a:r>
          </a:p>
          <a:p>
            <a:pPr lvl="2">
              <a:lnSpc>
                <a:spcPct val="100000"/>
              </a:lnSpc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选择语句的机器级表示</a:t>
            </a:r>
          </a:p>
          <a:p>
            <a:pPr lvl="2">
              <a:lnSpc>
                <a:spcPct val="100000"/>
              </a:lnSpc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循环结构的机器级表示 </a:t>
            </a:r>
          </a:p>
          <a:p>
            <a:pPr lvl="1">
              <a:lnSpc>
                <a:spcPct val="100000"/>
              </a:lnSpc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第四讲：复杂数据类型的分配和访问 </a:t>
            </a:r>
          </a:p>
          <a:p>
            <a:pPr lvl="2">
              <a:lnSpc>
                <a:spcPct val="100000"/>
              </a:lnSpc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数组的分配和访问 </a:t>
            </a:r>
          </a:p>
          <a:p>
            <a:pPr lvl="2">
              <a:lnSpc>
                <a:spcPct val="100000"/>
              </a:lnSpc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结构体数据的分配和访问 </a:t>
            </a:r>
          </a:p>
          <a:p>
            <a:pPr lvl="2">
              <a:lnSpc>
                <a:spcPct val="100000"/>
              </a:lnSpc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联合体数据的分配和访问 </a:t>
            </a:r>
          </a:p>
          <a:p>
            <a:pPr lvl="2">
              <a:lnSpc>
                <a:spcPct val="100000"/>
              </a:lnSpc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数据的对齐 </a:t>
            </a:r>
          </a:p>
          <a:p>
            <a:pPr lvl="1">
              <a:lnSpc>
                <a:spcPct val="100000"/>
              </a:lnSpc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第五讲：越界访问和缓冲区溢出 </a:t>
            </a:r>
          </a:p>
        </p:txBody>
      </p:sp>
      <p:sp>
        <p:nvSpPr>
          <p:cNvPr id="733188" name="Text Box 4"/>
          <p:cNvSpPr txBox="1">
            <a:spLocks noChangeArrowheads="1"/>
          </p:cNvSpPr>
          <p:nvPr/>
        </p:nvSpPr>
        <p:spPr bwMode="auto">
          <a:xfrm>
            <a:off x="6416675" y="1042988"/>
            <a:ext cx="2339975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  <a:latin typeface="Arial" pitchFamily="34" charset="0"/>
              </a:rPr>
              <a:t>从高级语言程序出发，用其对应的机器级代码以及内存（栈）中信息的变化来说明底层实现</a:t>
            </a:r>
            <a:endParaRPr lang="en-US" altLang="zh-CN" sz="2000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733189" name="AutoShape 5"/>
          <p:cNvSpPr>
            <a:spLocks/>
          </p:cNvSpPr>
          <p:nvPr/>
        </p:nvSpPr>
        <p:spPr bwMode="auto">
          <a:xfrm>
            <a:off x="5472113" y="3114675"/>
            <a:ext cx="630237" cy="3195638"/>
          </a:xfrm>
          <a:prstGeom prst="rightBrace">
            <a:avLst>
              <a:gd name="adj1" fmla="val 42254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3190" name="Text Box 6"/>
          <p:cNvSpPr txBox="1">
            <a:spLocks noChangeArrowheads="1"/>
          </p:cNvSpPr>
          <p:nvPr/>
        </p:nvSpPr>
        <p:spPr bwMode="auto">
          <a:xfrm>
            <a:off x="6146800" y="3878263"/>
            <a:ext cx="2386013" cy="167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2000"/>
              <a:t>围绕</a:t>
            </a:r>
            <a:r>
              <a:rPr lang="en-US" altLang="zh-CN" sz="2000"/>
              <a:t>C</a:t>
            </a:r>
            <a:r>
              <a:rPr lang="zh-CN" altLang="en-US" sz="2000"/>
              <a:t>语言中的语句和复杂数据类型，解释其在底层机器级的实现方法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2875"/>
            <a:ext cx="8229600" cy="561975"/>
          </a:xfrm>
        </p:spPr>
        <p:txBody>
          <a:bodyPr/>
          <a:lstStyle/>
          <a:p>
            <a:r>
              <a:rPr lang="en-US" altLang="zh-CN" sz="3600" smtClean="0"/>
              <a:t>IA-32</a:t>
            </a:r>
            <a:r>
              <a:rPr lang="zh-CN" altLang="en-US" sz="3600" smtClean="0"/>
              <a:t>的寄存器组织</a:t>
            </a:r>
          </a:p>
        </p:txBody>
      </p:sp>
      <p:sp>
        <p:nvSpPr>
          <p:cNvPr id="76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76698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925" y="819150"/>
            <a:ext cx="8731250" cy="567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en-US" altLang="zh-CN" sz="3600" smtClean="0"/>
              <a:t>IA-32</a:t>
            </a:r>
            <a:r>
              <a:rPr lang="zh-CN" altLang="en-US" sz="3600" smtClean="0"/>
              <a:t>的寄存器组织</a:t>
            </a:r>
          </a:p>
        </p:txBody>
      </p:sp>
      <p:sp>
        <p:nvSpPr>
          <p:cNvPr id="76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6863" y="5589588"/>
            <a:ext cx="8505825" cy="900112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200" smtClean="0">
                <a:solidFill>
                  <a:srgbClr val="FF3300"/>
                </a:solidFill>
                <a:ea typeface="微软雅黑" pitchFamily="34" charset="-122"/>
              </a:rPr>
              <a:t>反映了体系结构发展的轨迹，字长不断扩充，指令保持兼容</a:t>
            </a:r>
          </a:p>
          <a:p>
            <a:pPr>
              <a:buFontTx/>
              <a:buNone/>
            </a:pPr>
            <a:r>
              <a:rPr lang="en-US" altLang="zh-CN" sz="2200" smtClean="0">
                <a:solidFill>
                  <a:srgbClr val="FF3300"/>
                </a:solidFill>
                <a:ea typeface="微软雅黑" pitchFamily="34" charset="-122"/>
              </a:rPr>
              <a:t>ST</a:t>
            </a:r>
            <a:r>
              <a:rPr lang="zh-CN" altLang="en-US" sz="2200" smtClean="0">
                <a:solidFill>
                  <a:srgbClr val="FF3300"/>
                </a:solidFill>
                <a:ea typeface="微软雅黑" pitchFamily="34" charset="-122"/>
              </a:rPr>
              <a:t>（</a:t>
            </a:r>
            <a:r>
              <a:rPr lang="en-US" altLang="zh-CN" sz="2200" smtClean="0">
                <a:solidFill>
                  <a:srgbClr val="FF3300"/>
                </a:solidFill>
                <a:ea typeface="微软雅黑" pitchFamily="34" charset="-122"/>
              </a:rPr>
              <a:t>0</a:t>
            </a:r>
            <a:r>
              <a:rPr lang="zh-CN" altLang="en-US" sz="2200" smtClean="0">
                <a:solidFill>
                  <a:srgbClr val="FF3300"/>
                </a:solidFill>
                <a:ea typeface="微软雅黑" pitchFamily="34" charset="-122"/>
              </a:rPr>
              <a:t>）</a:t>
            </a:r>
            <a:r>
              <a:rPr lang="en-US" altLang="zh-CN" sz="2200" smtClean="0">
                <a:solidFill>
                  <a:srgbClr val="FF3300"/>
                </a:solidFill>
                <a:ea typeface="微软雅黑" pitchFamily="34" charset="-122"/>
                <a:cs typeface="Arial" pitchFamily="34" charset="0"/>
              </a:rPr>
              <a:t>~ ST</a:t>
            </a:r>
            <a:r>
              <a:rPr lang="zh-CN" altLang="en-US" sz="2200" smtClean="0">
                <a:solidFill>
                  <a:srgbClr val="FF3300"/>
                </a:solidFill>
                <a:ea typeface="微软雅黑" pitchFamily="34" charset="-122"/>
                <a:cs typeface="Arial" pitchFamily="34" charset="0"/>
              </a:rPr>
              <a:t>（</a:t>
            </a:r>
            <a:r>
              <a:rPr lang="en-US" altLang="zh-CN" sz="2200" smtClean="0">
                <a:solidFill>
                  <a:srgbClr val="FF3300"/>
                </a:solidFill>
                <a:ea typeface="微软雅黑" pitchFamily="34" charset="-122"/>
                <a:cs typeface="Arial" pitchFamily="34" charset="0"/>
              </a:rPr>
              <a:t>7</a:t>
            </a:r>
            <a:r>
              <a:rPr lang="zh-CN" altLang="en-US" sz="2200" smtClean="0">
                <a:solidFill>
                  <a:srgbClr val="FF3300"/>
                </a:solidFill>
                <a:ea typeface="微软雅黑" pitchFamily="34" charset="-122"/>
                <a:cs typeface="Arial" pitchFamily="34" charset="0"/>
              </a:rPr>
              <a:t>）是</a:t>
            </a:r>
            <a:r>
              <a:rPr lang="en-US" altLang="zh-CN" sz="2200" smtClean="0">
                <a:solidFill>
                  <a:srgbClr val="FF3300"/>
                </a:solidFill>
                <a:ea typeface="微软雅黑" pitchFamily="34" charset="-122"/>
                <a:cs typeface="Arial" pitchFamily="34" charset="0"/>
              </a:rPr>
              <a:t>80</a:t>
            </a:r>
            <a:r>
              <a:rPr lang="zh-CN" altLang="en-US" sz="2200" smtClean="0">
                <a:solidFill>
                  <a:srgbClr val="FF3300"/>
                </a:solidFill>
                <a:ea typeface="微软雅黑" pitchFamily="34" charset="-122"/>
                <a:cs typeface="Arial" pitchFamily="34" charset="0"/>
              </a:rPr>
              <a:t>位，</a:t>
            </a:r>
            <a:r>
              <a:rPr lang="en-US" altLang="zh-CN" sz="2200" smtClean="0">
                <a:solidFill>
                  <a:srgbClr val="FF3300"/>
                </a:solidFill>
                <a:ea typeface="微软雅黑" pitchFamily="34" charset="-122"/>
                <a:cs typeface="Arial" pitchFamily="34" charset="0"/>
              </a:rPr>
              <a:t>MM0 ~MM7</a:t>
            </a:r>
            <a:r>
              <a:rPr lang="zh-CN" altLang="en-US" sz="2200" smtClean="0">
                <a:solidFill>
                  <a:srgbClr val="FF3300"/>
                </a:solidFill>
                <a:ea typeface="微软雅黑" pitchFamily="34" charset="-122"/>
                <a:cs typeface="Arial" pitchFamily="34" charset="0"/>
              </a:rPr>
              <a:t>使用其低</a:t>
            </a:r>
            <a:r>
              <a:rPr lang="en-US" altLang="zh-CN" sz="2200" smtClean="0">
                <a:solidFill>
                  <a:srgbClr val="FF3300"/>
                </a:solidFill>
                <a:ea typeface="微软雅黑" pitchFamily="34" charset="-122"/>
                <a:cs typeface="Arial" pitchFamily="34" charset="0"/>
              </a:rPr>
              <a:t>64</a:t>
            </a:r>
            <a:r>
              <a:rPr lang="zh-CN" altLang="en-US" sz="2200" smtClean="0">
                <a:solidFill>
                  <a:srgbClr val="FF3300"/>
                </a:solidFill>
                <a:ea typeface="微软雅黑" pitchFamily="34" charset="-122"/>
                <a:cs typeface="Arial" pitchFamily="34" charset="0"/>
              </a:rPr>
              <a:t>位</a:t>
            </a:r>
          </a:p>
        </p:txBody>
      </p:sp>
      <p:pic>
        <p:nvPicPr>
          <p:cNvPr id="769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6375" y="863600"/>
            <a:ext cx="8596313" cy="4725988"/>
          </a:xfrm>
          <a:prstGeom prst="rect">
            <a:avLst/>
          </a:prstGeom>
          <a:noFill/>
        </p:spPr>
      </p:pic>
      <p:sp>
        <p:nvSpPr>
          <p:cNvPr id="769030" name="Rectangle 6"/>
          <p:cNvSpPr>
            <a:spLocks noChangeArrowheads="1"/>
          </p:cNvSpPr>
          <p:nvPr/>
        </p:nvSpPr>
        <p:spPr bwMode="auto">
          <a:xfrm>
            <a:off x="250825" y="954088"/>
            <a:ext cx="5086350" cy="4454525"/>
          </a:xfrm>
          <a:prstGeom prst="rect">
            <a:avLst/>
          </a:prstGeom>
          <a:solidFill>
            <a:srgbClr val="3366FF">
              <a:alpha val="25999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75" y="0"/>
            <a:ext cx="8280400" cy="685800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700" smtClean="0">
                <a:latin typeface="微软雅黑" pitchFamily="34" charset="-122"/>
                <a:ea typeface="微软雅黑" pitchFamily="34" charset="-122"/>
              </a:rPr>
              <a:t>typedef struct{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700" smtClean="0">
                <a:latin typeface="微软雅黑" pitchFamily="34" charset="-122"/>
                <a:ea typeface="微软雅黑" pitchFamily="34" charset="-122"/>
              </a:rPr>
              <a:t>union{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700" smtClean="0">
                <a:latin typeface="微软雅黑" pitchFamily="34" charset="-122"/>
                <a:ea typeface="微软雅黑" pitchFamily="34" charset="-122"/>
              </a:rPr>
              <a:t>	 </a:t>
            </a:r>
            <a:r>
              <a:rPr lang="en-US" altLang="zh-CN" sz="17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struct {          uint32_t  eax;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7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			uint32_t  ecx;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7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			uint32_t  edx;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7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			uint32_t  ebx;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7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			uint32_t  esp;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7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			uint32_t  ebp;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7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			uint32_t  esi;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7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			uint32_t  edi;};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700" smtClean="0">
                <a:latin typeface="微软雅黑" pitchFamily="34" charset="-122"/>
                <a:ea typeface="微软雅黑" pitchFamily="34" charset="-122"/>
              </a:rPr>
              <a:t>	 union{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700" smtClean="0">
                <a:latin typeface="微软雅黑" pitchFamily="34" charset="-122"/>
                <a:ea typeface="微软雅黑" pitchFamily="34" charset="-122"/>
              </a:rPr>
              <a:t>			uint32_t  _32;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700" smtClean="0">
                <a:latin typeface="微软雅黑" pitchFamily="34" charset="-122"/>
                <a:ea typeface="微软雅黑" pitchFamily="34" charset="-122"/>
              </a:rPr>
              <a:t>			uint16_t  _16;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700" smtClean="0">
                <a:latin typeface="微软雅黑" pitchFamily="34" charset="-122"/>
                <a:ea typeface="微软雅黑" pitchFamily="34" charset="-122"/>
              </a:rPr>
              <a:t>			uint8_t  _8[2];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700" smtClean="0">
                <a:latin typeface="微软雅黑" pitchFamily="34" charset="-122"/>
                <a:ea typeface="微软雅黑" pitchFamily="34" charset="-122"/>
              </a:rPr>
              <a:t>		 } gpr[8];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700" smtClean="0">
                <a:latin typeface="微软雅黑" pitchFamily="34" charset="-122"/>
                <a:ea typeface="微软雅黑" pitchFamily="34" charset="-122"/>
              </a:rPr>
              <a:t>	};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7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swaddr_t  eip;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700" smtClean="0">
                <a:latin typeface="微软雅黑" pitchFamily="34" charset="-122"/>
                <a:ea typeface="微软雅黑" pitchFamily="34" charset="-122"/>
              </a:rPr>
              <a:t>} CPU_state;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altLang="zh-CN" sz="17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700" smtClean="0">
                <a:latin typeface="微软雅黑" pitchFamily="34" charset="-122"/>
                <a:ea typeface="微软雅黑" pitchFamily="34" charset="-122"/>
              </a:rPr>
              <a:t>extern CPU_state cpu;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700" smtClean="0">
                <a:latin typeface="微软雅黑" pitchFamily="34" charset="-122"/>
                <a:ea typeface="微软雅黑" pitchFamily="34" charset="-122"/>
              </a:rPr>
              <a:t>enum { R_EAX, R_ECX, R_EDX, R_EBX, R_ESP, R_EBP, R_ESI, R_EDI };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700" smtClean="0">
                <a:latin typeface="微软雅黑" pitchFamily="34" charset="-122"/>
                <a:ea typeface="微软雅黑" pitchFamily="34" charset="-122"/>
              </a:rPr>
              <a:t>enum { R_AX, R_CX, R_DX, R_BX, R_SP, R_BP, R_SI, R_DI };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700" smtClean="0">
                <a:latin typeface="微软雅黑" pitchFamily="34" charset="-122"/>
                <a:ea typeface="微软雅黑" pitchFamily="34" charset="-122"/>
              </a:rPr>
              <a:t>enum { R_AL, R_CL, R_DL, R_BL, R_AH, R_CH, R_DH, R_BH };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altLang="zh-CN" sz="17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700" smtClean="0">
                <a:latin typeface="微软雅黑" pitchFamily="34" charset="-122"/>
                <a:ea typeface="微软雅黑" pitchFamily="34" charset="-122"/>
              </a:rPr>
              <a:t>#define reg_l(index)   (cpu.gpr[index]._32)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700" smtClean="0">
                <a:latin typeface="微软雅黑" pitchFamily="34" charset="-122"/>
                <a:ea typeface="微软雅黑" pitchFamily="34" charset="-122"/>
              </a:rPr>
              <a:t>#define reg_w(index)  (cpu.gpr[index]._16)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700" smtClean="0">
                <a:latin typeface="微软雅黑" pitchFamily="34" charset="-122"/>
                <a:ea typeface="微软雅黑" pitchFamily="34" charset="-122"/>
              </a:rPr>
              <a:t>#define reg_b(index)  (cpu.gpr[index &amp; 0x3]._8[index &gt;&gt; 2])</a:t>
            </a:r>
            <a:endParaRPr lang="zh-CN" altLang="en-US" sz="17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1076" name="Rectangle 4"/>
          <p:cNvSpPr>
            <a:spLocks noGrp="1" noChangeArrowheads="1"/>
          </p:cNvSpPr>
          <p:nvPr>
            <p:ph type="title"/>
          </p:nvPr>
        </p:nvSpPr>
        <p:spPr>
          <a:xfrm>
            <a:off x="4302125" y="593725"/>
            <a:ext cx="4340225" cy="561975"/>
          </a:xfrm>
          <a:noFill/>
          <a:ln/>
        </p:spPr>
        <p:txBody>
          <a:bodyPr/>
          <a:lstStyle/>
          <a:p>
            <a:r>
              <a:rPr lang="en-US" altLang="zh-CN" sz="3600" smtClean="0"/>
              <a:t>PA</a:t>
            </a:r>
            <a:r>
              <a:rPr lang="zh-CN" altLang="en-US" sz="3600" smtClean="0"/>
              <a:t>中模拟的</a:t>
            </a:r>
            <a:br>
              <a:rPr lang="zh-CN" altLang="en-US" sz="3600" smtClean="0"/>
            </a:br>
            <a:r>
              <a:rPr lang="en-US" altLang="zh-CN" sz="3600" smtClean="0"/>
              <a:t>IA-32</a:t>
            </a:r>
            <a:r>
              <a:rPr lang="zh-CN" altLang="en-US" sz="3600" smtClean="0"/>
              <a:t>的寄存器组织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2875"/>
            <a:ext cx="8229600" cy="561975"/>
          </a:xfrm>
        </p:spPr>
        <p:txBody>
          <a:bodyPr/>
          <a:lstStyle/>
          <a:p>
            <a:r>
              <a:rPr lang="en-US" altLang="zh-CN" sz="3600" smtClean="0"/>
              <a:t>IA-32</a:t>
            </a:r>
            <a:r>
              <a:rPr lang="zh-CN" altLang="en-US" sz="3600" smtClean="0"/>
              <a:t>的标志寄存器</a:t>
            </a:r>
          </a:p>
        </p:txBody>
      </p:sp>
      <p:sp>
        <p:nvSpPr>
          <p:cNvPr id="76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25" y="2520950"/>
            <a:ext cx="8686800" cy="4329113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ct val="40000"/>
              </a:spcBef>
            </a:pP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个条件标志</a:t>
            </a:r>
          </a:p>
          <a:p>
            <a:pPr lvl="1">
              <a:lnSpc>
                <a:spcPct val="105000"/>
              </a:lnSpc>
              <a:spcBef>
                <a:spcPct val="40000"/>
              </a:spcBef>
            </a:pPr>
            <a:r>
              <a:rPr lang="en-US" altLang="zh-CN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OF</a:t>
            </a:r>
            <a:r>
              <a:rPr lang="zh-CN" altLang="en-US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SF</a:t>
            </a:r>
            <a:r>
              <a:rPr lang="zh-CN" altLang="en-US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ZF</a:t>
            </a:r>
            <a:r>
              <a:rPr lang="zh-CN" altLang="en-US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CF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各是什么标志（条件码）？</a:t>
            </a:r>
          </a:p>
          <a:p>
            <a:pPr lvl="1">
              <a:lnSpc>
                <a:spcPct val="105000"/>
              </a:lnSpc>
              <a:spcBef>
                <a:spcPct val="40000"/>
              </a:spcBef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AF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：辅助进位标志（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BCD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码运算时才有意义）</a:t>
            </a:r>
          </a:p>
          <a:p>
            <a:pPr lvl="1">
              <a:lnSpc>
                <a:spcPct val="105000"/>
              </a:lnSpc>
              <a:spcBef>
                <a:spcPct val="40000"/>
              </a:spcBef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PF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：奇偶标志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5000"/>
              </a:lnSpc>
              <a:spcBef>
                <a:spcPct val="40000"/>
              </a:spcBef>
            </a:pP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个控制标志</a:t>
            </a:r>
          </a:p>
          <a:p>
            <a:pPr lvl="1">
              <a:lnSpc>
                <a:spcPct val="105000"/>
              </a:lnSpc>
              <a:spcBef>
                <a:spcPct val="40000"/>
              </a:spcBef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DF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Direction Flag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）：方向标志（自动变址方向是增还是减）</a:t>
            </a:r>
          </a:p>
          <a:p>
            <a:pPr lvl="1">
              <a:lnSpc>
                <a:spcPct val="105000"/>
              </a:lnSpc>
              <a:spcBef>
                <a:spcPct val="40000"/>
              </a:spcBef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IF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Interrupt Flag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）：中断允许标志 （仅对外部可屏蔽中断有用）</a:t>
            </a:r>
          </a:p>
          <a:p>
            <a:pPr lvl="1">
              <a:lnSpc>
                <a:spcPct val="105000"/>
              </a:lnSpc>
              <a:spcBef>
                <a:spcPct val="40000"/>
              </a:spcBef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TF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Trap Flag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）：陷阱标志（是否是单步跟踪状态）</a:t>
            </a:r>
          </a:p>
          <a:p>
            <a:pPr>
              <a:lnSpc>
                <a:spcPct val="105000"/>
              </a:lnSpc>
              <a:spcBef>
                <a:spcPct val="40000"/>
              </a:spcBef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……</a:t>
            </a:r>
          </a:p>
        </p:txBody>
      </p:sp>
      <p:pic>
        <p:nvPicPr>
          <p:cNvPr id="76800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63600"/>
            <a:ext cx="9144000" cy="1349375"/>
          </a:xfrm>
          <a:prstGeom prst="rect">
            <a:avLst/>
          </a:prstGeom>
          <a:noFill/>
        </p:spPr>
      </p:pic>
      <p:grpSp>
        <p:nvGrpSpPr>
          <p:cNvPr id="768005" name="Group 5"/>
          <p:cNvGrpSpPr>
            <a:grpSpLocks/>
          </p:cNvGrpSpPr>
          <p:nvPr/>
        </p:nvGrpSpPr>
        <p:grpSpPr bwMode="auto">
          <a:xfrm>
            <a:off x="5400675" y="2168525"/>
            <a:ext cx="3671888" cy="274638"/>
            <a:chOff x="3419" y="1363"/>
            <a:chExt cx="2313" cy="173"/>
          </a:xfrm>
        </p:grpSpPr>
        <p:sp>
          <p:nvSpPr>
            <p:cNvPr id="768006" name="Line 6"/>
            <p:cNvSpPr>
              <a:spLocks noChangeShapeType="1"/>
            </p:cNvSpPr>
            <p:nvPr/>
          </p:nvSpPr>
          <p:spPr bwMode="auto">
            <a:xfrm flipH="1">
              <a:off x="3419" y="1423"/>
              <a:ext cx="23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007" name="Text Box 7"/>
            <p:cNvSpPr txBox="1">
              <a:spLocks noChangeArrowheads="1"/>
            </p:cNvSpPr>
            <p:nvPr/>
          </p:nvSpPr>
          <p:spPr bwMode="auto">
            <a:xfrm>
              <a:off x="4496" y="1363"/>
              <a:ext cx="341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Arial" pitchFamily="34" charset="0"/>
                  <a:ea typeface="宋体" pitchFamily="2" charset="-122"/>
                </a:rPr>
                <a:t>8086</a:t>
              </a:r>
            </a:p>
          </p:txBody>
        </p:sp>
      </p:grpSp>
      <p:grpSp>
        <p:nvGrpSpPr>
          <p:cNvPr id="768008" name="Group 8"/>
          <p:cNvGrpSpPr>
            <a:grpSpLocks/>
          </p:cNvGrpSpPr>
          <p:nvPr/>
        </p:nvGrpSpPr>
        <p:grpSpPr bwMode="auto">
          <a:xfrm>
            <a:off x="1665288" y="2349500"/>
            <a:ext cx="7407275" cy="274638"/>
            <a:chOff x="3419" y="1363"/>
            <a:chExt cx="2313" cy="211"/>
          </a:xfrm>
        </p:grpSpPr>
        <p:sp>
          <p:nvSpPr>
            <p:cNvPr id="768009" name="Line 9"/>
            <p:cNvSpPr>
              <a:spLocks noChangeShapeType="1"/>
            </p:cNvSpPr>
            <p:nvPr/>
          </p:nvSpPr>
          <p:spPr bwMode="auto">
            <a:xfrm flipH="1">
              <a:off x="3419" y="1423"/>
              <a:ext cx="23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010" name="Text Box 10"/>
            <p:cNvSpPr txBox="1">
              <a:spLocks noChangeArrowheads="1"/>
            </p:cNvSpPr>
            <p:nvPr/>
          </p:nvSpPr>
          <p:spPr bwMode="auto">
            <a:xfrm>
              <a:off x="4496" y="1363"/>
              <a:ext cx="341" cy="2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Arial" pitchFamily="34" charset="0"/>
                  <a:ea typeface="宋体" pitchFamily="2" charset="-122"/>
                </a:rPr>
                <a:t>80286/386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存储器操作数的寻址方式</a:t>
            </a:r>
          </a:p>
        </p:txBody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684213"/>
            <a:ext cx="3113087" cy="2278062"/>
          </a:xfrm>
        </p:spPr>
        <p:txBody>
          <a:bodyPr/>
          <a:lstStyle/>
          <a:p>
            <a:pPr>
              <a:lnSpc>
                <a:spcPct val="100000"/>
              </a:lnSpc>
              <a:buFontTx/>
              <a:buNone/>
            </a:pPr>
            <a:r>
              <a:rPr lang="en-US" altLang="zh-CN" smtClean="0"/>
              <a:t>int x</a:t>
            </a:r>
            <a:r>
              <a:rPr lang="zh-CN" altLang="en-US" smtClean="0"/>
              <a:t>；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zh-CN" smtClean="0"/>
              <a:t>float a[100];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zh-CN" smtClean="0"/>
              <a:t>short b[4][4];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zh-CN" smtClean="0"/>
              <a:t>char c;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zh-CN" smtClean="0"/>
              <a:t>double d[10]; </a:t>
            </a:r>
          </a:p>
        </p:txBody>
      </p:sp>
      <p:sp>
        <p:nvSpPr>
          <p:cNvPr id="772100" name="Text Box 4"/>
          <p:cNvSpPr txBox="1">
            <a:spLocks noChangeArrowheads="1"/>
          </p:cNvSpPr>
          <p:nvPr/>
        </p:nvSpPr>
        <p:spPr bwMode="auto">
          <a:xfrm>
            <a:off x="296863" y="3203575"/>
            <a:ext cx="4275137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"/>
              </a:spcBef>
            </a:pPr>
            <a:r>
              <a:rPr lang="en-US" altLang="zh-CN" sz="2200">
                <a:solidFill>
                  <a:srgbClr val="CC3300"/>
                </a:solidFill>
              </a:rPr>
              <a:t>a[i]</a:t>
            </a:r>
            <a:r>
              <a:rPr lang="zh-CN" altLang="en-US" sz="2200">
                <a:solidFill>
                  <a:srgbClr val="CC3300"/>
                </a:solidFill>
              </a:rPr>
              <a:t>的地址如何计算？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CN" sz="2200">
                <a:solidFill>
                  <a:srgbClr val="008000"/>
                </a:solidFill>
              </a:rPr>
              <a:t>104</a:t>
            </a:r>
            <a:r>
              <a:rPr lang="en-US" altLang="zh-CN" sz="2200"/>
              <a:t>+i×</a:t>
            </a:r>
            <a:r>
              <a:rPr lang="en-US" altLang="zh-CN" sz="2200">
                <a:solidFill>
                  <a:srgbClr val="FF3300"/>
                </a:solidFill>
              </a:rPr>
              <a:t>4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CN" sz="2200"/>
              <a:t>i=99</a:t>
            </a:r>
            <a:r>
              <a:rPr lang="zh-CN" altLang="en-US" sz="2200"/>
              <a:t>时，</a:t>
            </a:r>
            <a:r>
              <a:rPr lang="en-US" altLang="zh-CN" sz="2200"/>
              <a:t>104+99×4=500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zh-CN" sz="2200">
                <a:solidFill>
                  <a:srgbClr val="CC3300"/>
                </a:solidFill>
              </a:rPr>
              <a:t>b[i][j]</a:t>
            </a:r>
            <a:r>
              <a:rPr lang="zh-CN" altLang="en-US" sz="2200">
                <a:solidFill>
                  <a:srgbClr val="CC3300"/>
                </a:solidFill>
              </a:rPr>
              <a:t>的地址如何计算？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CN" sz="2200">
                <a:solidFill>
                  <a:srgbClr val="008000"/>
                </a:solidFill>
              </a:rPr>
              <a:t>504</a:t>
            </a:r>
            <a:r>
              <a:rPr lang="en-US" altLang="zh-CN" sz="2200"/>
              <a:t>+</a:t>
            </a:r>
            <a:r>
              <a:rPr lang="en-US" altLang="zh-CN" sz="2200">
                <a:solidFill>
                  <a:srgbClr val="3333CC"/>
                </a:solidFill>
              </a:rPr>
              <a:t>i×8</a:t>
            </a:r>
            <a:r>
              <a:rPr lang="en-US" altLang="zh-CN" sz="2200"/>
              <a:t>+j×</a:t>
            </a:r>
            <a:r>
              <a:rPr lang="en-US" altLang="zh-CN" sz="2200">
                <a:solidFill>
                  <a:srgbClr val="FF3300"/>
                </a:solidFill>
              </a:rPr>
              <a:t>2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CN" sz="2200"/>
              <a:t>i=3</a:t>
            </a:r>
            <a:r>
              <a:rPr lang="zh-CN" altLang="en-US" sz="2200"/>
              <a:t>、</a:t>
            </a:r>
            <a:r>
              <a:rPr lang="en-US" altLang="zh-CN" sz="2200"/>
              <a:t>j=2</a:t>
            </a:r>
            <a:r>
              <a:rPr lang="zh-CN" altLang="en-US" sz="2200"/>
              <a:t>时，</a:t>
            </a:r>
            <a:r>
              <a:rPr lang="en-US" altLang="zh-CN" sz="2200"/>
              <a:t>504+24+4=532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zh-CN" sz="2200">
                <a:solidFill>
                  <a:srgbClr val="CC3300"/>
                </a:solidFill>
              </a:rPr>
              <a:t>d[i]</a:t>
            </a:r>
            <a:r>
              <a:rPr lang="zh-CN" altLang="en-US" sz="2200">
                <a:solidFill>
                  <a:srgbClr val="CC3300"/>
                </a:solidFill>
              </a:rPr>
              <a:t>的地址如何计算？</a:t>
            </a:r>
          </a:p>
          <a:p>
            <a:pPr eaLnBrk="1" hangingPunct="1"/>
            <a:r>
              <a:rPr lang="en-US" altLang="zh-CN" sz="2200">
                <a:solidFill>
                  <a:srgbClr val="008000"/>
                </a:solidFill>
              </a:rPr>
              <a:t>544</a:t>
            </a:r>
            <a:r>
              <a:rPr lang="en-US" altLang="zh-CN" sz="2200"/>
              <a:t>+i×</a:t>
            </a:r>
            <a:r>
              <a:rPr lang="en-US" altLang="zh-CN" sz="2200">
                <a:solidFill>
                  <a:srgbClr val="FF3300"/>
                </a:solidFill>
              </a:rPr>
              <a:t>8</a:t>
            </a:r>
          </a:p>
          <a:p>
            <a:pPr eaLnBrk="1" hangingPunct="1"/>
            <a:r>
              <a:rPr lang="en-US" altLang="zh-CN" sz="2200"/>
              <a:t>i=9</a:t>
            </a:r>
            <a:r>
              <a:rPr lang="zh-CN" altLang="en-US" sz="2200"/>
              <a:t>时，</a:t>
            </a:r>
            <a:r>
              <a:rPr lang="en-US" altLang="zh-CN" sz="2200"/>
              <a:t>544+9×8=616</a:t>
            </a:r>
          </a:p>
        </p:txBody>
      </p:sp>
      <p:grpSp>
        <p:nvGrpSpPr>
          <p:cNvPr id="772101" name="Group 5"/>
          <p:cNvGrpSpPr>
            <a:grpSpLocks/>
          </p:cNvGrpSpPr>
          <p:nvPr/>
        </p:nvGrpSpPr>
        <p:grpSpPr bwMode="auto">
          <a:xfrm>
            <a:off x="4886325" y="684213"/>
            <a:ext cx="4211638" cy="6030912"/>
            <a:chOff x="3022" y="459"/>
            <a:chExt cx="2653" cy="3799"/>
          </a:xfrm>
        </p:grpSpPr>
        <p:sp>
          <p:nvSpPr>
            <p:cNvPr id="772102" name="Rectangle 6"/>
            <p:cNvSpPr>
              <a:spLocks noChangeArrowheads="1"/>
            </p:cNvSpPr>
            <p:nvPr/>
          </p:nvSpPr>
          <p:spPr bwMode="auto">
            <a:xfrm>
              <a:off x="3050" y="657"/>
              <a:ext cx="2155" cy="36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103" name="Text Box 7"/>
            <p:cNvSpPr txBox="1">
              <a:spLocks noChangeArrowheads="1"/>
            </p:cNvSpPr>
            <p:nvPr/>
          </p:nvSpPr>
          <p:spPr bwMode="auto">
            <a:xfrm>
              <a:off x="3022" y="459"/>
              <a:ext cx="2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3333CC"/>
                  </a:solidFill>
                  <a:latin typeface="Arial" pitchFamily="34" charset="0"/>
                  <a:ea typeface="宋体" pitchFamily="2" charset="-122"/>
                </a:rPr>
                <a:t>b31			     b0</a:t>
              </a:r>
            </a:p>
          </p:txBody>
        </p:sp>
        <p:sp>
          <p:nvSpPr>
            <p:cNvPr id="772104" name="Line 8"/>
            <p:cNvSpPr>
              <a:spLocks noChangeShapeType="1"/>
            </p:cNvSpPr>
            <p:nvPr/>
          </p:nvSpPr>
          <p:spPr bwMode="auto">
            <a:xfrm flipV="1">
              <a:off x="3050" y="3975"/>
              <a:ext cx="2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2105" name="Line 9"/>
            <p:cNvSpPr>
              <a:spLocks noChangeShapeType="1"/>
            </p:cNvSpPr>
            <p:nvPr/>
          </p:nvSpPr>
          <p:spPr bwMode="auto">
            <a:xfrm flipV="1">
              <a:off x="3050" y="3266"/>
              <a:ext cx="2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2106" name="Text Box 10"/>
            <p:cNvSpPr txBox="1">
              <a:spLocks noChangeArrowheads="1"/>
            </p:cNvSpPr>
            <p:nvPr/>
          </p:nvSpPr>
          <p:spPr bwMode="auto">
            <a:xfrm>
              <a:off x="3929" y="3725"/>
              <a:ext cx="2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Arial" pitchFamily="34" charset="0"/>
                </a:rPr>
                <a:t>x</a:t>
              </a:r>
            </a:p>
          </p:txBody>
        </p:sp>
        <p:sp>
          <p:nvSpPr>
            <p:cNvPr id="772107" name="Line 11"/>
            <p:cNvSpPr>
              <a:spLocks noChangeShapeType="1"/>
            </p:cNvSpPr>
            <p:nvPr/>
          </p:nvSpPr>
          <p:spPr bwMode="auto">
            <a:xfrm flipV="1">
              <a:off x="3050" y="3744"/>
              <a:ext cx="2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2108" name="Line 12"/>
            <p:cNvSpPr>
              <a:spLocks noChangeShapeType="1"/>
            </p:cNvSpPr>
            <p:nvPr/>
          </p:nvSpPr>
          <p:spPr bwMode="auto">
            <a:xfrm flipV="1">
              <a:off x="3050" y="3489"/>
              <a:ext cx="2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2109" name="Text Box 13"/>
            <p:cNvSpPr txBox="1">
              <a:spLocks noChangeArrowheads="1"/>
            </p:cNvSpPr>
            <p:nvPr/>
          </p:nvSpPr>
          <p:spPr bwMode="auto">
            <a:xfrm>
              <a:off x="3816" y="3489"/>
              <a:ext cx="51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Arial" pitchFamily="34" charset="0"/>
                </a:rPr>
                <a:t>a[0]</a:t>
              </a:r>
            </a:p>
          </p:txBody>
        </p:sp>
        <p:sp>
          <p:nvSpPr>
            <p:cNvPr id="772110" name="Line 14"/>
            <p:cNvSpPr>
              <a:spLocks noChangeShapeType="1"/>
            </p:cNvSpPr>
            <p:nvPr/>
          </p:nvSpPr>
          <p:spPr bwMode="auto">
            <a:xfrm flipV="1">
              <a:off x="3050" y="2982"/>
              <a:ext cx="2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2111" name="Text Box 15"/>
            <p:cNvSpPr txBox="1">
              <a:spLocks noChangeArrowheads="1"/>
            </p:cNvSpPr>
            <p:nvPr/>
          </p:nvSpPr>
          <p:spPr bwMode="auto">
            <a:xfrm>
              <a:off x="3787" y="3011"/>
              <a:ext cx="51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Arial" pitchFamily="34" charset="0"/>
                </a:rPr>
                <a:t>a[99]</a:t>
              </a:r>
            </a:p>
          </p:txBody>
        </p:sp>
        <p:sp>
          <p:nvSpPr>
            <p:cNvPr id="772112" name="Line 16"/>
            <p:cNvSpPr>
              <a:spLocks noChangeShapeType="1"/>
            </p:cNvSpPr>
            <p:nvPr/>
          </p:nvSpPr>
          <p:spPr bwMode="auto">
            <a:xfrm>
              <a:off x="4071" y="3294"/>
              <a:ext cx="0" cy="17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2113" name="Line 17"/>
            <p:cNvSpPr>
              <a:spLocks noChangeShapeType="1"/>
            </p:cNvSpPr>
            <p:nvPr/>
          </p:nvSpPr>
          <p:spPr bwMode="auto">
            <a:xfrm flipV="1">
              <a:off x="3050" y="2727"/>
              <a:ext cx="2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2114" name="Text Box 18"/>
            <p:cNvSpPr txBox="1">
              <a:spLocks noChangeArrowheads="1"/>
            </p:cNvSpPr>
            <p:nvPr/>
          </p:nvSpPr>
          <p:spPr bwMode="auto">
            <a:xfrm>
              <a:off x="3220" y="2727"/>
              <a:ext cx="7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Arial" pitchFamily="34" charset="0"/>
                </a:rPr>
                <a:t>b[0][1]</a:t>
              </a:r>
            </a:p>
          </p:txBody>
        </p:sp>
        <p:sp>
          <p:nvSpPr>
            <p:cNvPr id="772115" name="Line 19"/>
            <p:cNvSpPr>
              <a:spLocks noChangeShapeType="1"/>
            </p:cNvSpPr>
            <p:nvPr/>
          </p:nvSpPr>
          <p:spPr bwMode="auto">
            <a:xfrm>
              <a:off x="4099" y="2727"/>
              <a:ext cx="0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2116" name="Text Box 20"/>
            <p:cNvSpPr txBox="1">
              <a:spLocks noChangeArrowheads="1"/>
            </p:cNvSpPr>
            <p:nvPr/>
          </p:nvSpPr>
          <p:spPr bwMode="auto">
            <a:xfrm>
              <a:off x="5176" y="3744"/>
              <a:ext cx="49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Arial" pitchFamily="34" charset="0"/>
                  <a:ea typeface="宋体" pitchFamily="2" charset="-122"/>
                </a:rPr>
                <a:t>100</a:t>
              </a:r>
            </a:p>
          </p:txBody>
        </p:sp>
        <p:sp>
          <p:nvSpPr>
            <p:cNvPr id="772117" name="Text Box 21"/>
            <p:cNvSpPr txBox="1">
              <a:spLocks noChangeArrowheads="1"/>
            </p:cNvSpPr>
            <p:nvPr/>
          </p:nvSpPr>
          <p:spPr bwMode="auto">
            <a:xfrm>
              <a:off x="5176" y="3517"/>
              <a:ext cx="36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Arial" pitchFamily="34" charset="0"/>
                  <a:ea typeface="宋体" pitchFamily="2" charset="-122"/>
                </a:rPr>
                <a:t>104</a:t>
              </a:r>
            </a:p>
          </p:txBody>
        </p:sp>
        <p:sp>
          <p:nvSpPr>
            <p:cNvPr id="772118" name="Text Box 22"/>
            <p:cNvSpPr txBox="1">
              <a:spLocks noChangeArrowheads="1"/>
            </p:cNvSpPr>
            <p:nvPr/>
          </p:nvSpPr>
          <p:spPr bwMode="auto">
            <a:xfrm>
              <a:off x="4269" y="2727"/>
              <a:ext cx="7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Arial" pitchFamily="34" charset="0"/>
                </a:rPr>
                <a:t>b[0][0]</a:t>
              </a:r>
            </a:p>
          </p:txBody>
        </p:sp>
        <p:sp>
          <p:nvSpPr>
            <p:cNvPr id="772119" name="Line 23"/>
            <p:cNvSpPr>
              <a:spLocks noChangeShapeType="1"/>
            </p:cNvSpPr>
            <p:nvPr/>
          </p:nvSpPr>
          <p:spPr bwMode="auto">
            <a:xfrm flipV="1">
              <a:off x="3050" y="2444"/>
              <a:ext cx="2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2120" name="Line 24"/>
            <p:cNvSpPr>
              <a:spLocks noChangeShapeType="1"/>
            </p:cNvSpPr>
            <p:nvPr/>
          </p:nvSpPr>
          <p:spPr bwMode="auto">
            <a:xfrm flipV="1">
              <a:off x="3050" y="2189"/>
              <a:ext cx="2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2121" name="Text Box 25"/>
            <p:cNvSpPr txBox="1">
              <a:spLocks noChangeArrowheads="1"/>
            </p:cNvSpPr>
            <p:nvPr/>
          </p:nvSpPr>
          <p:spPr bwMode="auto">
            <a:xfrm>
              <a:off x="3220" y="2189"/>
              <a:ext cx="7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Arial" pitchFamily="34" charset="0"/>
                </a:rPr>
                <a:t>b[3][3]</a:t>
              </a:r>
            </a:p>
          </p:txBody>
        </p:sp>
        <p:sp>
          <p:nvSpPr>
            <p:cNvPr id="772122" name="Line 26"/>
            <p:cNvSpPr>
              <a:spLocks noChangeShapeType="1"/>
            </p:cNvSpPr>
            <p:nvPr/>
          </p:nvSpPr>
          <p:spPr bwMode="auto">
            <a:xfrm>
              <a:off x="4099" y="2189"/>
              <a:ext cx="0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2123" name="Text Box 27"/>
            <p:cNvSpPr txBox="1">
              <a:spLocks noChangeArrowheads="1"/>
            </p:cNvSpPr>
            <p:nvPr/>
          </p:nvSpPr>
          <p:spPr bwMode="auto">
            <a:xfrm>
              <a:off x="4269" y="2189"/>
              <a:ext cx="7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Arial" pitchFamily="34" charset="0"/>
                </a:rPr>
                <a:t>b[3][2]</a:t>
              </a:r>
            </a:p>
          </p:txBody>
        </p:sp>
        <p:sp>
          <p:nvSpPr>
            <p:cNvPr id="772124" name="Line 28"/>
            <p:cNvSpPr>
              <a:spLocks noChangeShapeType="1"/>
            </p:cNvSpPr>
            <p:nvPr/>
          </p:nvSpPr>
          <p:spPr bwMode="auto">
            <a:xfrm>
              <a:off x="4099" y="2500"/>
              <a:ext cx="0" cy="17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2125" name="Line 29"/>
            <p:cNvSpPr>
              <a:spLocks noChangeShapeType="1"/>
            </p:cNvSpPr>
            <p:nvPr/>
          </p:nvSpPr>
          <p:spPr bwMode="auto">
            <a:xfrm flipV="1">
              <a:off x="3050" y="1962"/>
              <a:ext cx="2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2126" name="Line 30"/>
            <p:cNvSpPr>
              <a:spLocks noChangeShapeType="1"/>
            </p:cNvSpPr>
            <p:nvPr/>
          </p:nvSpPr>
          <p:spPr bwMode="auto">
            <a:xfrm>
              <a:off x="4638" y="1962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2127" name="Text Box 31"/>
            <p:cNvSpPr txBox="1">
              <a:spLocks noChangeArrowheads="1"/>
            </p:cNvSpPr>
            <p:nvPr/>
          </p:nvSpPr>
          <p:spPr bwMode="auto">
            <a:xfrm>
              <a:off x="4779" y="1934"/>
              <a:ext cx="2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Arial" pitchFamily="34" charset="0"/>
                </a:rPr>
                <a:t>c</a:t>
              </a:r>
            </a:p>
          </p:txBody>
        </p:sp>
        <p:sp>
          <p:nvSpPr>
            <p:cNvPr id="772128" name="Text Box 32"/>
            <p:cNvSpPr txBox="1">
              <a:spLocks noChangeArrowheads="1"/>
            </p:cNvSpPr>
            <p:nvPr/>
          </p:nvSpPr>
          <p:spPr bwMode="auto">
            <a:xfrm>
              <a:off x="5176" y="3011"/>
              <a:ext cx="36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Arial" pitchFamily="34" charset="0"/>
                  <a:ea typeface="宋体" pitchFamily="2" charset="-122"/>
                </a:rPr>
                <a:t>500</a:t>
              </a:r>
            </a:p>
          </p:txBody>
        </p:sp>
        <p:sp>
          <p:nvSpPr>
            <p:cNvPr id="772129" name="Text Box 33"/>
            <p:cNvSpPr txBox="1">
              <a:spLocks noChangeArrowheads="1"/>
            </p:cNvSpPr>
            <p:nvPr/>
          </p:nvSpPr>
          <p:spPr bwMode="auto">
            <a:xfrm>
              <a:off x="5176" y="2755"/>
              <a:ext cx="36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Arial" pitchFamily="34" charset="0"/>
                  <a:ea typeface="宋体" pitchFamily="2" charset="-122"/>
                </a:rPr>
                <a:t>504</a:t>
              </a:r>
            </a:p>
          </p:txBody>
        </p:sp>
        <p:sp>
          <p:nvSpPr>
            <p:cNvPr id="772130" name="Text Box 34"/>
            <p:cNvSpPr txBox="1">
              <a:spLocks noChangeArrowheads="1"/>
            </p:cNvSpPr>
            <p:nvPr/>
          </p:nvSpPr>
          <p:spPr bwMode="auto">
            <a:xfrm>
              <a:off x="5176" y="2213"/>
              <a:ext cx="36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Arial" pitchFamily="34" charset="0"/>
                  <a:ea typeface="宋体" pitchFamily="2" charset="-122"/>
                </a:rPr>
                <a:t>532</a:t>
              </a:r>
            </a:p>
          </p:txBody>
        </p:sp>
        <p:sp>
          <p:nvSpPr>
            <p:cNvPr id="772131" name="Text Box 35"/>
            <p:cNvSpPr txBox="1">
              <a:spLocks noChangeArrowheads="1"/>
            </p:cNvSpPr>
            <p:nvPr/>
          </p:nvSpPr>
          <p:spPr bwMode="auto">
            <a:xfrm>
              <a:off x="5176" y="1962"/>
              <a:ext cx="36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Arial" pitchFamily="34" charset="0"/>
                  <a:ea typeface="宋体" pitchFamily="2" charset="-122"/>
                </a:rPr>
                <a:t>536</a:t>
              </a:r>
            </a:p>
          </p:txBody>
        </p:sp>
        <p:sp>
          <p:nvSpPr>
            <p:cNvPr id="772132" name="Line 36"/>
            <p:cNvSpPr>
              <a:spLocks noChangeShapeType="1"/>
            </p:cNvSpPr>
            <p:nvPr/>
          </p:nvSpPr>
          <p:spPr bwMode="auto">
            <a:xfrm flipV="1">
              <a:off x="3050" y="1735"/>
              <a:ext cx="2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2133" name="Line 37"/>
            <p:cNvSpPr>
              <a:spLocks noChangeShapeType="1"/>
            </p:cNvSpPr>
            <p:nvPr/>
          </p:nvSpPr>
          <p:spPr bwMode="auto">
            <a:xfrm flipV="1">
              <a:off x="3050" y="1367"/>
              <a:ext cx="2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2134" name="Text Box 38"/>
            <p:cNvSpPr txBox="1">
              <a:spLocks noChangeArrowheads="1"/>
            </p:cNvSpPr>
            <p:nvPr/>
          </p:nvSpPr>
          <p:spPr bwMode="auto">
            <a:xfrm>
              <a:off x="5176" y="1537"/>
              <a:ext cx="36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Arial" pitchFamily="34" charset="0"/>
                  <a:ea typeface="宋体" pitchFamily="2" charset="-122"/>
                </a:rPr>
                <a:t>544</a:t>
              </a:r>
            </a:p>
          </p:txBody>
        </p:sp>
        <p:sp>
          <p:nvSpPr>
            <p:cNvPr id="772135" name="Line 39"/>
            <p:cNvSpPr>
              <a:spLocks noChangeShapeType="1"/>
            </p:cNvSpPr>
            <p:nvPr/>
          </p:nvSpPr>
          <p:spPr bwMode="auto">
            <a:xfrm flipV="1">
              <a:off x="3050" y="998"/>
              <a:ext cx="2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2136" name="Line 40"/>
            <p:cNvSpPr>
              <a:spLocks noChangeShapeType="1"/>
            </p:cNvSpPr>
            <p:nvPr/>
          </p:nvSpPr>
          <p:spPr bwMode="auto">
            <a:xfrm>
              <a:off x="4071" y="4031"/>
              <a:ext cx="0" cy="17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2137" name="Line 41"/>
            <p:cNvSpPr>
              <a:spLocks noChangeShapeType="1"/>
            </p:cNvSpPr>
            <p:nvPr/>
          </p:nvSpPr>
          <p:spPr bwMode="auto">
            <a:xfrm>
              <a:off x="3050" y="1565"/>
              <a:ext cx="2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2138" name="Text Box 42"/>
            <p:cNvSpPr txBox="1">
              <a:spLocks noChangeArrowheads="1"/>
            </p:cNvSpPr>
            <p:nvPr/>
          </p:nvSpPr>
          <p:spPr bwMode="auto">
            <a:xfrm>
              <a:off x="3986" y="1423"/>
              <a:ext cx="311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r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Arial" pitchFamily="34" charset="0"/>
                </a:rPr>
                <a:t>d[0]</a:t>
              </a:r>
            </a:p>
          </p:txBody>
        </p:sp>
        <p:sp>
          <p:nvSpPr>
            <p:cNvPr id="772139" name="Text Box 43"/>
            <p:cNvSpPr txBox="1">
              <a:spLocks noChangeArrowheads="1"/>
            </p:cNvSpPr>
            <p:nvPr/>
          </p:nvSpPr>
          <p:spPr bwMode="auto">
            <a:xfrm>
              <a:off x="4042" y="828"/>
              <a:ext cx="311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r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Arial" pitchFamily="34" charset="0"/>
                </a:rPr>
                <a:t>d[9]</a:t>
              </a:r>
            </a:p>
          </p:txBody>
        </p:sp>
        <p:sp>
          <p:nvSpPr>
            <p:cNvPr id="772140" name="Line 44"/>
            <p:cNvSpPr>
              <a:spLocks noChangeShapeType="1"/>
            </p:cNvSpPr>
            <p:nvPr/>
          </p:nvSpPr>
          <p:spPr bwMode="auto">
            <a:xfrm flipV="1">
              <a:off x="3050" y="1140"/>
              <a:ext cx="2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2141" name="Line 45"/>
            <p:cNvSpPr>
              <a:spLocks noChangeShapeType="1"/>
            </p:cNvSpPr>
            <p:nvPr/>
          </p:nvSpPr>
          <p:spPr bwMode="auto">
            <a:xfrm>
              <a:off x="4127" y="1168"/>
              <a:ext cx="0" cy="17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2142" name="Line 46"/>
            <p:cNvSpPr>
              <a:spLocks noChangeShapeType="1"/>
            </p:cNvSpPr>
            <p:nvPr/>
          </p:nvSpPr>
          <p:spPr bwMode="auto">
            <a:xfrm flipV="1">
              <a:off x="3050" y="828"/>
              <a:ext cx="2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2143" name="Text Box 47"/>
            <p:cNvSpPr txBox="1">
              <a:spLocks noChangeArrowheads="1"/>
            </p:cNvSpPr>
            <p:nvPr/>
          </p:nvSpPr>
          <p:spPr bwMode="auto">
            <a:xfrm>
              <a:off x="5176" y="941"/>
              <a:ext cx="36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Arial" pitchFamily="34" charset="0"/>
                  <a:ea typeface="宋体" pitchFamily="2" charset="-122"/>
                </a:rPr>
                <a:t>616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7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7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7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7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72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72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72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72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72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72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72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72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72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772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209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机器级指令</a:t>
            </a:r>
          </a:p>
        </p:txBody>
      </p:sp>
      <p:sp>
        <p:nvSpPr>
          <p:cNvPr id="76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773113"/>
            <a:ext cx="8229600" cy="5788025"/>
          </a:xfrm>
        </p:spPr>
        <p:txBody>
          <a:bodyPr/>
          <a:lstStyle/>
          <a:p>
            <a:r>
              <a:rPr lang="zh-CN" altLang="en-US" sz="2200" smtClean="0">
                <a:solidFill>
                  <a:srgbClr val="CC3300"/>
                </a:solidFill>
                <a:ea typeface="微软雅黑" pitchFamily="34" charset="-122"/>
              </a:rPr>
              <a:t>机器指令</a:t>
            </a:r>
            <a:r>
              <a:rPr lang="zh-CN" altLang="en-US" sz="2200" smtClean="0">
                <a:ea typeface="微软雅黑" pitchFamily="34" charset="-122"/>
              </a:rPr>
              <a:t>和</a:t>
            </a:r>
            <a:r>
              <a:rPr lang="zh-CN" altLang="en-US" sz="2200" smtClean="0">
                <a:solidFill>
                  <a:srgbClr val="CC3300"/>
                </a:solidFill>
                <a:ea typeface="微软雅黑" pitchFamily="34" charset="-122"/>
              </a:rPr>
              <a:t>汇编指令</a:t>
            </a:r>
            <a:r>
              <a:rPr lang="zh-CN" altLang="en-US" sz="2200" smtClean="0">
                <a:ea typeface="微软雅黑" pitchFamily="34" charset="-122"/>
              </a:rPr>
              <a:t>一一对应，都是机器级指令</a:t>
            </a:r>
          </a:p>
          <a:p>
            <a:r>
              <a:rPr lang="zh-CN" altLang="en-US" sz="2200" smtClean="0">
                <a:ea typeface="微软雅黑" pitchFamily="34" charset="-122"/>
              </a:rPr>
              <a:t>机器指令是一个</a:t>
            </a:r>
            <a:r>
              <a:rPr lang="en-US" altLang="zh-CN" sz="2200" smtClean="0">
                <a:ea typeface="微软雅黑" pitchFamily="34" charset="-122"/>
              </a:rPr>
              <a:t>0/1</a:t>
            </a:r>
            <a:r>
              <a:rPr lang="zh-CN" altLang="en-US" sz="2200" smtClean="0">
                <a:ea typeface="微软雅黑" pitchFamily="34" charset="-122"/>
              </a:rPr>
              <a:t>序列，由若干</a:t>
            </a:r>
            <a:r>
              <a:rPr lang="zh-CN" altLang="en-US" sz="2200" smtClean="0">
                <a:solidFill>
                  <a:srgbClr val="FF0000"/>
                </a:solidFill>
                <a:ea typeface="微软雅黑" pitchFamily="34" charset="-122"/>
              </a:rPr>
              <a:t>字段</a:t>
            </a:r>
            <a:r>
              <a:rPr lang="zh-CN" altLang="en-US" sz="2200" smtClean="0">
                <a:ea typeface="微软雅黑" pitchFamily="34" charset="-122"/>
              </a:rPr>
              <a:t>组成</a:t>
            </a:r>
          </a:p>
          <a:p>
            <a:endParaRPr lang="zh-CN" altLang="en-US" sz="2200" smtClean="0">
              <a:ea typeface="微软雅黑" pitchFamily="34" charset="-122"/>
            </a:endParaRPr>
          </a:p>
          <a:p>
            <a:endParaRPr lang="zh-CN" altLang="en-US" smtClean="0">
              <a:ea typeface="微软雅黑" pitchFamily="34" charset="-122"/>
            </a:endParaRPr>
          </a:p>
          <a:p>
            <a:endParaRPr lang="zh-CN" altLang="en-US" smtClean="0">
              <a:ea typeface="微软雅黑" pitchFamily="34" charset="-122"/>
            </a:endParaRPr>
          </a:p>
          <a:p>
            <a:endParaRPr lang="zh-CN" altLang="en-US" smtClean="0">
              <a:ea typeface="微软雅黑" pitchFamily="34" charset="-122"/>
            </a:endParaRPr>
          </a:p>
          <a:p>
            <a:r>
              <a:rPr lang="zh-CN" altLang="en-US" sz="2200" smtClean="0">
                <a:ea typeface="微软雅黑" pitchFamily="34" charset="-122"/>
              </a:rPr>
              <a:t>汇编指令是机器指令的符号表示（</a:t>
            </a:r>
            <a:r>
              <a:rPr lang="zh-CN" altLang="en-US" sz="2200" smtClean="0">
                <a:solidFill>
                  <a:srgbClr val="0000FF"/>
                </a:solidFill>
                <a:ea typeface="微软雅黑" pitchFamily="34" charset="-122"/>
              </a:rPr>
              <a:t>可能有不同的格式</a:t>
            </a:r>
            <a:r>
              <a:rPr lang="zh-CN" altLang="en-US" sz="2200" smtClean="0">
                <a:ea typeface="微软雅黑" pitchFamily="34" charset="-122"/>
              </a:rPr>
              <a:t>）</a:t>
            </a:r>
          </a:p>
          <a:p>
            <a:endParaRPr lang="en-US" altLang="zh-CN" sz="2200" smtClean="0">
              <a:ea typeface="微软雅黑" pitchFamily="34" charset="-122"/>
            </a:endParaRPr>
          </a:p>
          <a:p>
            <a:endParaRPr lang="en-US" altLang="zh-CN" smtClean="0">
              <a:ea typeface="微软雅黑" pitchFamily="34" charset="-122"/>
            </a:endParaRPr>
          </a:p>
          <a:p>
            <a:pPr lvl="1">
              <a:buFontTx/>
              <a:buNone/>
            </a:pP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mov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movb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bx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%bx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等都是</a:t>
            </a:r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助记符</a:t>
            </a:r>
          </a:p>
          <a:p>
            <a:pPr lvl="1">
              <a:buFontTx/>
              <a:buNone/>
            </a:pPr>
            <a:r>
              <a:rPr lang="zh-CN" altLang="en-US" sz="22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指令的功能为：</a:t>
            </a:r>
            <a:r>
              <a:rPr lang="en-US" altLang="zh-CN" sz="220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M[</a:t>
            </a:r>
            <a:r>
              <a:rPr lang="en-US" altLang="zh-CN" sz="22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R[bx]+R[di]-6</a:t>
            </a:r>
            <a:r>
              <a:rPr lang="en-US" altLang="zh-CN" sz="220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r>
              <a:rPr lang="en-US" altLang="zh-CN" sz="240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←</a:t>
            </a:r>
            <a:r>
              <a:rPr lang="en-US" altLang="zh-CN" sz="22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R[cl]</a:t>
            </a:r>
            <a:r>
              <a:rPr lang="en-US" altLang="zh-CN" sz="24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2400" smtClean="0">
              <a:solidFill>
                <a:srgbClr val="CC33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63908" name="Group 4"/>
          <p:cNvGrpSpPr>
            <a:grpSpLocks/>
          </p:cNvGrpSpPr>
          <p:nvPr/>
        </p:nvGrpSpPr>
        <p:grpSpPr bwMode="auto">
          <a:xfrm>
            <a:off x="1196975" y="1900238"/>
            <a:ext cx="6840538" cy="1560512"/>
            <a:chOff x="867" y="1253"/>
            <a:chExt cx="4026" cy="983"/>
          </a:xfrm>
        </p:grpSpPr>
        <p:pic>
          <p:nvPicPr>
            <p:cNvPr id="763909" name="Picture 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67" y="1253"/>
              <a:ext cx="3799" cy="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63910" name="Text Box 6"/>
            <p:cNvSpPr txBox="1">
              <a:spLocks noChangeArrowheads="1"/>
            </p:cNvSpPr>
            <p:nvPr/>
          </p:nvSpPr>
          <p:spPr bwMode="auto">
            <a:xfrm>
              <a:off x="867" y="1986"/>
              <a:ext cx="402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000">
                  <a:solidFill>
                    <a:srgbClr val="007635"/>
                  </a:solidFill>
                </a:rPr>
                <a:t>操作码            寻址方式  寄存器编号            立即数</a:t>
              </a:r>
              <a:r>
                <a:rPr lang="en-US" altLang="zh-CN" sz="2000">
                  <a:solidFill>
                    <a:srgbClr val="007635"/>
                  </a:solidFill>
                </a:rPr>
                <a:t>(</a:t>
              </a:r>
              <a:r>
                <a:rPr lang="zh-CN" altLang="en-US" sz="2000">
                  <a:solidFill>
                    <a:srgbClr val="007635"/>
                  </a:solidFill>
                </a:rPr>
                <a:t>位移量</a:t>
              </a:r>
              <a:r>
                <a:rPr lang="en-US" altLang="zh-CN" sz="2000">
                  <a:solidFill>
                    <a:srgbClr val="007635"/>
                  </a:solidFill>
                </a:rPr>
                <a:t>)</a:t>
              </a:r>
            </a:p>
          </p:txBody>
        </p:sp>
        <p:sp>
          <p:nvSpPr>
            <p:cNvPr id="763911" name="Line 7"/>
            <p:cNvSpPr>
              <a:spLocks noChangeShapeType="1"/>
            </p:cNvSpPr>
            <p:nvPr/>
          </p:nvSpPr>
          <p:spPr bwMode="auto">
            <a:xfrm flipV="1">
              <a:off x="1207" y="1735"/>
              <a:ext cx="114" cy="25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3912" name="Line 8"/>
            <p:cNvSpPr>
              <a:spLocks noChangeShapeType="1"/>
            </p:cNvSpPr>
            <p:nvPr/>
          </p:nvSpPr>
          <p:spPr bwMode="auto">
            <a:xfrm flipV="1">
              <a:off x="2171" y="1735"/>
              <a:ext cx="0" cy="28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3913" name="Line 9"/>
            <p:cNvSpPr>
              <a:spLocks noChangeShapeType="1"/>
            </p:cNvSpPr>
            <p:nvPr/>
          </p:nvSpPr>
          <p:spPr bwMode="auto">
            <a:xfrm flipH="1" flipV="1">
              <a:off x="2795" y="1735"/>
              <a:ext cx="28" cy="25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3914" name="Line 10"/>
            <p:cNvSpPr>
              <a:spLocks noChangeShapeType="1"/>
            </p:cNvSpPr>
            <p:nvPr/>
          </p:nvSpPr>
          <p:spPr bwMode="auto">
            <a:xfrm flipV="1">
              <a:off x="2852" y="1735"/>
              <a:ext cx="340" cy="25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3915" name="Line 11"/>
            <p:cNvSpPr>
              <a:spLocks noChangeShapeType="1"/>
            </p:cNvSpPr>
            <p:nvPr/>
          </p:nvSpPr>
          <p:spPr bwMode="auto">
            <a:xfrm flipV="1">
              <a:off x="4269" y="1735"/>
              <a:ext cx="28" cy="25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63916" name="Group 12"/>
          <p:cNvGrpSpPr>
            <a:grpSpLocks/>
          </p:cNvGrpSpPr>
          <p:nvPr/>
        </p:nvGrpSpPr>
        <p:grpSpPr bwMode="auto">
          <a:xfrm>
            <a:off x="1150938" y="4149725"/>
            <a:ext cx="7470775" cy="862013"/>
            <a:chOff x="725" y="2755"/>
            <a:chExt cx="4706" cy="543"/>
          </a:xfrm>
        </p:grpSpPr>
        <p:sp>
          <p:nvSpPr>
            <p:cNvPr id="763917" name="Rectangle 13"/>
            <p:cNvSpPr>
              <a:spLocks noChangeArrowheads="1"/>
            </p:cNvSpPr>
            <p:nvPr/>
          </p:nvSpPr>
          <p:spPr bwMode="auto">
            <a:xfrm>
              <a:off x="725" y="2755"/>
              <a:ext cx="163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400">
                  <a:solidFill>
                    <a:srgbClr val="FF0000"/>
                  </a:solidFill>
                  <a:latin typeface="Arial" pitchFamily="34" charset="0"/>
                  <a:ea typeface="宋体" pitchFamily="2" charset="-122"/>
                </a:rPr>
                <a:t>mov [bx+di-6], cl</a:t>
              </a:r>
              <a:endParaRPr lang="zh-CN" altLang="en-US" sz="2400">
                <a:solidFill>
                  <a:srgbClr val="FF0000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63918" name="Rectangle 14"/>
            <p:cNvSpPr>
              <a:spLocks noChangeArrowheads="1"/>
            </p:cNvSpPr>
            <p:nvPr/>
          </p:nvSpPr>
          <p:spPr bwMode="auto">
            <a:xfrm>
              <a:off x="2993" y="2779"/>
              <a:ext cx="243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400">
                  <a:solidFill>
                    <a:srgbClr val="FF0000"/>
                  </a:solidFill>
                  <a:latin typeface="Arial" pitchFamily="34" charset="0"/>
                  <a:ea typeface="宋体" pitchFamily="2" charset="-122"/>
                </a:rPr>
                <a:t>movb %cl, -6(%bx,%di)</a:t>
              </a:r>
              <a:endParaRPr lang="zh-CN" altLang="en-US" sz="2400">
                <a:solidFill>
                  <a:srgbClr val="FF0000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63919" name="Text Box 15"/>
            <p:cNvSpPr txBox="1">
              <a:spLocks noChangeArrowheads="1"/>
            </p:cNvSpPr>
            <p:nvPr/>
          </p:nvSpPr>
          <p:spPr bwMode="auto">
            <a:xfrm>
              <a:off x="2511" y="2784"/>
              <a:ext cx="3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400">
                  <a:latin typeface="Arial" pitchFamily="34" charset="0"/>
                </a:rPr>
                <a:t>或</a:t>
              </a:r>
            </a:p>
          </p:txBody>
        </p:sp>
        <p:sp>
          <p:nvSpPr>
            <p:cNvPr id="763920" name="Text Box 16"/>
            <p:cNvSpPr txBox="1">
              <a:spLocks noChangeArrowheads="1"/>
            </p:cNvSpPr>
            <p:nvPr/>
          </p:nvSpPr>
          <p:spPr bwMode="auto">
            <a:xfrm>
              <a:off x="1151" y="3067"/>
              <a:ext cx="113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0000FF"/>
                  </a:solidFill>
                </a:rPr>
                <a:t>Intel</a:t>
              </a:r>
              <a:r>
                <a:rPr lang="zh-CN" altLang="en-US">
                  <a:solidFill>
                    <a:srgbClr val="0000FF"/>
                  </a:solidFill>
                </a:rPr>
                <a:t>格式</a:t>
              </a:r>
            </a:p>
          </p:txBody>
        </p:sp>
        <p:sp>
          <p:nvSpPr>
            <p:cNvPr id="763921" name="Text Box 17"/>
            <p:cNvSpPr txBox="1">
              <a:spLocks noChangeArrowheads="1"/>
            </p:cNvSpPr>
            <p:nvPr/>
          </p:nvSpPr>
          <p:spPr bwMode="auto">
            <a:xfrm>
              <a:off x="3560" y="3067"/>
              <a:ext cx="113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0000FF"/>
                  </a:solidFill>
                </a:rPr>
                <a:t>AT&amp;T </a:t>
              </a:r>
              <a:r>
                <a:rPr lang="zh-CN" altLang="en-US">
                  <a:solidFill>
                    <a:srgbClr val="0000FF"/>
                  </a:solidFill>
                </a:rPr>
                <a:t>格式</a:t>
              </a:r>
            </a:p>
          </p:txBody>
        </p:sp>
      </p:grpSp>
      <p:sp>
        <p:nvSpPr>
          <p:cNvPr id="763922" name="Text Box 18"/>
          <p:cNvSpPr txBox="1">
            <a:spLocks noChangeArrowheads="1"/>
          </p:cNvSpPr>
          <p:nvPr/>
        </p:nvSpPr>
        <p:spPr bwMode="auto">
          <a:xfrm>
            <a:off x="6642100" y="1223963"/>
            <a:ext cx="1979613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1900">
                <a:solidFill>
                  <a:srgbClr val="005024"/>
                </a:solidFill>
              </a:rPr>
              <a:t>补码</a:t>
            </a:r>
            <a:r>
              <a:rPr lang="en-US" altLang="zh-CN" sz="1900">
                <a:solidFill>
                  <a:srgbClr val="FF0000"/>
                </a:solidFill>
              </a:rPr>
              <a:t>11111010</a:t>
            </a:r>
            <a:r>
              <a:rPr lang="zh-CN" altLang="en-US" sz="1900">
                <a:solidFill>
                  <a:srgbClr val="005024"/>
                </a:solidFill>
              </a:rPr>
              <a:t>的真值为多少？</a:t>
            </a:r>
            <a:endParaRPr lang="en-US" altLang="zh-CN" sz="1900">
              <a:solidFill>
                <a:srgbClr val="005024"/>
              </a:solidFill>
            </a:endParaRPr>
          </a:p>
        </p:txBody>
      </p:sp>
      <p:grpSp>
        <p:nvGrpSpPr>
          <p:cNvPr id="763923" name="Group 19"/>
          <p:cNvGrpSpPr>
            <a:grpSpLocks/>
          </p:cNvGrpSpPr>
          <p:nvPr/>
        </p:nvGrpSpPr>
        <p:grpSpPr bwMode="auto">
          <a:xfrm>
            <a:off x="0" y="5903913"/>
            <a:ext cx="6345238" cy="666750"/>
            <a:chOff x="0" y="3719"/>
            <a:chExt cx="3997" cy="420"/>
          </a:xfrm>
        </p:grpSpPr>
        <p:sp>
          <p:nvSpPr>
            <p:cNvPr id="763924" name="Text Box 20"/>
            <p:cNvSpPr txBox="1">
              <a:spLocks noChangeArrowheads="1"/>
            </p:cNvSpPr>
            <p:nvPr/>
          </p:nvSpPr>
          <p:spPr bwMode="auto">
            <a:xfrm>
              <a:off x="0" y="3889"/>
              <a:ext cx="399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000">
                  <a:solidFill>
                    <a:srgbClr val="CC3300"/>
                  </a:solidFill>
                </a:rPr>
                <a:t>寄存器传送语言 </a:t>
              </a:r>
              <a:r>
                <a:rPr lang="en-US" altLang="zh-CN" sz="2000">
                  <a:solidFill>
                    <a:srgbClr val="CC3300"/>
                  </a:solidFill>
                </a:rPr>
                <a:t>RTL</a:t>
              </a:r>
              <a:r>
                <a:rPr lang="zh-CN" altLang="en-US" sz="2000">
                  <a:solidFill>
                    <a:srgbClr val="CC3300"/>
                  </a:solidFill>
                </a:rPr>
                <a:t>（</a:t>
              </a:r>
              <a:r>
                <a:rPr lang="en-US" altLang="zh-CN" sz="2000">
                  <a:solidFill>
                    <a:srgbClr val="CC3300"/>
                  </a:solidFill>
                </a:rPr>
                <a:t>Register Transfer Language</a:t>
              </a:r>
              <a:r>
                <a:rPr lang="zh-CN" altLang="en-US" sz="2000">
                  <a:solidFill>
                    <a:srgbClr val="CC3300"/>
                  </a:solidFill>
                </a:rPr>
                <a:t>）</a:t>
              </a:r>
              <a:r>
                <a:rPr lang="zh-CN" altLang="en-US" b="0">
                  <a:latin typeface="Arial" pitchFamily="34" charset="0"/>
                  <a:ea typeface="宋体" pitchFamily="2" charset="-122"/>
                </a:rPr>
                <a:t> </a:t>
              </a:r>
            </a:p>
          </p:txBody>
        </p:sp>
        <p:sp>
          <p:nvSpPr>
            <p:cNvPr id="763925" name="Line 21"/>
            <p:cNvSpPr>
              <a:spLocks noChangeShapeType="1"/>
            </p:cNvSpPr>
            <p:nvPr/>
          </p:nvSpPr>
          <p:spPr bwMode="auto">
            <a:xfrm flipV="1">
              <a:off x="1531" y="3719"/>
              <a:ext cx="199" cy="19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63926" name="Text Box 22"/>
          <p:cNvSpPr txBox="1">
            <a:spLocks noChangeArrowheads="1"/>
          </p:cNvSpPr>
          <p:nvPr/>
        </p:nvSpPr>
        <p:spPr bwMode="auto">
          <a:xfrm>
            <a:off x="6597650" y="5229225"/>
            <a:ext cx="2249488" cy="86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R</a:t>
            </a:r>
            <a:r>
              <a:rPr lang="zh-CN" altLang="en-US" sz="2000">
                <a:solidFill>
                  <a:srgbClr val="CC3300"/>
                </a:solidFill>
              </a:rPr>
              <a:t>：寄存器内容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007635"/>
                </a:solidFill>
              </a:rPr>
              <a:t>M</a:t>
            </a:r>
            <a:r>
              <a:rPr lang="zh-CN" altLang="en-US" sz="2000">
                <a:solidFill>
                  <a:srgbClr val="007635"/>
                </a:solidFill>
              </a:rPr>
              <a:t>：存储单元内容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63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63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63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639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63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63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3922" grpId="0"/>
      <p:bldP spid="7639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Rectangle 5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 anchor="ctr">
            <a:spAutoFit/>
          </a:bodyPr>
          <a:lstStyle/>
          <a:p>
            <a:endParaRPr lang="zh-CN" altLang="en-US" sz="800">
              <a:solidFill>
                <a:schemeClr val="accent2"/>
              </a:solidFill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42291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763" y="684213"/>
            <a:ext cx="8410575" cy="238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4933" name="Text Box 8"/>
          <p:cNvSpPr txBox="1">
            <a:spLocks noChangeArrowheads="1"/>
          </p:cNvSpPr>
          <p:nvPr/>
        </p:nvSpPr>
        <p:spPr bwMode="auto">
          <a:xfrm>
            <a:off x="781050" y="800100"/>
            <a:ext cx="2009775" cy="173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>
              <a:spcBef>
                <a:spcPct val="50000"/>
              </a:spcBef>
            </a:pPr>
            <a:endParaRPr lang="zh-CN" altLang="en-US" sz="800">
              <a:solidFill>
                <a:schemeClr val="accent2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764934" name="Text Box 12"/>
          <p:cNvSpPr txBox="1">
            <a:spLocks noChangeArrowheads="1"/>
          </p:cNvSpPr>
          <p:nvPr/>
        </p:nvSpPr>
        <p:spPr bwMode="auto">
          <a:xfrm>
            <a:off x="296863" y="3024188"/>
            <a:ext cx="8585200" cy="2017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>
              <a:spcBef>
                <a:spcPct val="15000"/>
              </a:spcBef>
            </a:pPr>
            <a:r>
              <a:rPr lang="zh-CN" altLang="en-US" sz="2000">
                <a:solidFill>
                  <a:srgbClr val="FF3300"/>
                </a:solidFill>
              </a:rPr>
              <a:t>位移量</a:t>
            </a:r>
            <a:r>
              <a:rPr lang="zh-CN" altLang="en-US" sz="2000">
                <a:solidFill>
                  <a:schemeClr val="accent2"/>
                </a:solidFill>
              </a:rPr>
              <a:t>和</a:t>
            </a:r>
            <a:r>
              <a:rPr lang="zh-CN" altLang="en-US" sz="2000">
                <a:solidFill>
                  <a:srgbClr val="FF3300"/>
                </a:solidFill>
              </a:rPr>
              <a:t>立即数</a:t>
            </a:r>
            <a:r>
              <a:rPr lang="zh-CN" altLang="en-US" sz="2000">
                <a:solidFill>
                  <a:schemeClr val="accent2"/>
                </a:solidFill>
              </a:rPr>
              <a:t>都可以是：</a:t>
            </a:r>
            <a:r>
              <a:rPr lang="en-US" altLang="zh-CN" sz="2000">
                <a:solidFill>
                  <a:schemeClr val="accent2"/>
                </a:solidFill>
              </a:rPr>
              <a:t>1B/2B/4B</a:t>
            </a:r>
          </a:p>
          <a:p>
            <a:pPr>
              <a:spcBef>
                <a:spcPct val="15000"/>
              </a:spcBef>
            </a:pPr>
            <a:r>
              <a:rPr lang="en-US" altLang="zh-CN" sz="2000">
                <a:solidFill>
                  <a:srgbClr val="FF3300"/>
                </a:solidFill>
              </a:rPr>
              <a:t>SIB</a:t>
            </a:r>
            <a:r>
              <a:rPr lang="zh-CN" altLang="en-US" sz="2000">
                <a:solidFill>
                  <a:schemeClr val="accent2"/>
                </a:solidFill>
              </a:rPr>
              <a:t>中基址</a:t>
            </a:r>
            <a:r>
              <a:rPr lang="en-US" altLang="zh-CN" sz="2000">
                <a:solidFill>
                  <a:schemeClr val="accent2"/>
                </a:solidFill>
              </a:rPr>
              <a:t>B</a:t>
            </a:r>
            <a:r>
              <a:rPr lang="zh-CN" altLang="en-US" sz="2000">
                <a:solidFill>
                  <a:schemeClr val="accent2"/>
                </a:solidFill>
              </a:rPr>
              <a:t>和变址</a:t>
            </a:r>
            <a:r>
              <a:rPr lang="en-US" altLang="zh-CN" sz="2000">
                <a:solidFill>
                  <a:schemeClr val="accent2"/>
                </a:solidFill>
              </a:rPr>
              <a:t>I</a:t>
            </a:r>
            <a:r>
              <a:rPr lang="zh-CN" altLang="en-US" sz="2000">
                <a:solidFill>
                  <a:schemeClr val="accent2"/>
                </a:solidFill>
              </a:rPr>
              <a:t>都可是</a:t>
            </a:r>
            <a:r>
              <a:rPr lang="en-US" altLang="zh-CN" sz="2000">
                <a:solidFill>
                  <a:schemeClr val="accent2"/>
                </a:solidFill>
              </a:rPr>
              <a:t>8</a:t>
            </a:r>
            <a:r>
              <a:rPr lang="zh-CN" altLang="en-US" sz="2000">
                <a:solidFill>
                  <a:schemeClr val="accent2"/>
                </a:solidFill>
              </a:rPr>
              <a:t>个</a:t>
            </a:r>
            <a:r>
              <a:rPr lang="en-US" altLang="zh-CN" sz="2000">
                <a:solidFill>
                  <a:schemeClr val="accent2"/>
                </a:solidFill>
              </a:rPr>
              <a:t>GRS</a:t>
            </a:r>
            <a:r>
              <a:rPr lang="zh-CN" altLang="en-US" sz="2000">
                <a:solidFill>
                  <a:schemeClr val="accent2"/>
                </a:solidFill>
              </a:rPr>
              <a:t>中任一个；</a:t>
            </a:r>
            <a:r>
              <a:rPr lang="en-US" altLang="zh-CN" sz="2000">
                <a:solidFill>
                  <a:schemeClr val="accent2"/>
                </a:solidFill>
              </a:rPr>
              <a:t>SS</a:t>
            </a:r>
            <a:r>
              <a:rPr lang="zh-CN" altLang="en-US" sz="2000">
                <a:solidFill>
                  <a:schemeClr val="accent2"/>
                </a:solidFill>
              </a:rPr>
              <a:t>给出比例因子</a:t>
            </a:r>
          </a:p>
          <a:p>
            <a:pPr>
              <a:spcBef>
                <a:spcPct val="15000"/>
              </a:spcBef>
            </a:pPr>
            <a:r>
              <a:rPr lang="zh-CN" altLang="en-US" sz="2000">
                <a:solidFill>
                  <a:srgbClr val="FF3300"/>
                </a:solidFill>
              </a:rPr>
              <a:t>操作码</a:t>
            </a:r>
            <a:r>
              <a:rPr lang="zh-CN" altLang="en-US" sz="2000">
                <a:solidFill>
                  <a:schemeClr val="accent2"/>
                </a:solidFill>
              </a:rPr>
              <a:t>：</a:t>
            </a:r>
            <a:r>
              <a:rPr lang="en-US" altLang="zh-CN" sz="2000">
                <a:solidFill>
                  <a:srgbClr val="A50021"/>
                </a:solidFill>
              </a:rPr>
              <a:t>opcode; W</a:t>
            </a:r>
            <a:r>
              <a:rPr lang="zh-CN" altLang="en-US" sz="2000">
                <a:solidFill>
                  <a:srgbClr val="A50021"/>
                </a:solidFill>
              </a:rPr>
              <a:t>：与机器模式（</a:t>
            </a:r>
            <a:r>
              <a:rPr lang="en-US" altLang="zh-CN" sz="2000">
                <a:solidFill>
                  <a:srgbClr val="A50021"/>
                </a:solidFill>
              </a:rPr>
              <a:t>16 / 32</a:t>
            </a:r>
            <a:r>
              <a:rPr lang="zh-CN" altLang="en-US" sz="2000">
                <a:solidFill>
                  <a:srgbClr val="A50021"/>
                </a:solidFill>
              </a:rPr>
              <a:t>位）一起确定寄存器位数（</a:t>
            </a:r>
            <a:r>
              <a:rPr lang="en-US" altLang="zh-CN" sz="2000">
                <a:solidFill>
                  <a:srgbClr val="A50021"/>
                </a:solidFill>
              </a:rPr>
              <a:t>AL / AX / EAX</a:t>
            </a:r>
            <a:r>
              <a:rPr lang="zh-CN" altLang="en-US" sz="2000">
                <a:solidFill>
                  <a:srgbClr val="A50021"/>
                </a:solidFill>
              </a:rPr>
              <a:t>）</a:t>
            </a:r>
            <a:r>
              <a:rPr lang="en-US" altLang="zh-CN" sz="2000">
                <a:solidFill>
                  <a:srgbClr val="A50021"/>
                </a:solidFill>
              </a:rPr>
              <a:t>; D</a:t>
            </a:r>
            <a:r>
              <a:rPr lang="zh-CN" altLang="en-US" sz="2000">
                <a:solidFill>
                  <a:srgbClr val="A50021"/>
                </a:solidFill>
              </a:rPr>
              <a:t>：操作方向（确定源和目标）</a:t>
            </a:r>
          </a:p>
          <a:p>
            <a:pPr>
              <a:spcBef>
                <a:spcPct val="15000"/>
              </a:spcBef>
            </a:pPr>
            <a:r>
              <a:rPr lang="zh-CN" altLang="en-US" sz="2000">
                <a:solidFill>
                  <a:srgbClr val="FF3300"/>
                </a:solidFill>
              </a:rPr>
              <a:t>寻址方式（</a:t>
            </a:r>
            <a:r>
              <a:rPr lang="en-US" altLang="zh-CN" sz="2000">
                <a:solidFill>
                  <a:srgbClr val="FF3300"/>
                </a:solidFill>
              </a:rPr>
              <a:t>ModRM</a:t>
            </a:r>
            <a:r>
              <a:rPr lang="zh-CN" altLang="en-US" sz="2000">
                <a:solidFill>
                  <a:srgbClr val="FF3300"/>
                </a:solidFill>
              </a:rPr>
              <a:t>字节）</a:t>
            </a:r>
            <a:r>
              <a:rPr lang="zh-CN" altLang="en-US" sz="2000">
                <a:solidFill>
                  <a:schemeClr val="accent2"/>
                </a:solidFill>
              </a:rPr>
              <a:t>：</a:t>
            </a:r>
            <a:r>
              <a:rPr lang="en-US" altLang="zh-CN" sz="2000">
                <a:solidFill>
                  <a:srgbClr val="A50021"/>
                </a:solidFill>
              </a:rPr>
              <a:t> mod</a:t>
            </a:r>
            <a:r>
              <a:rPr lang="zh-CN" altLang="en-US" sz="2000">
                <a:solidFill>
                  <a:srgbClr val="A50021"/>
                </a:solidFill>
              </a:rPr>
              <a:t>、</a:t>
            </a:r>
            <a:r>
              <a:rPr lang="en-US" altLang="zh-CN" sz="2000">
                <a:solidFill>
                  <a:srgbClr val="A50021"/>
                </a:solidFill>
              </a:rPr>
              <a:t>r/m</a:t>
            </a:r>
            <a:r>
              <a:rPr lang="zh-CN" altLang="en-US" sz="2000">
                <a:solidFill>
                  <a:srgbClr val="A50021"/>
                </a:solidFill>
              </a:rPr>
              <a:t>、 </a:t>
            </a:r>
            <a:r>
              <a:rPr lang="en-US" altLang="zh-CN" sz="2000">
                <a:solidFill>
                  <a:srgbClr val="A50021"/>
                </a:solidFill>
              </a:rPr>
              <a:t>reg/op</a:t>
            </a:r>
            <a:r>
              <a:rPr lang="zh-CN" altLang="en-US" sz="2000">
                <a:solidFill>
                  <a:srgbClr val="A50021"/>
                </a:solidFill>
              </a:rPr>
              <a:t>三个字段与</a:t>
            </a:r>
            <a:r>
              <a:rPr lang="en-US" altLang="zh-CN" sz="2000">
                <a:solidFill>
                  <a:srgbClr val="A50021"/>
                </a:solidFill>
              </a:rPr>
              <a:t>w</a:t>
            </a:r>
            <a:r>
              <a:rPr lang="zh-CN" altLang="en-US" sz="2000">
                <a:solidFill>
                  <a:srgbClr val="A50021"/>
                </a:solidFill>
              </a:rPr>
              <a:t>字段和机器模式（</a:t>
            </a:r>
            <a:r>
              <a:rPr lang="en-US" altLang="zh-CN" sz="2000">
                <a:solidFill>
                  <a:srgbClr val="A50021"/>
                </a:solidFill>
              </a:rPr>
              <a:t>16/32</a:t>
            </a:r>
            <a:r>
              <a:rPr lang="zh-CN" altLang="en-US" sz="2000">
                <a:solidFill>
                  <a:srgbClr val="A50021"/>
                </a:solidFill>
              </a:rPr>
              <a:t>）一起确定操作数所在的寄存器编号或有效地址计算方式</a:t>
            </a:r>
          </a:p>
        </p:txBody>
      </p:sp>
      <p:sp>
        <p:nvSpPr>
          <p:cNvPr id="764935" name="Rectangle 7"/>
          <p:cNvSpPr>
            <a:spLocks noChangeArrowheads="1"/>
          </p:cNvSpPr>
          <p:nvPr/>
        </p:nvSpPr>
        <p:spPr bwMode="auto">
          <a:xfrm>
            <a:off x="476250" y="122238"/>
            <a:ext cx="8229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3600">
                <a:solidFill>
                  <a:srgbClr val="CC3300"/>
                </a:solidFill>
                <a:latin typeface="Arial" pitchFamily="34" charset="0"/>
                <a:ea typeface="黑体" pitchFamily="49" charset="-122"/>
              </a:rPr>
              <a:t>IA-32</a:t>
            </a:r>
            <a:r>
              <a:rPr lang="zh-CN" altLang="en-US" sz="3600">
                <a:solidFill>
                  <a:srgbClr val="CC3300"/>
                </a:solidFill>
                <a:latin typeface="Arial" pitchFamily="34" charset="0"/>
                <a:ea typeface="黑体" pitchFamily="49" charset="-122"/>
              </a:rPr>
              <a:t>机器指令格式</a:t>
            </a:r>
          </a:p>
        </p:txBody>
      </p:sp>
      <p:sp>
        <p:nvSpPr>
          <p:cNvPr id="764937" name="Rectangle 9"/>
          <p:cNvSpPr>
            <a:spLocks noChangeArrowheads="1"/>
          </p:cNvSpPr>
          <p:nvPr/>
        </p:nvSpPr>
        <p:spPr bwMode="auto">
          <a:xfrm>
            <a:off x="1062038" y="5138738"/>
            <a:ext cx="7289800" cy="1339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altLang="zh-CN" sz="2400"/>
              <a:t>8d 04 02   lea  (%edx,%eax,1), %eax</a:t>
            </a:r>
          </a:p>
          <a:p>
            <a:pPr marL="342900" indent="-342900"/>
            <a:endParaRPr lang="en-US" altLang="zh-CN" sz="2400"/>
          </a:p>
          <a:p>
            <a:pPr marL="342900" indent="-342900"/>
            <a:endParaRPr lang="en-US" altLang="zh-CN" sz="1000"/>
          </a:p>
          <a:p>
            <a:pPr marL="342900" indent="-342900"/>
            <a:r>
              <a:rPr lang="en-US" altLang="zh-CN" sz="2400"/>
              <a:t>1000 1101 </a:t>
            </a:r>
            <a:r>
              <a:rPr lang="en-US" altLang="zh-CN" sz="2400">
                <a:solidFill>
                  <a:schemeClr val="accent2"/>
                </a:solidFill>
              </a:rPr>
              <a:t>00 00</a:t>
            </a:r>
            <a:r>
              <a:rPr lang="en-US" altLang="zh-CN" sz="2400">
                <a:solidFill>
                  <a:srgbClr val="FF3300"/>
                </a:solidFill>
              </a:rPr>
              <a:t>0 100</a:t>
            </a:r>
            <a:r>
              <a:rPr lang="en-US" altLang="zh-CN" sz="2400"/>
              <a:t> 00 00</a:t>
            </a:r>
            <a:r>
              <a:rPr lang="en-US" altLang="zh-CN" sz="2400">
                <a:solidFill>
                  <a:srgbClr val="CC3300"/>
                </a:solidFill>
              </a:rPr>
              <a:t>0 010</a:t>
            </a:r>
          </a:p>
        </p:txBody>
      </p:sp>
      <p:grpSp>
        <p:nvGrpSpPr>
          <p:cNvPr id="764951" name="Group 23"/>
          <p:cNvGrpSpPr>
            <a:grpSpLocks/>
          </p:cNvGrpSpPr>
          <p:nvPr/>
        </p:nvGrpSpPr>
        <p:grpSpPr bwMode="auto">
          <a:xfrm>
            <a:off x="2411413" y="2663825"/>
            <a:ext cx="4995862" cy="2611438"/>
            <a:chOff x="1519" y="1678"/>
            <a:chExt cx="3147" cy="1645"/>
          </a:xfrm>
        </p:grpSpPr>
        <p:sp>
          <p:nvSpPr>
            <p:cNvPr id="764938" name="Line 10"/>
            <p:cNvSpPr>
              <a:spLocks noChangeShapeType="1"/>
            </p:cNvSpPr>
            <p:nvPr/>
          </p:nvSpPr>
          <p:spPr bwMode="auto">
            <a:xfrm flipH="1">
              <a:off x="3390" y="1678"/>
              <a:ext cx="57" cy="161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4939" name="Line 11"/>
            <p:cNvSpPr>
              <a:spLocks noChangeShapeType="1"/>
            </p:cNvSpPr>
            <p:nvPr/>
          </p:nvSpPr>
          <p:spPr bwMode="auto">
            <a:xfrm flipH="1">
              <a:off x="3192" y="1678"/>
              <a:ext cx="964" cy="161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4940" name="Line 12"/>
            <p:cNvSpPr>
              <a:spLocks noChangeShapeType="1"/>
            </p:cNvSpPr>
            <p:nvPr/>
          </p:nvSpPr>
          <p:spPr bwMode="auto">
            <a:xfrm flipH="1">
              <a:off x="2455" y="1707"/>
              <a:ext cx="2211" cy="161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4941" name="Line 13"/>
            <p:cNvSpPr>
              <a:spLocks noChangeShapeType="1"/>
            </p:cNvSpPr>
            <p:nvPr/>
          </p:nvSpPr>
          <p:spPr bwMode="auto">
            <a:xfrm>
              <a:off x="1519" y="1678"/>
              <a:ext cx="2382" cy="158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64950" name="Group 22"/>
          <p:cNvGrpSpPr>
            <a:grpSpLocks/>
          </p:cNvGrpSpPr>
          <p:nvPr/>
        </p:nvGrpSpPr>
        <p:grpSpPr bwMode="auto">
          <a:xfrm>
            <a:off x="3311525" y="6443663"/>
            <a:ext cx="3060700" cy="0"/>
            <a:chOff x="2086" y="4059"/>
            <a:chExt cx="1928" cy="0"/>
          </a:xfrm>
        </p:grpSpPr>
        <p:sp>
          <p:nvSpPr>
            <p:cNvPr id="764942" name="Line 14"/>
            <p:cNvSpPr>
              <a:spLocks noChangeShapeType="1"/>
            </p:cNvSpPr>
            <p:nvPr/>
          </p:nvSpPr>
          <p:spPr bwMode="auto">
            <a:xfrm>
              <a:off x="3646" y="4059"/>
              <a:ext cx="368" cy="0"/>
            </a:xfrm>
            <a:prstGeom prst="line">
              <a:avLst/>
            </a:prstGeom>
            <a:noFill/>
            <a:ln w="57150">
              <a:solidFill>
                <a:srgbClr val="005024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4943" name="Line 15"/>
            <p:cNvSpPr>
              <a:spLocks noChangeShapeType="1"/>
            </p:cNvSpPr>
            <p:nvPr/>
          </p:nvSpPr>
          <p:spPr bwMode="auto">
            <a:xfrm>
              <a:off x="3192" y="4059"/>
              <a:ext cx="368" cy="0"/>
            </a:xfrm>
            <a:prstGeom prst="line">
              <a:avLst/>
            </a:prstGeom>
            <a:noFill/>
            <a:ln w="57150">
              <a:solidFill>
                <a:srgbClr val="005024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4944" name="Line 16"/>
            <p:cNvSpPr>
              <a:spLocks noChangeShapeType="1"/>
            </p:cNvSpPr>
            <p:nvPr/>
          </p:nvSpPr>
          <p:spPr bwMode="auto">
            <a:xfrm>
              <a:off x="2086" y="4059"/>
              <a:ext cx="368" cy="0"/>
            </a:xfrm>
            <a:prstGeom prst="line">
              <a:avLst/>
            </a:prstGeom>
            <a:noFill/>
            <a:ln w="57150">
              <a:solidFill>
                <a:srgbClr val="005024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64949" name="Group 21"/>
          <p:cNvGrpSpPr>
            <a:grpSpLocks/>
          </p:cNvGrpSpPr>
          <p:nvPr/>
        </p:nvGrpSpPr>
        <p:grpSpPr bwMode="auto">
          <a:xfrm>
            <a:off x="3671888" y="5454650"/>
            <a:ext cx="2655887" cy="674688"/>
            <a:chOff x="2313" y="3464"/>
            <a:chExt cx="1673" cy="425"/>
          </a:xfrm>
        </p:grpSpPr>
        <p:sp>
          <p:nvSpPr>
            <p:cNvPr id="764945" name="Line 17"/>
            <p:cNvSpPr>
              <a:spLocks noChangeShapeType="1"/>
            </p:cNvSpPr>
            <p:nvPr/>
          </p:nvSpPr>
          <p:spPr bwMode="auto">
            <a:xfrm flipH="1">
              <a:off x="2313" y="3492"/>
              <a:ext cx="1673" cy="369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4946" name="Line 18"/>
            <p:cNvSpPr>
              <a:spLocks noChangeShapeType="1"/>
            </p:cNvSpPr>
            <p:nvPr/>
          </p:nvSpPr>
          <p:spPr bwMode="auto">
            <a:xfrm flipH="1">
              <a:off x="3050" y="3464"/>
              <a:ext cx="340" cy="425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4947" name="Line 19"/>
            <p:cNvSpPr>
              <a:spLocks noChangeShapeType="1"/>
            </p:cNvSpPr>
            <p:nvPr/>
          </p:nvSpPr>
          <p:spPr bwMode="auto">
            <a:xfrm>
              <a:off x="3135" y="3464"/>
              <a:ext cx="227" cy="397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4948" name="Line 20"/>
            <p:cNvSpPr>
              <a:spLocks noChangeShapeType="1"/>
            </p:cNvSpPr>
            <p:nvPr/>
          </p:nvSpPr>
          <p:spPr bwMode="auto">
            <a:xfrm>
              <a:off x="2568" y="3464"/>
              <a:ext cx="1276" cy="397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64952" name="Text Box 24"/>
          <p:cNvSpPr txBox="1">
            <a:spLocks noChangeArrowheads="1"/>
          </p:cNvSpPr>
          <p:nvPr/>
        </p:nvSpPr>
        <p:spPr bwMode="auto">
          <a:xfrm>
            <a:off x="5021263" y="1741488"/>
            <a:ext cx="2474912" cy="4270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200">
                <a:solidFill>
                  <a:srgbClr val="CC3300"/>
                </a:solidFill>
              </a:rPr>
              <a:t>存储器操作数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2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64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64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649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649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649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64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64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64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64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4937" grpId="0"/>
      <p:bldP spid="76495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77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819150"/>
            <a:ext cx="8229600" cy="5940425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5000"/>
              </a:spcBef>
              <a:buFontTx/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typedef union {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Tx/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	struct {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Tx/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		uint8_t R_M	        :3;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Tx/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		uint8_t reg	        :3;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Tx/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		uint8_t mod	        :2;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Tx/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	};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Tx/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	struct {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Tx/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		uint8_t dont_care      :3;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Tx/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		uint8_t opcode	        :3;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Tx/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	};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Tx/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	uint8_t val;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Tx/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} ModR_M;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Tx/>
              <a:buNone/>
            </a:pPr>
            <a:endParaRPr lang="en-US" altLang="zh-CN" sz="18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5000"/>
              </a:lnSpc>
              <a:spcBef>
                <a:spcPct val="5000"/>
              </a:spcBef>
              <a:buFontTx/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typedef union {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Tx/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	struct {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Tx/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		uint8_t base	        :3;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Tx/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		uint8_t index	        :3;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Tx/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		uint8_t ss	        :2;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Tx/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	};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Tx/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	uint8_t val;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Tx/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} SIB;</a:t>
            </a:r>
          </a:p>
          <a:p>
            <a:pPr>
              <a:lnSpc>
                <a:spcPct val="95000"/>
              </a:lnSpc>
            </a:pPr>
            <a:endParaRPr lang="zh-CN" altLang="en-US" sz="18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5172" name="Rectangle 4"/>
          <p:cNvSpPr>
            <a:spLocks noChangeArrowheads="1"/>
          </p:cNvSpPr>
          <p:nvPr/>
        </p:nvSpPr>
        <p:spPr bwMode="auto">
          <a:xfrm>
            <a:off x="2501900" y="233363"/>
            <a:ext cx="6300788" cy="855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3600">
                <a:solidFill>
                  <a:srgbClr val="CC3300"/>
                </a:solidFill>
                <a:latin typeface="Arial" pitchFamily="34" charset="0"/>
                <a:ea typeface="黑体" pitchFamily="49" charset="-122"/>
              </a:rPr>
              <a:t>PA</a:t>
            </a:r>
            <a:r>
              <a:rPr lang="zh-CN" altLang="en-US" sz="3600">
                <a:solidFill>
                  <a:srgbClr val="CC3300"/>
                </a:solidFill>
                <a:latin typeface="Arial" pitchFamily="34" charset="0"/>
                <a:ea typeface="黑体" pitchFamily="49" charset="-122"/>
              </a:rPr>
              <a:t>中模拟的</a:t>
            </a:r>
            <a:br>
              <a:rPr lang="zh-CN" altLang="en-US" sz="3600">
                <a:solidFill>
                  <a:srgbClr val="CC3300"/>
                </a:solidFill>
                <a:latin typeface="Arial" pitchFamily="34" charset="0"/>
                <a:ea typeface="黑体" pitchFamily="49" charset="-122"/>
              </a:rPr>
            </a:br>
            <a:r>
              <a:rPr lang="en-US" altLang="zh-CN" sz="3600">
                <a:solidFill>
                  <a:srgbClr val="CC3300"/>
                </a:solidFill>
                <a:latin typeface="Arial" pitchFamily="34" charset="0"/>
                <a:ea typeface="黑体" pitchFamily="49" charset="-122"/>
              </a:rPr>
              <a:t>IA-32</a:t>
            </a:r>
            <a:r>
              <a:rPr lang="zh-CN" altLang="en-US" sz="3600">
                <a:solidFill>
                  <a:srgbClr val="CC3300"/>
                </a:solidFill>
                <a:latin typeface="Arial" pitchFamily="34" charset="0"/>
                <a:ea typeface="黑体" pitchFamily="49" charset="-122"/>
              </a:rPr>
              <a:t>指令的</a:t>
            </a:r>
            <a:r>
              <a:rPr lang="en-US" altLang="zh-CN" sz="3600">
                <a:solidFill>
                  <a:srgbClr val="CC3300"/>
                </a:solidFill>
                <a:latin typeface="Arial" pitchFamily="34" charset="0"/>
                <a:ea typeface="黑体" pitchFamily="49" charset="-122"/>
              </a:rPr>
              <a:t>ModRM</a:t>
            </a:r>
            <a:r>
              <a:rPr lang="zh-CN" altLang="en-US" sz="3600">
                <a:solidFill>
                  <a:srgbClr val="CC3300"/>
                </a:solidFill>
                <a:latin typeface="Arial" pitchFamily="34" charset="0"/>
                <a:ea typeface="黑体" pitchFamily="49" charset="-122"/>
              </a:rPr>
              <a:t>和</a:t>
            </a:r>
            <a:r>
              <a:rPr lang="en-US" altLang="zh-CN" sz="3600">
                <a:solidFill>
                  <a:srgbClr val="CC3300"/>
                </a:solidFill>
                <a:latin typeface="Arial" pitchFamily="34" charset="0"/>
                <a:ea typeface="黑体" pitchFamily="49" charset="-122"/>
              </a:rPr>
              <a:t>SIB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76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76595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6375" y="233363"/>
            <a:ext cx="8731250" cy="6354762"/>
          </a:xfrm>
          <a:prstGeom prst="rect">
            <a:avLst/>
          </a:prstGeom>
          <a:noFill/>
        </p:spPr>
      </p:pic>
      <p:sp>
        <p:nvSpPr>
          <p:cNvPr id="765957" name="Rectangle 5"/>
          <p:cNvSpPr>
            <a:spLocks noChangeArrowheads="1"/>
          </p:cNvSpPr>
          <p:nvPr/>
        </p:nvSpPr>
        <p:spPr bwMode="auto">
          <a:xfrm>
            <a:off x="250825" y="5138738"/>
            <a:ext cx="8686800" cy="1439862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76595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1638" y="76200"/>
            <a:ext cx="3421062" cy="608013"/>
          </a:xfrm>
          <a:prstGeom prst="rect">
            <a:avLst/>
          </a:prstGeom>
          <a:noFill/>
        </p:spPr>
      </p:pic>
      <p:sp>
        <p:nvSpPr>
          <p:cNvPr id="765959" name="Line 7"/>
          <p:cNvSpPr>
            <a:spLocks noChangeShapeType="1"/>
          </p:cNvSpPr>
          <p:nvPr/>
        </p:nvSpPr>
        <p:spPr bwMode="auto">
          <a:xfrm flipH="1">
            <a:off x="2501900" y="233363"/>
            <a:ext cx="1665288" cy="225425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5960" name="Line 8"/>
          <p:cNvSpPr>
            <a:spLocks noChangeShapeType="1"/>
          </p:cNvSpPr>
          <p:nvPr/>
        </p:nvSpPr>
        <p:spPr bwMode="auto">
          <a:xfrm flipH="1">
            <a:off x="3222625" y="323850"/>
            <a:ext cx="3330575" cy="269875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5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65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65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5959" grpId="0" animBg="1"/>
      <p:bldP spid="76596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存储器操作数的寻址方式</a:t>
            </a:r>
          </a:p>
        </p:txBody>
      </p:sp>
      <p:sp>
        <p:nvSpPr>
          <p:cNvPr id="77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6863" y="2619375"/>
            <a:ext cx="4095750" cy="256540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0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各变量应采用什么寻址方式？</a:t>
            </a:r>
          </a:p>
          <a:p>
            <a:pPr>
              <a:buFontTx/>
              <a:buNone/>
            </a:pPr>
            <a:r>
              <a:rPr lang="en-US" altLang="zh-CN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：位移 </a:t>
            </a:r>
            <a:r>
              <a:rPr lang="en-US" altLang="zh-CN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基址</a:t>
            </a:r>
          </a:p>
          <a:p>
            <a:pPr>
              <a:buFontTx/>
              <a:buNone/>
            </a:pPr>
            <a:r>
              <a:rPr lang="en-US" altLang="zh-CN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a[i]</a:t>
            </a:r>
            <a:r>
              <a:rPr lang="zh-CN" altLang="en-US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104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+i×</a:t>
            </a:r>
            <a:r>
              <a:rPr lang="en-US" altLang="zh-CN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，比例变址</a:t>
            </a:r>
            <a:r>
              <a:rPr lang="en-US" altLang="zh-CN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200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位移</a:t>
            </a:r>
          </a:p>
          <a:p>
            <a:pPr>
              <a:buFontTx/>
              <a:buNone/>
            </a:pPr>
            <a:r>
              <a:rPr lang="en-US" altLang="zh-CN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d[i]</a:t>
            </a:r>
            <a:r>
              <a:rPr lang="zh-CN" altLang="en-US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544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+i×</a:t>
            </a:r>
            <a:r>
              <a:rPr lang="en-US" altLang="zh-CN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，比例变址</a:t>
            </a:r>
            <a:r>
              <a:rPr lang="en-US" altLang="zh-CN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200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位移</a:t>
            </a:r>
          </a:p>
          <a:p>
            <a:pPr>
              <a:buFontTx/>
              <a:buNone/>
            </a:pPr>
            <a:r>
              <a:rPr lang="en-US" altLang="zh-CN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b[i][j]</a:t>
            </a:r>
            <a:r>
              <a:rPr lang="zh-CN" altLang="en-US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： </a:t>
            </a:r>
            <a:r>
              <a:rPr lang="en-US" altLang="zh-CN" sz="200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504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en-US" altLang="zh-CN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i×8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+j×</a:t>
            </a:r>
            <a:r>
              <a:rPr lang="en-US" altLang="zh-CN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endParaRPr lang="zh-CN" altLang="en-US" sz="2000" smtClean="0">
              <a:solidFill>
                <a:srgbClr val="3333CC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</a:pPr>
            <a:r>
              <a:rPr lang="zh-CN" altLang="en-US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              基址</a:t>
            </a:r>
            <a:r>
              <a:rPr lang="en-US" altLang="zh-CN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比例变址</a:t>
            </a:r>
            <a:r>
              <a:rPr lang="en-US" altLang="zh-CN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200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位移</a:t>
            </a:r>
          </a:p>
          <a:p>
            <a:pPr>
              <a:buFontTx/>
              <a:buNone/>
            </a:pPr>
            <a:endParaRPr lang="en-US" altLang="zh-CN" sz="2000" smtClean="0">
              <a:solidFill>
                <a:srgbClr val="3333CC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</a:pPr>
            <a:endParaRPr lang="zh-CN" altLang="en-US" sz="2000" smtClean="0">
              <a:solidFill>
                <a:srgbClr val="008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0052" name="Rectangle 4"/>
          <p:cNvSpPr>
            <a:spLocks noChangeArrowheads="1"/>
          </p:cNvSpPr>
          <p:nvPr/>
        </p:nvSpPr>
        <p:spPr bwMode="auto">
          <a:xfrm>
            <a:off x="385763" y="684213"/>
            <a:ext cx="2295525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10000"/>
              </a:spcBef>
            </a:pPr>
            <a:r>
              <a:rPr lang="en-US" altLang="zh-CN" sz="2200">
                <a:latin typeface="Arial" pitchFamily="34" charset="0"/>
                <a:ea typeface="宋体" pitchFamily="2" charset="-122"/>
              </a:rPr>
              <a:t>int x</a:t>
            </a:r>
            <a:r>
              <a:rPr lang="zh-CN" altLang="en-US" sz="2200">
                <a:latin typeface="Arial" pitchFamily="34" charset="0"/>
                <a:ea typeface="宋体" pitchFamily="2" charset="-122"/>
              </a:rPr>
              <a:t>；</a:t>
            </a:r>
          </a:p>
          <a:p>
            <a:pPr marL="342900" indent="-342900">
              <a:spcBef>
                <a:spcPct val="10000"/>
              </a:spcBef>
            </a:pPr>
            <a:r>
              <a:rPr lang="en-US" altLang="zh-CN" sz="2200">
                <a:latin typeface="Arial" pitchFamily="34" charset="0"/>
                <a:ea typeface="宋体" pitchFamily="2" charset="-122"/>
              </a:rPr>
              <a:t>float a[100];</a:t>
            </a:r>
          </a:p>
          <a:p>
            <a:pPr marL="342900" indent="-342900">
              <a:spcBef>
                <a:spcPct val="10000"/>
              </a:spcBef>
            </a:pPr>
            <a:r>
              <a:rPr lang="en-US" altLang="zh-CN" sz="2200">
                <a:latin typeface="Arial" pitchFamily="34" charset="0"/>
                <a:ea typeface="宋体" pitchFamily="2" charset="-122"/>
              </a:rPr>
              <a:t>short b[4][4];</a:t>
            </a:r>
          </a:p>
          <a:p>
            <a:pPr marL="342900" indent="-342900">
              <a:spcBef>
                <a:spcPct val="10000"/>
              </a:spcBef>
            </a:pPr>
            <a:r>
              <a:rPr lang="en-US" altLang="zh-CN" sz="2200">
                <a:latin typeface="Arial" pitchFamily="34" charset="0"/>
                <a:ea typeface="宋体" pitchFamily="2" charset="-122"/>
              </a:rPr>
              <a:t>char c;</a:t>
            </a:r>
          </a:p>
          <a:p>
            <a:pPr marL="342900" indent="-342900">
              <a:spcBef>
                <a:spcPct val="10000"/>
              </a:spcBef>
            </a:pPr>
            <a:r>
              <a:rPr lang="en-US" altLang="zh-CN" sz="2200">
                <a:latin typeface="Arial" pitchFamily="34" charset="0"/>
                <a:ea typeface="宋体" pitchFamily="2" charset="-122"/>
              </a:rPr>
              <a:t>double d[10];</a:t>
            </a:r>
            <a:r>
              <a:rPr lang="en-US" altLang="zh-CN" sz="2300">
                <a:latin typeface="Arial" pitchFamily="34" charset="0"/>
                <a:ea typeface="宋体" pitchFamily="2" charset="-122"/>
              </a:rPr>
              <a:t> </a:t>
            </a:r>
          </a:p>
        </p:txBody>
      </p:sp>
      <p:grpSp>
        <p:nvGrpSpPr>
          <p:cNvPr id="770053" name="Group 5"/>
          <p:cNvGrpSpPr>
            <a:grpSpLocks/>
          </p:cNvGrpSpPr>
          <p:nvPr/>
        </p:nvGrpSpPr>
        <p:grpSpPr bwMode="auto">
          <a:xfrm>
            <a:off x="4932363" y="773113"/>
            <a:ext cx="4211637" cy="6030912"/>
            <a:chOff x="3022" y="459"/>
            <a:chExt cx="2653" cy="3799"/>
          </a:xfrm>
        </p:grpSpPr>
        <p:sp>
          <p:nvSpPr>
            <p:cNvPr id="770054" name="Rectangle 6"/>
            <p:cNvSpPr>
              <a:spLocks noChangeArrowheads="1"/>
            </p:cNvSpPr>
            <p:nvPr/>
          </p:nvSpPr>
          <p:spPr bwMode="auto">
            <a:xfrm>
              <a:off x="3050" y="657"/>
              <a:ext cx="2155" cy="36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0055" name="Text Box 7"/>
            <p:cNvSpPr txBox="1">
              <a:spLocks noChangeArrowheads="1"/>
            </p:cNvSpPr>
            <p:nvPr/>
          </p:nvSpPr>
          <p:spPr bwMode="auto">
            <a:xfrm>
              <a:off x="3022" y="459"/>
              <a:ext cx="2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3333CC"/>
                  </a:solidFill>
                  <a:latin typeface="Arial" pitchFamily="34" charset="0"/>
                  <a:ea typeface="宋体" pitchFamily="2" charset="-122"/>
                </a:rPr>
                <a:t>b31			     b0</a:t>
              </a:r>
            </a:p>
          </p:txBody>
        </p:sp>
        <p:sp>
          <p:nvSpPr>
            <p:cNvPr id="770056" name="Line 8"/>
            <p:cNvSpPr>
              <a:spLocks noChangeShapeType="1"/>
            </p:cNvSpPr>
            <p:nvPr/>
          </p:nvSpPr>
          <p:spPr bwMode="auto">
            <a:xfrm flipV="1">
              <a:off x="3050" y="3975"/>
              <a:ext cx="2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0057" name="Line 9"/>
            <p:cNvSpPr>
              <a:spLocks noChangeShapeType="1"/>
            </p:cNvSpPr>
            <p:nvPr/>
          </p:nvSpPr>
          <p:spPr bwMode="auto">
            <a:xfrm flipV="1">
              <a:off x="3050" y="3266"/>
              <a:ext cx="2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0058" name="Text Box 10"/>
            <p:cNvSpPr txBox="1">
              <a:spLocks noChangeArrowheads="1"/>
            </p:cNvSpPr>
            <p:nvPr/>
          </p:nvSpPr>
          <p:spPr bwMode="auto">
            <a:xfrm>
              <a:off x="3929" y="3725"/>
              <a:ext cx="2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Arial" pitchFamily="34" charset="0"/>
                </a:rPr>
                <a:t>x</a:t>
              </a:r>
            </a:p>
          </p:txBody>
        </p:sp>
        <p:sp>
          <p:nvSpPr>
            <p:cNvPr id="770059" name="Line 11"/>
            <p:cNvSpPr>
              <a:spLocks noChangeShapeType="1"/>
            </p:cNvSpPr>
            <p:nvPr/>
          </p:nvSpPr>
          <p:spPr bwMode="auto">
            <a:xfrm flipV="1">
              <a:off x="3050" y="3744"/>
              <a:ext cx="2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0060" name="Line 12"/>
            <p:cNvSpPr>
              <a:spLocks noChangeShapeType="1"/>
            </p:cNvSpPr>
            <p:nvPr/>
          </p:nvSpPr>
          <p:spPr bwMode="auto">
            <a:xfrm flipV="1">
              <a:off x="3050" y="3489"/>
              <a:ext cx="2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0061" name="Text Box 13"/>
            <p:cNvSpPr txBox="1">
              <a:spLocks noChangeArrowheads="1"/>
            </p:cNvSpPr>
            <p:nvPr/>
          </p:nvSpPr>
          <p:spPr bwMode="auto">
            <a:xfrm>
              <a:off x="3816" y="3489"/>
              <a:ext cx="51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Arial" pitchFamily="34" charset="0"/>
                </a:rPr>
                <a:t>a[0]</a:t>
              </a:r>
            </a:p>
          </p:txBody>
        </p:sp>
        <p:sp>
          <p:nvSpPr>
            <p:cNvPr id="770062" name="Line 14"/>
            <p:cNvSpPr>
              <a:spLocks noChangeShapeType="1"/>
            </p:cNvSpPr>
            <p:nvPr/>
          </p:nvSpPr>
          <p:spPr bwMode="auto">
            <a:xfrm flipV="1">
              <a:off x="3050" y="2982"/>
              <a:ext cx="2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0063" name="Text Box 15"/>
            <p:cNvSpPr txBox="1">
              <a:spLocks noChangeArrowheads="1"/>
            </p:cNvSpPr>
            <p:nvPr/>
          </p:nvSpPr>
          <p:spPr bwMode="auto">
            <a:xfrm>
              <a:off x="3787" y="3011"/>
              <a:ext cx="51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Arial" pitchFamily="34" charset="0"/>
                </a:rPr>
                <a:t>a[99]</a:t>
              </a:r>
            </a:p>
          </p:txBody>
        </p:sp>
        <p:sp>
          <p:nvSpPr>
            <p:cNvPr id="770064" name="Line 16"/>
            <p:cNvSpPr>
              <a:spLocks noChangeShapeType="1"/>
            </p:cNvSpPr>
            <p:nvPr/>
          </p:nvSpPr>
          <p:spPr bwMode="auto">
            <a:xfrm>
              <a:off x="4071" y="3294"/>
              <a:ext cx="0" cy="17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0065" name="Line 17"/>
            <p:cNvSpPr>
              <a:spLocks noChangeShapeType="1"/>
            </p:cNvSpPr>
            <p:nvPr/>
          </p:nvSpPr>
          <p:spPr bwMode="auto">
            <a:xfrm flipV="1">
              <a:off x="3050" y="2727"/>
              <a:ext cx="2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0066" name="Text Box 18"/>
            <p:cNvSpPr txBox="1">
              <a:spLocks noChangeArrowheads="1"/>
            </p:cNvSpPr>
            <p:nvPr/>
          </p:nvSpPr>
          <p:spPr bwMode="auto">
            <a:xfrm>
              <a:off x="3220" y="2727"/>
              <a:ext cx="7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Arial" pitchFamily="34" charset="0"/>
                </a:rPr>
                <a:t>b[0][1]</a:t>
              </a:r>
            </a:p>
          </p:txBody>
        </p:sp>
        <p:sp>
          <p:nvSpPr>
            <p:cNvPr id="770067" name="Line 19"/>
            <p:cNvSpPr>
              <a:spLocks noChangeShapeType="1"/>
            </p:cNvSpPr>
            <p:nvPr/>
          </p:nvSpPr>
          <p:spPr bwMode="auto">
            <a:xfrm>
              <a:off x="4099" y="2727"/>
              <a:ext cx="0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0068" name="Text Box 20"/>
            <p:cNvSpPr txBox="1">
              <a:spLocks noChangeArrowheads="1"/>
            </p:cNvSpPr>
            <p:nvPr/>
          </p:nvSpPr>
          <p:spPr bwMode="auto">
            <a:xfrm>
              <a:off x="5176" y="3744"/>
              <a:ext cx="49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Arial" pitchFamily="34" charset="0"/>
                  <a:ea typeface="宋体" pitchFamily="2" charset="-122"/>
                </a:rPr>
                <a:t>100</a:t>
              </a:r>
            </a:p>
          </p:txBody>
        </p:sp>
        <p:sp>
          <p:nvSpPr>
            <p:cNvPr id="770069" name="Text Box 21"/>
            <p:cNvSpPr txBox="1">
              <a:spLocks noChangeArrowheads="1"/>
            </p:cNvSpPr>
            <p:nvPr/>
          </p:nvSpPr>
          <p:spPr bwMode="auto">
            <a:xfrm>
              <a:off x="5176" y="3517"/>
              <a:ext cx="36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Arial" pitchFamily="34" charset="0"/>
                  <a:ea typeface="宋体" pitchFamily="2" charset="-122"/>
                </a:rPr>
                <a:t>104</a:t>
              </a:r>
            </a:p>
          </p:txBody>
        </p:sp>
        <p:sp>
          <p:nvSpPr>
            <p:cNvPr id="770070" name="Text Box 22"/>
            <p:cNvSpPr txBox="1">
              <a:spLocks noChangeArrowheads="1"/>
            </p:cNvSpPr>
            <p:nvPr/>
          </p:nvSpPr>
          <p:spPr bwMode="auto">
            <a:xfrm>
              <a:off x="4269" y="2727"/>
              <a:ext cx="7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Arial" pitchFamily="34" charset="0"/>
                </a:rPr>
                <a:t>b[0][0]</a:t>
              </a:r>
            </a:p>
          </p:txBody>
        </p:sp>
        <p:sp>
          <p:nvSpPr>
            <p:cNvPr id="770071" name="Line 23"/>
            <p:cNvSpPr>
              <a:spLocks noChangeShapeType="1"/>
            </p:cNvSpPr>
            <p:nvPr/>
          </p:nvSpPr>
          <p:spPr bwMode="auto">
            <a:xfrm flipV="1">
              <a:off x="3050" y="2444"/>
              <a:ext cx="2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0072" name="Line 24"/>
            <p:cNvSpPr>
              <a:spLocks noChangeShapeType="1"/>
            </p:cNvSpPr>
            <p:nvPr/>
          </p:nvSpPr>
          <p:spPr bwMode="auto">
            <a:xfrm flipV="1">
              <a:off x="3050" y="2189"/>
              <a:ext cx="2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0073" name="Text Box 25"/>
            <p:cNvSpPr txBox="1">
              <a:spLocks noChangeArrowheads="1"/>
            </p:cNvSpPr>
            <p:nvPr/>
          </p:nvSpPr>
          <p:spPr bwMode="auto">
            <a:xfrm>
              <a:off x="3220" y="2189"/>
              <a:ext cx="7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Arial" pitchFamily="34" charset="0"/>
                </a:rPr>
                <a:t>b[3][3]</a:t>
              </a:r>
            </a:p>
          </p:txBody>
        </p:sp>
        <p:sp>
          <p:nvSpPr>
            <p:cNvPr id="770074" name="Line 26"/>
            <p:cNvSpPr>
              <a:spLocks noChangeShapeType="1"/>
            </p:cNvSpPr>
            <p:nvPr/>
          </p:nvSpPr>
          <p:spPr bwMode="auto">
            <a:xfrm>
              <a:off x="4099" y="2189"/>
              <a:ext cx="0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0075" name="Text Box 27"/>
            <p:cNvSpPr txBox="1">
              <a:spLocks noChangeArrowheads="1"/>
            </p:cNvSpPr>
            <p:nvPr/>
          </p:nvSpPr>
          <p:spPr bwMode="auto">
            <a:xfrm>
              <a:off x="4269" y="2189"/>
              <a:ext cx="7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Arial" pitchFamily="34" charset="0"/>
                </a:rPr>
                <a:t>b[3][2]</a:t>
              </a:r>
            </a:p>
          </p:txBody>
        </p:sp>
        <p:sp>
          <p:nvSpPr>
            <p:cNvPr id="770076" name="Line 28"/>
            <p:cNvSpPr>
              <a:spLocks noChangeShapeType="1"/>
            </p:cNvSpPr>
            <p:nvPr/>
          </p:nvSpPr>
          <p:spPr bwMode="auto">
            <a:xfrm>
              <a:off x="4099" y="2500"/>
              <a:ext cx="0" cy="17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0077" name="Line 29"/>
            <p:cNvSpPr>
              <a:spLocks noChangeShapeType="1"/>
            </p:cNvSpPr>
            <p:nvPr/>
          </p:nvSpPr>
          <p:spPr bwMode="auto">
            <a:xfrm flipV="1">
              <a:off x="3050" y="1962"/>
              <a:ext cx="2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0078" name="Line 30"/>
            <p:cNvSpPr>
              <a:spLocks noChangeShapeType="1"/>
            </p:cNvSpPr>
            <p:nvPr/>
          </p:nvSpPr>
          <p:spPr bwMode="auto">
            <a:xfrm>
              <a:off x="4638" y="1962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0079" name="Text Box 31"/>
            <p:cNvSpPr txBox="1">
              <a:spLocks noChangeArrowheads="1"/>
            </p:cNvSpPr>
            <p:nvPr/>
          </p:nvSpPr>
          <p:spPr bwMode="auto">
            <a:xfrm>
              <a:off x="4779" y="1934"/>
              <a:ext cx="2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Arial" pitchFamily="34" charset="0"/>
                </a:rPr>
                <a:t>c</a:t>
              </a:r>
            </a:p>
          </p:txBody>
        </p:sp>
        <p:sp>
          <p:nvSpPr>
            <p:cNvPr id="770080" name="Text Box 32"/>
            <p:cNvSpPr txBox="1">
              <a:spLocks noChangeArrowheads="1"/>
            </p:cNvSpPr>
            <p:nvPr/>
          </p:nvSpPr>
          <p:spPr bwMode="auto">
            <a:xfrm>
              <a:off x="5176" y="3011"/>
              <a:ext cx="36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Arial" pitchFamily="34" charset="0"/>
                  <a:ea typeface="宋体" pitchFamily="2" charset="-122"/>
                </a:rPr>
                <a:t>500</a:t>
              </a:r>
            </a:p>
          </p:txBody>
        </p:sp>
        <p:sp>
          <p:nvSpPr>
            <p:cNvPr id="770081" name="Text Box 33"/>
            <p:cNvSpPr txBox="1">
              <a:spLocks noChangeArrowheads="1"/>
            </p:cNvSpPr>
            <p:nvPr/>
          </p:nvSpPr>
          <p:spPr bwMode="auto">
            <a:xfrm>
              <a:off x="5176" y="2755"/>
              <a:ext cx="36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Arial" pitchFamily="34" charset="0"/>
                  <a:ea typeface="宋体" pitchFamily="2" charset="-122"/>
                </a:rPr>
                <a:t>504</a:t>
              </a:r>
            </a:p>
          </p:txBody>
        </p:sp>
        <p:sp>
          <p:nvSpPr>
            <p:cNvPr id="770082" name="Text Box 34"/>
            <p:cNvSpPr txBox="1">
              <a:spLocks noChangeArrowheads="1"/>
            </p:cNvSpPr>
            <p:nvPr/>
          </p:nvSpPr>
          <p:spPr bwMode="auto">
            <a:xfrm>
              <a:off x="5176" y="2213"/>
              <a:ext cx="36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Arial" pitchFamily="34" charset="0"/>
                  <a:ea typeface="宋体" pitchFamily="2" charset="-122"/>
                </a:rPr>
                <a:t>532</a:t>
              </a:r>
            </a:p>
          </p:txBody>
        </p:sp>
        <p:sp>
          <p:nvSpPr>
            <p:cNvPr id="770083" name="Text Box 35"/>
            <p:cNvSpPr txBox="1">
              <a:spLocks noChangeArrowheads="1"/>
            </p:cNvSpPr>
            <p:nvPr/>
          </p:nvSpPr>
          <p:spPr bwMode="auto">
            <a:xfrm>
              <a:off x="5176" y="1962"/>
              <a:ext cx="36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Arial" pitchFamily="34" charset="0"/>
                  <a:ea typeface="宋体" pitchFamily="2" charset="-122"/>
                </a:rPr>
                <a:t>536</a:t>
              </a:r>
            </a:p>
          </p:txBody>
        </p:sp>
        <p:sp>
          <p:nvSpPr>
            <p:cNvPr id="770084" name="Line 36"/>
            <p:cNvSpPr>
              <a:spLocks noChangeShapeType="1"/>
            </p:cNvSpPr>
            <p:nvPr/>
          </p:nvSpPr>
          <p:spPr bwMode="auto">
            <a:xfrm flipV="1">
              <a:off x="3050" y="1735"/>
              <a:ext cx="2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0085" name="Line 37"/>
            <p:cNvSpPr>
              <a:spLocks noChangeShapeType="1"/>
            </p:cNvSpPr>
            <p:nvPr/>
          </p:nvSpPr>
          <p:spPr bwMode="auto">
            <a:xfrm flipV="1">
              <a:off x="3050" y="1367"/>
              <a:ext cx="2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0086" name="Text Box 38"/>
            <p:cNvSpPr txBox="1">
              <a:spLocks noChangeArrowheads="1"/>
            </p:cNvSpPr>
            <p:nvPr/>
          </p:nvSpPr>
          <p:spPr bwMode="auto">
            <a:xfrm>
              <a:off x="5176" y="1537"/>
              <a:ext cx="36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Arial" pitchFamily="34" charset="0"/>
                  <a:ea typeface="宋体" pitchFamily="2" charset="-122"/>
                </a:rPr>
                <a:t>544</a:t>
              </a:r>
            </a:p>
          </p:txBody>
        </p:sp>
        <p:sp>
          <p:nvSpPr>
            <p:cNvPr id="770087" name="Line 39"/>
            <p:cNvSpPr>
              <a:spLocks noChangeShapeType="1"/>
            </p:cNvSpPr>
            <p:nvPr/>
          </p:nvSpPr>
          <p:spPr bwMode="auto">
            <a:xfrm flipV="1">
              <a:off x="3050" y="998"/>
              <a:ext cx="2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0088" name="Line 40"/>
            <p:cNvSpPr>
              <a:spLocks noChangeShapeType="1"/>
            </p:cNvSpPr>
            <p:nvPr/>
          </p:nvSpPr>
          <p:spPr bwMode="auto">
            <a:xfrm>
              <a:off x="4071" y="4031"/>
              <a:ext cx="0" cy="17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0089" name="Line 41"/>
            <p:cNvSpPr>
              <a:spLocks noChangeShapeType="1"/>
            </p:cNvSpPr>
            <p:nvPr/>
          </p:nvSpPr>
          <p:spPr bwMode="auto">
            <a:xfrm>
              <a:off x="3050" y="1565"/>
              <a:ext cx="2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0090" name="Text Box 42"/>
            <p:cNvSpPr txBox="1">
              <a:spLocks noChangeArrowheads="1"/>
            </p:cNvSpPr>
            <p:nvPr/>
          </p:nvSpPr>
          <p:spPr bwMode="auto">
            <a:xfrm>
              <a:off x="3986" y="1423"/>
              <a:ext cx="311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r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Arial" pitchFamily="34" charset="0"/>
                </a:rPr>
                <a:t>d[0]</a:t>
              </a:r>
            </a:p>
          </p:txBody>
        </p:sp>
        <p:sp>
          <p:nvSpPr>
            <p:cNvPr id="770091" name="Text Box 43"/>
            <p:cNvSpPr txBox="1">
              <a:spLocks noChangeArrowheads="1"/>
            </p:cNvSpPr>
            <p:nvPr/>
          </p:nvSpPr>
          <p:spPr bwMode="auto">
            <a:xfrm>
              <a:off x="4042" y="828"/>
              <a:ext cx="311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r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Arial" pitchFamily="34" charset="0"/>
                </a:rPr>
                <a:t>d[9]</a:t>
              </a:r>
            </a:p>
          </p:txBody>
        </p:sp>
        <p:sp>
          <p:nvSpPr>
            <p:cNvPr id="770092" name="Line 44"/>
            <p:cNvSpPr>
              <a:spLocks noChangeShapeType="1"/>
            </p:cNvSpPr>
            <p:nvPr/>
          </p:nvSpPr>
          <p:spPr bwMode="auto">
            <a:xfrm flipV="1">
              <a:off x="3050" y="1140"/>
              <a:ext cx="2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0093" name="Line 45"/>
            <p:cNvSpPr>
              <a:spLocks noChangeShapeType="1"/>
            </p:cNvSpPr>
            <p:nvPr/>
          </p:nvSpPr>
          <p:spPr bwMode="auto">
            <a:xfrm>
              <a:off x="4127" y="1168"/>
              <a:ext cx="0" cy="17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0094" name="Line 46"/>
            <p:cNvSpPr>
              <a:spLocks noChangeShapeType="1"/>
            </p:cNvSpPr>
            <p:nvPr/>
          </p:nvSpPr>
          <p:spPr bwMode="auto">
            <a:xfrm flipV="1">
              <a:off x="3050" y="828"/>
              <a:ext cx="2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0095" name="Text Box 47"/>
            <p:cNvSpPr txBox="1">
              <a:spLocks noChangeArrowheads="1"/>
            </p:cNvSpPr>
            <p:nvPr/>
          </p:nvSpPr>
          <p:spPr bwMode="auto">
            <a:xfrm>
              <a:off x="5176" y="941"/>
              <a:ext cx="36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Arial" pitchFamily="34" charset="0"/>
                  <a:ea typeface="宋体" pitchFamily="2" charset="-122"/>
                </a:rPr>
                <a:t>616</a:t>
              </a:r>
            </a:p>
          </p:txBody>
        </p:sp>
      </p:grpSp>
      <p:sp>
        <p:nvSpPr>
          <p:cNvPr id="770096" name="Rectangle 48"/>
          <p:cNvSpPr>
            <a:spLocks noChangeArrowheads="1"/>
          </p:cNvSpPr>
          <p:nvPr/>
        </p:nvSpPr>
        <p:spPr bwMode="auto">
          <a:xfrm>
            <a:off x="187325" y="5129213"/>
            <a:ext cx="4699000" cy="163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35000"/>
              </a:spcBef>
            </a:pPr>
            <a:r>
              <a:rPr lang="zh-CN" altLang="en-US" sz="2000"/>
              <a:t>将</a:t>
            </a:r>
            <a:r>
              <a:rPr lang="en-US" altLang="zh-CN" sz="2000"/>
              <a:t>b[i][j]</a:t>
            </a:r>
            <a:r>
              <a:rPr lang="zh-CN" altLang="en-US" sz="2000"/>
              <a:t>取到</a:t>
            </a:r>
            <a:r>
              <a:rPr lang="en-US" altLang="zh-CN" sz="2000"/>
              <a:t>AX</a:t>
            </a:r>
            <a:r>
              <a:rPr lang="zh-CN" altLang="en-US" sz="2000"/>
              <a:t>中的指令可以是：</a:t>
            </a:r>
          </a:p>
          <a:p>
            <a:pPr>
              <a:spcBef>
                <a:spcPct val="35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“</a:t>
            </a:r>
            <a:r>
              <a:rPr lang="en-US" altLang="zh-CN" sz="2000">
                <a:solidFill>
                  <a:srgbClr val="3333CC"/>
                </a:solidFill>
              </a:rPr>
              <a:t>movw </a:t>
            </a:r>
            <a:r>
              <a:rPr lang="en-US" altLang="zh-CN" sz="2000">
                <a:solidFill>
                  <a:srgbClr val="007635"/>
                </a:solidFill>
              </a:rPr>
              <a:t>504</a:t>
            </a:r>
            <a:r>
              <a:rPr lang="en-US" altLang="zh-CN" sz="2000">
                <a:solidFill>
                  <a:srgbClr val="3333CC"/>
                </a:solidFill>
              </a:rPr>
              <a:t>(%ebp</a:t>
            </a:r>
            <a:r>
              <a:rPr lang="en-US" altLang="zh-CN" sz="2000"/>
              <a:t>,%esi</a:t>
            </a:r>
            <a:r>
              <a:rPr lang="en-US" altLang="zh-CN" sz="2000">
                <a:solidFill>
                  <a:srgbClr val="3333CC"/>
                </a:solidFill>
              </a:rPr>
              <a:t>,</a:t>
            </a:r>
            <a:r>
              <a:rPr lang="en-US" altLang="zh-CN" sz="2000">
                <a:solidFill>
                  <a:srgbClr val="FF3300"/>
                </a:solidFill>
              </a:rPr>
              <a:t>2</a:t>
            </a:r>
            <a:r>
              <a:rPr lang="en-US" altLang="zh-CN" sz="2000">
                <a:solidFill>
                  <a:srgbClr val="3333CC"/>
                </a:solidFill>
              </a:rPr>
              <a:t>), %ax”</a:t>
            </a:r>
          </a:p>
          <a:p>
            <a:pPr>
              <a:spcBef>
                <a:spcPct val="35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其中，</a:t>
            </a:r>
            <a:r>
              <a:rPr lang="zh-CN" altLang="en-US" sz="2000" b="0"/>
              <a:t> </a:t>
            </a:r>
            <a:r>
              <a:rPr lang="en-US" altLang="zh-CN" sz="2000">
                <a:solidFill>
                  <a:srgbClr val="3333CC"/>
                </a:solidFill>
              </a:rPr>
              <a:t>i×8</a:t>
            </a:r>
            <a:r>
              <a:rPr lang="zh-CN" altLang="en-US" sz="2000">
                <a:solidFill>
                  <a:srgbClr val="3333CC"/>
                </a:solidFill>
              </a:rPr>
              <a:t>在</a:t>
            </a:r>
            <a:r>
              <a:rPr lang="en-US" altLang="zh-CN" sz="2000">
                <a:solidFill>
                  <a:srgbClr val="3333CC"/>
                </a:solidFill>
              </a:rPr>
              <a:t>EBP</a:t>
            </a:r>
            <a:r>
              <a:rPr lang="zh-CN" altLang="en-US" sz="2000">
                <a:solidFill>
                  <a:srgbClr val="3333CC"/>
                </a:solidFill>
              </a:rPr>
              <a:t>中，</a:t>
            </a:r>
            <a:r>
              <a:rPr lang="en-US" altLang="zh-CN" sz="2000">
                <a:solidFill>
                  <a:srgbClr val="3333CC"/>
                </a:solidFill>
              </a:rPr>
              <a:t>j</a:t>
            </a:r>
            <a:r>
              <a:rPr lang="zh-CN" altLang="en-US" sz="2000">
                <a:solidFill>
                  <a:srgbClr val="3333CC"/>
                </a:solidFill>
              </a:rPr>
              <a:t>在</a:t>
            </a:r>
            <a:r>
              <a:rPr lang="en-US" altLang="zh-CN" sz="2000">
                <a:solidFill>
                  <a:srgbClr val="3333CC"/>
                </a:solidFill>
              </a:rPr>
              <a:t>ESI</a:t>
            </a:r>
            <a:r>
              <a:rPr lang="zh-CN" altLang="en-US" sz="2000">
                <a:solidFill>
                  <a:srgbClr val="3333CC"/>
                </a:solidFill>
              </a:rPr>
              <a:t>中，</a:t>
            </a:r>
          </a:p>
          <a:p>
            <a:pPr>
              <a:spcBef>
                <a:spcPct val="35000"/>
              </a:spcBef>
            </a:pPr>
            <a:r>
              <a:rPr lang="en-US" altLang="zh-CN" sz="2000">
                <a:solidFill>
                  <a:srgbClr val="3333CC"/>
                </a:solidFill>
              </a:rPr>
              <a:t>           </a:t>
            </a:r>
            <a:r>
              <a:rPr lang="en-US" altLang="zh-CN" sz="2000">
                <a:solidFill>
                  <a:srgbClr val="FF3300"/>
                </a:solidFill>
              </a:rPr>
              <a:t>2</a:t>
            </a:r>
            <a:r>
              <a:rPr lang="zh-CN" altLang="en-US" sz="2000">
                <a:solidFill>
                  <a:srgbClr val="3333CC"/>
                </a:solidFill>
              </a:rPr>
              <a:t>为比例因子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0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70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7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7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7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7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7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7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700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700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700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700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005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78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786436" name="Rectangle 4"/>
          <p:cNvSpPr>
            <a:spLocks noChangeArrowheads="1"/>
          </p:cNvSpPr>
          <p:nvPr/>
        </p:nvSpPr>
        <p:spPr bwMode="auto">
          <a:xfrm>
            <a:off x="701675" y="1854200"/>
            <a:ext cx="7900988" cy="15541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 algn="ctr"/>
            <a:r>
              <a:rPr lang="zh-CN" altLang="en-US" sz="3200">
                <a:solidFill>
                  <a:srgbClr val="FF3300"/>
                </a:solidFill>
              </a:rPr>
              <a:t>通知</a:t>
            </a:r>
          </a:p>
          <a:p>
            <a:pPr marL="342900" indent="-342900" algn="ctr"/>
            <a:endParaRPr lang="zh-CN" altLang="en-US" sz="3200">
              <a:solidFill>
                <a:srgbClr val="FF3300"/>
              </a:solidFill>
            </a:endParaRPr>
          </a:p>
          <a:p>
            <a:pPr marL="342900" indent="-342900" algn="ctr"/>
            <a:r>
              <a:rPr lang="en-US" altLang="zh-CN" sz="3200">
                <a:solidFill>
                  <a:srgbClr val="FF3300"/>
                </a:solidFill>
              </a:rPr>
              <a:t>10</a:t>
            </a:r>
            <a:r>
              <a:rPr lang="zh-CN" altLang="en-US" sz="3200">
                <a:solidFill>
                  <a:srgbClr val="FF3300"/>
                </a:solidFill>
              </a:rPr>
              <a:t>月</a:t>
            </a:r>
            <a:r>
              <a:rPr lang="en-US" altLang="zh-CN" sz="3200">
                <a:solidFill>
                  <a:srgbClr val="FF3300"/>
                </a:solidFill>
              </a:rPr>
              <a:t>8</a:t>
            </a:r>
            <a:r>
              <a:rPr lang="zh-CN" altLang="en-US" sz="3200">
                <a:solidFill>
                  <a:srgbClr val="FF3300"/>
                </a:solidFill>
              </a:rPr>
              <a:t>日下午</a:t>
            </a:r>
            <a:r>
              <a:rPr lang="en-US" altLang="zh-CN" sz="3200">
                <a:solidFill>
                  <a:srgbClr val="FF3300"/>
                </a:solidFill>
              </a:rPr>
              <a:t>2:00</a:t>
            </a:r>
            <a:r>
              <a:rPr lang="zh-CN" altLang="en-US" sz="3200">
                <a:solidFill>
                  <a:srgbClr val="FF3300"/>
                </a:solidFill>
              </a:rPr>
              <a:t>蒋炎岩在系楼给大家讲座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en-US" altLang="zh-CN" sz="3600" smtClean="0"/>
              <a:t>                        </a:t>
            </a:r>
            <a:r>
              <a:rPr lang="zh-CN" altLang="en-US" sz="3600" smtClean="0"/>
              <a:t>程序由指令序列组成</a:t>
            </a:r>
          </a:p>
        </p:txBody>
      </p:sp>
      <p:pic>
        <p:nvPicPr>
          <p:cNvPr id="7741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3176588" cy="257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4149" name="Rectangle 5"/>
          <p:cNvSpPr>
            <a:spLocks noChangeArrowheads="1"/>
          </p:cNvSpPr>
          <p:nvPr/>
        </p:nvSpPr>
        <p:spPr bwMode="auto">
          <a:xfrm>
            <a:off x="223838" y="2979738"/>
            <a:ext cx="6192837" cy="327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solidFill>
                  <a:srgbClr val="FF3300"/>
                </a:solidFill>
                <a:latin typeface="Arial" pitchFamily="34" charset="0"/>
                <a:ea typeface="宋体" pitchFamily="2" charset="-122"/>
              </a:rPr>
              <a:t>080483d4</a:t>
            </a:r>
            <a:r>
              <a:rPr lang="zh-CN" altLang="en-US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>
                <a:latin typeface="Arial" pitchFamily="34" charset="0"/>
                <a:ea typeface="宋体" pitchFamily="2" charset="-122"/>
              </a:rPr>
              <a:t>&lt;add&gt;: 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 80483d4:    	55	   push   %ebp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 80483d5:   	89 e5	   mov   %esp, %ebp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 80483d7:    	83 ec 10   sub    $0x10, %esp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 </a:t>
            </a:r>
            <a:r>
              <a:rPr lang="en-US" altLang="zh-CN">
                <a:latin typeface="Arial" pitchFamily="34" charset="0"/>
              </a:rPr>
              <a:t>80483da</a:t>
            </a:r>
            <a:r>
              <a:rPr lang="en-US" altLang="zh-CN">
                <a:latin typeface="Arial" pitchFamily="34" charset="0"/>
                <a:ea typeface="宋体" pitchFamily="2" charset="-122"/>
              </a:rPr>
              <a:t>:    	8b 45 0c   mov   0xc(%ebp), %eax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 80483dd:    	8b 55 08   mov   0x8(%ebp), %edx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 80483e0:    	8d 04 02   lea     (%edx,%eax,1), %eax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 80483e3:     	89 45 fc    mov   %eax, -0x4(%ebp)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 80483e6:  	8b 45 fc    mov   -0x4(%ebp), %eax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 80483e9:  	c9             leave  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 80483ea:  	c3             ret </a:t>
            </a:r>
          </a:p>
        </p:txBody>
      </p:sp>
      <p:sp>
        <p:nvSpPr>
          <p:cNvPr id="774150" name="Text Box 6"/>
          <p:cNvSpPr txBox="1">
            <a:spLocks noChangeArrowheads="1"/>
          </p:cNvSpPr>
          <p:nvPr/>
        </p:nvSpPr>
        <p:spPr bwMode="auto">
          <a:xfrm>
            <a:off x="296863" y="6362700"/>
            <a:ext cx="7380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3333CC"/>
                </a:solidFill>
                <a:latin typeface="Arial" pitchFamily="34" charset="0"/>
              </a:rPr>
              <a:t>test</a:t>
            </a:r>
            <a:r>
              <a:rPr lang="zh-CN" altLang="en-US" sz="2000">
                <a:solidFill>
                  <a:srgbClr val="3333CC"/>
                </a:solidFill>
                <a:latin typeface="Arial" pitchFamily="34" charset="0"/>
              </a:rPr>
              <a:t>代码从</a:t>
            </a:r>
            <a:r>
              <a:rPr lang="en-US" altLang="zh-CN" sz="2000">
                <a:solidFill>
                  <a:srgbClr val="3333CC"/>
                </a:solidFill>
                <a:latin typeface="Arial" pitchFamily="34" charset="0"/>
              </a:rPr>
              <a:t>80483d4</a:t>
            </a:r>
            <a:r>
              <a:rPr lang="zh-CN" altLang="en-US" sz="2000">
                <a:solidFill>
                  <a:srgbClr val="3333CC"/>
                </a:solidFill>
                <a:latin typeface="Arial" pitchFamily="34" charset="0"/>
              </a:rPr>
              <a:t>开始！</a:t>
            </a:r>
          </a:p>
        </p:txBody>
      </p:sp>
      <p:sp>
        <p:nvSpPr>
          <p:cNvPr id="77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2484438"/>
            <a:ext cx="3735388" cy="495300"/>
          </a:xfrm>
        </p:spPr>
        <p:txBody>
          <a:bodyPr/>
          <a:lstStyle/>
          <a:p>
            <a:pPr>
              <a:lnSpc>
                <a:spcPct val="105000"/>
              </a:lnSpc>
              <a:buFontTx/>
              <a:buNone/>
            </a:pPr>
            <a:r>
              <a:rPr lang="en-US" altLang="zh-CN" sz="220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“objdump -d test” </a:t>
            </a:r>
            <a:r>
              <a:rPr lang="zh-CN" altLang="en-US" sz="220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结果</a:t>
            </a:r>
          </a:p>
        </p:txBody>
      </p:sp>
      <p:sp>
        <p:nvSpPr>
          <p:cNvPr id="774156" name="Text Box 12"/>
          <p:cNvSpPr txBox="1">
            <a:spLocks noChangeArrowheads="1"/>
          </p:cNvSpPr>
          <p:nvPr/>
        </p:nvSpPr>
        <p:spPr bwMode="auto">
          <a:xfrm>
            <a:off x="3627438" y="6399213"/>
            <a:ext cx="324008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/>
              <a:t>执行</a:t>
            </a:r>
            <a:r>
              <a:rPr lang="en-US" altLang="zh-CN" sz="2000"/>
              <a:t>add</a:t>
            </a:r>
            <a:r>
              <a:rPr lang="zh-CN" altLang="en-US" sz="2000"/>
              <a:t>时，起始</a:t>
            </a:r>
            <a:r>
              <a:rPr lang="en-US" altLang="zh-CN" sz="2000"/>
              <a:t>EIP=?</a:t>
            </a:r>
            <a:endParaRPr lang="zh-CN" altLang="en-US" sz="2000"/>
          </a:p>
        </p:txBody>
      </p:sp>
      <p:sp>
        <p:nvSpPr>
          <p:cNvPr id="774157" name="Text Box 13"/>
          <p:cNvSpPr txBox="1">
            <a:spLocks noChangeArrowheads="1"/>
          </p:cNvSpPr>
          <p:nvPr/>
        </p:nvSpPr>
        <p:spPr bwMode="auto">
          <a:xfrm>
            <a:off x="2771775" y="2979738"/>
            <a:ext cx="28352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FF3300"/>
                </a:solidFill>
              </a:rPr>
              <a:t>EIP</a:t>
            </a:r>
            <a:r>
              <a:rPr lang="en-US" altLang="zh-CN" sz="200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←</a:t>
            </a:r>
            <a:r>
              <a:rPr lang="en-US" altLang="zh-CN" sz="2000">
                <a:solidFill>
                  <a:srgbClr val="FF3300"/>
                </a:solidFill>
              </a:rPr>
              <a:t>0x80483d4</a:t>
            </a:r>
          </a:p>
        </p:txBody>
      </p:sp>
      <p:sp>
        <p:nvSpPr>
          <p:cNvPr id="774158" name="Text Box 14"/>
          <p:cNvSpPr txBox="1">
            <a:spLocks noChangeArrowheads="1"/>
          </p:cNvSpPr>
          <p:nvPr/>
        </p:nvSpPr>
        <p:spPr bwMode="auto">
          <a:xfrm>
            <a:off x="3671888" y="908050"/>
            <a:ext cx="5086350" cy="1311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chemeClr val="accent2"/>
                </a:solidFill>
              </a:rPr>
              <a:t>若 </a:t>
            </a:r>
            <a:r>
              <a:rPr lang="en-US" altLang="zh-CN" sz="2000">
                <a:solidFill>
                  <a:schemeClr val="accent2"/>
                </a:solidFill>
              </a:rPr>
              <a:t>i= 2147483647</a:t>
            </a:r>
            <a:r>
              <a:rPr lang="zh-CN" altLang="en-US" sz="2000">
                <a:solidFill>
                  <a:schemeClr val="accent2"/>
                </a:solidFill>
              </a:rPr>
              <a:t>，</a:t>
            </a:r>
            <a:r>
              <a:rPr lang="en-US" altLang="zh-CN" sz="2000">
                <a:solidFill>
                  <a:schemeClr val="accent2"/>
                </a:solidFill>
              </a:rPr>
              <a:t>j=2</a:t>
            </a:r>
            <a:r>
              <a:rPr lang="zh-CN" altLang="en-US" sz="2000">
                <a:solidFill>
                  <a:schemeClr val="accent2"/>
                </a:solidFill>
              </a:rPr>
              <a:t>，</a:t>
            </a:r>
          </a:p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chemeClr val="accent2"/>
                </a:solidFill>
              </a:rPr>
              <a:t>则程序执行结果是什么？</a:t>
            </a:r>
          </a:p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chemeClr val="accent2"/>
                </a:solidFill>
              </a:rPr>
              <a:t>每一步如何执行？</a:t>
            </a:r>
          </a:p>
        </p:txBody>
      </p:sp>
      <p:sp>
        <p:nvSpPr>
          <p:cNvPr id="774159" name="Text Box 15"/>
          <p:cNvSpPr txBox="1">
            <a:spLocks noChangeArrowheads="1"/>
          </p:cNvSpPr>
          <p:nvPr/>
        </p:nvSpPr>
        <p:spPr bwMode="auto">
          <a:xfrm>
            <a:off x="6146800" y="1854200"/>
            <a:ext cx="27908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/>
              <a:t>想想妈妈怎么做菜的？</a:t>
            </a:r>
          </a:p>
        </p:txBody>
      </p:sp>
      <p:sp>
        <p:nvSpPr>
          <p:cNvPr id="774161" name="Rectangle 17"/>
          <p:cNvSpPr>
            <a:spLocks noChangeArrowheads="1"/>
          </p:cNvSpPr>
          <p:nvPr/>
        </p:nvSpPr>
        <p:spPr bwMode="auto">
          <a:xfrm>
            <a:off x="2051050" y="3294063"/>
            <a:ext cx="406400" cy="2925762"/>
          </a:xfrm>
          <a:prstGeom prst="rect">
            <a:avLst/>
          </a:prstGeom>
          <a:solidFill>
            <a:srgbClr val="800080">
              <a:alpha val="24001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4162" name="Rectangle 18"/>
          <p:cNvSpPr>
            <a:spLocks noChangeArrowheads="1"/>
          </p:cNvSpPr>
          <p:nvPr/>
        </p:nvSpPr>
        <p:spPr bwMode="auto">
          <a:xfrm>
            <a:off x="2457450" y="3608388"/>
            <a:ext cx="314325" cy="2025650"/>
          </a:xfrm>
          <a:prstGeom prst="rect">
            <a:avLst/>
          </a:prstGeom>
          <a:solidFill>
            <a:srgbClr val="339966">
              <a:alpha val="24001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74165" name="Group 21"/>
          <p:cNvGrpSpPr>
            <a:grpSpLocks/>
          </p:cNvGrpSpPr>
          <p:nvPr/>
        </p:nvGrpSpPr>
        <p:grpSpPr bwMode="auto">
          <a:xfrm>
            <a:off x="6057900" y="2708275"/>
            <a:ext cx="2790825" cy="1920875"/>
            <a:chOff x="3674" y="1451"/>
            <a:chExt cx="1758" cy="1210"/>
          </a:xfrm>
        </p:grpSpPr>
        <p:sp>
          <p:nvSpPr>
            <p:cNvPr id="774160" name="Rectangle 16"/>
            <p:cNvSpPr>
              <a:spLocks noChangeArrowheads="1"/>
            </p:cNvSpPr>
            <p:nvPr/>
          </p:nvSpPr>
          <p:spPr bwMode="auto">
            <a:xfrm>
              <a:off x="4184" y="1451"/>
              <a:ext cx="1248" cy="12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/>
              <a:r>
                <a:rPr lang="zh-CN" altLang="en-US" sz="2000">
                  <a:solidFill>
                    <a:srgbClr val="FF3300"/>
                  </a:solidFill>
                </a:rPr>
                <a:t>根据</a:t>
              </a:r>
              <a:r>
                <a:rPr lang="en-US" altLang="zh-CN" sz="2000">
                  <a:solidFill>
                    <a:srgbClr val="FF3300"/>
                  </a:solidFill>
                </a:rPr>
                <a:t>EIP</a:t>
              </a:r>
              <a:r>
                <a:rPr lang="zh-CN" altLang="en-US" sz="2000">
                  <a:solidFill>
                    <a:srgbClr val="FF3300"/>
                  </a:solidFill>
                </a:rPr>
                <a:t>取指令</a:t>
              </a:r>
              <a:endParaRPr lang="zh-CN" altLang="en-US" sz="2000">
                <a:solidFill>
                  <a:srgbClr val="3333CC"/>
                </a:solidFill>
              </a:endParaRPr>
            </a:p>
            <a:p>
              <a:pPr marL="342900" indent="-342900"/>
              <a:r>
                <a:rPr lang="zh-CN" altLang="en-US" sz="2000">
                  <a:solidFill>
                    <a:srgbClr val="FF3300"/>
                  </a:solidFill>
                </a:rPr>
                <a:t>指令译码</a:t>
              </a:r>
              <a:endParaRPr lang="zh-CN" altLang="en-US" sz="2000">
                <a:solidFill>
                  <a:srgbClr val="3333CC"/>
                </a:solidFill>
              </a:endParaRPr>
            </a:p>
            <a:p>
              <a:pPr marL="342900" indent="-342900"/>
              <a:r>
                <a:rPr lang="zh-CN" altLang="en-US" sz="2000">
                  <a:solidFill>
                    <a:srgbClr val="FF3300"/>
                  </a:solidFill>
                </a:rPr>
                <a:t>取操作数</a:t>
              </a:r>
              <a:endParaRPr lang="zh-CN" altLang="en-US" sz="2000">
                <a:solidFill>
                  <a:srgbClr val="3333CC"/>
                </a:solidFill>
              </a:endParaRPr>
            </a:p>
            <a:p>
              <a:pPr marL="342900" indent="-342900"/>
              <a:r>
                <a:rPr lang="zh-CN" altLang="en-US" sz="2000">
                  <a:solidFill>
                    <a:srgbClr val="FF3300"/>
                  </a:solidFill>
                </a:rPr>
                <a:t>指令执行</a:t>
              </a:r>
              <a:endParaRPr lang="zh-CN" altLang="en-US" sz="2000">
                <a:solidFill>
                  <a:srgbClr val="3333CC"/>
                </a:solidFill>
              </a:endParaRPr>
            </a:p>
            <a:p>
              <a:pPr marL="342900" indent="-342900"/>
              <a:r>
                <a:rPr lang="zh-CN" altLang="en-US" sz="2000">
                  <a:solidFill>
                    <a:srgbClr val="FF3300"/>
                  </a:solidFill>
                </a:rPr>
                <a:t>回写结果</a:t>
              </a:r>
              <a:endParaRPr lang="zh-CN" altLang="en-US" sz="2000">
                <a:solidFill>
                  <a:srgbClr val="3333CC"/>
                </a:solidFill>
              </a:endParaRPr>
            </a:p>
            <a:p>
              <a:pPr marL="342900" indent="-342900"/>
              <a:r>
                <a:rPr lang="zh-CN" altLang="en-US" sz="2000">
                  <a:solidFill>
                    <a:srgbClr val="FF3300"/>
                  </a:solidFill>
                </a:rPr>
                <a:t>修改</a:t>
              </a:r>
              <a:r>
                <a:rPr lang="en-US" altLang="zh-CN" sz="2000">
                  <a:solidFill>
                    <a:srgbClr val="FF3300"/>
                  </a:solidFill>
                </a:rPr>
                <a:t>EIP</a:t>
              </a:r>
              <a:r>
                <a:rPr lang="zh-CN" altLang="en-US" sz="2000">
                  <a:solidFill>
                    <a:srgbClr val="FF3300"/>
                  </a:solidFill>
                </a:rPr>
                <a:t>的值</a:t>
              </a:r>
              <a:endParaRPr lang="zh-CN" altLang="en-US" sz="2000">
                <a:solidFill>
                  <a:schemeClr val="tx2"/>
                </a:solidFill>
              </a:endParaRPr>
            </a:p>
          </p:txBody>
        </p:sp>
        <p:sp>
          <p:nvSpPr>
            <p:cNvPr id="774163" name="AutoShape 19"/>
            <p:cNvSpPr>
              <a:spLocks/>
            </p:cNvSpPr>
            <p:nvPr/>
          </p:nvSpPr>
          <p:spPr bwMode="auto">
            <a:xfrm>
              <a:off x="4099" y="1565"/>
              <a:ext cx="113" cy="992"/>
            </a:xfrm>
            <a:prstGeom prst="leftBrace">
              <a:avLst>
                <a:gd name="adj1" fmla="val 73156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4164" name="Text Box 20"/>
            <p:cNvSpPr txBox="1">
              <a:spLocks noChangeArrowheads="1"/>
            </p:cNvSpPr>
            <p:nvPr/>
          </p:nvSpPr>
          <p:spPr bwMode="auto">
            <a:xfrm>
              <a:off x="3674" y="1735"/>
              <a:ext cx="652" cy="63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/>
              <a:r>
                <a:rPr lang="zh-CN" altLang="en-US" sz="2000"/>
                <a:t>取并</a:t>
              </a:r>
            </a:p>
            <a:p>
              <a:pPr marL="342900" indent="-342900"/>
              <a:r>
                <a:rPr lang="zh-CN" altLang="en-US" sz="2000"/>
                <a:t>执行</a:t>
              </a:r>
            </a:p>
            <a:p>
              <a:pPr marL="342900" indent="-342900"/>
              <a:r>
                <a:rPr lang="zh-CN" altLang="en-US" sz="2000"/>
                <a:t>指令</a:t>
              </a:r>
            </a:p>
          </p:txBody>
        </p:sp>
      </p:grpSp>
      <p:sp>
        <p:nvSpPr>
          <p:cNvPr id="774166" name="Rectangle 22"/>
          <p:cNvSpPr>
            <a:spLocks noChangeArrowheads="1"/>
          </p:cNvSpPr>
          <p:nvPr/>
        </p:nvSpPr>
        <p:spPr bwMode="auto">
          <a:xfrm>
            <a:off x="2771775" y="3787775"/>
            <a:ext cx="314325" cy="2025650"/>
          </a:xfrm>
          <a:prstGeom prst="rect">
            <a:avLst/>
          </a:prstGeom>
          <a:solidFill>
            <a:srgbClr val="FF0000">
              <a:alpha val="24001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74169" name="Group 25"/>
          <p:cNvGrpSpPr>
            <a:grpSpLocks/>
          </p:cNvGrpSpPr>
          <p:nvPr/>
        </p:nvGrpSpPr>
        <p:grpSpPr bwMode="auto">
          <a:xfrm>
            <a:off x="2457450" y="6084888"/>
            <a:ext cx="2295525" cy="455612"/>
            <a:chOff x="1548" y="3833"/>
            <a:chExt cx="1446" cy="287"/>
          </a:xfrm>
        </p:grpSpPr>
        <p:sp>
          <p:nvSpPr>
            <p:cNvPr id="774167" name="Line 23"/>
            <p:cNvSpPr>
              <a:spLocks noChangeShapeType="1"/>
            </p:cNvSpPr>
            <p:nvPr/>
          </p:nvSpPr>
          <p:spPr bwMode="auto">
            <a:xfrm>
              <a:off x="1548" y="3833"/>
              <a:ext cx="1077" cy="141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4168" name="Text Box 24"/>
            <p:cNvSpPr txBox="1">
              <a:spLocks noChangeArrowheads="1"/>
            </p:cNvSpPr>
            <p:nvPr/>
          </p:nvSpPr>
          <p:spPr bwMode="auto">
            <a:xfrm>
              <a:off x="2597" y="3889"/>
              <a:ext cx="397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OP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7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7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74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74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74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74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74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774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774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774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774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774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774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774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4149" grpId="0"/>
      <p:bldP spid="774150" grpId="0"/>
      <p:bldP spid="774147" grpId="0" build="p"/>
      <p:bldP spid="774156" grpId="0"/>
      <p:bldP spid="774157" grpId="0"/>
      <p:bldP spid="774161" grpId="0" animBg="1"/>
      <p:bldP spid="774162" grpId="0" animBg="1"/>
      <p:bldP spid="77416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指令执行过程</a:t>
            </a:r>
          </a:p>
        </p:txBody>
      </p:sp>
      <p:sp>
        <p:nvSpPr>
          <p:cNvPr id="776195" name="Text Box 3"/>
          <p:cNvSpPr txBox="1">
            <a:spLocks noChangeArrowheads="1"/>
          </p:cNvSpPr>
          <p:nvPr/>
        </p:nvSpPr>
        <p:spPr bwMode="auto">
          <a:xfrm>
            <a:off x="657225" y="3068638"/>
            <a:ext cx="1484313" cy="466725"/>
          </a:xfrm>
          <a:prstGeom prst="rect">
            <a:avLst/>
          </a:prstGeom>
          <a:solidFill>
            <a:srgbClr val="0000FF">
              <a:alpha val="25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400"/>
              <a:t>  控制器</a:t>
            </a:r>
          </a:p>
        </p:txBody>
      </p:sp>
      <p:sp>
        <p:nvSpPr>
          <p:cNvPr id="776197" name="Rectangle 5"/>
          <p:cNvSpPr>
            <a:spLocks noChangeArrowheads="1"/>
          </p:cNvSpPr>
          <p:nvPr/>
        </p:nvSpPr>
        <p:spPr bwMode="auto">
          <a:xfrm>
            <a:off x="341313" y="1854200"/>
            <a:ext cx="4949825" cy="4905375"/>
          </a:xfrm>
          <a:prstGeom prst="rect">
            <a:avLst/>
          </a:prstGeom>
          <a:noFill/>
          <a:ln w="38100" cap="rnd" algn="ctr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6199" name="Text Box 7"/>
          <p:cNvSpPr txBox="1">
            <a:spLocks noChangeArrowheads="1"/>
          </p:cNvSpPr>
          <p:nvPr/>
        </p:nvSpPr>
        <p:spPr bwMode="auto">
          <a:xfrm>
            <a:off x="2592388" y="3159125"/>
            <a:ext cx="1123950" cy="406400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008000"/>
                </a:solidFill>
              </a:rPr>
              <a:t>   </a:t>
            </a:r>
          </a:p>
        </p:txBody>
      </p:sp>
      <p:sp>
        <p:nvSpPr>
          <p:cNvPr id="776206" name="Text Box 14"/>
          <p:cNvSpPr txBox="1">
            <a:spLocks noChangeArrowheads="1"/>
          </p:cNvSpPr>
          <p:nvPr/>
        </p:nvSpPr>
        <p:spPr bwMode="auto">
          <a:xfrm>
            <a:off x="3986213" y="3114675"/>
            <a:ext cx="1125537" cy="449263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82800" bIns="828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  </a:t>
            </a:r>
          </a:p>
        </p:txBody>
      </p:sp>
      <p:sp>
        <p:nvSpPr>
          <p:cNvPr id="776207" name="Text Box 15"/>
          <p:cNvSpPr txBox="1">
            <a:spLocks noChangeArrowheads="1"/>
          </p:cNvSpPr>
          <p:nvPr/>
        </p:nvSpPr>
        <p:spPr bwMode="auto">
          <a:xfrm>
            <a:off x="4032250" y="6173788"/>
            <a:ext cx="1125538" cy="376237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  </a:t>
            </a:r>
          </a:p>
        </p:txBody>
      </p:sp>
      <p:sp>
        <p:nvSpPr>
          <p:cNvPr id="776208" name="Line 16"/>
          <p:cNvSpPr>
            <a:spLocks noChangeShapeType="1"/>
          </p:cNvSpPr>
          <p:nvPr/>
        </p:nvSpPr>
        <p:spPr bwMode="auto">
          <a:xfrm>
            <a:off x="2141538" y="3338513"/>
            <a:ext cx="450850" cy="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6209" name="Line 17"/>
          <p:cNvSpPr>
            <a:spLocks noChangeShapeType="1"/>
          </p:cNvSpPr>
          <p:nvPr/>
        </p:nvSpPr>
        <p:spPr bwMode="auto">
          <a:xfrm>
            <a:off x="3716338" y="3338513"/>
            <a:ext cx="271462" cy="0"/>
          </a:xfrm>
          <a:prstGeom prst="line">
            <a:avLst/>
          </a:prstGeom>
          <a:noFill/>
          <a:ln w="38100">
            <a:solidFill>
              <a:srgbClr val="007635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6210" name="Line 18"/>
          <p:cNvSpPr>
            <a:spLocks noChangeShapeType="1"/>
          </p:cNvSpPr>
          <p:nvPr/>
        </p:nvSpPr>
        <p:spPr bwMode="auto">
          <a:xfrm>
            <a:off x="4392613" y="5678488"/>
            <a:ext cx="0" cy="4953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76211" name="Group 19"/>
          <p:cNvGrpSpPr>
            <a:grpSpLocks/>
          </p:cNvGrpSpPr>
          <p:nvPr/>
        </p:nvGrpSpPr>
        <p:grpSpPr bwMode="auto">
          <a:xfrm>
            <a:off x="2771775" y="3924300"/>
            <a:ext cx="765175" cy="1484313"/>
            <a:chOff x="3135" y="2472"/>
            <a:chExt cx="454" cy="935"/>
          </a:xfrm>
        </p:grpSpPr>
        <p:grpSp>
          <p:nvGrpSpPr>
            <p:cNvPr id="776212" name="Group 20"/>
            <p:cNvGrpSpPr>
              <a:grpSpLocks/>
            </p:cNvGrpSpPr>
            <p:nvPr/>
          </p:nvGrpSpPr>
          <p:grpSpPr bwMode="auto">
            <a:xfrm flipH="1">
              <a:off x="3135" y="2472"/>
              <a:ext cx="454" cy="935"/>
              <a:chOff x="3078" y="2330"/>
              <a:chExt cx="625" cy="1580"/>
            </a:xfrm>
          </p:grpSpPr>
          <p:sp>
            <p:nvSpPr>
              <p:cNvPr id="776213" name="Line 12"/>
              <p:cNvSpPr>
                <a:spLocks noChangeShapeType="1"/>
              </p:cNvSpPr>
              <p:nvPr/>
            </p:nvSpPr>
            <p:spPr bwMode="auto">
              <a:xfrm flipH="1">
                <a:off x="3078" y="2330"/>
                <a:ext cx="9" cy="6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6214" name="Line 13"/>
              <p:cNvSpPr>
                <a:spLocks noChangeShapeType="1"/>
              </p:cNvSpPr>
              <p:nvPr/>
            </p:nvSpPr>
            <p:spPr bwMode="auto">
              <a:xfrm>
                <a:off x="3107" y="2330"/>
                <a:ext cx="592" cy="30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6215" name="Line 14"/>
              <p:cNvSpPr>
                <a:spLocks noChangeShapeType="1"/>
              </p:cNvSpPr>
              <p:nvPr/>
            </p:nvSpPr>
            <p:spPr bwMode="auto">
              <a:xfrm>
                <a:off x="3087" y="3018"/>
                <a:ext cx="213" cy="11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6216" name="Line 16"/>
              <p:cNvSpPr>
                <a:spLocks noChangeShapeType="1"/>
              </p:cNvSpPr>
              <p:nvPr/>
            </p:nvSpPr>
            <p:spPr bwMode="auto">
              <a:xfrm>
                <a:off x="3693" y="2644"/>
                <a:ext cx="10" cy="45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6217" name="Line 18"/>
              <p:cNvSpPr>
                <a:spLocks noChangeShapeType="1"/>
              </p:cNvSpPr>
              <p:nvPr/>
            </p:nvSpPr>
            <p:spPr bwMode="auto">
              <a:xfrm flipV="1">
                <a:off x="3120" y="3256"/>
                <a:ext cx="0" cy="65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6218" name="Line 19"/>
              <p:cNvSpPr>
                <a:spLocks noChangeShapeType="1"/>
              </p:cNvSpPr>
              <p:nvPr/>
            </p:nvSpPr>
            <p:spPr bwMode="auto">
              <a:xfrm flipV="1">
                <a:off x="3135" y="3549"/>
                <a:ext cx="564" cy="34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6219" name="Line 20"/>
              <p:cNvSpPr>
                <a:spLocks noChangeShapeType="1"/>
              </p:cNvSpPr>
              <p:nvPr/>
            </p:nvSpPr>
            <p:spPr bwMode="auto">
              <a:xfrm flipV="1">
                <a:off x="3121" y="3125"/>
                <a:ext cx="171" cy="1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6220" name="Line 22"/>
              <p:cNvSpPr>
                <a:spLocks noChangeShapeType="1"/>
              </p:cNvSpPr>
              <p:nvPr/>
            </p:nvSpPr>
            <p:spPr bwMode="auto">
              <a:xfrm flipV="1">
                <a:off x="3702" y="3067"/>
                <a:ext cx="0" cy="4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76221" name="Rectangle 25"/>
            <p:cNvSpPr>
              <a:spLocks noChangeArrowheads="1"/>
            </p:cNvSpPr>
            <p:nvPr/>
          </p:nvSpPr>
          <p:spPr bwMode="auto">
            <a:xfrm rot="16200000" flipH="1">
              <a:off x="3033" y="2830"/>
              <a:ext cx="510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>
                  <a:latin typeface="Arial" pitchFamily="34" charset="0"/>
                  <a:ea typeface="宋体" pitchFamily="2" charset="-122"/>
                  <a:cs typeface="Arial" pitchFamily="34" charset="0"/>
                </a:rPr>
                <a:t>ALU</a:t>
              </a:r>
            </a:p>
          </p:txBody>
        </p:sp>
      </p:grpSp>
      <p:grpSp>
        <p:nvGrpSpPr>
          <p:cNvPr id="776222" name="Group 30"/>
          <p:cNvGrpSpPr>
            <a:grpSpLocks/>
          </p:cNvGrpSpPr>
          <p:nvPr/>
        </p:nvGrpSpPr>
        <p:grpSpPr bwMode="auto">
          <a:xfrm>
            <a:off x="3492500" y="4329113"/>
            <a:ext cx="404813" cy="809625"/>
            <a:chOff x="2030" y="2415"/>
            <a:chExt cx="341" cy="510"/>
          </a:xfrm>
        </p:grpSpPr>
        <p:sp>
          <p:nvSpPr>
            <p:cNvPr id="776223" name="Line 31"/>
            <p:cNvSpPr>
              <a:spLocks noChangeShapeType="1"/>
            </p:cNvSpPr>
            <p:nvPr/>
          </p:nvSpPr>
          <p:spPr bwMode="auto">
            <a:xfrm flipH="1">
              <a:off x="2031" y="241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6224" name="Line 32"/>
            <p:cNvSpPr>
              <a:spLocks noChangeShapeType="1"/>
            </p:cNvSpPr>
            <p:nvPr/>
          </p:nvSpPr>
          <p:spPr bwMode="auto">
            <a:xfrm flipH="1">
              <a:off x="2030" y="292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76225" name="Text Box 33"/>
          <p:cNvSpPr txBox="1">
            <a:spLocks noChangeArrowheads="1"/>
          </p:cNvSpPr>
          <p:nvPr/>
        </p:nvSpPr>
        <p:spPr bwMode="auto">
          <a:xfrm>
            <a:off x="1781175" y="3833813"/>
            <a:ext cx="450850" cy="1625600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000"/>
              <a:t>标</a:t>
            </a:r>
          </a:p>
          <a:p>
            <a:pPr marL="342900" indent="-342900"/>
            <a:r>
              <a:rPr lang="zh-CN" altLang="en-US" sz="2000"/>
              <a:t>志</a:t>
            </a:r>
          </a:p>
          <a:p>
            <a:pPr marL="342900" indent="-342900"/>
            <a:r>
              <a:rPr lang="zh-CN" altLang="en-US" sz="2000"/>
              <a:t>寄</a:t>
            </a:r>
          </a:p>
          <a:p>
            <a:pPr marL="342900" indent="-342900"/>
            <a:r>
              <a:rPr lang="zh-CN" altLang="en-US" sz="2000"/>
              <a:t>存</a:t>
            </a:r>
          </a:p>
          <a:p>
            <a:pPr marL="342900" indent="-342900"/>
            <a:r>
              <a:rPr lang="zh-CN" altLang="en-US" sz="2000"/>
              <a:t>器</a:t>
            </a:r>
            <a:endParaRPr lang="en-US" altLang="zh-CN" sz="2000"/>
          </a:p>
        </p:txBody>
      </p:sp>
      <p:sp>
        <p:nvSpPr>
          <p:cNvPr id="776226" name="Line 34"/>
          <p:cNvSpPr>
            <a:spLocks noChangeShapeType="1"/>
          </p:cNvSpPr>
          <p:nvPr/>
        </p:nvSpPr>
        <p:spPr bwMode="auto">
          <a:xfrm flipH="1">
            <a:off x="2232025" y="4419600"/>
            <a:ext cx="539750" cy="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76227" name="Group 35"/>
          <p:cNvGrpSpPr>
            <a:grpSpLocks/>
          </p:cNvGrpSpPr>
          <p:nvPr/>
        </p:nvGrpSpPr>
        <p:grpSpPr bwMode="auto">
          <a:xfrm>
            <a:off x="1511300" y="3519488"/>
            <a:ext cx="227013" cy="855662"/>
            <a:chOff x="895" y="1905"/>
            <a:chExt cx="143" cy="539"/>
          </a:xfrm>
        </p:grpSpPr>
        <p:sp>
          <p:nvSpPr>
            <p:cNvPr id="776228" name="Line 36"/>
            <p:cNvSpPr>
              <a:spLocks noChangeShapeType="1"/>
            </p:cNvSpPr>
            <p:nvPr/>
          </p:nvSpPr>
          <p:spPr bwMode="auto">
            <a:xfrm flipH="1">
              <a:off x="896" y="2443"/>
              <a:ext cx="142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6229" name="Line 37"/>
            <p:cNvSpPr>
              <a:spLocks noChangeShapeType="1"/>
            </p:cNvSpPr>
            <p:nvPr/>
          </p:nvSpPr>
          <p:spPr bwMode="auto">
            <a:xfrm flipV="1">
              <a:off x="895" y="1905"/>
              <a:ext cx="0" cy="539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76230" name="Line 38"/>
          <p:cNvSpPr>
            <a:spLocks noChangeShapeType="1"/>
          </p:cNvSpPr>
          <p:nvPr/>
        </p:nvSpPr>
        <p:spPr bwMode="auto">
          <a:xfrm flipV="1">
            <a:off x="4527550" y="3563938"/>
            <a:ext cx="0" cy="53975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76231" name="Group 39"/>
          <p:cNvGrpSpPr>
            <a:grpSpLocks/>
          </p:cNvGrpSpPr>
          <p:nvPr/>
        </p:nvGrpSpPr>
        <p:grpSpPr bwMode="auto">
          <a:xfrm>
            <a:off x="2501900" y="4776788"/>
            <a:ext cx="1530350" cy="1487487"/>
            <a:chOff x="1576" y="2924"/>
            <a:chExt cx="964" cy="937"/>
          </a:xfrm>
        </p:grpSpPr>
        <p:sp>
          <p:nvSpPr>
            <p:cNvPr id="776232" name="Line 40"/>
            <p:cNvSpPr>
              <a:spLocks noChangeShapeType="1"/>
            </p:cNvSpPr>
            <p:nvPr/>
          </p:nvSpPr>
          <p:spPr bwMode="auto">
            <a:xfrm>
              <a:off x="1576" y="2924"/>
              <a:ext cx="0" cy="935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6233" name="Line 41"/>
            <p:cNvSpPr>
              <a:spLocks noChangeShapeType="1"/>
            </p:cNvSpPr>
            <p:nvPr/>
          </p:nvSpPr>
          <p:spPr bwMode="auto">
            <a:xfrm>
              <a:off x="1576" y="3861"/>
              <a:ext cx="964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6234" name="Line 42"/>
            <p:cNvSpPr>
              <a:spLocks noChangeShapeType="1"/>
            </p:cNvSpPr>
            <p:nvPr/>
          </p:nvSpPr>
          <p:spPr bwMode="auto">
            <a:xfrm flipH="1">
              <a:off x="1576" y="2924"/>
              <a:ext cx="171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76235" name="Group 43"/>
          <p:cNvGrpSpPr>
            <a:grpSpLocks/>
          </p:cNvGrpSpPr>
          <p:nvPr/>
        </p:nvGrpSpPr>
        <p:grpSpPr bwMode="auto">
          <a:xfrm>
            <a:off x="3357563" y="5543550"/>
            <a:ext cx="493712" cy="719138"/>
            <a:chOff x="2115" y="3405"/>
            <a:chExt cx="311" cy="453"/>
          </a:xfrm>
        </p:grpSpPr>
        <p:sp>
          <p:nvSpPr>
            <p:cNvPr id="776236" name="Line 44"/>
            <p:cNvSpPr>
              <a:spLocks noChangeShapeType="1"/>
            </p:cNvSpPr>
            <p:nvPr/>
          </p:nvSpPr>
          <p:spPr bwMode="auto">
            <a:xfrm flipV="1">
              <a:off x="2115" y="3405"/>
              <a:ext cx="0" cy="45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6237" name="Line 45"/>
            <p:cNvSpPr>
              <a:spLocks noChangeShapeType="1"/>
            </p:cNvSpPr>
            <p:nvPr/>
          </p:nvSpPr>
          <p:spPr bwMode="auto">
            <a:xfrm>
              <a:off x="2115" y="3407"/>
              <a:ext cx="311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76238" name="Group 46"/>
          <p:cNvGrpSpPr>
            <a:grpSpLocks/>
          </p:cNvGrpSpPr>
          <p:nvPr/>
        </p:nvGrpSpPr>
        <p:grpSpPr bwMode="auto">
          <a:xfrm>
            <a:off x="1150938" y="3606800"/>
            <a:ext cx="4725987" cy="2208213"/>
            <a:chOff x="725" y="2158"/>
            <a:chExt cx="2977" cy="1448"/>
          </a:xfrm>
        </p:grpSpPr>
        <p:sp>
          <p:nvSpPr>
            <p:cNvPr id="776239" name="Line 47"/>
            <p:cNvSpPr>
              <a:spLocks noChangeShapeType="1"/>
            </p:cNvSpPr>
            <p:nvPr/>
          </p:nvSpPr>
          <p:spPr bwMode="auto">
            <a:xfrm flipV="1">
              <a:off x="725" y="3606"/>
              <a:ext cx="297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6240" name="Line 48"/>
            <p:cNvSpPr>
              <a:spLocks noChangeShapeType="1"/>
            </p:cNvSpPr>
            <p:nvPr/>
          </p:nvSpPr>
          <p:spPr bwMode="auto">
            <a:xfrm>
              <a:off x="754" y="2158"/>
              <a:ext cx="0" cy="138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6241" name="Line 49"/>
            <p:cNvSpPr>
              <a:spLocks noChangeShapeType="1"/>
            </p:cNvSpPr>
            <p:nvPr/>
          </p:nvSpPr>
          <p:spPr bwMode="auto">
            <a:xfrm flipV="1">
              <a:off x="1916" y="3209"/>
              <a:ext cx="0" cy="36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76242" name="Text Box 50"/>
          <p:cNvSpPr txBox="1">
            <a:spLocks noChangeArrowheads="1"/>
          </p:cNvSpPr>
          <p:nvPr/>
        </p:nvSpPr>
        <p:spPr bwMode="auto">
          <a:xfrm>
            <a:off x="476250" y="6219825"/>
            <a:ext cx="1304925" cy="376238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    </a:t>
            </a:r>
            <a:endParaRPr lang="en-US" altLang="zh-CN">
              <a:solidFill>
                <a:schemeClr val="hlink"/>
              </a:solidFill>
            </a:endParaRPr>
          </a:p>
        </p:txBody>
      </p:sp>
      <p:sp>
        <p:nvSpPr>
          <p:cNvPr id="776243" name="Line 51"/>
          <p:cNvSpPr>
            <a:spLocks noChangeShapeType="1"/>
          </p:cNvSpPr>
          <p:nvPr/>
        </p:nvSpPr>
        <p:spPr bwMode="auto">
          <a:xfrm flipH="1">
            <a:off x="1736725" y="6443663"/>
            <a:ext cx="2297113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6244" name="Line 52"/>
          <p:cNvSpPr>
            <a:spLocks noChangeShapeType="1"/>
          </p:cNvSpPr>
          <p:nvPr/>
        </p:nvSpPr>
        <p:spPr bwMode="auto">
          <a:xfrm flipV="1">
            <a:off x="836613" y="3519488"/>
            <a:ext cx="0" cy="270033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6246" name="Text Box 54"/>
          <p:cNvSpPr txBox="1">
            <a:spLocks noChangeArrowheads="1"/>
          </p:cNvSpPr>
          <p:nvPr/>
        </p:nvSpPr>
        <p:spPr bwMode="auto">
          <a:xfrm>
            <a:off x="5472113" y="3384550"/>
            <a:ext cx="8556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008000"/>
                </a:solidFill>
              </a:rPr>
              <a:t>地址</a:t>
            </a:r>
          </a:p>
        </p:txBody>
      </p:sp>
      <p:sp>
        <p:nvSpPr>
          <p:cNvPr id="776247" name="AutoShape 55"/>
          <p:cNvSpPr>
            <a:spLocks noChangeArrowheads="1"/>
          </p:cNvSpPr>
          <p:nvPr/>
        </p:nvSpPr>
        <p:spPr bwMode="auto">
          <a:xfrm>
            <a:off x="5338763" y="4419600"/>
            <a:ext cx="1214437" cy="450850"/>
          </a:xfrm>
          <a:prstGeom prst="leftRightArrow">
            <a:avLst>
              <a:gd name="adj1" fmla="val 50000"/>
              <a:gd name="adj2" fmla="val 53873"/>
            </a:avLst>
          </a:prstGeom>
          <a:solidFill>
            <a:schemeClr val="bg1"/>
          </a:solidFill>
          <a:ln w="28575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6248" name="Text Box 56"/>
          <p:cNvSpPr txBox="1">
            <a:spLocks noChangeArrowheads="1"/>
          </p:cNvSpPr>
          <p:nvPr/>
        </p:nvSpPr>
        <p:spPr bwMode="auto">
          <a:xfrm>
            <a:off x="5608638" y="5813425"/>
            <a:ext cx="7651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数据</a:t>
            </a:r>
          </a:p>
        </p:txBody>
      </p:sp>
      <p:sp>
        <p:nvSpPr>
          <p:cNvPr id="776249" name="AutoShape 57"/>
          <p:cNvSpPr>
            <a:spLocks noChangeArrowheads="1"/>
          </p:cNvSpPr>
          <p:nvPr/>
        </p:nvSpPr>
        <p:spPr bwMode="auto">
          <a:xfrm>
            <a:off x="5294313" y="6083300"/>
            <a:ext cx="1260475" cy="450850"/>
          </a:xfrm>
          <a:prstGeom prst="leftRightArrow">
            <a:avLst>
              <a:gd name="adj1" fmla="val 50000"/>
              <a:gd name="adj2" fmla="val 55915"/>
            </a:avLst>
          </a:prstGeom>
          <a:solidFill>
            <a:schemeClr val="bg1"/>
          </a:solidFill>
          <a:ln w="28575" algn="ctr">
            <a:solidFill>
              <a:srgbClr val="3333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6250" name="Text Box 58"/>
          <p:cNvSpPr txBox="1">
            <a:spLocks noChangeArrowheads="1"/>
          </p:cNvSpPr>
          <p:nvPr/>
        </p:nvSpPr>
        <p:spPr bwMode="auto">
          <a:xfrm>
            <a:off x="5564188" y="4111625"/>
            <a:ext cx="8556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FF3300"/>
                </a:solidFill>
              </a:rPr>
              <a:t>控制</a:t>
            </a:r>
          </a:p>
        </p:txBody>
      </p:sp>
      <p:sp>
        <p:nvSpPr>
          <p:cNvPr id="776251" name="AutoShape 59"/>
          <p:cNvSpPr>
            <a:spLocks noChangeArrowheads="1"/>
          </p:cNvSpPr>
          <p:nvPr/>
        </p:nvSpPr>
        <p:spPr bwMode="auto">
          <a:xfrm>
            <a:off x="5292725" y="2970213"/>
            <a:ext cx="1260475" cy="541337"/>
          </a:xfrm>
          <a:prstGeom prst="rightArrow">
            <a:avLst>
              <a:gd name="adj1" fmla="val 50000"/>
              <a:gd name="adj2" fmla="val 58211"/>
            </a:avLst>
          </a:prstGeom>
          <a:solidFill>
            <a:schemeClr val="bg1"/>
          </a:solidFill>
          <a:ln w="28575" algn="ctr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6252" name="Line 60"/>
          <p:cNvSpPr>
            <a:spLocks noChangeShapeType="1"/>
          </p:cNvSpPr>
          <p:nvPr/>
        </p:nvSpPr>
        <p:spPr bwMode="auto">
          <a:xfrm flipV="1">
            <a:off x="5924550" y="4778375"/>
            <a:ext cx="0" cy="99060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76253" name="Group 61"/>
          <p:cNvGrpSpPr>
            <a:grpSpLocks/>
          </p:cNvGrpSpPr>
          <p:nvPr/>
        </p:nvGrpSpPr>
        <p:grpSpPr bwMode="auto">
          <a:xfrm>
            <a:off x="3490913" y="3603625"/>
            <a:ext cx="1755775" cy="2127250"/>
            <a:chOff x="2199" y="2185"/>
            <a:chExt cx="1106" cy="1340"/>
          </a:xfrm>
        </p:grpSpPr>
        <p:sp>
          <p:nvSpPr>
            <p:cNvPr id="776254" name="Text Box 62"/>
            <p:cNvSpPr txBox="1">
              <a:spLocks noChangeArrowheads="1"/>
            </p:cNvSpPr>
            <p:nvPr/>
          </p:nvSpPr>
          <p:spPr bwMode="auto">
            <a:xfrm>
              <a:off x="2199" y="2185"/>
              <a:ext cx="737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400">
                  <a:solidFill>
                    <a:schemeClr val="accent2"/>
                  </a:solidFill>
                </a:rPr>
                <a:t>GPRs</a:t>
              </a:r>
            </a:p>
          </p:txBody>
        </p:sp>
        <p:grpSp>
          <p:nvGrpSpPr>
            <p:cNvPr id="776255" name="Group 63"/>
            <p:cNvGrpSpPr>
              <a:grpSpLocks/>
            </p:cNvGrpSpPr>
            <p:nvPr/>
          </p:nvGrpSpPr>
          <p:grpSpPr bwMode="auto">
            <a:xfrm>
              <a:off x="2452" y="2500"/>
              <a:ext cx="853" cy="1025"/>
              <a:chOff x="2398" y="2273"/>
              <a:chExt cx="853" cy="1025"/>
            </a:xfrm>
          </p:grpSpPr>
          <p:grpSp>
            <p:nvGrpSpPr>
              <p:cNvPr id="776256" name="Group 64"/>
              <p:cNvGrpSpPr>
                <a:grpSpLocks/>
              </p:cNvGrpSpPr>
              <p:nvPr/>
            </p:nvGrpSpPr>
            <p:grpSpPr bwMode="auto">
              <a:xfrm>
                <a:off x="2398" y="2273"/>
                <a:ext cx="652" cy="992"/>
                <a:chOff x="2228" y="1678"/>
                <a:chExt cx="737" cy="992"/>
              </a:xfrm>
            </p:grpSpPr>
            <p:sp>
              <p:nvSpPr>
                <p:cNvPr id="776257" name="Rectangle 65"/>
                <p:cNvSpPr>
                  <a:spLocks noChangeArrowheads="1"/>
                </p:cNvSpPr>
                <p:nvPr/>
              </p:nvSpPr>
              <p:spPr bwMode="auto">
                <a:xfrm>
                  <a:off x="2228" y="1678"/>
                  <a:ext cx="737" cy="992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6258" name="Line 66"/>
                <p:cNvSpPr>
                  <a:spLocks noChangeShapeType="1"/>
                </p:cNvSpPr>
                <p:nvPr/>
              </p:nvSpPr>
              <p:spPr bwMode="auto">
                <a:xfrm>
                  <a:off x="2228" y="1933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6259" name="Line 67"/>
                <p:cNvSpPr>
                  <a:spLocks noChangeShapeType="1"/>
                </p:cNvSpPr>
                <p:nvPr/>
              </p:nvSpPr>
              <p:spPr bwMode="auto">
                <a:xfrm>
                  <a:off x="2228" y="2188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6260" name="Line 68"/>
                <p:cNvSpPr>
                  <a:spLocks noChangeShapeType="1"/>
                </p:cNvSpPr>
                <p:nvPr/>
              </p:nvSpPr>
              <p:spPr bwMode="auto">
                <a:xfrm>
                  <a:off x="2228" y="2415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76261" name="Text Box 69"/>
              <p:cNvSpPr txBox="1">
                <a:spLocks noChangeArrowheads="1"/>
              </p:cNvSpPr>
              <p:nvPr/>
            </p:nvSpPr>
            <p:spPr bwMode="auto">
              <a:xfrm>
                <a:off x="3051" y="2282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0</a:t>
                </a:r>
              </a:p>
            </p:txBody>
          </p:sp>
          <p:sp>
            <p:nvSpPr>
              <p:cNvPr id="776262" name="Text Box 70"/>
              <p:cNvSpPr txBox="1">
                <a:spLocks noChangeArrowheads="1"/>
              </p:cNvSpPr>
              <p:nvPr/>
            </p:nvSpPr>
            <p:spPr bwMode="auto">
              <a:xfrm>
                <a:off x="3052" y="2525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1</a:t>
                </a:r>
              </a:p>
            </p:txBody>
          </p:sp>
          <p:sp>
            <p:nvSpPr>
              <p:cNvPr id="776263" name="Text Box 71"/>
              <p:cNvSpPr txBox="1">
                <a:spLocks noChangeArrowheads="1"/>
              </p:cNvSpPr>
              <p:nvPr/>
            </p:nvSpPr>
            <p:spPr bwMode="auto">
              <a:xfrm>
                <a:off x="3052" y="2784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endParaRPr lang="en-US" altLang="zh-CN"/>
              </a:p>
            </p:txBody>
          </p:sp>
          <p:sp>
            <p:nvSpPr>
              <p:cNvPr id="776264" name="Text Box 72"/>
              <p:cNvSpPr txBox="1">
                <a:spLocks noChangeArrowheads="1"/>
              </p:cNvSpPr>
              <p:nvPr/>
            </p:nvSpPr>
            <p:spPr bwMode="auto">
              <a:xfrm>
                <a:off x="3051" y="3067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7</a:t>
                </a:r>
              </a:p>
            </p:txBody>
          </p:sp>
        </p:grpSp>
        <p:sp>
          <p:nvSpPr>
            <p:cNvPr id="776265" name="Rectangle 73"/>
            <p:cNvSpPr>
              <a:spLocks noChangeArrowheads="1"/>
            </p:cNvSpPr>
            <p:nvPr/>
          </p:nvSpPr>
          <p:spPr bwMode="auto">
            <a:xfrm>
              <a:off x="2455" y="2500"/>
              <a:ext cx="652" cy="992"/>
            </a:xfrm>
            <a:prstGeom prst="rect">
              <a:avLst/>
            </a:prstGeom>
            <a:solidFill>
              <a:srgbClr val="008000">
                <a:alpha val="17000"/>
              </a:srgb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76270" name="Rectangle 78"/>
          <p:cNvSpPr>
            <a:spLocks noChangeArrowheads="1"/>
          </p:cNvSpPr>
          <p:nvPr/>
        </p:nvSpPr>
        <p:spPr bwMode="auto">
          <a:xfrm>
            <a:off x="6551613" y="819150"/>
            <a:ext cx="1133475" cy="57150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6271" name="Line 79"/>
          <p:cNvSpPr>
            <a:spLocks noChangeShapeType="1"/>
          </p:cNvSpPr>
          <p:nvPr/>
        </p:nvSpPr>
        <p:spPr bwMode="auto">
          <a:xfrm>
            <a:off x="6551613" y="252888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6272" name="Line 80"/>
          <p:cNvSpPr>
            <a:spLocks noChangeShapeType="1"/>
          </p:cNvSpPr>
          <p:nvPr/>
        </p:nvSpPr>
        <p:spPr bwMode="auto">
          <a:xfrm>
            <a:off x="6551613" y="2843213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6273" name="Line 81"/>
          <p:cNvSpPr>
            <a:spLocks noChangeShapeType="1"/>
          </p:cNvSpPr>
          <p:nvPr/>
        </p:nvSpPr>
        <p:spPr bwMode="auto">
          <a:xfrm>
            <a:off x="6551613" y="47339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6274" name="Line 82"/>
          <p:cNvSpPr>
            <a:spLocks noChangeShapeType="1"/>
          </p:cNvSpPr>
          <p:nvPr/>
        </p:nvSpPr>
        <p:spPr bwMode="auto">
          <a:xfrm>
            <a:off x="6551613" y="509428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6275" name="Line 83"/>
          <p:cNvSpPr>
            <a:spLocks noChangeShapeType="1"/>
          </p:cNvSpPr>
          <p:nvPr/>
        </p:nvSpPr>
        <p:spPr bwMode="auto">
          <a:xfrm>
            <a:off x="6551613" y="545465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6276" name="Line 84"/>
          <p:cNvSpPr>
            <a:spLocks noChangeShapeType="1"/>
          </p:cNvSpPr>
          <p:nvPr/>
        </p:nvSpPr>
        <p:spPr bwMode="auto">
          <a:xfrm>
            <a:off x="6551613" y="57626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6277" name="Line 85"/>
          <p:cNvSpPr>
            <a:spLocks noChangeShapeType="1"/>
          </p:cNvSpPr>
          <p:nvPr/>
        </p:nvSpPr>
        <p:spPr bwMode="auto">
          <a:xfrm>
            <a:off x="6551613" y="62198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6278" name="Text Box 86"/>
          <p:cNvSpPr txBox="1">
            <a:spLocks noChangeArrowheads="1"/>
          </p:cNvSpPr>
          <p:nvPr/>
        </p:nvSpPr>
        <p:spPr bwMode="auto">
          <a:xfrm>
            <a:off x="7677150" y="1179513"/>
            <a:ext cx="12160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bfff0020</a:t>
            </a:r>
          </a:p>
        </p:txBody>
      </p:sp>
      <p:sp>
        <p:nvSpPr>
          <p:cNvPr id="776281" name="Text Box 89"/>
          <p:cNvSpPr txBox="1">
            <a:spLocks noChangeArrowheads="1"/>
          </p:cNvSpPr>
          <p:nvPr/>
        </p:nvSpPr>
        <p:spPr bwMode="auto">
          <a:xfrm>
            <a:off x="7640638" y="4727575"/>
            <a:ext cx="12525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80483d6</a:t>
            </a:r>
          </a:p>
        </p:txBody>
      </p:sp>
      <p:sp>
        <p:nvSpPr>
          <p:cNvPr id="776282" name="Text Box 90"/>
          <p:cNvSpPr txBox="1">
            <a:spLocks noChangeArrowheads="1"/>
          </p:cNvSpPr>
          <p:nvPr/>
        </p:nvSpPr>
        <p:spPr bwMode="auto">
          <a:xfrm>
            <a:off x="7632700" y="5087938"/>
            <a:ext cx="12604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80483d5</a:t>
            </a:r>
          </a:p>
        </p:txBody>
      </p:sp>
      <p:sp>
        <p:nvSpPr>
          <p:cNvPr id="776283" name="Text Box 91"/>
          <p:cNvSpPr txBox="1">
            <a:spLocks noChangeArrowheads="1"/>
          </p:cNvSpPr>
          <p:nvPr/>
        </p:nvSpPr>
        <p:spPr bwMode="auto">
          <a:xfrm>
            <a:off x="7642225" y="5454650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80483d4</a:t>
            </a:r>
          </a:p>
        </p:txBody>
      </p:sp>
      <p:sp>
        <p:nvSpPr>
          <p:cNvPr id="776285" name="Text Box 93"/>
          <p:cNvSpPr txBox="1">
            <a:spLocks noChangeArrowheads="1"/>
          </p:cNvSpPr>
          <p:nvPr/>
        </p:nvSpPr>
        <p:spPr bwMode="auto">
          <a:xfrm>
            <a:off x="7640638" y="6211888"/>
            <a:ext cx="3968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776287" name="Text Box 95"/>
          <p:cNvSpPr txBox="1">
            <a:spLocks noChangeArrowheads="1"/>
          </p:cNvSpPr>
          <p:nvPr/>
        </p:nvSpPr>
        <p:spPr bwMode="auto">
          <a:xfrm>
            <a:off x="0" y="773113"/>
            <a:ext cx="88931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     </a:t>
            </a:r>
            <a:endParaRPr lang="zh-CN" altLang="en-US" sz="2000">
              <a:solidFill>
                <a:srgbClr val="3333CC"/>
              </a:solidFill>
              <a:latin typeface="Arial" pitchFamily="34" charset="0"/>
            </a:endParaRPr>
          </a:p>
        </p:txBody>
      </p:sp>
      <p:sp>
        <p:nvSpPr>
          <p:cNvPr id="776289" name="Rectangle 97"/>
          <p:cNvSpPr>
            <a:spLocks noChangeArrowheads="1"/>
          </p:cNvSpPr>
          <p:nvPr/>
        </p:nvSpPr>
        <p:spPr bwMode="auto">
          <a:xfrm>
            <a:off x="134938" y="684213"/>
            <a:ext cx="6192837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88925" eaLnBrk="1" hangingPunct="1">
              <a:lnSpc>
                <a:spcPct val="105000"/>
              </a:lnSpc>
            </a:pPr>
            <a:r>
              <a:rPr lang="en-US" altLang="zh-CN" sz="2000">
                <a:solidFill>
                  <a:srgbClr val="FF3300"/>
                </a:solidFill>
              </a:rPr>
              <a:t>080483d4</a:t>
            </a:r>
            <a:r>
              <a:rPr lang="zh-CN" altLang="en-US" sz="2000"/>
              <a:t> </a:t>
            </a:r>
            <a:r>
              <a:rPr lang="en-US" altLang="zh-CN" sz="2000"/>
              <a:t>&lt;add&gt;: 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 sz="2000"/>
              <a:t>  80483d4:    55	   push   %ebp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 sz="2000"/>
              <a:t>  80483d5:    89 e5	   mov   %esp, %ebp</a:t>
            </a:r>
          </a:p>
        </p:txBody>
      </p:sp>
      <p:sp>
        <p:nvSpPr>
          <p:cNvPr id="776290" name="Line 98"/>
          <p:cNvSpPr>
            <a:spLocks noChangeShapeType="1"/>
          </p:cNvSpPr>
          <p:nvPr/>
        </p:nvSpPr>
        <p:spPr bwMode="auto">
          <a:xfrm>
            <a:off x="7137400" y="4329113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6291" name="Line 99"/>
          <p:cNvSpPr>
            <a:spLocks noChangeShapeType="1"/>
          </p:cNvSpPr>
          <p:nvPr/>
        </p:nvSpPr>
        <p:spPr bwMode="auto">
          <a:xfrm>
            <a:off x="7137400" y="5859463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6292" name="Text Box 100"/>
          <p:cNvSpPr txBox="1">
            <a:spLocks noChangeArrowheads="1"/>
          </p:cNvSpPr>
          <p:nvPr/>
        </p:nvSpPr>
        <p:spPr bwMode="auto">
          <a:xfrm>
            <a:off x="6919913" y="5448300"/>
            <a:ext cx="53181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55</a:t>
            </a:r>
          </a:p>
        </p:txBody>
      </p:sp>
      <p:sp>
        <p:nvSpPr>
          <p:cNvPr id="776293" name="Text Box 101"/>
          <p:cNvSpPr txBox="1">
            <a:spLocks noChangeArrowheads="1"/>
          </p:cNvSpPr>
          <p:nvPr/>
        </p:nvSpPr>
        <p:spPr bwMode="auto">
          <a:xfrm>
            <a:off x="6911975" y="5087938"/>
            <a:ext cx="5318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89</a:t>
            </a:r>
          </a:p>
        </p:txBody>
      </p:sp>
      <p:sp>
        <p:nvSpPr>
          <p:cNvPr id="776294" name="Text Box 102"/>
          <p:cNvSpPr txBox="1">
            <a:spLocks noChangeArrowheads="1"/>
          </p:cNvSpPr>
          <p:nvPr/>
        </p:nvSpPr>
        <p:spPr bwMode="auto">
          <a:xfrm>
            <a:off x="6911975" y="4733925"/>
            <a:ext cx="5318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e5</a:t>
            </a:r>
          </a:p>
        </p:txBody>
      </p:sp>
      <p:sp>
        <p:nvSpPr>
          <p:cNvPr id="776295" name="Line 103"/>
          <p:cNvSpPr>
            <a:spLocks noChangeShapeType="1"/>
          </p:cNvSpPr>
          <p:nvPr/>
        </p:nvSpPr>
        <p:spPr bwMode="auto">
          <a:xfrm>
            <a:off x="4481513" y="4957763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6296" name="Text Box 104"/>
          <p:cNvSpPr txBox="1">
            <a:spLocks noChangeArrowheads="1"/>
          </p:cNvSpPr>
          <p:nvPr/>
        </p:nvSpPr>
        <p:spPr bwMode="auto">
          <a:xfrm>
            <a:off x="3849688" y="2033588"/>
            <a:ext cx="1125537" cy="3873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36000" bIns="360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008000"/>
                </a:solidFill>
              </a:rPr>
              <a:t>   </a:t>
            </a:r>
          </a:p>
        </p:txBody>
      </p:sp>
      <p:sp>
        <p:nvSpPr>
          <p:cNvPr id="776297" name="Text Box 105"/>
          <p:cNvSpPr txBox="1">
            <a:spLocks noChangeArrowheads="1"/>
          </p:cNvSpPr>
          <p:nvPr/>
        </p:nvSpPr>
        <p:spPr bwMode="auto">
          <a:xfrm>
            <a:off x="3849688" y="2528888"/>
            <a:ext cx="1125537" cy="3873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36000" bIns="36000">
            <a:spAutoFit/>
          </a:bodyPr>
          <a:lstStyle/>
          <a:p>
            <a:pPr marL="342900" indent="-342900">
              <a:spcBef>
                <a:spcPct val="50000"/>
              </a:spcBef>
            </a:pPr>
            <a:endParaRPr lang="en-US" altLang="zh-CN" sz="2000">
              <a:solidFill>
                <a:srgbClr val="008000"/>
              </a:solidFill>
            </a:endParaRPr>
          </a:p>
        </p:txBody>
      </p:sp>
      <p:sp>
        <p:nvSpPr>
          <p:cNvPr id="776298" name="Rectangle 106"/>
          <p:cNvSpPr>
            <a:spLocks noChangeArrowheads="1"/>
          </p:cNvSpPr>
          <p:nvPr/>
        </p:nvSpPr>
        <p:spPr bwMode="auto">
          <a:xfrm>
            <a:off x="3094038" y="2046288"/>
            <a:ext cx="66833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EBP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776299" name="Rectangle 107"/>
          <p:cNvSpPr>
            <a:spLocks noChangeArrowheads="1"/>
          </p:cNvSpPr>
          <p:nvPr/>
        </p:nvSpPr>
        <p:spPr bwMode="auto">
          <a:xfrm>
            <a:off x="3086100" y="2541588"/>
            <a:ext cx="6477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ESP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776300" name="Rectangle 108"/>
          <p:cNvSpPr>
            <a:spLocks noChangeArrowheads="1"/>
          </p:cNvSpPr>
          <p:nvPr/>
        </p:nvSpPr>
        <p:spPr bwMode="auto">
          <a:xfrm>
            <a:off x="2636838" y="2811463"/>
            <a:ext cx="5810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EIP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776301" name="Text Box 109"/>
          <p:cNvSpPr txBox="1">
            <a:spLocks noChangeArrowheads="1"/>
          </p:cNvSpPr>
          <p:nvPr/>
        </p:nvSpPr>
        <p:spPr bwMode="auto">
          <a:xfrm>
            <a:off x="3806825" y="2033588"/>
            <a:ext cx="125253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bfff0020</a:t>
            </a:r>
          </a:p>
        </p:txBody>
      </p:sp>
      <p:sp>
        <p:nvSpPr>
          <p:cNvPr id="776302" name="Text Box 110"/>
          <p:cNvSpPr txBox="1">
            <a:spLocks noChangeArrowheads="1"/>
          </p:cNvSpPr>
          <p:nvPr/>
        </p:nvSpPr>
        <p:spPr bwMode="auto">
          <a:xfrm>
            <a:off x="3806825" y="2573338"/>
            <a:ext cx="125253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bfff0000</a:t>
            </a:r>
          </a:p>
        </p:txBody>
      </p:sp>
      <p:sp>
        <p:nvSpPr>
          <p:cNvPr id="776303" name="Line 111"/>
          <p:cNvSpPr>
            <a:spLocks noChangeShapeType="1"/>
          </p:cNvSpPr>
          <p:nvPr/>
        </p:nvSpPr>
        <p:spPr bwMode="auto">
          <a:xfrm>
            <a:off x="6551613" y="1223963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6304" name="Line 112"/>
          <p:cNvSpPr>
            <a:spLocks noChangeShapeType="1"/>
          </p:cNvSpPr>
          <p:nvPr/>
        </p:nvSpPr>
        <p:spPr bwMode="auto">
          <a:xfrm>
            <a:off x="6551613" y="149383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6305" name="Line 113"/>
          <p:cNvSpPr>
            <a:spLocks noChangeShapeType="1"/>
          </p:cNvSpPr>
          <p:nvPr/>
        </p:nvSpPr>
        <p:spPr bwMode="auto">
          <a:xfrm>
            <a:off x="7137400" y="863600"/>
            <a:ext cx="0" cy="315913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6306" name="Text Box 114"/>
          <p:cNvSpPr txBox="1">
            <a:spLocks noChangeArrowheads="1"/>
          </p:cNvSpPr>
          <p:nvPr/>
        </p:nvSpPr>
        <p:spPr bwMode="auto">
          <a:xfrm>
            <a:off x="7677150" y="1898650"/>
            <a:ext cx="12160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bfff0000</a:t>
            </a:r>
          </a:p>
        </p:txBody>
      </p:sp>
      <p:sp>
        <p:nvSpPr>
          <p:cNvPr id="776307" name="Line 115"/>
          <p:cNvSpPr>
            <a:spLocks noChangeShapeType="1"/>
          </p:cNvSpPr>
          <p:nvPr/>
        </p:nvSpPr>
        <p:spPr bwMode="auto">
          <a:xfrm>
            <a:off x="6551613" y="194310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6308" name="Line 116"/>
          <p:cNvSpPr>
            <a:spLocks noChangeShapeType="1"/>
          </p:cNvSpPr>
          <p:nvPr/>
        </p:nvSpPr>
        <p:spPr bwMode="auto">
          <a:xfrm>
            <a:off x="6551613" y="221297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6309" name="Line 117"/>
          <p:cNvSpPr>
            <a:spLocks noChangeShapeType="1"/>
          </p:cNvSpPr>
          <p:nvPr/>
        </p:nvSpPr>
        <p:spPr bwMode="auto">
          <a:xfrm>
            <a:off x="7137400" y="1582738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6311" name="Line 119"/>
          <p:cNvSpPr>
            <a:spLocks noChangeShapeType="1"/>
          </p:cNvSpPr>
          <p:nvPr/>
        </p:nvSpPr>
        <p:spPr bwMode="auto">
          <a:xfrm>
            <a:off x="6551613" y="31591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6312" name="Line 120"/>
          <p:cNvSpPr>
            <a:spLocks noChangeShapeType="1"/>
          </p:cNvSpPr>
          <p:nvPr/>
        </p:nvSpPr>
        <p:spPr bwMode="auto">
          <a:xfrm>
            <a:off x="6551613" y="347345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6313" name="Text Box 121"/>
          <p:cNvSpPr txBox="1">
            <a:spLocks noChangeArrowheads="1"/>
          </p:cNvSpPr>
          <p:nvPr/>
        </p:nvSpPr>
        <p:spPr bwMode="auto">
          <a:xfrm>
            <a:off x="2546350" y="3197225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80483d4</a:t>
            </a:r>
          </a:p>
        </p:txBody>
      </p:sp>
      <p:sp>
        <p:nvSpPr>
          <p:cNvPr id="776314" name="Text Box 122"/>
          <p:cNvSpPr txBox="1">
            <a:spLocks noChangeArrowheads="1"/>
          </p:cNvSpPr>
          <p:nvPr/>
        </p:nvSpPr>
        <p:spPr bwMode="auto">
          <a:xfrm>
            <a:off x="5302250" y="2663825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80483d4</a:t>
            </a:r>
          </a:p>
        </p:txBody>
      </p:sp>
      <p:sp>
        <p:nvSpPr>
          <p:cNvPr id="776315" name="Rectangle 123"/>
          <p:cNvSpPr>
            <a:spLocks noChangeArrowheads="1"/>
          </p:cNvSpPr>
          <p:nvPr/>
        </p:nvSpPr>
        <p:spPr bwMode="auto">
          <a:xfrm>
            <a:off x="5516563" y="6399213"/>
            <a:ext cx="14859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altLang="zh-CN">
                <a:solidFill>
                  <a:srgbClr val="FF3300"/>
                </a:solidFill>
              </a:rPr>
              <a:t>5589e583</a:t>
            </a:r>
            <a:endParaRPr lang="zh-CN" altLang="en-US">
              <a:solidFill>
                <a:srgbClr val="FF3300"/>
              </a:solidFill>
            </a:endParaRPr>
          </a:p>
        </p:txBody>
      </p:sp>
      <p:sp>
        <p:nvSpPr>
          <p:cNvPr id="776316" name="Text Box 124"/>
          <p:cNvSpPr txBox="1">
            <a:spLocks noChangeArrowheads="1"/>
          </p:cNvSpPr>
          <p:nvPr/>
        </p:nvSpPr>
        <p:spPr bwMode="auto">
          <a:xfrm>
            <a:off x="5921375" y="4959350"/>
            <a:ext cx="630238" cy="366713"/>
          </a:xfrm>
          <a:prstGeom prst="rect">
            <a:avLst/>
          </a:prstGeom>
          <a:solidFill>
            <a:schemeClr val="accent2">
              <a:alpha val="2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Rd</a:t>
            </a:r>
          </a:p>
        </p:txBody>
      </p:sp>
      <p:sp>
        <p:nvSpPr>
          <p:cNvPr id="776317" name="Rectangle 125"/>
          <p:cNvSpPr>
            <a:spLocks noChangeArrowheads="1"/>
          </p:cNvSpPr>
          <p:nvPr/>
        </p:nvSpPr>
        <p:spPr bwMode="auto">
          <a:xfrm>
            <a:off x="1736725" y="6129338"/>
            <a:ext cx="13954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altLang="zh-CN">
                <a:solidFill>
                  <a:srgbClr val="FF3300"/>
                </a:solidFill>
              </a:rPr>
              <a:t>5589e583</a:t>
            </a:r>
            <a:endParaRPr lang="zh-CN" altLang="en-US">
              <a:solidFill>
                <a:srgbClr val="FF3300"/>
              </a:solidFill>
            </a:endParaRPr>
          </a:p>
        </p:txBody>
      </p:sp>
      <p:sp>
        <p:nvSpPr>
          <p:cNvPr id="776318" name="Rectangle 126"/>
          <p:cNvSpPr>
            <a:spLocks noChangeArrowheads="1"/>
          </p:cNvSpPr>
          <p:nvPr/>
        </p:nvSpPr>
        <p:spPr bwMode="auto">
          <a:xfrm>
            <a:off x="385763" y="3698875"/>
            <a:ext cx="4667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rgbClr val="FF3300"/>
                </a:solidFill>
              </a:rPr>
              <a:t>55</a:t>
            </a:r>
            <a:endParaRPr lang="zh-CN" altLang="en-US">
              <a:solidFill>
                <a:srgbClr val="FF3300"/>
              </a:solidFill>
            </a:endParaRPr>
          </a:p>
        </p:txBody>
      </p:sp>
      <p:sp>
        <p:nvSpPr>
          <p:cNvPr id="776319" name="Rectangle 127"/>
          <p:cNvSpPr>
            <a:spLocks noChangeArrowheads="1"/>
          </p:cNvSpPr>
          <p:nvPr/>
        </p:nvSpPr>
        <p:spPr bwMode="auto">
          <a:xfrm>
            <a:off x="4527550" y="5815013"/>
            <a:ext cx="7604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accent2"/>
                </a:solidFill>
              </a:rPr>
              <a:t>MDR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776320" name="Rectangle 128"/>
          <p:cNvSpPr>
            <a:spLocks noChangeArrowheads="1"/>
          </p:cNvSpPr>
          <p:nvPr/>
        </p:nvSpPr>
        <p:spPr bwMode="auto">
          <a:xfrm>
            <a:off x="3941763" y="6173788"/>
            <a:ext cx="1439862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altLang="zh-CN">
                <a:solidFill>
                  <a:srgbClr val="FF3300"/>
                </a:solidFill>
              </a:rPr>
              <a:t>5589e583</a:t>
            </a:r>
            <a:endParaRPr lang="zh-CN" altLang="en-US">
              <a:solidFill>
                <a:srgbClr val="FF3300"/>
              </a:solidFill>
            </a:endParaRPr>
          </a:p>
        </p:txBody>
      </p:sp>
      <p:sp>
        <p:nvSpPr>
          <p:cNvPr id="776321" name="Text Box 129"/>
          <p:cNvSpPr txBox="1">
            <a:spLocks noChangeArrowheads="1"/>
          </p:cNvSpPr>
          <p:nvPr/>
        </p:nvSpPr>
        <p:spPr bwMode="auto">
          <a:xfrm>
            <a:off x="3941763" y="3159125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80483d4</a:t>
            </a:r>
          </a:p>
        </p:txBody>
      </p:sp>
      <p:sp>
        <p:nvSpPr>
          <p:cNvPr id="776322" name="Text Box 130"/>
          <p:cNvSpPr txBox="1">
            <a:spLocks noChangeArrowheads="1"/>
          </p:cNvSpPr>
          <p:nvPr/>
        </p:nvSpPr>
        <p:spPr bwMode="auto">
          <a:xfrm>
            <a:off x="341313" y="1898650"/>
            <a:ext cx="13509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S1:</a:t>
            </a:r>
            <a:r>
              <a:rPr lang="zh-CN" altLang="en-US" sz="2000">
                <a:solidFill>
                  <a:srgbClr val="CC3300"/>
                </a:solidFill>
              </a:rPr>
              <a:t>取指令</a:t>
            </a:r>
          </a:p>
        </p:txBody>
      </p:sp>
      <p:sp>
        <p:nvSpPr>
          <p:cNvPr id="776323" name="Rectangle 131"/>
          <p:cNvSpPr>
            <a:spLocks noChangeArrowheads="1"/>
          </p:cNvSpPr>
          <p:nvPr/>
        </p:nvSpPr>
        <p:spPr bwMode="auto">
          <a:xfrm>
            <a:off x="1016000" y="5897563"/>
            <a:ext cx="4206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hlink"/>
                </a:solidFill>
              </a:rPr>
              <a:t>IR</a:t>
            </a:r>
            <a:endParaRPr lang="zh-CN" altLang="en-US">
              <a:solidFill>
                <a:schemeClr val="hlink"/>
              </a:solidFill>
            </a:endParaRPr>
          </a:p>
        </p:txBody>
      </p:sp>
      <p:sp>
        <p:nvSpPr>
          <p:cNvPr id="776324" name="Rectangle 132"/>
          <p:cNvSpPr>
            <a:spLocks noChangeArrowheads="1"/>
          </p:cNvSpPr>
          <p:nvPr/>
        </p:nvSpPr>
        <p:spPr bwMode="auto">
          <a:xfrm>
            <a:off x="476250" y="6264275"/>
            <a:ext cx="134937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altLang="zh-CN">
                <a:solidFill>
                  <a:srgbClr val="FF3300"/>
                </a:solidFill>
              </a:rPr>
              <a:t>5589e583</a:t>
            </a:r>
            <a:endParaRPr lang="zh-CN" altLang="en-US">
              <a:solidFill>
                <a:srgbClr val="FF3300"/>
              </a:solidFill>
            </a:endParaRPr>
          </a:p>
        </p:txBody>
      </p:sp>
      <p:sp>
        <p:nvSpPr>
          <p:cNvPr id="776325" name="Text Box 133"/>
          <p:cNvSpPr txBox="1">
            <a:spLocks noChangeArrowheads="1"/>
          </p:cNvSpPr>
          <p:nvPr/>
        </p:nvSpPr>
        <p:spPr bwMode="auto">
          <a:xfrm>
            <a:off x="1150938" y="5499100"/>
            <a:ext cx="630237" cy="366713"/>
          </a:xfrm>
          <a:prstGeom prst="rect">
            <a:avLst/>
          </a:prstGeom>
          <a:solidFill>
            <a:srgbClr val="0000FF">
              <a:alpha val="25999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Rd</a:t>
            </a:r>
          </a:p>
        </p:txBody>
      </p:sp>
      <p:sp>
        <p:nvSpPr>
          <p:cNvPr id="776326" name="Text Box 134"/>
          <p:cNvSpPr txBox="1">
            <a:spLocks noChangeArrowheads="1"/>
          </p:cNvSpPr>
          <p:nvPr/>
        </p:nvSpPr>
        <p:spPr bwMode="auto">
          <a:xfrm>
            <a:off x="1692275" y="1898650"/>
            <a:ext cx="17557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S2:</a:t>
            </a:r>
            <a:r>
              <a:rPr lang="zh-CN" altLang="en-US" sz="2000">
                <a:solidFill>
                  <a:srgbClr val="CC3300"/>
                </a:solidFill>
              </a:rPr>
              <a:t>指令译码</a:t>
            </a:r>
          </a:p>
        </p:txBody>
      </p:sp>
      <p:sp>
        <p:nvSpPr>
          <p:cNvPr id="776327" name="Text Box 135"/>
          <p:cNvSpPr txBox="1">
            <a:spLocks noChangeArrowheads="1"/>
          </p:cNvSpPr>
          <p:nvPr/>
        </p:nvSpPr>
        <p:spPr bwMode="auto">
          <a:xfrm>
            <a:off x="341313" y="2303463"/>
            <a:ext cx="17557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S3:</a:t>
            </a:r>
            <a:r>
              <a:rPr lang="zh-CN" altLang="en-US" sz="2000">
                <a:solidFill>
                  <a:srgbClr val="CC3300"/>
                </a:solidFill>
              </a:rPr>
              <a:t>指令执行</a:t>
            </a:r>
          </a:p>
        </p:txBody>
      </p:sp>
      <p:sp>
        <p:nvSpPr>
          <p:cNvPr id="776330" name="Rectangle 138"/>
          <p:cNvSpPr>
            <a:spLocks noChangeArrowheads="1"/>
          </p:cNvSpPr>
          <p:nvPr/>
        </p:nvSpPr>
        <p:spPr bwMode="auto">
          <a:xfrm>
            <a:off x="4527550" y="3519488"/>
            <a:ext cx="7508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accent2"/>
                </a:solidFill>
              </a:rPr>
              <a:t>MAR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776331" name="Text Box 139"/>
          <p:cNvSpPr txBox="1">
            <a:spLocks noChangeArrowheads="1"/>
          </p:cNvSpPr>
          <p:nvPr/>
        </p:nvSpPr>
        <p:spPr bwMode="auto">
          <a:xfrm>
            <a:off x="7677150" y="3114675"/>
            <a:ext cx="12525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beeefffc</a:t>
            </a:r>
          </a:p>
        </p:txBody>
      </p:sp>
      <p:sp>
        <p:nvSpPr>
          <p:cNvPr id="776332" name="Line 140"/>
          <p:cNvSpPr>
            <a:spLocks noChangeShapeType="1"/>
          </p:cNvSpPr>
          <p:nvPr/>
        </p:nvSpPr>
        <p:spPr bwMode="auto">
          <a:xfrm>
            <a:off x="250825" y="1223963"/>
            <a:ext cx="360363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6333" name="Text Box 141"/>
          <p:cNvSpPr txBox="1">
            <a:spLocks noChangeArrowheads="1"/>
          </p:cNvSpPr>
          <p:nvPr/>
        </p:nvSpPr>
        <p:spPr bwMode="auto">
          <a:xfrm>
            <a:off x="6911975" y="5454650"/>
            <a:ext cx="5318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55</a:t>
            </a:r>
          </a:p>
        </p:txBody>
      </p:sp>
      <p:sp>
        <p:nvSpPr>
          <p:cNvPr id="776334" name="Text Box 142"/>
          <p:cNvSpPr txBox="1">
            <a:spLocks noChangeArrowheads="1"/>
          </p:cNvSpPr>
          <p:nvPr/>
        </p:nvSpPr>
        <p:spPr bwMode="auto">
          <a:xfrm>
            <a:off x="1150938" y="188913"/>
            <a:ext cx="7154862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400">
                <a:solidFill>
                  <a:srgbClr val="FF3300"/>
                </a:solidFill>
              </a:rPr>
              <a:t>功能：</a:t>
            </a:r>
            <a:r>
              <a:rPr lang="en-US" altLang="zh-CN" sz="2400">
                <a:solidFill>
                  <a:srgbClr val="FF3300"/>
                </a:solidFill>
              </a:rPr>
              <a:t>R[esp]</a:t>
            </a:r>
            <a:r>
              <a:rPr lang="en-US" altLang="zh-CN" sz="240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← </a:t>
            </a:r>
            <a:r>
              <a:rPr lang="en-US" altLang="zh-CN" sz="2400">
                <a:solidFill>
                  <a:srgbClr val="FF3300"/>
                </a:solidFill>
              </a:rPr>
              <a:t>R[esp]-4</a:t>
            </a:r>
            <a:r>
              <a:rPr lang="zh-CN" altLang="en-US" sz="2400">
                <a:solidFill>
                  <a:srgbClr val="FF3300"/>
                </a:solidFill>
              </a:rPr>
              <a:t>，</a:t>
            </a:r>
            <a:r>
              <a:rPr lang="en-US" altLang="zh-CN" sz="2400">
                <a:solidFill>
                  <a:srgbClr val="FF3300"/>
                </a:solidFill>
              </a:rPr>
              <a:t>M[R[esp]] ←R[ebp]</a:t>
            </a:r>
          </a:p>
        </p:txBody>
      </p:sp>
      <p:sp>
        <p:nvSpPr>
          <p:cNvPr id="776335" name="Text Box 143"/>
          <p:cNvSpPr txBox="1">
            <a:spLocks noChangeArrowheads="1"/>
          </p:cNvSpPr>
          <p:nvPr/>
        </p:nvSpPr>
        <p:spPr bwMode="auto">
          <a:xfrm>
            <a:off x="4932363" y="2573338"/>
            <a:ext cx="315912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4</a:t>
            </a:r>
          </a:p>
        </p:txBody>
      </p:sp>
      <p:sp>
        <p:nvSpPr>
          <p:cNvPr id="776336" name="Text Box 144"/>
          <p:cNvSpPr txBox="1">
            <a:spLocks noChangeArrowheads="1"/>
          </p:cNvSpPr>
          <p:nvPr/>
        </p:nvSpPr>
        <p:spPr bwMode="auto">
          <a:xfrm>
            <a:off x="4932363" y="2033588"/>
            <a:ext cx="315912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6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776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7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2000"/>
                                        <p:tgtEl>
                                          <p:spTgt spid="776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776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1000"/>
                                        <p:tgtEl>
                                          <p:spTgt spid="77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1000"/>
                                        <p:tgtEl>
                                          <p:spTgt spid="776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1" dur="2000" fill="hold"/>
                                        <p:tgtEl>
                                          <p:spTgt spid="7762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7762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7762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mph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7" dur="2000" fill="hold"/>
                                        <p:tgtEl>
                                          <p:spTgt spid="7763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7763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7763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2000"/>
                                        <p:tgtEl>
                                          <p:spTgt spid="776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2000"/>
                                        <p:tgtEl>
                                          <p:spTgt spid="776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2000"/>
                                        <p:tgtEl>
                                          <p:spTgt spid="776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2000"/>
                                        <p:tgtEl>
                                          <p:spTgt spid="77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1000"/>
                                        <p:tgtEl>
                                          <p:spTgt spid="776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77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776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77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6283" grpId="0"/>
      <p:bldP spid="776315" grpId="0"/>
      <p:bldP spid="776316" grpId="0" animBg="1"/>
      <p:bldP spid="776317" grpId="0"/>
      <p:bldP spid="776318" grpId="0"/>
      <p:bldP spid="776320" grpId="0"/>
      <p:bldP spid="776322" grpId="0"/>
      <p:bldP spid="776324" grpId="0"/>
      <p:bldP spid="776325" grpId="0" animBg="1"/>
      <p:bldP spid="776326" grpId="0"/>
      <p:bldP spid="776327" grpId="0"/>
      <p:bldP spid="776332" grpId="0" animBg="1"/>
      <p:bldP spid="776333" grpId="2"/>
      <p:bldP spid="77633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指令执行过程</a:t>
            </a:r>
          </a:p>
        </p:txBody>
      </p:sp>
      <p:sp>
        <p:nvSpPr>
          <p:cNvPr id="777219" name="Text Box 3"/>
          <p:cNvSpPr txBox="1">
            <a:spLocks noChangeArrowheads="1"/>
          </p:cNvSpPr>
          <p:nvPr/>
        </p:nvSpPr>
        <p:spPr bwMode="auto">
          <a:xfrm>
            <a:off x="657225" y="3068638"/>
            <a:ext cx="1484313" cy="466725"/>
          </a:xfrm>
          <a:prstGeom prst="rect">
            <a:avLst/>
          </a:prstGeom>
          <a:solidFill>
            <a:srgbClr val="0000FF">
              <a:alpha val="25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400"/>
              <a:t>  控制器</a:t>
            </a:r>
          </a:p>
        </p:txBody>
      </p:sp>
      <p:sp>
        <p:nvSpPr>
          <p:cNvPr id="777220" name="Rectangle 4"/>
          <p:cNvSpPr>
            <a:spLocks noChangeArrowheads="1"/>
          </p:cNvSpPr>
          <p:nvPr/>
        </p:nvSpPr>
        <p:spPr bwMode="auto">
          <a:xfrm>
            <a:off x="341313" y="1854200"/>
            <a:ext cx="4949825" cy="4905375"/>
          </a:xfrm>
          <a:prstGeom prst="rect">
            <a:avLst/>
          </a:prstGeom>
          <a:noFill/>
          <a:ln w="38100" cap="rnd" algn="ctr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7221" name="Text Box 5"/>
          <p:cNvSpPr txBox="1">
            <a:spLocks noChangeArrowheads="1"/>
          </p:cNvSpPr>
          <p:nvPr/>
        </p:nvSpPr>
        <p:spPr bwMode="auto">
          <a:xfrm>
            <a:off x="2592388" y="3159125"/>
            <a:ext cx="1123950" cy="406400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008000"/>
                </a:solidFill>
              </a:rPr>
              <a:t>   </a:t>
            </a:r>
          </a:p>
        </p:txBody>
      </p:sp>
      <p:sp>
        <p:nvSpPr>
          <p:cNvPr id="777222" name="Text Box 6"/>
          <p:cNvSpPr txBox="1">
            <a:spLocks noChangeArrowheads="1"/>
          </p:cNvSpPr>
          <p:nvPr/>
        </p:nvSpPr>
        <p:spPr bwMode="auto">
          <a:xfrm>
            <a:off x="3986213" y="3114675"/>
            <a:ext cx="1125537" cy="449263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82800" bIns="828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  </a:t>
            </a:r>
          </a:p>
        </p:txBody>
      </p:sp>
      <p:sp>
        <p:nvSpPr>
          <p:cNvPr id="777223" name="Text Box 7"/>
          <p:cNvSpPr txBox="1">
            <a:spLocks noChangeArrowheads="1"/>
          </p:cNvSpPr>
          <p:nvPr/>
        </p:nvSpPr>
        <p:spPr bwMode="auto">
          <a:xfrm>
            <a:off x="4032250" y="6173788"/>
            <a:ext cx="1079500" cy="376237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  </a:t>
            </a:r>
          </a:p>
        </p:txBody>
      </p:sp>
      <p:sp>
        <p:nvSpPr>
          <p:cNvPr id="777224" name="Line 8"/>
          <p:cNvSpPr>
            <a:spLocks noChangeShapeType="1"/>
          </p:cNvSpPr>
          <p:nvPr/>
        </p:nvSpPr>
        <p:spPr bwMode="auto">
          <a:xfrm>
            <a:off x="2141538" y="3338513"/>
            <a:ext cx="450850" cy="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7225" name="Line 9"/>
          <p:cNvSpPr>
            <a:spLocks noChangeShapeType="1"/>
          </p:cNvSpPr>
          <p:nvPr/>
        </p:nvSpPr>
        <p:spPr bwMode="auto">
          <a:xfrm>
            <a:off x="3716338" y="3338513"/>
            <a:ext cx="271462" cy="0"/>
          </a:xfrm>
          <a:prstGeom prst="line">
            <a:avLst/>
          </a:prstGeom>
          <a:noFill/>
          <a:ln w="38100">
            <a:solidFill>
              <a:srgbClr val="007635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7226" name="Line 10"/>
          <p:cNvSpPr>
            <a:spLocks noChangeShapeType="1"/>
          </p:cNvSpPr>
          <p:nvPr/>
        </p:nvSpPr>
        <p:spPr bwMode="auto">
          <a:xfrm>
            <a:off x="4392613" y="5678488"/>
            <a:ext cx="0" cy="4953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77227" name="Group 11"/>
          <p:cNvGrpSpPr>
            <a:grpSpLocks/>
          </p:cNvGrpSpPr>
          <p:nvPr/>
        </p:nvGrpSpPr>
        <p:grpSpPr bwMode="auto">
          <a:xfrm>
            <a:off x="2771775" y="3924300"/>
            <a:ext cx="765175" cy="1484313"/>
            <a:chOff x="3135" y="2472"/>
            <a:chExt cx="454" cy="935"/>
          </a:xfrm>
        </p:grpSpPr>
        <p:grpSp>
          <p:nvGrpSpPr>
            <p:cNvPr id="777228" name="Group 12"/>
            <p:cNvGrpSpPr>
              <a:grpSpLocks/>
            </p:cNvGrpSpPr>
            <p:nvPr/>
          </p:nvGrpSpPr>
          <p:grpSpPr bwMode="auto">
            <a:xfrm flipH="1">
              <a:off x="3135" y="2472"/>
              <a:ext cx="454" cy="935"/>
              <a:chOff x="3078" y="2330"/>
              <a:chExt cx="625" cy="1580"/>
            </a:xfrm>
          </p:grpSpPr>
          <p:sp>
            <p:nvSpPr>
              <p:cNvPr id="777229" name="Line 12"/>
              <p:cNvSpPr>
                <a:spLocks noChangeShapeType="1"/>
              </p:cNvSpPr>
              <p:nvPr/>
            </p:nvSpPr>
            <p:spPr bwMode="auto">
              <a:xfrm flipH="1">
                <a:off x="3078" y="2330"/>
                <a:ext cx="9" cy="6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7230" name="Line 13"/>
              <p:cNvSpPr>
                <a:spLocks noChangeShapeType="1"/>
              </p:cNvSpPr>
              <p:nvPr/>
            </p:nvSpPr>
            <p:spPr bwMode="auto">
              <a:xfrm>
                <a:off x="3107" y="2330"/>
                <a:ext cx="592" cy="30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7231" name="Line 14"/>
              <p:cNvSpPr>
                <a:spLocks noChangeShapeType="1"/>
              </p:cNvSpPr>
              <p:nvPr/>
            </p:nvSpPr>
            <p:spPr bwMode="auto">
              <a:xfrm>
                <a:off x="3087" y="3018"/>
                <a:ext cx="213" cy="11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7232" name="Line 16"/>
              <p:cNvSpPr>
                <a:spLocks noChangeShapeType="1"/>
              </p:cNvSpPr>
              <p:nvPr/>
            </p:nvSpPr>
            <p:spPr bwMode="auto">
              <a:xfrm>
                <a:off x="3693" y="2644"/>
                <a:ext cx="10" cy="45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7233" name="Line 18"/>
              <p:cNvSpPr>
                <a:spLocks noChangeShapeType="1"/>
              </p:cNvSpPr>
              <p:nvPr/>
            </p:nvSpPr>
            <p:spPr bwMode="auto">
              <a:xfrm flipV="1">
                <a:off x="3120" y="3256"/>
                <a:ext cx="0" cy="65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7234" name="Line 19"/>
              <p:cNvSpPr>
                <a:spLocks noChangeShapeType="1"/>
              </p:cNvSpPr>
              <p:nvPr/>
            </p:nvSpPr>
            <p:spPr bwMode="auto">
              <a:xfrm flipV="1">
                <a:off x="3135" y="3549"/>
                <a:ext cx="564" cy="34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7235" name="Line 20"/>
              <p:cNvSpPr>
                <a:spLocks noChangeShapeType="1"/>
              </p:cNvSpPr>
              <p:nvPr/>
            </p:nvSpPr>
            <p:spPr bwMode="auto">
              <a:xfrm flipV="1">
                <a:off x="3121" y="3125"/>
                <a:ext cx="171" cy="1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7236" name="Line 22"/>
              <p:cNvSpPr>
                <a:spLocks noChangeShapeType="1"/>
              </p:cNvSpPr>
              <p:nvPr/>
            </p:nvSpPr>
            <p:spPr bwMode="auto">
              <a:xfrm flipV="1">
                <a:off x="3702" y="3067"/>
                <a:ext cx="0" cy="4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77237" name="Rectangle 25"/>
            <p:cNvSpPr>
              <a:spLocks noChangeArrowheads="1"/>
            </p:cNvSpPr>
            <p:nvPr/>
          </p:nvSpPr>
          <p:spPr bwMode="auto">
            <a:xfrm rot="16200000" flipH="1">
              <a:off x="3033" y="2830"/>
              <a:ext cx="510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>
                  <a:latin typeface="Arial" pitchFamily="34" charset="0"/>
                  <a:ea typeface="宋体" pitchFamily="2" charset="-122"/>
                  <a:cs typeface="Arial" pitchFamily="34" charset="0"/>
                </a:rPr>
                <a:t>ALU</a:t>
              </a:r>
            </a:p>
          </p:txBody>
        </p:sp>
      </p:grpSp>
      <p:grpSp>
        <p:nvGrpSpPr>
          <p:cNvPr id="777238" name="Group 22"/>
          <p:cNvGrpSpPr>
            <a:grpSpLocks/>
          </p:cNvGrpSpPr>
          <p:nvPr/>
        </p:nvGrpSpPr>
        <p:grpSpPr bwMode="auto">
          <a:xfrm>
            <a:off x="3492500" y="4329113"/>
            <a:ext cx="404813" cy="809625"/>
            <a:chOff x="2030" y="2415"/>
            <a:chExt cx="341" cy="510"/>
          </a:xfrm>
        </p:grpSpPr>
        <p:sp>
          <p:nvSpPr>
            <p:cNvPr id="777239" name="Line 23"/>
            <p:cNvSpPr>
              <a:spLocks noChangeShapeType="1"/>
            </p:cNvSpPr>
            <p:nvPr/>
          </p:nvSpPr>
          <p:spPr bwMode="auto">
            <a:xfrm flipH="1">
              <a:off x="2031" y="241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7240" name="Line 24"/>
            <p:cNvSpPr>
              <a:spLocks noChangeShapeType="1"/>
            </p:cNvSpPr>
            <p:nvPr/>
          </p:nvSpPr>
          <p:spPr bwMode="auto">
            <a:xfrm flipH="1">
              <a:off x="2030" y="292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77241" name="Text Box 25"/>
          <p:cNvSpPr txBox="1">
            <a:spLocks noChangeArrowheads="1"/>
          </p:cNvSpPr>
          <p:nvPr/>
        </p:nvSpPr>
        <p:spPr bwMode="auto">
          <a:xfrm>
            <a:off x="1781175" y="3833813"/>
            <a:ext cx="450850" cy="1625600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000"/>
              <a:t>标</a:t>
            </a:r>
          </a:p>
          <a:p>
            <a:pPr marL="342900" indent="-342900"/>
            <a:r>
              <a:rPr lang="zh-CN" altLang="en-US" sz="2000"/>
              <a:t>志</a:t>
            </a:r>
          </a:p>
          <a:p>
            <a:pPr marL="342900" indent="-342900"/>
            <a:r>
              <a:rPr lang="zh-CN" altLang="en-US" sz="2000"/>
              <a:t>寄</a:t>
            </a:r>
          </a:p>
          <a:p>
            <a:pPr marL="342900" indent="-342900"/>
            <a:r>
              <a:rPr lang="zh-CN" altLang="en-US" sz="2000"/>
              <a:t>存</a:t>
            </a:r>
          </a:p>
          <a:p>
            <a:pPr marL="342900" indent="-342900"/>
            <a:r>
              <a:rPr lang="zh-CN" altLang="en-US" sz="2000"/>
              <a:t>器</a:t>
            </a:r>
            <a:endParaRPr lang="en-US" altLang="zh-CN" sz="2000"/>
          </a:p>
        </p:txBody>
      </p:sp>
      <p:sp>
        <p:nvSpPr>
          <p:cNvPr id="777242" name="Line 26"/>
          <p:cNvSpPr>
            <a:spLocks noChangeShapeType="1"/>
          </p:cNvSpPr>
          <p:nvPr/>
        </p:nvSpPr>
        <p:spPr bwMode="auto">
          <a:xfrm flipH="1">
            <a:off x="2232025" y="4419600"/>
            <a:ext cx="539750" cy="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77243" name="Group 27"/>
          <p:cNvGrpSpPr>
            <a:grpSpLocks/>
          </p:cNvGrpSpPr>
          <p:nvPr/>
        </p:nvGrpSpPr>
        <p:grpSpPr bwMode="auto">
          <a:xfrm>
            <a:off x="1511300" y="3519488"/>
            <a:ext cx="227013" cy="855662"/>
            <a:chOff x="895" y="1905"/>
            <a:chExt cx="143" cy="539"/>
          </a:xfrm>
        </p:grpSpPr>
        <p:sp>
          <p:nvSpPr>
            <p:cNvPr id="777244" name="Line 28"/>
            <p:cNvSpPr>
              <a:spLocks noChangeShapeType="1"/>
            </p:cNvSpPr>
            <p:nvPr/>
          </p:nvSpPr>
          <p:spPr bwMode="auto">
            <a:xfrm flipH="1">
              <a:off x="896" y="2443"/>
              <a:ext cx="142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7245" name="Line 29"/>
            <p:cNvSpPr>
              <a:spLocks noChangeShapeType="1"/>
            </p:cNvSpPr>
            <p:nvPr/>
          </p:nvSpPr>
          <p:spPr bwMode="auto">
            <a:xfrm flipV="1">
              <a:off x="895" y="1905"/>
              <a:ext cx="0" cy="539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77246" name="Line 30"/>
          <p:cNvSpPr>
            <a:spLocks noChangeShapeType="1"/>
          </p:cNvSpPr>
          <p:nvPr/>
        </p:nvSpPr>
        <p:spPr bwMode="auto">
          <a:xfrm flipV="1">
            <a:off x="4527550" y="3563938"/>
            <a:ext cx="0" cy="53975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77247" name="Group 31"/>
          <p:cNvGrpSpPr>
            <a:grpSpLocks/>
          </p:cNvGrpSpPr>
          <p:nvPr/>
        </p:nvGrpSpPr>
        <p:grpSpPr bwMode="auto">
          <a:xfrm>
            <a:off x="2501900" y="4776788"/>
            <a:ext cx="1530350" cy="1487487"/>
            <a:chOff x="1576" y="2924"/>
            <a:chExt cx="964" cy="937"/>
          </a:xfrm>
        </p:grpSpPr>
        <p:sp>
          <p:nvSpPr>
            <p:cNvPr id="777248" name="Line 32"/>
            <p:cNvSpPr>
              <a:spLocks noChangeShapeType="1"/>
            </p:cNvSpPr>
            <p:nvPr/>
          </p:nvSpPr>
          <p:spPr bwMode="auto">
            <a:xfrm>
              <a:off x="1576" y="2924"/>
              <a:ext cx="0" cy="935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7249" name="Line 33"/>
            <p:cNvSpPr>
              <a:spLocks noChangeShapeType="1"/>
            </p:cNvSpPr>
            <p:nvPr/>
          </p:nvSpPr>
          <p:spPr bwMode="auto">
            <a:xfrm>
              <a:off x="1576" y="3861"/>
              <a:ext cx="964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7250" name="Line 34"/>
            <p:cNvSpPr>
              <a:spLocks noChangeShapeType="1"/>
            </p:cNvSpPr>
            <p:nvPr/>
          </p:nvSpPr>
          <p:spPr bwMode="auto">
            <a:xfrm flipH="1">
              <a:off x="1576" y="2924"/>
              <a:ext cx="171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77251" name="Group 35"/>
          <p:cNvGrpSpPr>
            <a:grpSpLocks/>
          </p:cNvGrpSpPr>
          <p:nvPr/>
        </p:nvGrpSpPr>
        <p:grpSpPr bwMode="auto">
          <a:xfrm>
            <a:off x="3357563" y="5543550"/>
            <a:ext cx="493712" cy="719138"/>
            <a:chOff x="2115" y="3405"/>
            <a:chExt cx="311" cy="453"/>
          </a:xfrm>
        </p:grpSpPr>
        <p:sp>
          <p:nvSpPr>
            <p:cNvPr id="777252" name="Line 36"/>
            <p:cNvSpPr>
              <a:spLocks noChangeShapeType="1"/>
            </p:cNvSpPr>
            <p:nvPr/>
          </p:nvSpPr>
          <p:spPr bwMode="auto">
            <a:xfrm flipV="1">
              <a:off x="2115" y="3405"/>
              <a:ext cx="0" cy="45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7253" name="Line 37"/>
            <p:cNvSpPr>
              <a:spLocks noChangeShapeType="1"/>
            </p:cNvSpPr>
            <p:nvPr/>
          </p:nvSpPr>
          <p:spPr bwMode="auto">
            <a:xfrm>
              <a:off x="2115" y="3407"/>
              <a:ext cx="311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77254" name="Group 38"/>
          <p:cNvGrpSpPr>
            <a:grpSpLocks/>
          </p:cNvGrpSpPr>
          <p:nvPr/>
        </p:nvGrpSpPr>
        <p:grpSpPr bwMode="auto">
          <a:xfrm>
            <a:off x="1150938" y="3606800"/>
            <a:ext cx="4725987" cy="2208213"/>
            <a:chOff x="725" y="2158"/>
            <a:chExt cx="2977" cy="1448"/>
          </a:xfrm>
        </p:grpSpPr>
        <p:sp>
          <p:nvSpPr>
            <p:cNvPr id="777255" name="Line 39"/>
            <p:cNvSpPr>
              <a:spLocks noChangeShapeType="1"/>
            </p:cNvSpPr>
            <p:nvPr/>
          </p:nvSpPr>
          <p:spPr bwMode="auto">
            <a:xfrm flipV="1">
              <a:off x="725" y="3606"/>
              <a:ext cx="297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7256" name="Line 40"/>
            <p:cNvSpPr>
              <a:spLocks noChangeShapeType="1"/>
            </p:cNvSpPr>
            <p:nvPr/>
          </p:nvSpPr>
          <p:spPr bwMode="auto">
            <a:xfrm>
              <a:off x="754" y="2158"/>
              <a:ext cx="0" cy="138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7257" name="Line 41"/>
            <p:cNvSpPr>
              <a:spLocks noChangeShapeType="1"/>
            </p:cNvSpPr>
            <p:nvPr/>
          </p:nvSpPr>
          <p:spPr bwMode="auto">
            <a:xfrm flipV="1">
              <a:off x="1916" y="3209"/>
              <a:ext cx="0" cy="36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77258" name="Text Box 42"/>
          <p:cNvSpPr txBox="1">
            <a:spLocks noChangeArrowheads="1"/>
          </p:cNvSpPr>
          <p:nvPr/>
        </p:nvSpPr>
        <p:spPr bwMode="auto">
          <a:xfrm>
            <a:off x="657225" y="6219825"/>
            <a:ext cx="1035050" cy="376238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    </a:t>
            </a:r>
            <a:endParaRPr lang="en-US" altLang="zh-CN">
              <a:solidFill>
                <a:schemeClr val="hlink"/>
              </a:solidFill>
            </a:endParaRPr>
          </a:p>
        </p:txBody>
      </p:sp>
      <p:sp>
        <p:nvSpPr>
          <p:cNvPr id="777259" name="Line 43"/>
          <p:cNvSpPr>
            <a:spLocks noChangeShapeType="1"/>
          </p:cNvSpPr>
          <p:nvPr/>
        </p:nvSpPr>
        <p:spPr bwMode="auto">
          <a:xfrm flipH="1">
            <a:off x="1692275" y="6443663"/>
            <a:ext cx="2341563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7260" name="Line 44"/>
          <p:cNvSpPr>
            <a:spLocks noChangeShapeType="1"/>
          </p:cNvSpPr>
          <p:nvPr/>
        </p:nvSpPr>
        <p:spPr bwMode="auto">
          <a:xfrm flipV="1">
            <a:off x="836613" y="3519488"/>
            <a:ext cx="0" cy="270033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7261" name="Text Box 45"/>
          <p:cNvSpPr txBox="1">
            <a:spLocks noChangeArrowheads="1"/>
          </p:cNvSpPr>
          <p:nvPr/>
        </p:nvSpPr>
        <p:spPr bwMode="auto">
          <a:xfrm>
            <a:off x="5472113" y="3384550"/>
            <a:ext cx="8556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008000"/>
                </a:solidFill>
              </a:rPr>
              <a:t>地址</a:t>
            </a:r>
          </a:p>
        </p:txBody>
      </p:sp>
      <p:sp>
        <p:nvSpPr>
          <p:cNvPr id="777262" name="AutoShape 46"/>
          <p:cNvSpPr>
            <a:spLocks noChangeArrowheads="1"/>
          </p:cNvSpPr>
          <p:nvPr/>
        </p:nvSpPr>
        <p:spPr bwMode="auto">
          <a:xfrm>
            <a:off x="5338763" y="4419600"/>
            <a:ext cx="1214437" cy="450850"/>
          </a:xfrm>
          <a:prstGeom prst="leftRightArrow">
            <a:avLst>
              <a:gd name="adj1" fmla="val 50000"/>
              <a:gd name="adj2" fmla="val 53873"/>
            </a:avLst>
          </a:prstGeom>
          <a:solidFill>
            <a:schemeClr val="bg1"/>
          </a:solidFill>
          <a:ln w="28575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7263" name="Text Box 47"/>
          <p:cNvSpPr txBox="1">
            <a:spLocks noChangeArrowheads="1"/>
          </p:cNvSpPr>
          <p:nvPr/>
        </p:nvSpPr>
        <p:spPr bwMode="auto">
          <a:xfrm>
            <a:off x="5608638" y="5813425"/>
            <a:ext cx="7651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数据</a:t>
            </a:r>
          </a:p>
        </p:txBody>
      </p:sp>
      <p:sp>
        <p:nvSpPr>
          <p:cNvPr id="777264" name="AutoShape 48"/>
          <p:cNvSpPr>
            <a:spLocks noChangeArrowheads="1"/>
          </p:cNvSpPr>
          <p:nvPr/>
        </p:nvSpPr>
        <p:spPr bwMode="auto">
          <a:xfrm>
            <a:off x="5294313" y="6083300"/>
            <a:ext cx="1260475" cy="450850"/>
          </a:xfrm>
          <a:prstGeom prst="leftRightArrow">
            <a:avLst>
              <a:gd name="adj1" fmla="val 50000"/>
              <a:gd name="adj2" fmla="val 55915"/>
            </a:avLst>
          </a:prstGeom>
          <a:solidFill>
            <a:schemeClr val="bg1"/>
          </a:solidFill>
          <a:ln w="28575" algn="ctr">
            <a:solidFill>
              <a:srgbClr val="3333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7265" name="Text Box 49"/>
          <p:cNvSpPr txBox="1">
            <a:spLocks noChangeArrowheads="1"/>
          </p:cNvSpPr>
          <p:nvPr/>
        </p:nvSpPr>
        <p:spPr bwMode="auto">
          <a:xfrm>
            <a:off x="5564188" y="4111625"/>
            <a:ext cx="8556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FF3300"/>
                </a:solidFill>
              </a:rPr>
              <a:t>控制</a:t>
            </a:r>
          </a:p>
        </p:txBody>
      </p:sp>
      <p:sp>
        <p:nvSpPr>
          <p:cNvPr id="777266" name="AutoShape 50"/>
          <p:cNvSpPr>
            <a:spLocks noChangeArrowheads="1"/>
          </p:cNvSpPr>
          <p:nvPr/>
        </p:nvSpPr>
        <p:spPr bwMode="auto">
          <a:xfrm>
            <a:off x="5292725" y="2970213"/>
            <a:ext cx="1260475" cy="541337"/>
          </a:xfrm>
          <a:prstGeom prst="rightArrow">
            <a:avLst>
              <a:gd name="adj1" fmla="val 50000"/>
              <a:gd name="adj2" fmla="val 58211"/>
            </a:avLst>
          </a:prstGeom>
          <a:solidFill>
            <a:schemeClr val="bg1"/>
          </a:solidFill>
          <a:ln w="28575" algn="ctr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7267" name="Line 51"/>
          <p:cNvSpPr>
            <a:spLocks noChangeShapeType="1"/>
          </p:cNvSpPr>
          <p:nvPr/>
        </p:nvSpPr>
        <p:spPr bwMode="auto">
          <a:xfrm flipV="1">
            <a:off x="5924550" y="4778375"/>
            <a:ext cx="0" cy="99060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77268" name="Group 52"/>
          <p:cNvGrpSpPr>
            <a:grpSpLocks/>
          </p:cNvGrpSpPr>
          <p:nvPr/>
        </p:nvGrpSpPr>
        <p:grpSpPr bwMode="auto">
          <a:xfrm>
            <a:off x="3490913" y="3603625"/>
            <a:ext cx="1755775" cy="2127250"/>
            <a:chOff x="2199" y="2185"/>
            <a:chExt cx="1106" cy="1340"/>
          </a:xfrm>
        </p:grpSpPr>
        <p:sp>
          <p:nvSpPr>
            <p:cNvPr id="777269" name="Text Box 53"/>
            <p:cNvSpPr txBox="1">
              <a:spLocks noChangeArrowheads="1"/>
            </p:cNvSpPr>
            <p:nvPr/>
          </p:nvSpPr>
          <p:spPr bwMode="auto">
            <a:xfrm>
              <a:off x="2199" y="2185"/>
              <a:ext cx="737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400">
                  <a:solidFill>
                    <a:schemeClr val="accent2"/>
                  </a:solidFill>
                </a:rPr>
                <a:t>GPRs</a:t>
              </a:r>
            </a:p>
          </p:txBody>
        </p:sp>
        <p:grpSp>
          <p:nvGrpSpPr>
            <p:cNvPr id="777270" name="Group 54"/>
            <p:cNvGrpSpPr>
              <a:grpSpLocks/>
            </p:cNvGrpSpPr>
            <p:nvPr/>
          </p:nvGrpSpPr>
          <p:grpSpPr bwMode="auto">
            <a:xfrm>
              <a:off x="2452" y="2500"/>
              <a:ext cx="853" cy="1025"/>
              <a:chOff x="2398" y="2273"/>
              <a:chExt cx="853" cy="1025"/>
            </a:xfrm>
          </p:grpSpPr>
          <p:grpSp>
            <p:nvGrpSpPr>
              <p:cNvPr id="777271" name="Group 55"/>
              <p:cNvGrpSpPr>
                <a:grpSpLocks/>
              </p:cNvGrpSpPr>
              <p:nvPr/>
            </p:nvGrpSpPr>
            <p:grpSpPr bwMode="auto">
              <a:xfrm>
                <a:off x="2398" y="2273"/>
                <a:ext cx="652" cy="992"/>
                <a:chOff x="2228" y="1678"/>
                <a:chExt cx="737" cy="992"/>
              </a:xfrm>
            </p:grpSpPr>
            <p:sp>
              <p:nvSpPr>
                <p:cNvPr id="777272" name="Rectangle 56"/>
                <p:cNvSpPr>
                  <a:spLocks noChangeArrowheads="1"/>
                </p:cNvSpPr>
                <p:nvPr/>
              </p:nvSpPr>
              <p:spPr bwMode="auto">
                <a:xfrm>
                  <a:off x="2228" y="1678"/>
                  <a:ext cx="737" cy="992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7273" name="Line 57"/>
                <p:cNvSpPr>
                  <a:spLocks noChangeShapeType="1"/>
                </p:cNvSpPr>
                <p:nvPr/>
              </p:nvSpPr>
              <p:spPr bwMode="auto">
                <a:xfrm>
                  <a:off x="2228" y="1933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7274" name="Line 58"/>
                <p:cNvSpPr>
                  <a:spLocks noChangeShapeType="1"/>
                </p:cNvSpPr>
                <p:nvPr/>
              </p:nvSpPr>
              <p:spPr bwMode="auto">
                <a:xfrm>
                  <a:off x="2228" y="2188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7275" name="Line 59"/>
                <p:cNvSpPr>
                  <a:spLocks noChangeShapeType="1"/>
                </p:cNvSpPr>
                <p:nvPr/>
              </p:nvSpPr>
              <p:spPr bwMode="auto">
                <a:xfrm>
                  <a:off x="2228" y="2415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77276" name="Text Box 60"/>
              <p:cNvSpPr txBox="1">
                <a:spLocks noChangeArrowheads="1"/>
              </p:cNvSpPr>
              <p:nvPr/>
            </p:nvSpPr>
            <p:spPr bwMode="auto">
              <a:xfrm>
                <a:off x="3051" y="2282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0</a:t>
                </a:r>
              </a:p>
            </p:txBody>
          </p:sp>
          <p:sp>
            <p:nvSpPr>
              <p:cNvPr id="777277" name="Text Box 61"/>
              <p:cNvSpPr txBox="1">
                <a:spLocks noChangeArrowheads="1"/>
              </p:cNvSpPr>
              <p:nvPr/>
            </p:nvSpPr>
            <p:spPr bwMode="auto">
              <a:xfrm>
                <a:off x="3052" y="2525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1</a:t>
                </a:r>
              </a:p>
            </p:txBody>
          </p:sp>
          <p:sp>
            <p:nvSpPr>
              <p:cNvPr id="777278" name="Text Box 62"/>
              <p:cNvSpPr txBox="1">
                <a:spLocks noChangeArrowheads="1"/>
              </p:cNvSpPr>
              <p:nvPr/>
            </p:nvSpPr>
            <p:spPr bwMode="auto">
              <a:xfrm>
                <a:off x="3052" y="2784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endParaRPr lang="en-US" altLang="zh-CN"/>
              </a:p>
            </p:txBody>
          </p:sp>
          <p:sp>
            <p:nvSpPr>
              <p:cNvPr id="777279" name="Text Box 63"/>
              <p:cNvSpPr txBox="1">
                <a:spLocks noChangeArrowheads="1"/>
              </p:cNvSpPr>
              <p:nvPr/>
            </p:nvSpPr>
            <p:spPr bwMode="auto">
              <a:xfrm>
                <a:off x="3051" y="3067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7</a:t>
                </a:r>
              </a:p>
            </p:txBody>
          </p:sp>
        </p:grpSp>
        <p:sp>
          <p:nvSpPr>
            <p:cNvPr id="777280" name="Rectangle 64"/>
            <p:cNvSpPr>
              <a:spLocks noChangeArrowheads="1"/>
            </p:cNvSpPr>
            <p:nvPr/>
          </p:nvSpPr>
          <p:spPr bwMode="auto">
            <a:xfrm>
              <a:off x="2455" y="2500"/>
              <a:ext cx="652" cy="992"/>
            </a:xfrm>
            <a:prstGeom prst="rect">
              <a:avLst/>
            </a:prstGeom>
            <a:solidFill>
              <a:srgbClr val="008000">
                <a:alpha val="17000"/>
              </a:srgb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77281" name="Rectangle 65"/>
          <p:cNvSpPr>
            <a:spLocks noChangeArrowheads="1"/>
          </p:cNvSpPr>
          <p:nvPr/>
        </p:nvSpPr>
        <p:spPr bwMode="auto">
          <a:xfrm>
            <a:off x="6551613" y="819150"/>
            <a:ext cx="1133475" cy="57150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7282" name="Line 66"/>
          <p:cNvSpPr>
            <a:spLocks noChangeShapeType="1"/>
          </p:cNvSpPr>
          <p:nvPr/>
        </p:nvSpPr>
        <p:spPr bwMode="auto">
          <a:xfrm>
            <a:off x="6551613" y="252888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7283" name="Line 67"/>
          <p:cNvSpPr>
            <a:spLocks noChangeShapeType="1"/>
          </p:cNvSpPr>
          <p:nvPr/>
        </p:nvSpPr>
        <p:spPr bwMode="auto">
          <a:xfrm>
            <a:off x="6551613" y="2843213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7284" name="Line 68"/>
          <p:cNvSpPr>
            <a:spLocks noChangeShapeType="1"/>
          </p:cNvSpPr>
          <p:nvPr/>
        </p:nvSpPr>
        <p:spPr bwMode="auto">
          <a:xfrm>
            <a:off x="6551613" y="47339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7285" name="Line 69"/>
          <p:cNvSpPr>
            <a:spLocks noChangeShapeType="1"/>
          </p:cNvSpPr>
          <p:nvPr/>
        </p:nvSpPr>
        <p:spPr bwMode="auto">
          <a:xfrm>
            <a:off x="6551613" y="509428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7286" name="Line 70"/>
          <p:cNvSpPr>
            <a:spLocks noChangeShapeType="1"/>
          </p:cNvSpPr>
          <p:nvPr/>
        </p:nvSpPr>
        <p:spPr bwMode="auto">
          <a:xfrm>
            <a:off x="6551613" y="545465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7287" name="Line 71"/>
          <p:cNvSpPr>
            <a:spLocks noChangeShapeType="1"/>
          </p:cNvSpPr>
          <p:nvPr/>
        </p:nvSpPr>
        <p:spPr bwMode="auto">
          <a:xfrm>
            <a:off x="6551613" y="57626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7288" name="Line 72"/>
          <p:cNvSpPr>
            <a:spLocks noChangeShapeType="1"/>
          </p:cNvSpPr>
          <p:nvPr/>
        </p:nvSpPr>
        <p:spPr bwMode="auto">
          <a:xfrm>
            <a:off x="6551613" y="62198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7289" name="Text Box 73"/>
          <p:cNvSpPr txBox="1">
            <a:spLocks noChangeArrowheads="1"/>
          </p:cNvSpPr>
          <p:nvPr/>
        </p:nvSpPr>
        <p:spPr bwMode="auto">
          <a:xfrm>
            <a:off x="7677150" y="1179513"/>
            <a:ext cx="12160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bfff0020</a:t>
            </a:r>
          </a:p>
        </p:txBody>
      </p:sp>
      <p:sp>
        <p:nvSpPr>
          <p:cNvPr id="777290" name="Text Box 74"/>
          <p:cNvSpPr txBox="1">
            <a:spLocks noChangeArrowheads="1"/>
          </p:cNvSpPr>
          <p:nvPr/>
        </p:nvSpPr>
        <p:spPr bwMode="auto">
          <a:xfrm>
            <a:off x="7640638" y="4727575"/>
            <a:ext cx="12525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80483d6</a:t>
            </a:r>
          </a:p>
        </p:txBody>
      </p:sp>
      <p:sp>
        <p:nvSpPr>
          <p:cNvPr id="777291" name="Text Box 75"/>
          <p:cNvSpPr txBox="1">
            <a:spLocks noChangeArrowheads="1"/>
          </p:cNvSpPr>
          <p:nvPr/>
        </p:nvSpPr>
        <p:spPr bwMode="auto">
          <a:xfrm>
            <a:off x="7632700" y="5087938"/>
            <a:ext cx="12604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80483d5</a:t>
            </a:r>
          </a:p>
        </p:txBody>
      </p:sp>
      <p:sp>
        <p:nvSpPr>
          <p:cNvPr id="777292" name="Text Box 76"/>
          <p:cNvSpPr txBox="1">
            <a:spLocks noChangeArrowheads="1"/>
          </p:cNvSpPr>
          <p:nvPr/>
        </p:nvSpPr>
        <p:spPr bwMode="auto">
          <a:xfrm>
            <a:off x="7642225" y="5448300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80483d4</a:t>
            </a:r>
          </a:p>
        </p:txBody>
      </p:sp>
      <p:sp>
        <p:nvSpPr>
          <p:cNvPr id="777293" name="Text Box 77"/>
          <p:cNvSpPr txBox="1">
            <a:spLocks noChangeArrowheads="1"/>
          </p:cNvSpPr>
          <p:nvPr/>
        </p:nvSpPr>
        <p:spPr bwMode="auto">
          <a:xfrm>
            <a:off x="7640638" y="6211888"/>
            <a:ext cx="3968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777294" name="Text Box 78"/>
          <p:cNvSpPr txBox="1">
            <a:spLocks noChangeArrowheads="1"/>
          </p:cNvSpPr>
          <p:nvPr/>
        </p:nvSpPr>
        <p:spPr bwMode="auto">
          <a:xfrm>
            <a:off x="0" y="773113"/>
            <a:ext cx="88931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     </a:t>
            </a:r>
            <a:endParaRPr lang="zh-CN" altLang="en-US" sz="2000">
              <a:solidFill>
                <a:srgbClr val="3333CC"/>
              </a:solidFill>
              <a:latin typeface="Arial" pitchFamily="34" charset="0"/>
            </a:endParaRPr>
          </a:p>
        </p:txBody>
      </p:sp>
      <p:sp>
        <p:nvSpPr>
          <p:cNvPr id="777295" name="Rectangle 79"/>
          <p:cNvSpPr>
            <a:spLocks noChangeArrowheads="1"/>
          </p:cNvSpPr>
          <p:nvPr/>
        </p:nvSpPr>
        <p:spPr bwMode="auto">
          <a:xfrm>
            <a:off x="134938" y="684213"/>
            <a:ext cx="6192837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88925" eaLnBrk="1" hangingPunct="1">
              <a:lnSpc>
                <a:spcPct val="105000"/>
              </a:lnSpc>
            </a:pPr>
            <a:r>
              <a:rPr lang="en-US" altLang="zh-CN" sz="2000">
                <a:solidFill>
                  <a:srgbClr val="FF3300"/>
                </a:solidFill>
              </a:rPr>
              <a:t>080483d4</a:t>
            </a:r>
            <a:r>
              <a:rPr lang="zh-CN" altLang="en-US" sz="2000"/>
              <a:t> </a:t>
            </a:r>
            <a:r>
              <a:rPr lang="en-US" altLang="zh-CN" sz="2000"/>
              <a:t>&lt;add&gt;: 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 sz="2000"/>
              <a:t>  80483d4:    55	   push   %ebp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 sz="2000"/>
              <a:t>  80483d5:    89 e5	   mov   %esp, %ebp</a:t>
            </a:r>
          </a:p>
        </p:txBody>
      </p:sp>
      <p:sp>
        <p:nvSpPr>
          <p:cNvPr id="777296" name="Line 80"/>
          <p:cNvSpPr>
            <a:spLocks noChangeShapeType="1"/>
          </p:cNvSpPr>
          <p:nvPr/>
        </p:nvSpPr>
        <p:spPr bwMode="auto">
          <a:xfrm>
            <a:off x="7137400" y="4329113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7297" name="Line 81"/>
          <p:cNvSpPr>
            <a:spLocks noChangeShapeType="1"/>
          </p:cNvSpPr>
          <p:nvPr/>
        </p:nvSpPr>
        <p:spPr bwMode="auto">
          <a:xfrm>
            <a:off x="7137400" y="5859463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7298" name="Text Box 82"/>
          <p:cNvSpPr txBox="1">
            <a:spLocks noChangeArrowheads="1"/>
          </p:cNvSpPr>
          <p:nvPr/>
        </p:nvSpPr>
        <p:spPr bwMode="auto">
          <a:xfrm>
            <a:off x="6919913" y="5448300"/>
            <a:ext cx="53181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55</a:t>
            </a:r>
          </a:p>
        </p:txBody>
      </p:sp>
      <p:sp>
        <p:nvSpPr>
          <p:cNvPr id="777299" name="Text Box 83"/>
          <p:cNvSpPr txBox="1">
            <a:spLocks noChangeArrowheads="1"/>
          </p:cNvSpPr>
          <p:nvPr/>
        </p:nvSpPr>
        <p:spPr bwMode="auto">
          <a:xfrm>
            <a:off x="6911975" y="5087938"/>
            <a:ext cx="5318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89</a:t>
            </a:r>
          </a:p>
        </p:txBody>
      </p:sp>
      <p:sp>
        <p:nvSpPr>
          <p:cNvPr id="777300" name="Text Box 84"/>
          <p:cNvSpPr txBox="1">
            <a:spLocks noChangeArrowheads="1"/>
          </p:cNvSpPr>
          <p:nvPr/>
        </p:nvSpPr>
        <p:spPr bwMode="auto">
          <a:xfrm>
            <a:off x="6911975" y="4733925"/>
            <a:ext cx="5318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e5</a:t>
            </a:r>
          </a:p>
        </p:txBody>
      </p:sp>
      <p:sp>
        <p:nvSpPr>
          <p:cNvPr id="777301" name="Line 85"/>
          <p:cNvSpPr>
            <a:spLocks noChangeShapeType="1"/>
          </p:cNvSpPr>
          <p:nvPr/>
        </p:nvSpPr>
        <p:spPr bwMode="auto">
          <a:xfrm>
            <a:off x="4392613" y="4959350"/>
            <a:ext cx="0" cy="315913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7302" name="Text Box 86"/>
          <p:cNvSpPr txBox="1">
            <a:spLocks noChangeArrowheads="1"/>
          </p:cNvSpPr>
          <p:nvPr/>
        </p:nvSpPr>
        <p:spPr bwMode="auto">
          <a:xfrm>
            <a:off x="3940175" y="2033588"/>
            <a:ext cx="1125538" cy="3873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36000" bIns="360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008000"/>
                </a:solidFill>
              </a:rPr>
              <a:t>   </a:t>
            </a:r>
          </a:p>
        </p:txBody>
      </p:sp>
      <p:sp>
        <p:nvSpPr>
          <p:cNvPr id="777303" name="Text Box 87"/>
          <p:cNvSpPr txBox="1">
            <a:spLocks noChangeArrowheads="1"/>
          </p:cNvSpPr>
          <p:nvPr/>
        </p:nvSpPr>
        <p:spPr bwMode="auto">
          <a:xfrm>
            <a:off x="3940175" y="2528888"/>
            <a:ext cx="1125538" cy="3873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36000" bIns="36000">
            <a:spAutoFit/>
          </a:bodyPr>
          <a:lstStyle/>
          <a:p>
            <a:pPr marL="342900" indent="-342900">
              <a:spcBef>
                <a:spcPct val="50000"/>
              </a:spcBef>
            </a:pPr>
            <a:endParaRPr lang="en-US" altLang="zh-CN" sz="2000">
              <a:solidFill>
                <a:srgbClr val="008000"/>
              </a:solidFill>
            </a:endParaRPr>
          </a:p>
        </p:txBody>
      </p:sp>
      <p:sp>
        <p:nvSpPr>
          <p:cNvPr id="777304" name="Rectangle 88"/>
          <p:cNvSpPr>
            <a:spLocks noChangeArrowheads="1"/>
          </p:cNvSpPr>
          <p:nvPr/>
        </p:nvSpPr>
        <p:spPr bwMode="auto">
          <a:xfrm>
            <a:off x="3184525" y="2046288"/>
            <a:ext cx="66833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EBP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777305" name="Rectangle 89"/>
          <p:cNvSpPr>
            <a:spLocks noChangeArrowheads="1"/>
          </p:cNvSpPr>
          <p:nvPr/>
        </p:nvSpPr>
        <p:spPr bwMode="auto">
          <a:xfrm>
            <a:off x="3176588" y="2541588"/>
            <a:ext cx="6477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ESP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777306" name="Rectangle 90"/>
          <p:cNvSpPr>
            <a:spLocks noChangeArrowheads="1"/>
          </p:cNvSpPr>
          <p:nvPr/>
        </p:nvSpPr>
        <p:spPr bwMode="auto">
          <a:xfrm>
            <a:off x="2636838" y="2811463"/>
            <a:ext cx="5810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EIP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777307" name="Text Box 91"/>
          <p:cNvSpPr txBox="1">
            <a:spLocks noChangeArrowheads="1"/>
          </p:cNvSpPr>
          <p:nvPr/>
        </p:nvSpPr>
        <p:spPr bwMode="auto">
          <a:xfrm>
            <a:off x="3897313" y="2079625"/>
            <a:ext cx="12525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bfff0020</a:t>
            </a:r>
          </a:p>
        </p:txBody>
      </p:sp>
      <p:sp>
        <p:nvSpPr>
          <p:cNvPr id="777309" name="Line 93"/>
          <p:cNvSpPr>
            <a:spLocks noChangeShapeType="1"/>
          </p:cNvSpPr>
          <p:nvPr/>
        </p:nvSpPr>
        <p:spPr bwMode="auto">
          <a:xfrm>
            <a:off x="6551613" y="1223963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7310" name="Line 94"/>
          <p:cNvSpPr>
            <a:spLocks noChangeShapeType="1"/>
          </p:cNvSpPr>
          <p:nvPr/>
        </p:nvSpPr>
        <p:spPr bwMode="auto">
          <a:xfrm>
            <a:off x="6551613" y="149383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7311" name="Line 95"/>
          <p:cNvSpPr>
            <a:spLocks noChangeShapeType="1"/>
          </p:cNvSpPr>
          <p:nvPr/>
        </p:nvSpPr>
        <p:spPr bwMode="auto">
          <a:xfrm>
            <a:off x="7137400" y="863600"/>
            <a:ext cx="0" cy="315913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7312" name="Text Box 96"/>
          <p:cNvSpPr txBox="1">
            <a:spLocks noChangeArrowheads="1"/>
          </p:cNvSpPr>
          <p:nvPr/>
        </p:nvSpPr>
        <p:spPr bwMode="auto">
          <a:xfrm>
            <a:off x="7677150" y="1898650"/>
            <a:ext cx="12160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bfff0000</a:t>
            </a:r>
          </a:p>
        </p:txBody>
      </p:sp>
      <p:sp>
        <p:nvSpPr>
          <p:cNvPr id="777313" name="Line 97"/>
          <p:cNvSpPr>
            <a:spLocks noChangeShapeType="1"/>
          </p:cNvSpPr>
          <p:nvPr/>
        </p:nvSpPr>
        <p:spPr bwMode="auto">
          <a:xfrm>
            <a:off x="6551613" y="194310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7314" name="Line 98"/>
          <p:cNvSpPr>
            <a:spLocks noChangeShapeType="1"/>
          </p:cNvSpPr>
          <p:nvPr/>
        </p:nvSpPr>
        <p:spPr bwMode="auto">
          <a:xfrm>
            <a:off x="6551613" y="221297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7315" name="Line 99"/>
          <p:cNvSpPr>
            <a:spLocks noChangeShapeType="1"/>
          </p:cNvSpPr>
          <p:nvPr/>
        </p:nvSpPr>
        <p:spPr bwMode="auto">
          <a:xfrm>
            <a:off x="7137400" y="1582738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7316" name="Line 100"/>
          <p:cNvSpPr>
            <a:spLocks noChangeShapeType="1"/>
          </p:cNvSpPr>
          <p:nvPr/>
        </p:nvSpPr>
        <p:spPr bwMode="auto">
          <a:xfrm>
            <a:off x="6551613" y="31591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7317" name="Line 101"/>
          <p:cNvSpPr>
            <a:spLocks noChangeShapeType="1"/>
          </p:cNvSpPr>
          <p:nvPr/>
        </p:nvSpPr>
        <p:spPr bwMode="auto">
          <a:xfrm>
            <a:off x="6551613" y="347345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7318" name="Text Box 102"/>
          <p:cNvSpPr txBox="1">
            <a:spLocks noChangeArrowheads="1"/>
          </p:cNvSpPr>
          <p:nvPr/>
        </p:nvSpPr>
        <p:spPr bwMode="auto">
          <a:xfrm>
            <a:off x="2546350" y="3197225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80483d4</a:t>
            </a:r>
          </a:p>
        </p:txBody>
      </p:sp>
      <p:sp>
        <p:nvSpPr>
          <p:cNvPr id="777323" name="Rectangle 107"/>
          <p:cNvSpPr>
            <a:spLocks noChangeArrowheads="1"/>
          </p:cNvSpPr>
          <p:nvPr/>
        </p:nvSpPr>
        <p:spPr bwMode="auto">
          <a:xfrm>
            <a:off x="385763" y="3698875"/>
            <a:ext cx="4667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hlink"/>
                </a:solidFill>
              </a:rPr>
              <a:t>55</a:t>
            </a:r>
            <a:endParaRPr lang="zh-CN" altLang="en-US">
              <a:solidFill>
                <a:schemeClr val="hlink"/>
              </a:solidFill>
            </a:endParaRPr>
          </a:p>
        </p:txBody>
      </p:sp>
      <p:sp>
        <p:nvSpPr>
          <p:cNvPr id="777324" name="Rectangle 108"/>
          <p:cNvSpPr>
            <a:spLocks noChangeArrowheads="1"/>
          </p:cNvSpPr>
          <p:nvPr/>
        </p:nvSpPr>
        <p:spPr bwMode="auto">
          <a:xfrm>
            <a:off x="4527550" y="5815013"/>
            <a:ext cx="7604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accent2"/>
                </a:solidFill>
              </a:rPr>
              <a:t>MDR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777326" name="Text Box 110"/>
          <p:cNvSpPr txBox="1">
            <a:spLocks noChangeArrowheads="1"/>
          </p:cNvSpPr>
          <p:nvPr/>
        </p:nvSpPr>
        <p:spPr bwMode="auto">
          <a:xfrm>
            <a:off x="3941763" y="3159125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80483d4</a:t>
            </a:r>
          </a:p>
        </p:txBody>
      </p:sp>
      <p:sp>
        <p:nvSpPr>
          <p:cNvPr id="777327" name="Text Box 111"/>
          <p:cNvSpPr txBox="1">
            <a:spLocks noChangeArrowheads="1"/>
          </p:cNvSpPr>
          <p:nvPr/>
        </p:nvSpPr>
        <p:spPr bwMode="auto">
          <a:xfrm>
            <a:off x="341313" y="1898650"/>
            <a:ext cx="13509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S1:</a:t>
            </a:r>
            <a:r>
              <a:rPr lang="zh-CN" altLang="en-US" sz="2000">
                <a:solidFill>
                  <a:srgbClr val="CC3300"/>
                </a:solidFill>
              </a:rPr>
              <a:t>取指令</a:t>
            </a:r>
          </a:p>
        </p:txBody>
      </p:sp>
      <p:sp>
        <p:nvSpPr>
          <p:cNvPr id="777328" name="Rectangle 112"/>
          <p:cNvSpPr>
            <a:spLocks noChangeArrowheads="1"/>
          </p:cNvSpPr>
          <p:nvPr/>
        </p:nvSpPr>
        <p:spPr bwMode="auto">
          <a:xfrm>
            <a:off x="1016000" y="5897563"/>
            <a:ext cx="4206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hlink"/>
                </a:solidFill>
              </a:rPr>
              <a:t>IR</a:t>
            </a:r>
            <a:endParaRPr lang="zh-CN" altLang="en-US">
              <a:solidFill>
                <a:schemeClr val="hlink"/>
              </a:solidFill>
            </a:endParaRPr>
          </a:p>
        </p:txBody>
      </p:sp>
      <p:sp>
        <p:nvSpPr>
          <p:cNvPr id="777331" name="Text Box 115"/>
          <p:cNvSpPr txBox="1">
            <a:spLocks noChangeArrowheads="1"/>
          </p:cNvSpPr>
          <p:nvPr/>
        </p:nvSpPr>
        <p:spPr bwMode="auto">
          <a:xfrm>
            <a:off x="1692275" y="1898650"/>
            <a:ext cx="17557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S2:</a:t>
            </a:r>
            <a:r>
              <a:rPr lang="zh-CN" altLang="en-US" sz="2000">
                <a:solidFill>
                  <a:srgbClr val="CC3300"/>
                </a:solidFill>
              </a:rPr>
              <a:t>指令译码</a:t>
            </a:r>
          </a:p>
        </p:txBody>
      </p:sp>
      <p:sp>
        <p:nvSpPr>
          <p:cNvPr id="777332" name="Text Box 116"/>
          <p:cNvSpPr txBox="1">
            <a:spLocks noChangeArrowheads="1"/>
          </p:cNvSpPr>
          <p:nvPr/>
        </p:nvSpPr>
        <p:spPr bwMode="auto">
          <a:xfrm>
            <a:off x="341313" y="2303463"/>
            <a:ext cx="17557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S3:</a:t>
            </a:r>
            <a:r>
              <a:rPr lang="zh-CN" altLang="en-US" sz="2000">
                <a:solidFill>
                  <a:srgbClr val="CC3300"/>
                </a:solidFill>
              </a:rPr>
              <a:t>指令执行</a:t>
            </a:r>
          </a:p>
        </p:txBody>
      </p:sp>
      <p:sp>
        <p:nvSpPr>
          <p:cNvPr id="777334" name="Text Box 118"/>
          <p:cNvSpPr txBox="1">
            <a:spLocks noChangeArrowheads="1"/>
          </p:cNvSpPr>
          <p:nvPr/>
        </p:nvSpPr>
        <p:spPr bwMode="auto">
          <a:xfrm>
            <a:off x="3897313" y="2522538"/>
            <a:ext cx="125253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beeefffc</a:t>
            </a:r>
          </a:p>
        </p:txBody>
      </p:sp>
      <p:sp>
        <p:nvSpPr>
          <p:cNvPr id="777335" name="Rectangle 119"/>
          <p:cNvSpPr>
            <a:spLocks noChangeArrowheads="1"/>
          </p:cNvSpPr>
          <p:nvPr/>
        </p:nvSpPr>
        <p:spPr bwMode="auto">
          <a:xfrm>
            <a:off x="4527550" y="3519488"/>
            <a:ext cx="7508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accent2"/>
                </a:solidFill>
              </a:rPr>
              <a:t>MAR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777336" name="Text Box 120"/>
          <p:cNvSpPr txBox="1">
            <a:spLocks noChangeArrowheads="1"/>
          </p:cNvSpPr>
          <p:nvPr/>
        </p:nvSpPr>
        <p:spPr bwMode="auto">
          <a:xfrm>
            <a:off x="7677150" y="3114675"/>
            <a:ext cx="12525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beeefffc</a:t>
            </a:r>
          </a:p>
        </p:txBody>
      </p:sp>
      <p:sp>
        <p:nvSpPr>
          <p:cNvPr id="777337" name="Text Box 121"/>
          <p:cNvSpPr txBox="1">
            <a:spLocks noChangeArrowheads="1"/>
          </p:cNvSpPr>
          <p:nvPr/>
        </p:nvSpPr>
        <p:spPr bwMode="auto">
          <a:xfrm>
            <a:off x="1150938" y="188913"/>
            <a:ext cx="7154862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400">
                <a:solidFill>
                  <a:srgbClr val="FF3300"/>
                </a:solidFill>
              </a:rPr>
              <a:t>功能：</a:t>
            </a:r>
            <a:r>
              <a:rPr lang="en-US" altLang="zh-CN" sz="2400">
                <a:solidFill>
                  <a:srgbClr val="FF3300"/>
                </a:solidFill>
              </a:rPr>
              <a:t>R[esp]</a:t>
            </a:r>
            <a:r>
              <a:rPr lang="en-US" altLang="zh-CN" sz="240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← </a:t>
            </a:r>
            <a:r>
              <a:rPr lang="en-US" altLang="zh-CN" sz="2400">
                <a:solidFill>
                  <a:srgbClr val="FF3300"/>
                </a:solidFill>
              </a:rPr>
              <a:t>R[esp]-4</a:t>
            </a:r>
            <a:r>
              <a:rPr lang="zh-CN" altLang="en-US" sz="2400">
                <a:solidFill>
                  <a:srgbClr val="FF3300"/>
                </a:solidFill>
              </a:rPr>
              <a:t>，</a:t>
            </a:r>
            <a:r>
              <a:rPr lang="en-US" altLang="zh-CN" sz="2400">
                <a:solidFill>
                  <a:srgbClr val="FF3300"/>
                </a:solidFill>
              </a:rPr>
              <a:t>M[R[esp]] ←R[ebp]</a:t>
            </a:r>
          </a:p>
        </p:txBody>
      </p:sp>
      <p:sp>
        <p:nvSpPr>
          <p:cNvPr id="777338" name="Text Box 122"/>
          <p:cNvSpPr txBox="1">
            <a:spLocks noChangeArrowheads="1"/>
          </p:cNvSpPr>
          <p:nvPr/>
        </p:nvSpPr>
        <p:spPr bwMode="auto">
          <a:xfrm>
            <a:off x="5021263" y="2524125"/>
            <a:ext cx="315912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4</a:t>
            </a:r>
          </a:p>
        </p:txBody>
      </p:sp>
      <p:sp>
        <p:nvSpPr>
          <p:cNvPr id="777339" name="Text Box 123"/>
          <p:cNvSpPr txBox="1">
            <a:spLocks noChangeArrowheads="1"/>
          </p:cNvSpPr>
          <p:nvPr/>
        </p:nvSpPr>
        <p:spPr bwMode="auto">
          <a:xfrm>
            <a:off x="5021263" y="2033588"/>
            <a:ext cx="315912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指令执行过程</a:t>
            </a:r>
          </a:p>
        </p:txBody>
      </p:sp>
      <p:sp>
        <p:nvSpPr>
          <p:cNvPr id="778243" name="Text Box 3"/>
          <p:cNvSpPr txBox="1">
            <a:spLocks noChangeArrowheads="1"/>
          </p:cNvSpPr>
          <p:nvPr/>
        </p:nvSpPr>
        <p:spPr bwMode="auto">
          <a:xfrm>
            <a:off x="657225" y="3068638"/>
            <a:ext cx="1484313" cy="466725"/>
          </a:xfrm>
          <a:prstGeom prst="rect">
            <a:avLst/>
          </a:prstGeom>
          <a:solidFill>
            <a:srgbClr val="0000FF">
              <a:alpha val="25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400"/>
              <a:t>  控制器</a:t>
            </a:r>
          </a:p>
        </p:txBody>
      </p:sp>
      <p:sp>
        <p:nvSpPr>
          <p:cNvPr id="778244" name="Rectangle 4"/>
          <p:cNvSpPr>
            <a:spLocks noChangeArrowheads="1"/>
          </p:cNvSpPr>
          <p:nvPr/>
        </p:nvSpPr>
        <p:spPr bwMode="auto">
          <a:xfrm>
            <a:off x="341313" y="1854200"/>
            <a:ext cx="4949825" cy="4905375"/>
          </a:xfrm>
          <a:prstGeom prst="rect">
            <a:avLst/>
          </a:prstGeom>
          <a:noFill/>
          <a:ln w="38100" cap="rnd" algn="ctr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245" name="Text Box 5"/>
          <p:cNvSpPr txBox="1">
            <a:spLocks noChangeArrowheads="1"/>
          </p:cNvSpPr>
          <p:nvPr/>
        </p:nvSpPr>
        <p:spPr bwMode="auto">
          <a:xfrm>
            <a:off x="2592388" y="3159125"/>
            <a:ext cx="1123950" cy="406400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008000"/>
                </a:solidFill>
              </a:rPr>
              <a:t>   </a:t>
            </a:r>
          </a:p>
        </p:txBody>
      </p:sp>
      <p:sp>
        <p:nvSpPr>
          <p:cNvPr id="778246" name="Text Box 6"/>
          <p:cNvSpPr txBox="1">
            <a:spLocks noChangeArrowheads="1"/>
          </p:cNvSpPr>
          <p:nvPr/>
        </p:nvSpPr>
        <p:spPr bwMode="auto">
          <a:xfrm>
            <a:off x="3986213" y="3114675"/>
            <a:ext cx="1125537" cy="449263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82800" bIns="828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  </a:t>
            </a:r>
          </a:p>
        </p:txBody>
      </p:sp>
      <p:sp>
        <p:nvSpPr>
          <p:cNvPr id="778247" name="Text Box 7"/>
          <p:cNvSpPr txBox="1">
            <a:spLocks noChangeArrowheads="1"/>
          </p:cNvSpPr>
          <p:nvPr/>
        </p:nvSpPr>
        <p:spPr bwMode="auto">
          <a:xfrm>
            <a:off x="4032250" y="6173788"/>
            <a:ext cx="1079500" cy="376237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  </a:t>
            </a:r>
          </a:p>
        </p:txBody>
      </p:sp>
      <p:sp>
        <p:nvSpPr>
          <p:cNvPr id="778248" name="Line 8"/>
          <p:cNvSpPr>
            <a:spLocks noChangeShapeType="1"/>
          </p:cNvSpPr>
          <p:nvPr/>
        </p:nvSpPr>
        <p:spPr bwMode="auto">
          <a:xfrm>
            <a:off x="2141538" y="3338513"/>
            <a:ext cx="450850" cy="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8249" name="Line 9"/>
          <p:cNvSpPr>
            <a:spLocks noChangeShapeType="1"/>
          </p:cNvSpPr>
          <p:nvPr/>
        </p:nvSpPr>
        <p:spPr bwMode="auto">
          <a:xfrm>
            <a:off x="3716338" y="3338513"/>
            <a:ext cx="271462" cy="0"/>
          </a:xfrm>
          <a:prstGeom prst="line">
            <a:avLst/>
          </a:prstGeom>
          <a:noFill/>
          <a:ln w="38100">
            <a:solidFill>
              <a:srgbClr val="007635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8250" name="Line 10"/>
          <p:cNvSpPr>
            <a:spLocks noChangeShapeType="1"/>
          </p:cNvSpPr>
          <p:nvPr/>
        </p:nvSpPr>
        <p:spPr bwMode="auto">
          <a:xfrm>
            <a:off x="4392613" y="5678488"/>
            <a:ext cx="0" cy="4953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78251" name="Group 11"/>
          <p:cNvGrpSpPr>
            <a:grpSpLocks/>
          </p:cNvGrpSpPr>
          <p:nvPr/>
        </p:nvGrpSpPr>
        <p:grpSpPr bwMode="auto">
          <a:xfrm>
            <a:off x="2771775" y="3924300"/>
            <a:ext cx="765175" cy="1484313"/>
            <a:chOff x="3135" y="2472"/>
            <a:chExt cx="454" cy="935"/>
          </a:xfrm>
        </p:grpSpPr>
        <p:grpSp>
          <p:nvGrpSpPr>
            <p:cNvPr id="778252" name="Group 12"/>
            <p:cNvGrpSpPr>
              <a:grpSpLocks/>
            </p:cNvGrpSpPr>
            <p:nvPr/>
          </p:nvGrpSpPr>
          <p:grpSpPr bwMode="auto">
            <a:xfrm flipH="1">
              <a:off x="3135" y="2472"/>
              <a:ext cx="454" cy="935"/>
              <a:chOff x="3078" y="2330"/>
              <a:chExt cx="625" cy="1580"/>
            </a:xfrm>
          </p:grpSpPr>
          <p:sp>
            <p:nvSpPr>
              <p:cNvPr id="778253" name="Line 12"/>
              <p:cNvSpPr>
                <a:spLocks noChangeShapeType="1"/>
              </p:cNvSpPr>
              <p:nvPr/>
            </p:nvSpPr>
            <p:spPr bwMode="auto">
              <a:xfrm flipH="1">
                <a:off x="3078" y="2330"/>
                <a:ext cx="9" cy="6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254" name="Line 13"/>
              <p:cNvSpPr>
                <a:spLocks noChangeShapeType="1"/>
              </p:cNvSpPr>
              <p:nvPr/>
            </p:nvSpPr>
            <p:spPr bwMode="auto">
              <a:xfrm>
                <a:off x="3107" y="2330"/>
                <a:ext cx="592" cy="30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255" name="Line 14"/>
              <p:cNvSpPr>
                <a:spLocks noChangeShapeType="1"/>
              </p:cNvSpPr>
              <p:nvPr/>
            </p:nvSpPr>
            <p:spPr bwMode="auto">
              <a:xfrm>
                <a:off x="3087" y="3018"/>
                <a:ext cx="213" cy="11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256" name="Line 16"/>
              <p:cNvSpPr>
                <a:spLocks noChangeShapeType="1"/>
              </p:cNvSpPr>
              <p:nvPr/>
            </p:nvSpPr>
            <p:spPr bwMode="auto">
              <a:xfrm>
                <a:off x="3693" y="2644"/>
                <a:ext cx="10" cy="45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257" name="Line 18"/>
              <p:cNvSpPr>
                <a:spLocks noChangeShapeType="1"/>
              </p:cNvSpPr>
              <p:nvPr/>
            </p:nvSpPr>
            <p:spPr bwMode="auto">
              <a:xfrm flipV="1">
                <a:off x="3120" y="3256"/>
                <a:ext cx="0" cy="65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258" name="Line 19"/>
              <p:cNvSpPr>
                <a:spLocks noChangeShapeType="1"/>
              </p:cNvSpPr>
              <p:nvPr/>
            </p:nvSpPr>
            <p:spPr bwMode="auto">
              <a:xfrm flipV="1">
                <a:off x="3135" y="3549"/>
                <a:ext cx="564" cy="34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259" name="Line 20"/>
              <p:cNvSpPr>
                <a:spLocks noChangeShapeType="1"/>
              </p:cNvSpPr>
              <p:nvPr/>
            </p:nvSpPr>
            <p:spPr bwMode="auto">
              <a:xfrm flipV="1">
                <a:off x="3121" y="3125"/>
                <a:ext cx="171" cy="1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260" name="Line 22"/>
              <p:cNvSpPr>
                <a:spLocks noChangeShapeType="1"/>
              </p:cNvSpPr>
              <p:nvPr/>
            </p:nvSpPr>
            <p:spPr bwMode="auto">
              <a:xfrm flipV="1">
                <a:off x="3702" y="3067"/>
                <a:ext cx="0" cy="4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78261" name="Rectangle 25"/>
            <p:cNvSpPr>
              <a:spLocks noChangeArrowheads="1"/>
            </p:cNvSpPr>
            <p:nvPr/>
          </p:nvSpPr>
          <p:spPr bwMode="auto">
            <a:xfrm rot="16200000" flipH="1">
              <a:off x="3033" y="2830"/>
              <a:ext cx="510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>
                  <a:latin typeface="Arial" pitchFamily="34" charset="0"/>
                  <a:ea typeface="宋体" pitchFamily="2" charset="-122"/>
                  <a:cs typeface="Arial" pitchFamily="34" charset="0"/>
                </a:rPr>
                <a:t>ALU</a:t>
              </a:r>
            </a:p>
          </p:txBody>
        </p:sp>
      </p:grpSp>
      <p:grpSp>
        <p:nvGrpSpPr>
          <p:cNvPr id="778262" name="Group 22"/>
          <p:cNvGrpSpPr>
            <a:grpSpLocks/>
          </p:cNvGrpSpPr>
          <p:nvPr/>
        </p:nvGrpSpPr>
        <p:grpSpPr bwMode="auto">
          <a:xfrm>
            <a:off x="3492500" y="4329113"/>
            <a:ext cx="404813" cy="809625"/>
            <a:chOff x="2030" y="2415"/>
            <a:chExt cx="341" cy="510"/>
          </a:xfrm>
        </p:grpSpPr>
        <p:sp>
          <p:nvSpPr>
            <p:cNvPr id="778263" name="Line 23"/>
            <p:cNvSpPr>
              <a:spLocks noChangeShapeType="1"/>
            </p:cNvSpPr>
            <p:nvPr/>
          </p:nvSpPr>
          <p:spPr bwMode="auto">
            <a:xfrm flipH="1">
              <a:off x="2031" y="241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264" name="Line 24"/>
            <p:cNvSpPr>
              <a:spLocks noChangeShapeType="1"/>
            </p:cNvSpPr>
            <p:nvPr/>
          </p:nvSpPr>
          <p:spPr bwMode="auto">
            <a:xfrm flipH="1">
              <a:off x="2030" y="292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78265" name="Text Box 25"/>
          <p:cNvSpPr txBox="1">
            <a:spLocks noChangeArrowheads="1"/>
          </p:cNvSpPr>
          <p:nvPr/>
        </p:nvSpPr>
        <p:spPr bwMode="auto">
          <a:xfrm>
            <a:off x="1781175" y="3833813"/>
            <a:ext cx="450850" cy="1625600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000"/>
              <a:t>标</a:t>
            </a:r>
          </a:p>
          <a:p>
            <a:pPr marL="342900" indent="-342900"/>
            <a:r>
              <a:rPr lang="zh-CN" altLang="en-US" sz="2000"/>
              <a:t>志</a:t>
            </a:r>
          </a:p>
          <a:p>
            <a:pPr marL="342900" indent="-342900"/>
            <a:r>
              <a:rPr lang="zh-CN" altLang="en-US" sz="2000"/>
              <a:t>寄</a:t>
            </a:r>
          </a:p>
          <a:p>
            <a:pPr marL="342900" indent="-342900"/>
            <a:r>
              <a:rPr lang="zh-CN" altLang="en-US" sz="2000"/>
              <a:t>存</a:t>
            </a:r>
          </a:p>
          <a:p>
            <a:pPr marL="342900" indent="-342900"/>
            <a:r>
              <a:rPr lang="zh-CN" altLang="en-US" sz="2000"/>
              <a:t>器</a:t>
            </a:r>
            <a:endParaRPr lang="en-US" altLang="zh-CN" sz="2000"/>
          </a:p>
        </p:txBody>
      </p:sp>
      <p:sp>
        <p:nvSpPr>
          <p:cNvPr id="778266" name="Line 26"/>
          <p:cNvSpPr>
            <a:spLocks noChangeShapeType="1"/>
          </p:cNvSpPr>
          <p:nvPr/>
        </p:nvSpPr>
        <p:spPr bwMode="auto">
          <a:xfrm flipH="1">
            <a:off x="2232025" y="4419600"/>
            <a:ext cx="539750" cy="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78267" name="Group 27"/>
          <p:cNvGrpSpPr>
            <a:grpSpLocks/>
          </p:cNvGrpSpPr>
          <p:nvPr/>
        </p:nvGrpSpPr>
        <p:grpSpPr bwMode="auto">
          <a:xfrm>
            <a:off x="1511300" y="3519488"/>
            <a:ext cx="227013" cy="855662"/>
            <a:chOff x="895" y="1905"/>
            <a:chExt cx="143" cy="539"/>
          </a:xfrm>
        </p:grpSpPr>
        <p:sp>
          <p:nvSpPr>
            <p:cNvPr id="778268" name="Line 28"/>
            <p:cNvSpPr>
              <a:spLocks noChangeShapeType="1"/>
            </p:cNvSpPr>
            <p:nvPr/>
          </p:nvSpPr>
          <p:spPr bwMode="auto">
            <a:xfrm flipH="1">
              <a:off x="896" y="2443"/>
              <a:ext cx="142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269" name="Line 29"/>
            <p:cNvSpPr>
              <a:spLocks noChangeShapeType="1"/>
            </p:cNvSpPr>
            <p:nvPr/>
          </p:nvSpPr>
          <p:spPr bwMode="auto">
            <a:xfrm flipV="1">
              <a:off x="895" y="1905"/>
              <a:ext cx="0" cy="539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78270" name="Line 30"/>
          <p:cNvSpPr>
            <a:spLocks noChangeShapeType="1"/>
          </p:cNvSpPr>
          <p:nvPr/>
        </p:nvSpPr>
        <p:spPr bwMode="auto">
          <a:xfrm flipV="1">
            <a:off x="4527550" y="3563938"/>
            <a:ext cx="0" cy="53975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78271" name="Group 31"/>
          <p:cNvGrpSpPr>
            <a:grpSpLocks/>
          </p:cNvGrpSpPr>
          <p:nvPr/>
        </p:nvGrpSpPr>
        <p:grpSpPr bwMode="auto">
          <a:xfrm>
            <a:off x="2501900" y="4776788"/>
            <a:ext cx="1530350" cy="1487487"/>
            <a:chOff x="1576" y="2924"/>
            <a:chExt cx="964" cy="937"/>
          </a:xfrm>
        </p:grpSpPr>
        <p:sp>
          <p:nvSpPr>
            <p:cNvPr id="778272" name="Line 32"/>
            <p:cNvSpPr>
              <a:spLocks noChangeShapeType="1"/>
            </p:cNvSpPr>
            <p:nvPr/>
          </p:nvSpPr>
          <p:spPr bwMode="auto">
            <a:xfrm>
              <a:off x="1576" y="2924"/>
              <a:ext cx="0" cy="935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273" name="Line 33"/>
            <p:cNvSpPr>
              <a:spLocks noChangeShapeType="1"/>
            </p:cNvSpPr>
            <p:nvPr/>
          </p:nvSpPr>
          <p:spPr bwMode="auto">
            <a:xfrm>
              <a:off x="1576" y="3861"/>
              <a:ext cx="964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274" name="Line 34"/>
            <p:cNvSpPr>
              <a:spLocks noChangeShapeType="1"/>
            </p:cNvSpPr>
            <p:nvPr/>
          </p:nvSpPr>
          <p:spPr bwMode="auto">
            <a:xfrm flipH="1">
              <a:off x="1576" y="2924"/>
              <a:ext cx="171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78275" name="Group 35"/>
          <p:cNvGrpSpPr>
            <a:grpSpLocks/>
          </p:cNvGrpSpPr>
          <p:nvPr/>
        </p:nvGrpSpPr>
        <p:grpSpPr bwMode="auto">
          <a:xfrm>
            <a:off x="3357563" y="5543550"/>
            <a:ext cx="493712" cy="719138"/>
            <a:chOff x="2115" y="3405"/>
            <a:chExt cx="311" cy="453"/>
          </a:xfrm>
        </p:grpSpPr>
        <p:sp>
          <p:nvSpPr>
            <p:cNvPr id="778276" name="Line 36"/>
            <p:cNvSpPr>
              <a:spLocks noChangeShapeType="1"/>
            </p:cNvSpPr>
            <p:nvPr/>
          </p:nvSpPr>
          <p:spPr bwMode="auto">
            <a:xfrm flipV="1">
              <a:off x="2115" y="3405"/>
              <a:ext cx="0" cy="45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277" name="Line 37"/>
            <p:cNvSpPr>
              <a:spLocks noChangeShapeType="1"/>
            </p:cNvSpPr>
            <p:nvPr/>
          </p:nvSpPr>
          <p:spPr bwMode="auto">
            <a:xfrm>
              <a:off x="2115" y="3407"/>
              <a:ext cx="311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78278" name="Group 38"/>
          <p:cNvGrpSpPr>
            <a:grpSpLocks/>
          </p:cNvGrpSpPr>
          <p:nvPr/>
        </p:nvGrpSpPr>
        <p:grpSpPr bwMode="auto">
          <a:xfrm>
            <a:off x="1150938" y="3606800"/>
            <a:ext cx="4725987" cy="2208213"/>
            <a:chOff x="725" y="2158"/>
            <a:chExt cx="2977" cy="1448"/>
          </a:xfrm>
        </p:grpSpPr>
        <p:sp>
          <p:nvSpPr>
            <p:cNvPr id="778279" name="Line 39"/>
            <p:cNvSpPr>
              <a:spLocks noChangeShapeType="1"/>
            </p:cNvSpPr>
            <p:nvPr/>
          </p:nvSpPr>
          <p:spPr bwMode="auto">
            <a:xfrm flipV="1">
              <a:off x="725" y="3606"/>
              <a:ext cx="297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280" name="Line 40"/>
            <p:cNvSpPr>
              <a:spLocks noChangeShapeType="1"/>
            </p:cNvSpPr>
            <p:nvPr/>
          </p:nvSpPr>
          <p:spPr bwMode="auto">
            <a:xfrm>
              <a:off x="754" y="2158"/>
              <a:ext cx="0" cy="138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281" name="Line 41"/>
            <p:cNvSpPr>
              <a:spLocks noChangeShapeType="1"/>
            </p:cNvSpPr>
            <p:nvPr/>
          </p:nvSpPr>
          <p:spPr bwMode="auto">
            <a:xfrm flipV="1">
              <a:off x="1916" y="3209"/>
              <a:ext cx="0" cy="36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78282" name="Text Box 42"/>
          <p:cNvSpPr txBox="1">
            <a:spLocks noChangeArrowheads="1"/>
          </p:cNvSpPr>
          <p:nvPr/>
        </p:nvSpPr>
        <p:spPr bwMode="auto">
          <a:xfrm>
            <a:off x="657225" y="6219825"/>
            <a:ext cx="1035050" cy="376238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    </a:t>
            </a:r>
            <a:endParaRPr lang="en-US" altLang="zh-CN">
              <a:solidFill>
                <a:schemeClr val="hlink"/>
              </a:solidFill>
            </a:endParaRPr>
          </a:p>
        </p:txBody>
      </p:sp>
      <p:sp>
        <p:nvSpPr>
          <p:cNvPr id="778283" name="Line 43"/>
          <p:cNvSpPr>
            <a:spLocks noChangeShapeType="1"/>
          </p:cNvSpPr>
          <p:nvPr/>
        </p:nvSpPr>
        <p:spPr bwMode="auto">
          <a:xfrm flipH="1">
            <a:off x="1692275" y="6443663"/>
            <a:ext cx="2341563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8284" name="Line 44"/>
          <p:cNvSpPr>
            <a:spLocks noChangeShapeType="1"/>
          </p:cNvSpPr>
          <p:nvPr/>
        </p:nvSpPr>
        <p:spPr bwMode="auto">
          <a:xfrm flipV="1">
            <a:off x="836613" y="3519488"/>
            <a:ext cx="0" cy="270033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8285" name="Text Box 45"/>
          <p:cNvSpPr txBox="1">
            <a:spLocks noChangeArrowheads="1"/>
          </p:cNvSpPr>
          <p:nvPr/>
        </p:nvSpPr>
        <p:spPr bwMode="auto">
          <a:xfrm>
            <a:off x="5472113" y="3384550"/>
            <a:ext cx="8556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008000"/>
                </a:solidFill>
              </a:rPr>
              <a:t>地址</a:t>
            </a:r>
          </a:p>
        </p:txBody>
      </p:sp>
      <p:sp>
        <p:nvSpPr>
          <p:cNvPr id="778286" name="AutoShape 46"/>
          <p:cNvSpPr>
            <a:spLocks noChangeArrowheads="1"/>
          </p:cNvSpPr>
          <p:nvPr/>
        </p:nvSpPr>
        <p:spPr bwMode="auto">
          <a:xfrm>
            <a:off x="5338763" y="4419600"/>
            <a:ext cx="1214437" cy="450850"/>
          </a:xfrm>
          <a:prstGeom prst="leftRightArrow">
            <a:avLst>
              <a:gd name="adj1" fmla="val 50000"/>
              <a:gd name="adj2" fmla="val 53873"/>
            </a:avLst>
          </a:prstGeom>
          <a:solidFill>
            <a:schemeClr val="bg1"/>
          </a:solidFill>
          <a:ln w="28575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287" name="Text Box 47"/>
          <p:cNvSpPr txBox="1">
            <a:spLocks noChangeArrowheads="1"/>
          </p:cNvSpPr>
          <p:nvPr/>
        </p:nvSpPr>
        <p:spPr bwMode="auto">
          <a:xfrm>
            <a:off x="5608638" y="5813425"/>
            <a:ext cx="7651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数据</a:t>
            </a:r>
          </a:p>
        </p:txBody>
      </p:sp>
      <p:sp>
        <p:nvSpPr>
          <p:cNvPr id="778288" name="AutoShape 48"/>
          <p:cNvSpPr>
            <a:spLocks noChangeArrowheads="1"/>
          </p:cNvSpPr>
          <p:nvPr/>
        </p:nvSpPr>
        <p:spPr bwMode="auto">
          <a:xfrm>
            <a:off x="5294313" y="6083300"/>
            <a:ext cx="1260475" cy="450850"/>
          </a:xfrm>
          <a:prstGeom prst="leftRightArrow">
            <a:avLst>
              <a:gd name="adj1" fmla="val 50000"/>
              <a:gd name="adj2" fmla="val 55915"/>
            </a:avLst>
          </a:prstGeom>
          <a:solidFill>
            <a:schemeClr val="bg1"/>
          </a:solidFill>
          <a:ln w="28575" algn="ctr">
            <a:solidFill>
              <a:srgbClr val="3333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289" name="Text Box 49"/>
          <p:cNvSpPr txBox="1">
            <a:spLocks noChangeArrowheads="1"/>
          </p:cNvSpPr>
          <p:nvPr/>
        </p:nvSpPr>
        <p:spPr bwMode="auto">
          <a:xfrm>
            <a:off x="5564188" y="4111625"/>
            <a:ext cx="8556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FF3300"/>
                </a:solidFill>
              </a:rPr>
              <a:t>控制</a:t>
            </a:r>
          </a:p>
        </p:txBody>
      </p:sp>
      <p:sp>
        <p:nvSpPr>
          <p:cNvPr id="778290" name="AutoShape 50"/>
          <p:cNvSpPr>
            <a:spLocks noChangeArrowheads="1"/>
          </p:cNvSpPr>
          <p:nvPr/>
        </p:nvSpPr>
        <p:spPr bwMode="auto">
          <a:xfrm>
            <a:off x="5292725" y="2970213"/>
            <a:ext cx="1260475" cy="541337"/>
          </a:xfrm>
          <a:prstGeom prst="rightArrow">
            <a:avLst>
              <a:gd name="adj1" fmla="val 50000"/>
              <a:gd name="adj2" fmla="val 58211"/>
            </a:avLst>
          </a:prstGeom>
          <a:solidFill>
            <a:schemeClr val="bg1"/>
          </a:solidFill>
          <a:ln w="28575" algn="ctr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291" name="Line 51"/>
          <p:cNvSpPr>
            <a:spLocks noChangeShapeType="1"/>
          </p:cNvSpPr>
          <p:nvPr/>
        </p:nvSpPr>
        <p:spPr bwMode="auto">
          <a:xfrm flipV="1">
            <a:off x="5924550" y="4778375"/>
            <a:ext cx="0" cy="99060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78292" name="Group 52"/>
          <p:cNvGrpSpPr>
            <a:grpSpLocks/>
          </p:cNvGrpSpPr>
          <p:nvPr/>
        </p:nvGrpSpPr>
        <p:grpSpPr bwMode="auto">
          <a:xfrm>
            <a:off x="3490913" y="3603625"/>
            <a:ext cx="1755775" cy="2127250"/>
            <a:chOff x="2199" y="2185"/>
            <a:chExt cx="1106" cy="1340"/>
          </a:xfrm>
        </p:grpSpPr>
        <p:sp>
          <p:nvSpPr>
            <p:cNvPr id="778293" name="Text Box 53"/>
            <p:cNvSpPr txBox="1">
              <a:spLocks noChangeArrowheads="1"/>
            </p:cNvSpPr>
            <p:nvPr/>
          </p:nvSpPr>
          <p:spPr bwMode="auto">
            <a:xfrm>
              <a:off x="2199" y="2185"/>
              <a:ext cx="737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400">
                  <a:solidFill>
                    <a:schemeClr val="accent2"/>
                  </a:solidFill>
                </a:rPr>
                <a:t>GPRs</a:t>
              </a:r>
            </a:p>
          </p:txBody>
        </p:sp>
        <p:grpSp>
          <p:nvGrpSpPr>
            <p:cNvPr id="778294" name="Group 54"/>
            <p:cNvGrpSpPr>
              <a:grpSpLocks/>
            </p:cNvGrpSpPr>
            <p:nvPr/>
          </p:nvGrpSpPr>
          <p:grpSpPr bwMode="auto">
            <a:xfrm>
              <a:off x="2452" y="2500"/>
              <a:ext cx="853" cy="1025"/>
              <a:chOff x="2398" y="2273"/>
              <a:chExt cx="853" cy="1025"/>
            </a:xfrm>
          </p:grpSpPr>
          <p:grpSp>
            <p:nvGrpSpPr>
              <p:cNvPr id="778295" name="Group 55"/>
              <p:cNvGrpSpPr>
                <a:grpSpLocks/>
              </p:cNvGrpSpPr>
              <p:nvPr/>
            </p:nvGrpSpPr>
            <p:grpSpPr bwMode="auto">
              <a:xfrm>
                <a:off x="2398" y="2273"/>
                <a:ext cx="652" cy="992"/>
                <a:chOff x="2228" y="1678"/>
                <a:chExt cx="737" cy="992"/>
              </a:xfrm>
            </p:grpSpPr>
            <p:sp>
              <p:nvSpPr>
                <p:cNvPr id="778296" name="Rectangle 56"/>
                <p:cNvSpPr>
                  <a:spLocks noChangeArrowheads="1"/>
                </p:cNvSpPr>
                <p:nvPr/>
              </p:nvSpPr>
              <p:spPr bwMode="auto">
                <a:xfrm>
                  <a:off x="2228" y="1678"/>
                  <a:ext cx="737" cy="992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297" name="Line 57"/>
                <p:cNvSpPr>
                  <a:spLocks noChangeShapeType="1"/>
                </p:cNvSpPr>
                <p:nvPr/>
              </p:nvSpPr>
              <p:spPr bwMode="auto">
                <a:xfrm>
                  <a:off x="2228" y="1933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8298" name="Line 58"/>
                <p:cNvSpPr>
                  <a:spLocks noChangeShapeType="1"/>
                </p:cNvSpPr>
                <p:nvPr/>
              </p:nvSpPr>
              <p:spPr bwMode="auto">
                <a:xfrm>
                  <a:off x="2228" y="2188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8299" name="Line 59"/>
                <p:cNvSpPr>
                  <a:spLocks noChangeShapeType="1"/>
                </p:cNvSpPr>
                <p:nvPr/>
              </p:nvSpPr>
              <p:spPr bwMode="auto">
                <a:xfrm>
                  <a:off x="2228" y="2415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78300" name="Text Box 60"/>
              <p:cNvSpPr txBox="1">
                <a:spLocks noChangeArrowheads="1"/>
              </p:cNvSpPr>
              <p:nvPr/>
            </p:nvSpPr>
            <p:spPr bwMode="auto">
              <a:xfrm>
                <a:off x="3051" y="2282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0</a:t>
                </a:r>
              </a:p>
            </p:txBody>
          </p:sp>
          <p:sp>
            <p:nvSpPr>
              <p:cNvPr id="778301" name="Text Box 61"/>
              <p:cNvSpPr txBox="1">
                <a:spLocks noChangeArrowheads="1"/>
              </p:cNvSpPr>
              <p:nvPr/>
            </p:nvSpPr>
            <p:spPr bwMode="auto">
              <a:xfrm>
                <a:off x="3052" y="2525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1</a:t>
                </a:r>
              </a:p>
            </p:txBody>
          </p:sp>
          <p:sp>
            <p:nvSpPr>
              <p:cNvPr id="778302" name="Text Box 62"/>
              <p:cNvSpPr txBox="1">
                <a:spLocks noChangeArrowheads="1"/>
              </p:cNvSpPr>
              <p:nvPr/>
            </p:nvSpPr>
            <p:spPr bwMode="auto">
              <a:xfrm>
                <a:off x="3052" y="2784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endParaRPr lang="en-US" altLang="zh-CN"/>
              </a:p>
            </p:txBody>
          </p:sp>
          <p:sp>
            <p:nvSpPr>
              <p:cNvPr id="778303" name="Text Box 63"/>
              <p:cNvSpPr txBox="1">
                <a:spLocks noChangeArrowheads="1"/>
              </p:cNvSpPr>
              <p:nvPr/>
            </p:nvSpPr>
            <p:spPr bwMode="auto">
              <a:xfrm>
                <a:off x="3051" y="3067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7</a:t>
                </a:r>
              </a:p>
            </p:txBody>
          </p:sp>
        </p:grpSp>
        <p:sp>
          <p:nvSpPr>
            <p:cNvPr id="778304" name="Rectangle 64"/>
            <p:cNvSpPr>
              <a:spLocks noChangeArrowheads="1"/>
            </p:cNvSpPr>
            <p:nvPr/>
          </p:nvSpPr>
          <p:spPr bwMode="auto">
            <a:xfrm>
              <a:off x="2455" y="2500"/>
              <a:ext cx="652" cy="992"/>
            </a:xfrm>
            <a:prstGeom prst="rect">
              <a:avLst/>
            </a:prstGeom>
            <a:solidFill>
              <a:srgbClr val="008000">
                <a:alpha val="17000"/>
              </a:srgb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78305" name="Rectangle 65"/>
          <p:cNvSpPr>
            <a:spLocks noChangeArrowheads="1"/>
          </p:cNvSpPr>
          <p:nvPr/>
        </p:nvSpPr>
        <p:spPr bwMode="auto">
          <a:xfrm>
            <a:off x="6551613" y="819150"/>
            <a:ext cx="1133475" cy="57150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306" name="Line 66"/>
          <p:cNvSpPr>
            <a:spLocks noChangeShapeType="1"/>
          </p:cNvSpPr>
          <p:nvPr/>
        </p:nvSpPr>
        <p:spPr bwMode="auto">
          <a:xfrm>
            <a:off x="6551613" y="252888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8307" name="Line 67"/>
          <p:cNvSpPr>
            <a:spLocks noChangeShapeType="1"/>
          </p:cNvSpPr>
          <p:nvPr/>
        </p:nvSpPr>
        <p:spPr bwMode="auto">
          <a:xfrm>
            <a:off x="6551613" y="2843213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8308" name="Line 68"/>
          <p:cNvSpPr>
            <a:spLocks noChangeShapeType="1"/>
          </p:cNvSpPr>
          <p:nvPr/>
        </p:nvSpPr>
        <p:spPr bwMode="auto">
          <a:xfrm>
            <a:off x="6551613" y="47339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8309" name="Line 69"/>
          <p:cNvSpPr>
            <a:spLocks noChangeShapeType="1"/>
          </p:cNvSpPr>
          <p:nvPr/>
        </p:nvSpPr>
        <p:spPr bwMode="auto">
          <a:xfrm>
            <a:off x="6551613" y="509428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8310" name="Line 70"/>
          <p:cNvSpPr>
            <a:spLocks noChangeShapeType="1"/>
          </p:cNvSpPr>
          <p:nvPr/>
        </p:nvSpPr>
        <p:spPr bwMode="auto">
          <a:xfrm>
            <a:off x="6551613" y="545465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8311" name="Line 71"/>
          <p:cNvSpPr>
            <a:spLocks noChangeShapeType="1"/>
          </p:cNvSpPr>
          <p:nvPr/>
        </p:nvSpPr>
        <p:spPr bwMode="auto">
          <a:xfrm>
            <a:off x="6551613" y="57626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8312" name="Line 72"/>
          <p:cNvSpPr>
            <a:spLocks noChangeShapeType="1"/>
          </p:cNvSpPr>
          <p:nvPr/>
        </p:nvSpPr>
        <p:spPr bwMode="auto">
          <a:xfrm>
            <a:off x="6551613" y="62198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8313" name="Text Box 73"/>
          <p:cNvSpPr txBox="1">
            <a:spLocks noChangeArrowheads="1"/>
          </p:cNvSpPr>
          <p:nvPr/>
        </p:nvSpPr>
        <p:spPr bwMode="auto">
          <a:xfrm>
            <a:off x="7677150" y="1179513"/>
            <a:ext cx="12160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bfff0020</a:t>
            </a:r>
          </a:p>
        </p:txBody>
      </p:sp>
      <p:sp>
        <p:nvSpPr>
          <p:cNvPr id="778314" name="Text Box 74"/>
          <p:cNvSpPr txBox="1">
            <a:spLocks noChangeArrowheads="1"/>
          </p:cNvSpPr>
          <p:nvPr/>
        </p:nvSpPr>
        <p:spPr bwMode="auto">
          <a:xfrm>
            <a:off x="7640638" y="4727575"/>
            <a:ext cx="12525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80483d6</a:t>
            </a:r>
          </a:p>
        </p:txBody>
      </p:sp>
      <p:sp>
        <p:nvSpPr>
          <p:cNvPr id="778315" name="Text Box 75"/>
          <p:cNvSpPr txBox="1">
            <a:spLocks noChangeArrowheads="1"/>
          </p:cNvSpPr>
          <p:nvPr/>
        </p:nvSpPr>
        <p:spPr bwMode="auto">
          <a:xfrm>
            <a:off x="7632700" y="5087938"/>
            <a:ext cx="12604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80483d5</a:t>
            </a:r>
          </a:p>
        </p:txBody>
      </p:sp>
      <p:sp>
        <p:nvSpPr>
          <p:cNvPr id="778316" name="Text Box 76"/>
          <p:cNvSpPr txBox="1">
            <a:spLocks noChangeArrowheads="1"/>
          </p:cNvSpPr>
          <p:nvPr/>
        </p:nvSpPr>
        <p:spPr bwMode="auto">
          <a:xfrm>
            <a:off x="7642225" y="5448300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80483d4</a:t>
            </a:r>
          </a:p>
        </p:txBody>
      </p:sp>
      <p:sp>
        <p:nvSpPr>
          <p:cNvPr id="778317" name="Text Box 77"/>
          <p:cNvSpPr txBox="1">
            <a:spLocks noChangeArrowheads="1"/>
          </p:cNvSpPr>
          <p:nvPr/>
        </p:nvSpPr>
        <p:spPr bwMode="auto">
          <a:xfrm>
            <a:off x="7640638" y="6211888"/>
            <a:ext cx="3968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778318" name="Text Box 78"/>
          <p:cNvSpPr txBox="1">
            <a:spLocks noChangeArrowheads="1"/>
          </p:cNvSpPr>
          <p:nvPr/>
        </p:nvSpPr>
        <p:spPr bwMode="auto">
          <a:xfrm>
            <a:off x="0" y="773113"/>
            <a:ext cx="88931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     </a:t>
            </a:r>
            <a:endParaRPr lang="zh-CN" altLang="en-US" sz="2000">
              <a:solidFill>
                <a:srgbClr val="3333CC"/>
              </a:solidFill>
              <a:latin typeface="Arial" pitchFamily="34" charset="0"/>
            </a:endParaRPr>
          </a:p>
        </p:txBody>
      </p:sp>
      <p:sp>
        <p:nvSpPr>
          <p:cNvPr id="778319" name="Rectangle 79"/>
          <p:cNvSpPr>
            <a:spLocks noChangeArrowheads="1"/>
          </p:cNvSpPr>
          <p:nvPr/>
        </p:nvSpPr>
        <p:spPr bwMode="auto">
          <a:xfrm>
            <a:off x="134938" y="684213"/>
            <a:ext cx="6192837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88925" eaLnBrk="1" hangingPunct="1">
              <a:lnSpc>
                <a:spcPct val="105000"/>
              </a:lnSpc>
            </a:pPr>
            <a:r>
              <a:rPr lang="en-US" altLang="zh-CN" sz="2000">
                <a:solidFill>
                  <a:srgbClr val="FF3300"/>
                </a:solidFill>
              </a:rPr>
              <a:t>080483d4</a:t>
            </a:r>
            <a:r>
              <a:rPr lang="zh-CN" altLang="en-US" sz="2000"/>
              <a:t> </a:t>
            </a:r>
            <a:r>
              <a:rPr lang="en-US" altLang="zh-CN" sz="2000"/>
              <a:t>&lt;add&gt;: 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 sz="2000"/>
              <a:t>  80483d4:    55	   push   %ebp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 sz="2000"/>
              <a:t>  80483d5:    89 e5	   mov   %esp, %ebp</a:t>
            </a:r>
          </a:p>
        </p:txBody>
      </p:sp>
      <p:sp>
        <p:nvSpPr>
          <p:cNvPr id="778320" name="Line 80"/>
          <p:cNvSpPr>
            <a:spLocks noChangeShapeType="1"/>
          </p:cNvSpPr>
          <p:nvPr/>
        </p:nvSpPr>
        <p:spPr bwMode="auto">
          <a:xfrm>
            <a:off x="7137400" y="4329113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8321" name="Line 81"/>
          <p:cNvSpPr>
            <a:spLocks noChangeShapeType="1"/>
          </p:cNvSpPr>
          <p:nvPr/>
        </p:nvSpPr>
        <p:spPr bwMode="auto">
          <a:xfrm>
            <a:off x="7137400" y="5859463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8322" name="Text Box 82"/>
          <p:cNvSpPr txBox="1">
            <a:spLocks noChangeArrowheads="1"/>
          </p:cNvSpPr>
          <p:nvPr/>
        </p:nvSpPr>
        <p:spPr bwMode="auto">
          <a:xfrm>
            <a:off x="6919913" y="5448300"/>
            <a:ext cx="53181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55</a:t>
            </a:r>
          </a:p>
        </p:txBody>
      </p:sp>
      <p:sp>
        <p:nvSpPr>
          <p:cNvPr id="778323" name="Text Box 83"/>
          <p:cNvSpPr txBox="1">
            <a:spLocks noChangeArrowheads="1"/>
          </p:cNvSpPr>
          <p:nvPr/>
        </p:nvSpPr>
        <p:spPr bwMode="auto">
          <a:xfrm>
            <a:off x="6911975" y="5087938"/>
            <a:ext cx="5318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89</a:t>
            </a:r>
          </a:p>
        </p:txBody>
      </p:sp>
      <p:sp>
        <p:nvSpPr>
          <p:cNvPr id="778324" name="Text Box 84"/>
          <p:cNvSpPr txBox="1">
            <a:spLocks noChangeArrowheads="1"/>
          </p:cNvSpPr>
          <p:nvPr/>
        </p:nvSpPr>
        <p:spPr bwMode="auto">
          <a:xfrm>
            <a:off x="6911975" y="4733925"/>
            <a:ext cx="5318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e5</a:t>
            </a:r>
          </a:p>
        </p:txBody>
      </p:sp>
      <p:sp>
        <p:nvSpPr>
          <p:cNvPr id="778325" name="Line 85"/>
          <p:cNvSpPr>
            <a:spLocks noChangeShapeType="1"/>
          </p:cNvSpPr>
          <p:nvPr/>
        </p:nvSpPr>
        <p:spPr bwMode="auto">
          <a:xfrm>
            <a:off x="4392613" y="4959350"/>
            <a:ext cx="0" cy="315913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8326" name="Text Box 86"/>
          <p:cNvSpPr txBox="1">
            <a:spLocks noChangeArrowheads="1"/>
          </p:cNvSpPr>
          <p:nvPr/>
        </p:nvSpPr>
        <p:spPr bwMode="auto">
          <a:xfrm>
            <a:off x="3903663" y="2033588"/>
            <a:ext cx="1125537" cy="3873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36000" bIns="360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008000"/>
                </a:solidFill>
              </a:rPr>
              <a:t>   </a:t>
            </a:r>
          </a:p>
        </p:txBody>
      </p:sp>
      <p:sp>
        <p:nvSpPr>
          <p:cNvPr id="778327" name="Text Box 87"/>
          <p:cNvSpPr txBox="1">
            <a:spLocks noChangeArrowheads="1"/>
          </p:cNvSpPr>
          <p:nvPr/>
        </p:nvSpPr>
        <p:spPr bwMode="auto">
          <a:xfrm>
            <a:off x="3903663" y="2528888"/>
            <a:ext cx="1125537" cy="3873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36000" bIns="36000">
            <a:spAutoFit/>
          </a:bodyPr>
          <a:lstStyle/>
          <a:p>
            <a:pPr marL="342900" indent="-342900">
              <a:spcBef>
                <a:spcPct val="50000"/>
              </a:spcBef>
            </a:pPr>
            <a:endParaRPr lang="en-US" altLang="zh-CN" sz="2000">
              <a:solidFill>
                <a:srgbClr val="008000"/>
              </a:solidFill>
            </a:endParaRPr>
          </a:p>
        </p:txBody>
      </p:sp>
      <p:sp>
        <p:nvSpPr>
          <p:cNvPr id="778328" name="Rectangle 88"/>
          <p:cNvSpPr>
            <a:spLocks noChangeArrowheads="1"/>
          </p:cNvSpPr>
          <p:nvPr/>
        </p:nvSpPr>
        <p:spPr bwMode="auto">
          <a:xfrm>
            <a:off x="3148013" y="2046288"/>
            <a:ext cx="66833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EBP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778329" name="Rectangle 89"/>
          <p:cNvSpPr>
            <a:spLocks noChangeArrowheads="1"/>
          </p:cNvSpPr>
          <p:nvPr/>
        </p:nvSpPr>
        <p:spPr bwMode="auto">
          <a:xfrm>
            <a:off x="3140075" y="2541588"/>
            <a:ext cx="6477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ESP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778330" name="Rectangle 90"/>
          <p:cNvSpPr>
            <a:spLocks noChangeArrowheads="1"/>
          </p:cNvSpPr>
          <p:nvPr/>
        </p:nvSpPr>
        <p:spPr bwMode="auto">
          <a:xfrm>
            <a:off x="2636838" y="2811463"/>
            <a:ext cx="5810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EIP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778331" name="Text Box 91"/>
          <p:cNvSpPr txBox="1">
            <a:spLocks noChangeArrowheads="1"/>
          </p:cNvSpPr>
          <p:nvPr/>
        </p:nvSpPr>
        <p:spPr bwMode="auto">
          <a:xfrm>
            <a:off x="3859213" y="2033588"/>
            <a:ext cx="125253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bfff0020</a:t>
            </a:r>
          </a:p>
        </p:txBody>
      </p:sp>
      <p:sp>
        <p:nvSpPr>
          <p:cNvPr id="778332" name="Line 92"/>
          <p:cNvSpPr>
            <a:spLocks noChangeShapeType="1"/>
          </p:cNvSpPr>
          <p:nvPr/>
        </p:nvSpPr>
        <p:spPr bwMode="auto">
          <a:xfrm>
            <a:off x="6551613" y="1223963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8333" name="Line 93"/>
          <p:cNvSpPr>
            <a:spLocks noChangeShapeType="1"/>
          </p:cNvSpPr>
          <p:nvPr/>
        </p:nvSpPr>
        <p:spPr bwMode="auto">
          <a:xfrm>
            <a:off x="6551613" y="149383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8334" name="Line 94"/>
          <p:cNvSpPr>
            <a:spLocks noChangeShapeType="1"/>
          </p:cNvSpPr>
          <p:nvPr/>
        </p:nvSpPr>
        <p:spPr bwMode="auto">
          <a:xfrm>
            <a:off x="7137400" y="863600"/>
            <a:ext cx="0" cy="315913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8335" name="Text Box 95"/>
          <p:cNvSpPr txBox="1">
            <a:spLocks noChangeArrowheads="1"/>
          </p:cNvSpPr>
          <p:nvPr/>
        </p:nvSpPr>
        <p:spPr bwMode="auto">
          <a:xfrm>
            <a:off x="7677150" y="1898650"/>
            <a:ext cx="12160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bfff0000</a:t>
            </a:r>
          </a:p>
        </p:txBody>
      </p:sp>
      <p:sp>
        <p:nvSpPr>
          <p:cNvPr id="778336" name="Line 96"/>
          <p:cNvSpPr>
            <a:spLocks noChangeShapeType="1"/>
          </p:cNvSpPr>
          <p:nvPr/>
        </p:nvSpPr>
        <p:spPr bwMode="auto">
          <a:xfrm>
            <a:off x="6551613" y="194310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8337" name="Line 97"/>
          <p:cNvSpPr>
            <a:spLocks noChangeShapeType="1"/>
          </p:cNvSpPr>
          <p:nvPr/>
        </p:nvSpPr>
        <p:spPr bwMode="auto">
          <a:xfrm>
            <a:off x="6551613" y="221297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8338" name="Line 98"/>
          <p:cNvSpPr>
            <a:spLocks noChangeShapeType="1"/>
          </p:cNvSpPr>
          <p:nvPr/>
        </p:nvSpPr>
        <p:spPr bwMode="auto">
          <a:xfrm>
            <a:off x="7137400" y="1582738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8339" name="Line 99"/>
          <p:cNvSpPr>
            <a:spLocks noChangeShapeType="1"/>
          </p:cNvSpPr>
          <p:nvPr/>
        </p:nvSpPr>
        <p:spPr bwMode="auto">
          <a:xfrm>
            <a:off x="6551613" y="31591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8340" name="Line 100"/>
          <p:cNvSpPr>
            <a:spLocks noChangeShapeType="1"/>
          </p:cNvSpPr>
          <p:nvPr/>
        </p:nvSpPr>
        <p:spPr bwMode="auto">
          <a:xfrm>
            <a:off x="6551613" y="347345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8341" name="Text Box 101"/>
          <p:cNvSpPr txBox="1">
            <a:spLocks noChangeArrowheads="1"/>
          </p:cNvSpPr>
          <p:nvPr/>
        </p:nvSpPr>
        <p:spPr bwMode="auto">
          <a:xfrm>
            <a:off x="2546350" y="3197225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80483d4</a:t>
            </a:r>
          </a:p>
        </p:txBody>
      </p:sp>
      <p:sp>
        <p:nvSpPr>
          <p:cNvPr id="778346" name="Rectangle 106"/>
          <p:cNvSpPr>
            <a:spLocks noChangeArrowheads="1"/>
          </p:cNvSpPr>
          <p:nvPr/>
        </p:nvSpPr>
        <p:spPr bwMode="auto">
          <a:xfrm>
            <a:off x="385763" y="3698875"/>
            <a:ext cx="4667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hlink"/>
                </a:solidFill>
              </a:rPr>
              <a:t>55</a:t>
            </a:r>
            <a:endParaRPr lang="zh-CN" altLang="en-US">
              <a:solidFill>
                <a:schemeClr val="hlink"/>
              </a:solidFill>
            </a:endParaRPr>
          </a:p>
        </p:txBody>
      </p:sp>
      <p:sp>
        <p:nvSpPr>
          <p:cNvPr id="778347" name="Rectangle 107"/>
          <p:cNvSpPr>
            <a:spLocks noChangeArrowheads="1"/>
          </p:cNvSpPr>
          <p:nvPr/>
        </p:nvSpPr>
        <p:spPr bwMode="auto">
          <a:xfrm>
            <a:off x="4527550" y="5815013"/>
            <a:ext cx="7604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accent2"/>
                </a:solidFill>
              </a:rPr>
              <a:t>MDR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778350" name="Text Box 110"/>
          <p:cNvSpPr txBox="1">
            <a:spLocks noChangeArrowheads="1"/>
          </p:cNvSpPr>
          <p:nvPr/>
        </p:nvSpPr>
        <p:spPr bwMode="auto">
          <a:xfrm>
            <a:off x="341313" y="1898650"/>
            <a:ext cx="13509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S1:</a:t>
            </a:r>
            <a:r>
              <a:rPr lang="zh-CN" altLang="en-US" sz="2000">
                <a:solidFill>
                  <a:srgbClr val="CC3300"/>
                </a:solidFill>
              </a:rPr>
              <a:t>取指令</a:t>
            </a:r>
          </a:p>
        </p:txBody>
      </p:sp>
      <p:sp>
        <p:nvSpPr>
          <p:cNvPr id="778351" name="Rectangle 111"/>
          <p:cNvSpPr>
            <a:spLocks noChangeArrowheads="1"/>
          </p:cNvSpPr>
          <p:nvPr/>
        </p:nvSpPr>
        <p:spPr bwMode="auto">
          <a:xfrm>
            <a:off x="1016000" y="5897563"/>
            <a:ext cx="4206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hlink"/>
                </a:solidFill>
              </a:rPr>
              <a:t>IR</a:t>
            </a:r>
            <a:endParaRPr lang="zh-CN" altLang="en-US">
              <a:solidFill>
                <a:schemeClr val="hlink"/>
              </a:solidFill>
            </a:endParaRPr>
          </a:p>
        </p:txBody>
      </p:sp>
      <p:sp>
        <p:nvSpPr>
          <p:cNvPr id="778354" name="Text Box 114"/>
          <p:cNvSpPr txBox="1">
            <a:spLocks noChangeArrowheads="1"/>
          </p:cNvSpPr>
          <p:nvPr/>
        </p:nvSpPr>
        <p:spPr bwMode="auto">
          <a:xfrm>
            <a:off x="1692275" y="1898650"/>
            <a:ext cx="17557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S2:</a:t>
            </a:r>
            <a:r>
              <a:rPr lang="zh-CN" altLang="en-US" sz="2000">
                <a:solidFill>
                  <a:srgbClr val="CC3300"/>
                </a:solidFill>
              </a:rPr>
              <a:t>指令译码</a:t>
            </a:r>
          </a:p>
        </p:txBody>
      </p:sp>
      <p:sp>
        <p:nvSpPr>
          <p:cNvPr id="778355" name="Text Box 115"/>
          <p:cNvSpPr txBox="1">
            <a:spLocks noChangeArrowheads="1"/>
          </p:cNvSpPr>
          <p:nvPr/>
        </p:nvSpPr>
        <p:spPr bwMode="auto">
          <a:xfrm>
            <a:off x="341313" y="2303463"/>
            <a:ext cx="17557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S3:</a:t>
            </a:r>
            <a:r>
              <a:rPr lang="zh-CN" altLang="en-US" sz="2000">
                <a:solidFill>
                  <a:srgbClr val="CC3300"/>
                </a:solidFill>
              </a:rPr>
              <a:t>指令执行</a:t>
            </a:r>
          </a:p>
        </p:txBody>
      </p:sp>
      <p:sp>
        <p:nvSpPr>
          <p:cNvPr id="778356" name="Text Box 116"/>
          <p:cNvSpPr txBox="1">
            <a:spLocks noChangeArrowheads="1"/>
          </p:cNvSpPr>
          <p:nvPr/>
        </p:nvSpPr>
        <p:spPr bwMode="auto">
          <a:xfrm>
            <a:off x="3897313" y="2528888"/>
            <a:ext cx="125253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beeefffc</a:t>
            </a:r>
          </a:p>
        </p:txBody>
      </p:sp>
      <p:sp>
        <p:nvSpPr>
          <p:cNvPr id="778357" name="Rectangle 117"/>
          <p:cNvSpPr>
            <a:spLocks noChangeArrowheads="1"/>
          </p:cNvSpPr>
          <p:nvPr/>
        </p:nvSpPr>
        <p:spPr bwMode="auto">
          <a:xfrm>
            <a:off x="4527550" y="3519488"/>
            <a:ext cx="7508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accent2"/>
                </a:solidFill>
              </a:rPr>
              <a:t>MAR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778358" name="Text Box 118"/>
          <p:cNvSpPr txBox="1">
            <a:spLocks noChangeArrowheads="1"/>
          </p:cNvSpPr>
          <p:nvPr/>
        </p:nvSpPr>
        <p:spPr bwMode="auto">
          <a:xfrm>
            <a:off x="3986213" y="3152775"/>
            <a:ext cx="12525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beeefffc</a:t>
            </a:r>
          </a:p>
        </p:txBody>
      </p:sp>
      <p:sp>
        <p:nvSpPr>
          <p:cNvPr id="778359" name="Text Box 119"/>
          <p:cNvSpPr txBox="1">
            <a:spLocks noChangeArrowheads="1"/>
          </p:cNvSpPr>
          <p:nvPr/>
        </p:nvSpPr>
        <p:spPr bwMode="auto">
          <a:xfrm>
            <a:off x="7677150" y="3114675"/>
            <a:ext cx="12525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beeefffc</a:t>
            </a:r>
          </a:p>
        </p:txBody>
      </p:sp>
      <p:sp>
        <p:nvSpPr>
          <p:cNvPr id="778360" name="Text Box 120"/>
          <p:cNvSpPr txBox="1">
            <a:spLocks noChangeArrowheads="1"/>
          </p:cNvSpPr>
          <p:nvPr/>
        </p:nvSpPr>
        <p:spPr bwMode="auto">
          <a:xfrm>
            <a:off x="1150938" y="188913"/>
            <a:ext cx="7154862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400">
                <a:solidFill>
                  <a:srgbClr val="FF3300"/>
                </a:solidFill>
              </a:rPr>
              <a:t>功能：</a:t>
            </a:r>
            <a:r>
              <a:rPr lang="en-US" altLang="zh-CN" sz="2400">
                <a:solidFill>
                  <a:srgbClr val="FF3300"/>
                </a:solidFill>
              </a:rPr>
              <a:t>R[esp]</a:t>
            </a:r>
            <a:r>
              <a:rPr lang="en-US" altLang="zh-CN" sz="240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← </a:t>
            </a:r>
            <a:r>
              <a:rPr lang="en-US" altLang="zh-CN" sz="2400">
                <a:solidFill>
                  <a:srgbClr val="FF3300"/>
                </a:solidFill>
              </a:rPr>
              <a:t>R[esp]-4</a:t>
            </a:r>
            <a:r>
              <a:rPr lang="zh-CN" altLang="en-US" sz="2400">
                <a:solidFill>
                  <a:srgbClr val="FF3300"/>
                </a:solidFill>
              </a:rPr>
              <a:t>，</a:t>
            </a:r>
            <a:r>
              <a:rPr lang="en-US" altLang="zh-CN" sz="2400">
                <a:solidFill>
                  <a:srgbClr val="FF3300"/>
                </a:solidFill>
              </a:rPr>
              <a:t>M[R[esp]] ←R[ebp]</a:t>
            </a:r>
          </a:p>
        </p:txBody>
      </p:sp>
      <p:sp>
        <p:nvSpPr>
          <p:cNvPr id="778361" name="Text Box 121"/>
          <p:cNvSpPr txBox="1">
            <a:spLocks noChangeArrowheads="1"/>
          </p:cNvSpPr>
          <p:nvPr/>
        </p:nvSpPr>
        <p:spPr bwMode="auto">
          <a:xfrm>
            <a:off x="5021263" y="2033588"/>
            <a:ext cx="315912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5</a:t>
            </a:r>
          </a:p>
        </p:txBody>
      </p:sp>
      <p:sp>
        <p:nvSpPr>
          <p:cNvPr id="778362" name="Text Box 122"/>
          <p:cNvSpPr txBox="1">
            <a:spLocks noChangeArrowheads="1"/>
          </p:cNvSpPr>
          <p:nvPr/>
        </p:nvSpPr>
        <p:spPr bwMode="auto">
          <a:xfrm>
            <a:off x="5021263" y="2568575"/>
            <a:ext cx="315912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指令执行过程</a:t>
            </a:r>
          </a:p>
        </p:txBody>
      </p:sp>
      <p:sp>
        <p:nvSpPr>
          <p:cNvPr id="779267" name="Text Box 3"/>
          <p:cNvSpPr txBox="1">
            <a:spLocks noChangeArrowheads="1"/>
          </p:cNvSpPr>
          <p:nvPr/>
        </p:nvSpPr>
        <p:spPr bwMode="auto">
          <a:xfrm>
            <a:off x="657225" y="3068638"/>
            <a:ext cx="1484313" cy="466725"/>
          </a:xfrm>
          <a:prstGeom prst="rect">
            <a:avLst/>
          </a:prstGeom>
          <a:solidFill>
            <a:srgbClr val="0000FF">
              <a:alpha val="25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400"/>
              <a:t>  控制器</a:t>
            </a:r>
          </a:p>
        </p:txBody>
      </p:sp>
      <p:sp>
        <p:nvSpPr>
          <p:cNvPr id="779268" name="Rectangle 4"/>
          <p:cNvSpPr>
            <a:spLocks noChangeArrowheads="1"/>
          </p:cNvSpPr>
          <p:nvPr/>
        </p:nvSpPr>
        <p:spPr bwMode="auto">
          <a:xfrm>
            <a:off x="341313" y="1854200"/>
            <a:ext cx="4949825" cy="4905375"/>
          </a:xfrm>
          <a:prstGeom prst="rect">
            <a:avLst/>
          </a:prstGeom>
          <a:noFill/>
          <a:ln w="38100" cap="rnd" algn="ctr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9269" name="Text Box 5"/>
          <p:cNvSpPr txBox="1">
            <a:spLocks noChangeArrowheads="1"/>
          </p:cNvSpPr>
          <p:nvPr/>
        </p:nvSpPr>
        <p:spPr bwMode="auto">
          <a:xfrm>
            <a:off x="2592388" y="3159125"/>
            <a:ext cx="1123950" cy="406400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008000"/>
                </a:solidFill>
              </a:rPr>
              <a:t>   </a:t>
            </a:r>
          </a:p>
        </p:txBody>
      </p:sp>
      <p:sp>
        <p:nvSpPr>
          <p:cNvPr id="779270" name="Text Box 6"/>
          <p:cNvSpPr txBox="1">
            <a:spLocks noChangeArrowheads="1"/>
          </p:cNvSpPr>
          <p:nvPr/>
        </p:nvSpPr>
        <p:spPr bwMode="auto">
          <a:xfrm>
            <a:off x="3986213" y="3114675"/>
            <a:ext cx="1125537" cy="449263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82800" bIns="828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  </a:t>
            </a:r>
          </a:p>
        </p:txBody>
      </p:sp>
      <p:sp>
        <p:nvSpPr>
          <p:cNvPr id="779271" name="Text Box 7"/>
          <p:cNvSpPr txBox="1">
            <a:spLocks noChangeArrowheads="1"/>
          </p:cNvSpPr>
          <p:nvPr/>
        </p:nvSpPr>
        <p:spPr bwMode="auto">
          <a:xfrm>
            <a:off x="4032250" y="6173788"/>
            <a:ext cx="1079500" cy="376237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  </a:t>
            </a:r>
          </a:p>
        </p:txBody>
      </p:sp>
      <p:sp>
        <p:nvSpPr>
          <p:cNvPr id="779272" name="Line 8"/>
          <p:cNvSpPr>
            <a:spLocks noChangeShapeType="1"/>
          </p:cNvSpPr>
          <p:nvPr/>
        </p:nvSpPr>
        <p:spPr bwMode="auto">
          <a:xfrm>
            <a:off x="2141538" y="3338513"/>
            <a:ext cx="450850" cy="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9273" name="Line 9"/>
          <p:cNvSpPr>
            <a:spLocks noChangeShapeType="1"/>
          </p:cNvSpPr>
          <p:nvPr/>
        </p:nvSpPr>
        <p:spPr bwMode="auto">
          <a:xfrm>
            <a:off x="3716338" y="3338513"/>
            <a:ext cx="271462" cy="0"/>
          </a:xfrm>
          <a:prstGeom prst="line">
            <a:avLst/>
          </a:prstGeom>
          <a:noFill/>
          <a:ln w="38100">
            <a:solidFill>
              <a:srgbClr val="007635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9274" name="Line 10"/>
          <p:cNvSpPr>
            <a:spLocks noChangeShapeType="1"/>
          </p:cNvSpPr>
          <p:nvPr/>
        </p:nvSpPr>
        <p:spPr bwMode="auto">
          <a:xfrm>
            <a:off x="4392613" y="5678488"/>
            <a:ext cx="0" cy="4953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79275" name="Group 11"/>
          <p:cNvGrpSpPr>
            <a:grpSpLocks/>
          </p:cNvGrpSpPr>
          <p:nvPr/>
        </p:nvGrpSpPr>
        <p:grpSpPr bwMode="auto">
          <a:xfrm>
            <a:off x="2771775" y="3924300"/>
            <a:ext cx="765175" cy="1484313"/>
            <a:chOff x="3135" y="2472"/>
            <a:chExt cx="454" cy="935"/>
          </a:xfrm>
        </p:grpSpPr>
        <p:grpSp>
          <p:nvGrpSpPr>
            <p:cNvPr id="779276" name="Group 12"/>
            <p:cNvGrpSpPr>
              <a:grpSpLocks/>
            </p:cNvGrpSpPr>
            <p:nvPr/>
          </p:nvGrpSpPr>
          <p:grpSpPr bwMode="auto">
            <a:xfrm flipH="1">
              <a:off x="3135" y="2472"/>
              <a:ext cx="454" cy="935"/>
              <a:chOff x="3078" y="2330"/>
              <a:chExt cx="625" cy="1580"/>
            </a:xfrm>
          </p:grpSpPr>
          <p:sp>
            <p:nvSpPr>
              <p:cNvPr id="779277" name="Line 12"/>
              <p:cNvSpPr>
                <a:spLocks noChangeShapeType="1"/>
              </p:cNvSpPr>
              <p:nvPr/>
            </p:nvSpPr>
            <p:spPr bwMode="auto">
              <a:xfrm flipH="1">
                <a:off x="3078" y="2330"/>
                <a:ext cx="9" cy="6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9278" name="Line 13"/>
              <p:cNvSpPr>
                <a:spLocks noChangeShapeType="1"/>
              </p:cNvSpPr>
              <p:nvPr/>
            </p:nvSpPr>
            <p:spPr bwMode="auto">
              <a:xfrm>
                <a:off x="3107" y="2330"/>
                <a:ext cx="592" cy="30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9279" name="Line 14"/>
              <p:cNvSpPr>
                <a:spLocks noChangeShapeType="1"/>
              </p:cNvSpPr>
              <p:nvPr/>
            </p:nvSpPr>
            <p:spPr bwMode="auto">
              <a:xfrm>
                <a:off x="3087" y="3018"/>
                <a:ext cx="213" cy="11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9280" name="Line 16"/>
              <p:cNvSpPr>
                <a:spLocks noChangeShapeType="1"/>
              </p:cNvSpPr>
              <p:nvPr/>
            </p:nvSpPr>
            <p:spPr bwMode="auto">
              <a:xfrm>
                <a:off x="3693" y="2644"/>
                <a:ext cx="10" cy="45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9281" name="Line 18"/>
              <p:cNvSpPr>
                <a:spLocks noChangeShapeType="1"/>
              </p:cNvSpPr>
              <p:nvPr/>
            </p:nvSpPr>
            <p:spPr bwMode="auto">
              <a:xfrm flipV="1">
                <a:off x="3120" y="3256"/>
                <a:ext cx="0" cy="65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9282" name="Line 19"/>
              <p:cNvSpPr>
                <a:spLocks noChangeShapeType="1"/>
              </p:cNvSpPr>
              <p:nvPr/>
            </p:nvSpPr>
            <p:spPr bwMode="auto">
              <a:xfrm flipV="1">
                <a:off x="3135" y="3549"/>
                <a:ext cx="564" cy="34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9283" name="Line 20"/>
              <p:cNvSpPr>
                <a:spLocks noChangeShapeType="1"/>
              </p:cNvSpPr>
              <p:nvPr/>
            </p:nvSpPr>
            <p:spPr bwMode="auto">
              <a:xfrm flipV="1">
                <a:off x="3121" y="3125"/>
                <a:ext cx="171" cy="1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9284" name="Line 22"/>
              <p:cNvSpPr>
                <a:spLocks noChangeShapeType="1"/>
              </p:cNvSpPr>
              <p:nvPr/>
            </p:nvSpPr>
            <p:spPr bwMode="auto">
              <a:xfrm flipV="1">
                <a:off x="3702" y="3067"/>
                <a:ext cx="0" cy="4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79285" name="Rectangle 25"/>
            <p:cNvSpPr>
              <a:spLocks noChangeArrowheads="1"/>
            </p:cNvSpPr>
            <p:nvPr/>
          </p:nvSpPr>
          <p:spPr bwMode="auto">
            <a:xfrm rot="16200000" flipH="1">
              <a:off x="3033" y="2830"/>
              <a:ext cx="510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>
                  <a:latin typeface="Arial" pitchFamily="34" charset="0"/>
                  <a:ea typeface="宋体" pitchFamily="2" charset="-122"/>
                  <a:cs typeface="Arial" pitchFamily="34" charset="0"/>
                </a:rPr>
                <a:t>ALU</a:t>
              </a:r>
            </a:p>
          </p:txBody>
        </p:sp>
      </p:grpSp>
      <p:grpSp>
        <p:nvGrpSpPr>
          <p:cNvPr id="779286" name="Group 22"/>
          <p:cNvGrpSpPr>
            <a:grpSpLocks/>
          </p:cNvGrpSpPr>
          <p:nvPr/>
        </p:nvGrpSpPr>
        <p:grpSpPr bwMode="auto">
          <a:xfrm>
            <a:off x="3492500" y="4329113"/>
            <a:ext cx="404813" cy="809625"/>
            <a:chOff x="2030" y="2415"/>
            <a:chExt cx="341" cy="510"/>
          </a:xfrm>
        </p:grpSpPr>
        <p:sp>
          <p:nvSpPr>
            <p:cNvPr id="779287" name="Line 23"/>
            <p:cNvSpPr>
              <a:spLocks noChangeShapeType="1"/>
            </p:cNvSpPr>
            <p:nvPr/>
          </p:nvSpPr>
          <p:spPr bwMode="auto">
            <a:xfrm flipH="1">
              <a:off x="2031" y="241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9288" name="Line 24"/>
            <p:cNvSpPr>
              <a:spLocks noChangeShapeType="1"/>
            </p:cNvSpPr>
            <p:nvPr/>
          </p:nvSpPr>
          <p:spPr bwMode="auto">
            <a:xfrm flipH="1">
              <a:off x="2030" y="292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79289" name="Text Box 25"/>
          <p:cNvSpPr txBox="1">
            <a:spLocks noChangeArrowheads="1"/>
          </p:cNvSpPr>
          <p:nvPr/>
        </p:nvSpPr>
        <p:spPr bwMode="auto">
          <a:xfrm>
            <a:off x="1781175" y="3833813"/>
            <a:ext cx="450850" cy="1625600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000"/>
              <a:t>标</a:t>
            </a:r>
          </a:p>
          <a:p>
            <a:pPr marL="342900" indent="-342900"/>
            <a:r>
              <a:rPr lang="zh-CN" altLang="en-US" sz="2000"/>
              <a:t>志</a:t>
            </a:r>
          </a:p>
          <a:p>
            <a:pPr marL="342900" indent="-342900"/>
            <a:r>
              <a:rPr lang="zh-CN" altLang="en-US" sz="2000"/>
              <a:t>寄</a:t>
            </a:r>
          </a:p>
          <a:p>
            <a:pPr marL="342900" indent="-342900"/>
            <a:r>
              <a:rPr lang="zh-CN" altLang="en-US" sz="2000"/>
              <a:t>存</a:t>
            </a:r>
          </a:p>
          <a:p>
            <a:pPr marL="342900" indent="-342900"/>
            <a:r>
              <a:rPr lang="zh-CN" altLang="en-US" sz="2000"/>
              <a:t>器</a:t>
            </a:r>
            <a:endParaRPr lang="en-US" altLang="zh-CN" sz="2000"/>
          </a:p>
        </p:txBody>
      </p:sp>
      <p:sp>
        <p:nvSpPr>
          <p:cNvPr id="779290" name="Line 26"/>
          <p:cNvSpPr>
            <a:spLocks noChangeShapeType="1"/>
          </p:cNvSpPr>
          <p:nvPr/>
        </p:nvSpPr>
        <p:spPr bwMode="auto">
          <a:xfrm flipH="1">
            <a:off x="2232025" y="4419600"/>
            <a:ext cx="539750" cy="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79291" name="Group 27"/>
          <p:cNvGrpSpPr>
            <a:grpSpLocks/>
          </p:cNvGrpSpPr>
          <p:nvPr/>
        </p:nvGrpSpPr>
        <p:grpSpPr bwMode="auto">
          <a:xfrm>
            <a:off x="1511300" y="3519488"/>
            <a:ext cx="227013" cy="855662"/>
            <a:chOff x="895" y="1905"/>
            <a:chExt cx="143" cy="539"/>
          </a:xfrm>
        </p:grpSpPr>
        <p:sp>
          <p:nvSpPr>
            <p:cNvPr id="779292" name="Line 28"/>
            <p:cNvSpPr>
              <a:spLocks noChangeShapeType="1"/>
            </p:cNvSpPr>
            <p:nvPr/>
          </p:nvSpPr>
          <p:spPr bwMode="auto">
            <a:xfrm flipH="1">
              <a:off x="896" y="2443"/>
              <a:ext cx="142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9293" name="Line 29"/>
            <p:cNvSpPr>
              <a:spLocks noChangeShapeType="1"/>
            </p:cNvSpPr>
            <p:nvPr/>
          </p:nvSpPr>
          <p:spPr bwMode="auto">
            <a:xfrm flipV="1">
              <a:off x="895" y="1905"/>
              <a:ext cx="0" cy="539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79294" name="Line 30"/>
          <p:cNvSpPr>
            <a:spLocks noChangeShapeType="1"/>
          </p:cNvSpPr>
          <p:nvPr/>
        </p:nvSpPr>
        <p:spPr bwMode="auto">
          <a:xfrm flipV="1">
            <a:off x="4527550" y="3563938"/>
            <a:ext cx="0" cy="53975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79295" name="Group 31"/>
          <p:cNvGrpSpPr>
            <a:grpSpLocks/>
          </p:cNvGrpSpPr>
          <p:nvPr/>
        </p:nvGrpSpPr>
        <p:grpSpPr bwMode="auto">
          <a:xfrm>
            <a:off x="2501900" y="4776788"/>
            <a:ext cx="1530350" cy="1487487"/>
            <a:chOff x="1576" y="2924"/>
            <a:chExt cx="964" cy="937"/>
          </a:xfrm>
        </p:grpSpPr>
        <p:sp>
          <p:nvSpPr>
            <p:cNvPr id="779296" name="Line 32"/>
            <p:cNvSpPr>
              <a:spLocks noChangeShapeType="1"/>
            </p:cNvSpPr>
            <p:nvPr/>
          </p:nvSpPr>
          <p:spPr bwMode="auto">
            <a:xfrm>
              <a:off x="1576" y="2924"/>
              <a:ext cx="0" cy="935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9297" name="Line 33"/>
            <p:cNvSpPr>
              <a:spLocks noChangeShapeType="1"/>
            </p:cNvSpPr>
            <p:nvPr/>
          </p:nvSpPr>
          <p:spPr bwMode="auto">
            <a:xfrm>
              <a:off x="1576" y="3861"/>
              <a:ext cx="964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9298" name="Line 34"/>
            <p:cNvSpPr>
              <a:spLocks noChangeShapeType="1"/>
            </p:cNvSpPr>
            <p:nvPr/>
          </p:nvSpPr>
          <p:spPr bwMode="auto">
            <a:xfrm flipH="1">
              <a:off x="1576" y="2924"/>
              <a:ext cx="171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79299" name="Group 35"/>
          <p:cNvGrpSpPr>
            <a:grpSpLocks/>
          </p:cNvGrpSpPr>
          <p:nvPr/>
        </p:nvGrpSpPr>
        <p:grpSpPr bwMode="auto">
          <a:xfrm>
            <a:off x="3357563" y="5543550"/>
            <a:ext cx="493712" cy="719138"/>
            <a:chOff x="2115" y="3405"/>
            <a:chExt cx="311" cy="453"/>
          </a:xfrm>
        </p:grpSpPr>
        <p:sp>
          <p:nvSpPr>
            <p:cNvPr id="779300" name="Line 36"/>
            <p:cNvSpPr>
              <a:spLocks noChangeShapeType="1"/>
            </p:cNvSpPr>
            <p:nvPr/>
          </p:nvSpPr>
          <p:spPr bwMode="auto">
            <a:xfrm flipV="1">
              <a:off x="2115" y="3405"/>
              <a:ext cx="0" cy="45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9301" name="Line 37"/>
            <p:cNvSpPr>
              <a:spLocks noChangeShapeType="1"/>
            </p:cNvSpPr>
            <p:nvPr/>
          </p:nvSpPr>
          <p:spPr bwMode="auto">
            <a:xfrm>
              <a:off x="2115" y="3407"/>
              <a:ext cx="311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79302" name="Group 38"/>
          <p:cNvGrpSpPr>
            <a:grpSpLocks/>
          </p:cNvGrpSpPr>
          <p:nvPr/>
        </p:nvGrpSpPr>
        <p:grpSpPr bwMode="auto">
          <a:xfrm>
            <a:off x="1150938" y="3606800"/>
            <a:ext cx="4725987" cy="2208213"/>
            <a:chOff x="725" y="2158"/>
            <a:chExt cx="2977" cy="1448"/>
          </a:xfrm>
        </p:grpSpPr>
        <p:sp>
          <p:nvSpPr>
            <p:cNvPr id="779303" name="Line 39"/>
            <p:cNvSpPr>
              <a:spLocks noChangeShapeType="1"/>
            </p:cNvSpPr>
            <p:nvPr/>
          </p:nvSpPr>
          <p:spPr bwMode="auto">
            <a:xfrm flipV="1">
              <a:off x="725" y="3606"/>
              <a:ext cx="297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9304" name="Line 40"/>
            <p:cNvSpPr>
              <a:spLocks noChangeShapeType="1"/>
            </p:cNvSpPr>
            <p:nvPr/>
          </p:nvSpPr>
          <p:spPr bwMode="auto">
            <a:xfrm>
              <a:off x="754" y="2158"/>
              <a:ext cx="0" cy="138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9305" name="Line 41"/>
            <p:cNvSpPr>
              <a:spLocks noChangeShapeType="1"/>
            </p:cNvSpPr>
            <p:nvPr/>
          </p:nvSpPr>
          <p:spPr bwMode="auto">
            <a:xfrm flipV="1">
              <a:off x="1916" y="3209"/>
              <a:ext cx="0" cy="36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79306" name="Text Box 42"/>
          <p:cNvSpPr txBox="1">
            <a:spLocks noChangeArrowheads="1"/>
          </p:cNvSpPr>
          <p:nvPr/>
        </p:nvSpPr>
        <p:spPr bwMode="auto">
          <a:xfrm>
            <a:off x="657225" y="6219825"/>
            <a:ext cx="1035050" cy="376238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    </a:t>
            </a:r>
            <a:endParaRPr lang="en-US" altLang="zh-CN">
              <a:solidFill>
                <a:schemeClr val="hlink"/>
              </a:solidFill>
            </a:endParaRPr>
          </a:p>
        </p:txBody>
      </p:sp>
      <p:sp>
        <p:nvSpPr>
          <p:cNvPr id="779307" name="Line 43"/>
          <p:cNvSpPr>
            <a:spLocks noChangeShapeType="1"/>
          </p:cNvSpPr>
          <p:nvPr/>
        </p:nvSpPr>
        <p:spPr bwMode="auto">
          <a:xfrm flipH="1">
            <a:off x="1692275" y="6443663"/>
            <a:ext cx="2341563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9308" name="Line 44"/>
          <p:cNvSpPr>
            <a:spLocks noChangeShapeType="1"/>
          </p:cNvSpPr>
          <p:nvPr/>
        </p:nvSpPr>
        <p:spPr bwMode="auto">
          <a:xfrm flipV="1">
            <a:off x="836613" y="3519488"/>
            <a:ext cx="0" cy="270033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9309" name="Text Box 45"/>
          <p:cNvSpPr txBox="1">
            <a:spLocks noChangeArrowheads="1"/>
          </p:cNvSpPr>
          <p:nvPr/>
        </p:nvSpPr>
        <p:spPr bwMode="auto">
          <a:xfrm>
            <a:off x="5472113" y="3384550"/>
            <a:ext cx="8556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008000"/>
                </a:solidFill>
              </a:rPr>
              <a:t>地址</a:t>
            </a:r>
          </a:p>
        </p:txBody>
      </p:sp>
      <p:sp>
        <p:nvSpPr>
          <p:cNvPr id="779310" name="AutoShape 46"/>
          <p:cNvSpPr>
            <a:spLocks noChangeArrowheads="1"/>
          </p:cNvSpPr>
          <p:nvPr/>
        </p:nvSpPr>
        <p:spPr bwMode="auto">
          <a:xfrm>
            <a:off x="5338763" y="4419600"/>
            <a:ext cx="1214437" cy="450850"/>
          </a:xfrm>
          <a:prstGeom prst="leftRightArrow">
            <a:avLst>
              <a:gd name="adj1" fmla="val 50000"/>
              <a:gd name="adj2" fmla="val 53873"/>
            </a:avLst>
          </a:prstGeom>
          <a:solidFill>
            <a:schemeClr val="bg1"/>
          </a:solidFill>
          <a:ln w="28575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9311" name="Text Box 47"/>
          <p:cNvSpPr txBox="1">
            <a:spLocks noChangeArrowheads="1"/>
          </p:cNvSpPr>
          <p:nvPr/>
        </p:nvSpPr>
        <p:spPr bwMode="auto">
          <a:xfrm>
            <a:off x="5608638" y="5813425"/>
            <a:ext cx="7651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数据</a:t>
            </a:r>
          </a:p>
        </p:txBody>
      </p:sp>
      <p:sp>
        <p:nvSpPr>
          <p:cNvPr id="779312" name="AutoShape 48"/>
          <p:cNvSpPr>
            <a:spLocks noChangeArrowheads="1"/>
          </p:cNvSpPr>
          <p:nvPr/>
        </p:nvSpPr>
        <p:spPr bwMode="auto">
          <a:xfrm>
            <a:off x="5294313" y="6083300"/>
            <a:ext cx="1260475" cy="450850"/>
          </a:xfrm>
          <a:prstGeom prst="leftRightArrow">
            <a:avLst>
              <a:gd name="adj1" fmla="val 50000"/>
              <a:gd name="adj2" fmla="val 55915"/>
            </a:avLst>
          </a:prstGeom>
          <a:solidFill>
            <a:schemeClr val="bg1"/>
          </a:solidFill>
          <a:ln w="28575" algn="ctr">
            <a:solidFill>
              <a:srgbClr val="3333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9313" name="Text Box 49"/>
          <p:cNvSpPr txBox="1">
            <a:spLocks noChangeArrowheads="1"/>
          </p:cNvSpPr>
          <p:nvPr/>
        </p:nvSpPr>
        <p:spPr bwMode="auto">
          <a:xfrm>
            <a:off x="5564188" y="4111625"/>
            <a:ext cx="8556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FF3300"/>
                </a:solidFill>
              </a:rPr>
              <a:t>控制</a:t>
            </a:r>
          </a:p>
        </p:txBody>
      </p:sp>
      <p:sp>
        <p:nvSpPr>
          <p:cNvPr id="779314" name="AutoShape 50"/>
          <p:cNvSpPr>
            <a:spLocks noChangeArrowheads="1"/>
          </p:cNvSpPr>
          <p:nvPr/>
        </p:nvSpPr>
        <p:spPr bwMode="auto">
          <a:xfrm>
            <a:off x="5292725" y="2970213"/>
            <a:ext cx="1260475" cy="541337"/>
          </a:xfrm>
          <a:prstGeom prst="rightArrow">
            <a:avLst>
              <a:gd name="adj1" fmla="val 50000"/>
              <a:gd name="adj2" fmla="val 58211"/>
            </a:avLst>
          </a:prstGeom>
          <a:solidFill>
            <a:schemeClr val="bg1"/>
          </a:solidFill>
          <a:ln w="28575" algn="ctr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9315" name="Line 51"/>
          <p:cNvSpPr>
            <a:spLocks noChangeShapeType="1"/>
          </p:cNvSpPr>
          <p:nvPr/>
        </p:nvSpPr>
        <p:spPr bwMode="auto">
          <a:xfrm flipV="1">
            <a:off x="5924550" y="4778375"/>
            <a:ext cx="0" cy="99060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79316" name="Group 52"/>
          <p:cNvGrpSpPr>
            <a:grpSpLocks/>
          </p:cNvGrpSpPr>
          <p:nvPr/>
        </p:nvGrpSpPr>
        <p:grpSpPr bwMode="auto">
          <a:xfrm>
            <a:off x="3490913" y="3603625"/>
            <a:ext cx="1755775" cy="2127250"/>
            <a:chOff x="2199" y="2185"/>
            <a:chExt cx="1106" cy="1340"/>
          </a:xfrm>
        </p:grpSpPr>
        <p:sp>
          <p:nvSpPr>
            <p:cNvPr id="779317" name="Text Box 53"/>
            <p:cNvSpPr txBox="1">
              <a:spLocks noChangeArrowheads="1"/>
            </p:cNvSpPr>
            <p:nvPr/>
          </p:nvSpPr>
          <p:spPr bwMode="auto">
            <a:xfrm>
              <a:off x="2199" y="2185"/>
              <a:ext cx="737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400">
                  <a:solidFill>
                    <a:schemeClr val="accent2"/>
                  </a:solidFill>
                </a:rPr>
                <a:t>GPRs</a:t>
              </a:r>
            </a:p>
          </p:txBody>
        </p:sp>
        <p:grpSp>
          <p:nvGrpSpPr>
            <p:cNvPr id="779318" name="Group 54"/>
            <p:cNvGrpSpPr>
              <a:grpSpLocks/>
            </p:cNvGrpSpPr>
            <p:nvPr/>
          </p:nvGrpSpPr>
          <p:grpSpPr bwMode="auto">
            <a:xfrm>
              <a:off x="2452" y="2500"/>
              <a:ext cx="853" cy="1025"/>
              <a:chOff x="2398" y="2273"/>
              <a:chExt cx="853" cy="1025"/>
            </a:xfrm>
          </p:grpSpPr>
          <p:grpSp>
            <p:nvGrpSpPr>
              <p:cNvPr id="779319" name="Group 55"/>
              <p:cNvGrpSpPr>
                <a:grpSpLocks/>
              </p:cNvGrpSpPr>
              <p:nvPr/>
            </p:nvGrpSpPr>
            <p:grpSpPr bwMode="auto">
              <a:xfrm>
                <a:off x="2398" y="2273"/>
                <a:ext cx="652" cy="992"/>
                <a:chOff x="2228" y="1678"/>
                <a:chExt cx="737" cy="992"/>
              </a:xfrm>
            </p:grpSpPr>
            <p:sp>
              <p:nvSpPr>
                <p:cNvPr id="779320" name="Rectangle 56"/>
                <p:cNvSpPr>
                  <a:spLocks noChangeArrowheads="1"/>
                </p:cNvSpPr>
                <p:nvPr/>
              </p:nvSpPr>
              <p:spPr bwMode="auto">
                <a:xfrm>
                  <a:off x="2228" y="1678"/>
                  <a:ext cx="737" cy="992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9321" name="Line 57"/>
                <p:cNvSpPr>
                  <a:spLocks noChangeShapeType="1"/>
                </p:cNvSpPr>
                <p:nvPr/>
              </p:nvSpPr>
              <p:spPr bwMode="auto">
                <a:xfrm>
                  <a:off x="2228" y="1933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9322" name="Line 58"/>
                <p:cNvSpPr>
                  <a:spLocks noChangeShapeType="1"/>
                </p:cNvSpPr>
                <p:nvPr/>
              </p:nvSpPr>
              <p:spPr bwMode="auto">
                <a:xfrm>
                  <a:off x="2228" y="2188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9323" name="Line 59"/>
                <p:cNvSpPr>
                  <a:spLocks noChangeShapeType="1"/>
                </p:cNvSpPr>
                <p:nvPr/>
              </p:nvSpPr>
              <p:spPr bwMode="auto">
                <a:xfrm>
                  <a:off x="2228" y="2415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79324" name="Text Box 60"/>
              <p:cNvSpPr txBox="1">
                <a:spLocks noChangeArrowheads="1"/>
              </p:cNvSpPr>
              <p:nvPr/>
            </p:nvSpPr>
            <p:spPr bwMode="auto">
              <a:xfrm>
                <a:off x="3051" y="2282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0</a:t>
                </a:r>
              </a:p>
            </p:txBody>
          </p:sp>
          <p:sp>
            <p:nvSpPr>
              <p:cNvPr id="779325" name="Text Box 61"/>
              <p:cNvSpPr txBox="1">
                <a:spLocks noChangeArrowheads="1"/>
              </p:cNvSpPr>
              <p:nvPr/>
            </p:nvSpPr>
            <p:spPr bwMode="auto">
              <a:xfrm>
                <a:off x="3052" y="2525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1</a:t>
                </a:r>
              </a:p>
            </p:txBody>
          </p:sp>
          <p:sp>
            <p:nvSpPr>
              <p:cNvPr id="779326" name="Text Box 62"/>
              <p:cNvSpPr txBox="1">
                <a:spLocks noChangeArrowheads="1"/>
              </p:cNvSpPr>
              <p:nvPr/>
            </p:nvSpPr>
            <p:spPr bwMode="auto">
              <a:xfrm>
                <a:off x="3052" y="2784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endParaRPr lang="en-US" altLang="zh-CN"/>
              </a:p>
            </p:txBody>
          </p:sp>
          <p:sp>
            <p:nvSpPr>
              <p:cNvPr id="779327" name="Text Box 63"/>
              <p:cNvSpPr txBox="1">
                <a:spLocks noChangeArrowheads="1"/>
              </p:cNvSpPr>
              <p:nvPr/>
            </p:nvSpPr>
            <p:spPr bwMode="auto">
              <a:xfrm>
                <a:off x="3051" y="3067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7</a:t>
                </a:r>
              </a:p>
            </p:txBody>
          </p:sp>
        </p:grpSp>
        <p:sp>
          <p:nvSpPr>
            <p:cNvPr id="779328" name="Rectangle 64"/>
            <p:cNvSpPr>
              <a:spLocks noChangeArrowheads="1"/>
            </p:cNvSpPr>
            <p:nvPr/>
          </p:nvSpPr>
          <p:spPr bwMode="auto">
            <a:xfrm>
              <a:off x="2455" y="2500"/>
              <a:ext cx="652" cy="992"/>
            </a:xfrm>
            <a:prstGeom prst="rect">
              <a:avLst/>
            </a:prstGeom>
            <a:solidFill>
              <a:srgbClr val="008000">
                <a:alpha val="17000"/>
              </a:srgb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79329" name="Rectangle 65"/>
          <p:cNvSpPr>
            <a:spLocks noChangeArrowheads="1"/>
          </p:cNvSpPr>
          <p:nvPr/>
        </p:nvSpPr>
        <p:spPr bwMode="auto">
          <a:xfrm>
            <a:off x="6551613" y="819150"/>
            <a:ext cx="1133475" cy="57150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9330" name="Line 66"/>
          <p:cNvSpPr>
            <a:spLocks noChangeShapeType="1"/>
          </p:cNvSpPr>
          <p:nvPr/>
        </p:nvSpPr>
        <p:spPr bwMode="auto">
          <a:xfrm>
            <a:off x="6551613" y="252888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9331" name="Line 67"/>
          <p:cNvSpPr>
            <a:spLocks noChangeShapeType="1"/>
          </p:cNvSpPr>
          <p:nvPr/>
        </p:nvSpPr>
        <p:spPr bwMode="auto">
          <a:xfrm>
            <a:off x="6551613" y="2843213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9332" name="Line 68"/>
          <p:cNvSpPr>
            <a:spLocks noChangeShapeType="1"/>
          </p:cNvSpPr>
          <p:nvPr/>
        </p:nvSpPr>
        <p:spPr bwMode="auto">
          <a:xfrm>
            <a:off x="6551613" y="47339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9333" name="Line 69"/>
          <p:cNvSpPr>
            <a:spLocks noChangeShapeType="1"/>
          </p:cNvSpPr>
          <p:nvPr/>
        </p:nvSpPr>
        <p:spPr bwMode="auto">
          <a:xfrm>
            <a:off x="6551613" y="509428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9334" name="Line 70"/>
          <p:cNvSpPr>
            <a:spLocks noChangeShapeType="1"/>
          </p:cNvSpPr>
          <p:nvPr/>
        </p:nvSpPr>
        <p:spPr bwMode="auto">
          <a:xfrm>
            <a:off x="6551613" y="545465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9335" name="Line 71"/>
          <p:cNvSpPr>
            <a:spLocks noChangeShapeType="1"/>
          </p:cNvSpPr>
          <p:nvPr/>
        </p:nvSpPr>
        <p:spPr bwMode="auto">
          <a:xfrm>
            <a:off x="6551613" y="57626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9336" name="Line 72"/>
          <p:cNvSpPr>
            <a:spLocks noChangeShapeType="1"/>
          </p:cNvSpPr>
          <p:nvPr/>
        </p:nvSpPr>
        <p:spPr bwMode="auto">
          <a:xfrm>
            <a:off x="6551613" y="62198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9337" name="Text Box 73"/>
          <p:cNvSpPr txBox="1">
            <a:spLocks noChangeArrowheads="1"/>
          </p:cNvSpPr>
          <p:nvPr/>
        </p:nvSpPr>
        <p:spPr bwMode="auto">
          <a:xfrm>
            <a:off x="7677150" y="1179513"/>
            <a:ext cx="12160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bfff0020</a:t>
            </a:r>
          </a:p>
        </p:txBody>
      </p:sp>
      <p:sp>
        <p:nvSpPr>
          <p:cNvPr id="779338" name="Text Box 74"/>
          <p:cNvSpPr txBox="1">
            <a:spLocks noChangeArrowheads="1"/>
          </p:cNvSpPr>
          <p:nvPr/>
        </p:nvSpPr>
        <p:spPr bwMode="auto">
          <a:xfrm>
            <a:off x="7640638" y="4727575"/>
            <a:ext cx="12525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80483d6</a:t>
            </a:r>
          </a:p>
        </p:txBody>
      </p:sp>
      <p:sp>
        <p:nvSpPr>
          <p:cNvPr id="779339" name="Text Box 75"/>
          <p:cNvSpPr txBox="1">
            <a:spLocks noChangeArrowheads="1"/>
          </p:cNvSpPr>
          <p:nvPr/>
        </p:nvSpPr>
        <p:spPr bwMode="auto">
          <a:xfrm>
            <a:off x="7632700" y="5087938"/>
            <a:ext cx="12604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80483d5</a:t>
            </a:r>
          </a:p>
        </p:txBody>
      </p:sp>
      <p:sp>
        <p:nvSpPr>
          <p:cNvPr id="779340" name="Text Box 76"/>
          <p:cNvSpPr txBox="1">
            <a:spLocks noChangeArrowheads="1"/>
          </p:cNvSpPr>
          <p:nvPr/>
        </p:nvSpPr>
        <p:spPr bwMode="auto">
          <a:xfrm>
            <a:off x="7642225" y="5448300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80483d4</a:t>
            </a:r>
          </a:p>
        </p:txBody>
      </p:sp>
      <p:sp>
        <p:nvSpPr>
          <p:cNvPr id="779341" name="Text Box 77"/>
          <p:cNvSpPr txBox="1">
            <a:spLocks noChangeArrowheads="1"/>
          </p:cNvSpPr>
          <p:nvPr/>
        </p:nvSpPr>
        <p:spPr bwMode="auto">
          <a:xfrm>
            <a:off x="7640638" y="6211888"/>
            <a:ext cx="3968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779342" name="Text Box 78"/>
          <p:cNvSpPr txBox="1">
            <a:spLocks noChangeArrowheads="1"/>
          </p:cNvSpPr>
          <p:nvPr/>
        </p:nvSpPr>
        <p:spPr bwMode="auto">
          <a:xfrm>
            <a:off x="0" y="773113"/>
            <a:ext cx="88931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     </a:t>
            </a:r>
            <a:endParaRPr lang="zh-CN" altLang="en-US" sz="2000">
              <a:solidFill>
                <a:srgbClr val="3333CC"/>
              </a:solidFill>
              <a:latin typeface="Arial" pitchFamily="34" charset="0"/>
            </a:endParaRPr>
          </a:p>
        </p:txBody>
      </p:sp>
      <p:sp>
        <p:nvSpPr>
          <p:cNvPr id="779343" name="Rectangle 79"/>
          <p:cNvSpPr>
            <a:spLocks noChangeArrowheads="1"/>
          </p:cNvSpPr>
          <p:nvPr/>
        </p:nvSpPr>
        <p:spPr bwMode="auto">
          <a:xfrm>
            <a:off x="134938" y="684213"/>
            <a:ext cx="6192837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88925" eaLnBrk="1" hangingPunct="1">
              <a:lnSpc>
                <a:spcPct val="105000"/>
              </a:lnSpc>
            </a:pPr>
            <a:r>
              <a:rPr lang="en-US" altLang="zh-CN" sz="2000">
                <a:solidFill>
                  <a:srgbClr val="FF3300"/>
                </a:solidFill>
              </a:rPr>
              <a:t>080483d4</a:t>
            </a:r>
            <a:r>
              <a:rPr lang="zh-CN" altLang="en-US" sz="2000"/>
              <a:t> </a:t>
            </a:r>
            <a:r>
              <a:rPr lang="en-US" altLang="zh-CN" sz="2000"/>
              <a:t>&lt;add&gt;: 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 sz="2000"/>
              <a:t>  80483d4:    55	   push   %ebp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 sz="2000"/>
              <a:t>  80483d5:    89 e5	   mov   %esp, %ebp</a:t>
            </a:r>
          </a:p>
        </p:txBody>
      </p:sp>
      <p:sp>
        <p:nvSpPr>
          <p:cNvPr id="779344" name="Line 80"/>
          <p:cNvSpPr>
            <a:spLocks noChangeShapeType="1"/>
          </p:cNvSpPr>
          <p:nvPr/>
        </p:nvSpPr>
        <p:spPr bwMode="auto">
          <a:xfrm>
            <a:off x="7137400" y="4329113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9345" name="Line 81"/>
          <p:cNvSpPr>
            <a:spLocks noChangeShapeType="1"/>
          </p:cNvSpPr>
          <p:nvPr/>
        </p:nvSpPr>
        <p:spPr bwMode="auto">
          <a:xfrm>
            <a:off x="7137400" y="5859463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9346" name="Text Box 82"/>
          <p:cNvSpPr txBox="1">
            <a:spLocks noChangeArrowheads="1"/>
          </p:cNvSpPr>
          <p:nvPr/>
        </p:nvSpPr>
        <p:spPr bwMode="auto">
          <a:xfrm>
            <a:off x="6919913" y="5448300"/>
            <a:ext cx="53181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55</a:t>
            </a:r>
          </a:p>
        </p:txBody>
      </p:sp>
      <p:sp>
        <p:nvSpPr>
          <p:cNvPr id="779347" name="Text Box 83"/>
          <p:cNvSpPr txBox="1">
            <a:spLocks noChangeArrowheads="1"/>
          </p:cNvSpPr>
          <p:nvPr/>
        </p:nvSpPr>
        <p:spPr bwMode="auto">
          <a:xfrm>
            <a:off x="6911975" y="5087938"/>
            <a:ext cx="5318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89</a:t>
            </a:r>
          </a:p>
        </p:txBody>
      </p:sp>
      <p:sp>
        <p:nvSpPr>
          <p:cNvPr id="779348" name="Text Box 84"/>
          <p:cNvSpPr txBox="1">
            <a:spLocks noChangeArrowheads="1"/>
          </p:cNvSpPr>
          <p:nvPr/>
        </p:nvSpPr>
        <p:spPr bwMode="auto">
          <a:xfrm>
            <a:off x="6911975" y="4733925"/>
            <a:ext cx="5318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e5</a:t>
            </a:r>
          </a:p>
        </p:txBody>
      </p:sp>
      <p:sp>
        <p:nvSpPr>
          <p:cNvPr id="779349" name="Line 85"/>
          <p:cNvSpPr>
            <a:spLocks noChangeShapeType="1"/>
          </p:cNvSpPr>
          <p:nvPr/>
        </p:nvSpPr>
        <p:spPr bwMode="auto">
          <a:xfrm>
            <a:off x="4392613" y="4959350"/>
            <a:ext cx="0" cy="315913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9350" name="Text Box 86"/>
          <p:cNvSpPr txBox="1">
            <a:spLocks noChangeArrowheads="1"/>
          </p:cNvSpPr>
          <p:nvPr/>
        </p:nvSpPr>
        <p:spPr bwMode="auto">
          <a:xfrm>
            <a:off x="3940175" y="2033588"/>
            <a:ext cx="1125538" cy="3873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36000" bIns="360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008000"/>
                </a:solidFill>
              </a:rPr>
              <a:t>   </a:t>
            </a:r>
          </a:p>
        </p:txBody>
      </p:sp>
      <p:sp>
        <p:nvSpPr>
          <p:cNvPr id="779351" name="Text Box 87"/>
          <p:cNvSpPr txBox="1">
            <a:spLocks noChangeArrowheads="1"/>
          </p:cNvSpPr>
          <p:nvPr/>
        </p:nvSpPr>
        <p:spPr bwMode="auto">
          <a:xfrm>
            <a:off x="3940175" y="2528888"/>
            <a:ext cx="1125538" cy="3873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36000" bIns="36000">
            <a:spAutoFit/>
          </a:bodyPr>
          <a:lstStyle/>
          <a:p>
            <a:pPr marL="342900" indent="-342900">
              <a:spcBef>
                <a:spcPct val="50000"/>
              </a:spcBef>
            </a:pPr>
            <a:endParaRPr lang="en-US" altLang="zh-CN" sz="2000">
              <a:solidFill>
                <a:srgbClr val="008000"/>
              </a:solidFill>
            </a:endParaRPr>
          </a:p>
        </p:txBody>
      </p:sp>
      <p:sp>
        <p:nvSpPr>
          <p:cNvPr id="779352" name="Rectangle 88"/>
          <p:cNvSpPr>
            <a:spLocks noChangeArrowheads="1"/>
          </p:cNvSpPr>
          <p:nvPr/>
        </p:nvSpPr>
        <p:spPr bwMode="auto">
          <a:xfrm>
            <a:off x="3184525" y="2046288"/>
            <a:ext cx="66833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EBP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779353" name="Rectangle 89"/>
          <p:cNvSpPr>
            <a:spLocks noChangeArrowheads="1"/>
          </p:cNvSpPr>
          <p:nvPr/>
        </p:nvSpPr>
        <p:spPr bwMode="auto">
          <a:xfrm>
            <a:off x="3176588" y="2541588"/>
            <a:ext cx="6477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ESP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779354" name="Rectangle 90"/>
          <p:cNvSpPr>
            <a:spLocks noChangeArrowheads="1"/>
          </p:cNvSpPr>
          <p:nvPr/>
        </p:nvSpPr>
        <p:spPr bwMode="auto">
          <a:xfrm>
            <a:off x="2636838" y="2811463"/>
            <a:ext cx="5810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EIP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779355" name="Text Box 91"/>
          <p:cNvSpPr txBox="1">
            <a:spLocks noChangeArrowheads="1"/>
          </p:cNvSpPr>
          <p:nvPr/>
        </p:nvSpPr>
        <p:spPr bwMode="auto">
          <a:xfrm>
            <a:off x="3905250" y="2071688"/>
            <a:ext cx="125253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bfff0020</a:t>
            </a:r>
          </a:p>
        </p:txBody>
      </p:sp>
      <p:sp>
        <p:nvSpPr>
          <p:cNvPr id="779356" name="Line 92"/>
          <p:cNvSpPr>
            <a:spLocks noChangeShapeType="1"/>
          </p:cNvSpPr>
          <p:nvPr/>
        </p:nvSpPr>
        <p:spPr bwMode="auto">
          <a:xfrm>
            <a:off x="6551613" y="1223963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9357" name="Line 93"/>
          <p:cNvSpPr>
            <a:spLocks noChangeShapeType="1"/>
          </p:cNvSpPr>
          <p:nvPr/>
        </p:nvSpPr>
        <p:spPr bwMode="auto">
          <a:xfrm>
            <a:off x="6551613" y="149383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9358" name="Line 94"/>
          <p:cNvSpPr>
            <a:spLocks noChangeShapeType="1"/>
          </p:cNvSpPr>
          <p:nvPr/>
        </p:nvSpPr>
        <p:spPr bwMode="auto">
          <a:xfrm>
            <a:off x="7137400" y="863600"/>
            <a:ext cx="0" cy="315913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9359" name="Text Box 95"/>
          <p:cNvSpPr txBox="1">
            <a:spLocks noChangeArrowheads="1"/>
          </p:cNvSpPr>
          <p:nvPr/>
        </p:nvSpPr>
        <p:spPr bwMode="auto">
          <a:xfrm>
            <a:off x="7677150" y="1898650"/>
            <a:ext cx="12160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bfff0000</a:t>
            </a:r>
          </a:p>
        </p:txBody>
      </p:sp>
      <p:sp>
        <p:nvSpPr>
          <p:cNvPr id="779360" name="Line 96"/>
          <p:cNvSpPr>
            <a:spLocks noChangeShapeType="1"/>
          </p:cNvSpPr>
          <p:nvPr/>
        </p:nvSpPr>
        <p:spPr bwMode="auto">
          <a:xfrm>
            <a:off x="6551613" y="194310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9361" name="Line 97"/>
          <p:cNvSpPr>
            <a:spLocks noChangeShapeType="1"/>
          </p:cNvSpPr>
          <p:nvPr/>
        </p:nvSpPr>
        <p:spPr bwMode="auto">
          <a:xfrm>
            <a:off x="6551613" y="221297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9362" name="Line 98"/>
          <p:cNvSpPr>
            <a:spLocks noChangeShapeType="1"/>
          </p:cNvSpPr>
          <p:nvPr/>
        </p:nvSpPr>
        <p:spPr bwMode="auto">
          <a:xfrm>
            <a:off x="7137400" y="1582738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9363" name="Line 99"/>
          <p:cNvSpPr>
            <a:spLocks noChangeShapeType="1"/>
          </p:cNvSpPr>
          <p:nvPr/>
        </p:nvSpPr>
        <p:spPr bwMode="auto">
          <a:xfrm>
            <a:off x="6551613" y="31591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9364" name="Line 100"/>
          <p:cNvSpPr>
            <a:spLocks noChangeShapeType="1"/>
          </p:cNvSpPr>
          <p:nvPr/>
        </p:nvSpPr>
        <p:spPr bwMode="auto">
          <a:xfrm>
            <a:off x="6551613" y="347345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9365" name="Text Box 101"/>
          <p:cNvSpPr txBox="1">
            <a:spLocks noChangeArrowheads="1"/>
          </p:cNvSpPr>
          <p:nvPr/>
        </p:nvSpPr>
        <p:spPr bwMode="auto">
          <a:xfrm>
            <a:off x="2546350" y="3197225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80483d4</a:t>
            </a:r>
          </a:p>
        </p:txBody>
      </p:sp>
      <p:sp>
        <p:nvSpPr>
          <p:cNvPr id="779368" name="Text Box 104"/>
          <p:cNvSpPr txBox="1">
            <a:spLocks noChangeArrowheads="1"/>
          </p:cNvSpPr>
          <p:nvPr/>
        </p:nvSpPr>
        <p:spPr bwMode="auto">
          <a:xfrm>
            <a:off x="5921375" y="4959350"/>
            <a:ext cx="630238" cy="366713"/>
          </a:xfrm>
          <a:prstGeom prst="rect">
            <a:avLst/>
          </a:prstGeom>
          <a:solidFill>
            <a:schemeClr val="accent2">
              <a:alpha val="42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Wr</a:t>
            </a:r>
          </a:p>
        </p:txBody>
      </p:sp>
      <p:sp>
        <p:nvSpPr>
          <p:cNvPr id="779370" name="Rectangle 106"/>
          <p:cNvSpPr>
            <a:spLocks noChangeArrowheads="1"/>
          </p:cNvSpPr>
          <p:nvPr/>
        </p:nvSpPr>
        <p:spPr bwMode="auto">
          <a:xfrm>
            <a:off x="385763" y="3698875"/>
            <a:ext cx="4667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hlink"/>
                </a:solidFill>
              </a:rPr>
              <a:t>55</a:t>
            </a:r>
            <a:endParaRPr lang="zh-CN" altLang="en-US">
              <a:solidFill>
                <a:schemeClr val="hlink"/>
              </a:solidFill>
            </a:endParaRPr>
          </a:p>
        </p:txBody>
      </p:sp>
      <p:sp>
        <p:nvSpPr>
          <p:cNvPr id="779371" name="Rectangle 107"/>
          <p:cNvSpPr>
            <a:spLocks noChangeArrowheads="1"/>
          </p:cNvSpPr>
          <p:nvPr/>
        </p:nvSpPr>
        <p:spPr bwMode="auto">
          <a:xfrm>
            <a:off x="4527550" y="5815013"/>
            <a:ext cx="7604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accent2"/>
                </a:solidFill>
              </a:rPr>
              <a:t>MDR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779373" name="Text Box 109"/>
          <p:cNvSpPr txBox="1">
            <a:spLocks noChangeArrowheads="1"/>
          </p:cNvSpPr>
          <p:nvPr/>
        </p:nvSpPr>
        <p:spPr bwMode="auto">
          <a:xfrm>
            <a:off x="341313" y="1898650"/>
            <a:ext cx="13509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S1:</a:t>
            </a:r>
            <a:r>
              <a:rPr lang="zh-CN" altLang="en-US" sz="2000">
                <a:solidFill>
                  <a:srgbClr val="CC3300"/>
                </a:solidFill>
              </a:rPr>
              <a:t>取指令</a:t>
            </a:r>
          </a:p>
        </p:txBody>
      </p:sp>
      <p:sp>
        <p:nvSpPr>
          <p:cNvPr id="779374" name="Rectangle 110"/>
          <p:cNvSpPr>
            <a:spLocks noChangeArrowheads="1"/>
          </p:cNvSpPr>
          <p:nvPr/>
        </p:nvSpPr>
        <p:spPr bwMode="auto">
          <a:xfrm>
            <a:off x="1016000" y="5903913"/>
            <a:ext cx="4206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hlink"/>
                </a:solidFill>
              </a:rPr>
              <a:t>IR</a:t>
            </a:r>
            <a:endParaRPr lang="zh-CN" altLang="en-US">
              <a:solidFill>
                <a:schemeClr val="hlink"/>
              </a:solidFill>
            </a:endParaRPr>
          </a:p>
        </p:txBody>
      </p:sp>
      <p:sp>
        <p:nvSpPr>
          <p:cNvPr id="779376" name="Text Box 112"/>
          <p:cNvSpPr txBox="1">
            <a:spLocks noChangeArrowheads="1"/>
          </p:cNvSpPr>
          <p:nvPr/>
        </p:nvSpPr>
        <p:spPr bwMode="auto">
          <a:xfrm>
            <a:off x="971550" y="3743325"/>
            <a:ext cx="630238" cy="366713"/>
          </a:xfrm>
          <a:prstGeom prst="rect">
            <a:avLst/>
          </a:prstGeom>
          <a:solidFill>
            <a:schemeClr val="accent2">
              <a:alpha val="32001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Wr</a:t>
            </a:r>
          </a:p>
        </p:txBody>
      </p:sp>
      <p:sp>
        <p:nvSpPr>
          <p:cNvPr id="779377" name="Text Box 113"/>
          <p:cNvSpPr txBox="1">
            <a:spLocks noChangeArrowheads="1"/>
          </p:cNvSpPr>
          <p:nvPr/>
        </p:nvSpPr>
        <p:spPr bwMode="auto">
          <a:xfrm>
            <a:off x="1692275" y="1898650"/>
            <a:ext cx="17557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S2:</a:t>
            </a:r>
            <a:r>
              <a:rPr lang="zh-CN" altLang="en-US" sz="2000">
                <a:solidFill>
                  <a:srgbClr val="CC3300"/>
                </a:solidFill>
              </a:rPr>
              <a:t>指令译码</a:t>
            </a:r>
          </a:p>
        </p:txBody>
      </p:sp>
      <p:sp>
        <p:nvSpPr>
          <p:cNvPr id="779378" name="Text Box 114"/>
          <p:cNvSpPr txBox="1">
            <a:spLocks noChangeArrowheads="1"/>
          </p:cNvSpPr>
          <p:nvPr/>
        </p:nvSpPr>
        <p:spPr bwMode="auto">
          <a:xfrm>
            <a:off x="341313" y="2303463"/>
            <a:ext cx="17557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S3:</a:t>
            </a:r>
            <a:r>
              <a:rPr lang="zh-CN" altLang="en-US" sz="2000">
                <a:solidFill>
                  <a:srgbClr val="CC3300"/>
                </a:solidFill>
              </a:rPr>
              <a:t>指令执行</a:t>
            </a:r>
          </a:p>
        </p:txBody>
      </p:sp>
      <p:sp>
        <p:nvSpPr>
          <p:cNvPr id="779379" name="Text Box 115"/>
          <p:cNvSpPr txBox="1">
            <a:spLocks noChangeArrowheads="1"/>
          </p:cNvSpPr>
          <p:nvPr/>
        </p:nvSpPr>
        <p:spPr bwMode="auto">
          <a:xfrm>
            <a:off x="3897313" y="2528888"/>
            <a:ext cx="125253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beeefffc</a:t>
            </a:r>
          </a:p>
        </p:txBody>
      </p:sp>
      <p:sp>
        <p:nvSpPr>
          <p:cNvPr id="779380" name="Rectangle 116"/>
          <p:cNvSpPr>
            <a:spLocks noChangeArrowheads="1"/>
          </p:cNvSpPr>
          <p:nvPr/>
        </p:nvSpPr>
        <p:spPr bwMode="auto">
          <a:xfrm>
            <a:off x="4527550" y="3519488"/>
            <a:ext cx="7508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accent2"/>
                </a:solidFill>
              </a:rPr>
              <a:t>MAR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779381" name="Text Box 117"/>
          <p:cNvSpPr txBox="1">
            <a:spLocks noChangeArrowheads="1"/>
          </p:cNvSpPr>
          <p:nvPr/>
        </p:nvSpPr>
        <p:spPr bwMode="auto">
          <a:xfrm>
            <a:off x="3986213" y="3152775"/>
            <a:ext cx="12525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beeefffc</a:t>
            </a:r>
          </a:p>
        </p:txBody>
      </p:sp>
      <p:sp>
        <p:nvSpPr>
          <p:cNvPr id="779382" name="Text Box 118"/>
          <p:cNvSpPr txBox="1">
            <a:spLocks noChangeArrowheads="1"/>
          </p:cNvSpPr>
          <p:nvPr/>
        </p:nvSpPr>
        <p:spPr bwMode="auto">
          <a:xfrm>
            <a:off x="5254625" y="2619375"/>
            <a:ext cx="12525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beeefffc</a:t>
            </a:r>
          </a:p>
        </p:txBody>
      </p:sp>
      <p:sp>
        <p:nvSpPr>
          <p:cNvPr id="779383" name="Text Box 119"/>
          <p:cNvSpPr txBox="1">
            <a:spLocks noChangeArrowheads="1"/>
          </p:cNvSpPr>
          <p:nvPr/>
        </p:nvSpPr>
        <p:spPr bwMode="auto">
          <a:xfrm>
            <a:off x="3986213" y="6211888"/>
            <a:ext cx="125253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bfff0020</a:t>
            </a:r>
          </a:p>
        </p:txBody>
      </p:sp>
      <p:sp>
        <p:nvSpPr>
          <p:cNvPr id="779384" name="Text Box 120"/>
          <p:cNvSpPr txBox="1">
            <a:spLocks noChangeArrowheads="1"/>
          </p:cNvSpPr>
          <p:nvPr/>
        </p:nvSpPr>
        <p:spPr bwMode="auto">
          <a:xfrm>
            <a:off x="5292725" y="6483350"/>
            <a:ext cx="12525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bfff0020</a:t>
            </a:r>
          </a:p>
        </p:txBody>
      </p:sp>
      <p:sp>
        <p:nvSpPr>
          <p:cNvPr id="779385" name="Text Box 121"/>
          <p:cNvSpPr txBox="1">
            <a:spLocks noChangeArrowheads="1"/>
          </p:cNvSpPr>
          <p:nvPr/>
        </p:nvSpPr>
        <p:spPr bwMode="auto">
          <a:xfrm>
            <a:off x="7677150" y="3114675"/>
            <a:ext cx="12525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beeefffc</a:t>
            </a:r>
          </a:p>
        </p:txBody>
      </p:sp>
      <p:sp>
        <p:nvSpPr>
          <p:cNvPr id="779386" name="Text Box 122"/>
          <p:cNvSpPr txBox="1">
            <a:spLocks noChangeArrowheads="1"/>
          </p:cNvSpPr>
          <p:nvPr/>
        </p:nvSpPr>
        <p:spPr bwMode="auto">
          <a:xfrm>
            <a:off x="1150938" y="188913"/>
            <a:ext cx="7154862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400">
                <a:solidFill>
                  <a:srgbClr val="FF3300"/>
                </a:solidFill>
              </a:rPr>
              <a:t>功能：</a:t>
            </a:r>
            <a:r>
              <a:rPr lang="en-US" altLang="zh-CN" sz="2400">
                <a:solidFill>
                  <a:srgbClr val="FF3300"/>
                </a:solidFill>
              </a:rPr>
              <a:t>R[esp]</a:t>
            </a:r>
            <a:r>
              <a:rPr lang="en-US" altLang="zh-CN" sz="240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← </a:t>
            </a:r>
            <a:r>
              <a:rPr lang="en-US" altLang="zh-CN" sz="2400">
                <a:solidFill>
                  <a:srgbClr val="FF3300"/>
                </a:solidFill>
              </a:rPr>
              <a:t>R[esp]-4</a:t>
            </a:r>
            <a:r>
              <a:rPr lang="zh-CN" altLang="en-US" sz="2400">
                <a:solidFill>
                  <a:srgbClr val="FF3300"/>
                </a:solidFill>
              </a:rPr>
              <a:t>，</a:t>
            </a:r>
            <a:r>
              <a:rPr lang="en-US" altLang="zh-CN" sz="2400">
                <a:solidFill>
                  <a:srgbClr val="FF3300"/>
                </a:solidFill>
              </a:rPr>
              <a:t>M[R[esp]] ←R[ebp]</a:t>
            </a:r>
          </a:p>
        </p:txBody>
      </p:sp>
      <p:sp>
        <p:nvSpPr>
          <p:cNvPr id="779387" name="Text Box 123"/>
          <p:cNvSpPr txBox="1">
            <a:spLocks noChangeArrowheads="1"/>
          </p:cNvSpPr>
          <p:nvPr/>
        </p:nvSpPr>
        <p:spPr bwMode="auto">
          <a:xfrm>
            <a:off x="5021263" y="2568575"/>
            <a:ext cx="315912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4</a:t>
            </a:r>
          </a:p>
        </p:txBody>
      </p:sp>
      <p:sp>
        <p:nvSpPr>
          <p:cNvPr id="779388" name="Text Box 124"/>
          <p:cNvSpPr txBox="1">
            <a:spLocks noChangeArrowheads="1"/>
          </p:cNvSpPr>
          <p:nvPr/>
        </p:nvSpPr>
        <p:spPr bwMode="auto">
          <a:xfrm>
            <a:off x="5021263" y="2079625"/>
            <a:ext cx="315912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9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79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79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79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79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9368" grpId="0" animBg="1"/>
      <p:bldP spid="779376" grpId="0" animBg="1"/>
      <p:bldP spid="779382" grpId="0"/>
      <p:bldP spid="779383" grpId="0"/>
      <p:bldP spid="77938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指令执行过程</a:t>
            </a:r>
          </a:p>
        </p:txBody>
      </p:sp>
      <p:sp>
        <p:nvSpPr>
          <p:cNvPr id="780291" name="Text Box 3"/>
          <p:cNvSpPr txBox="1">
            <a:spLocks noChangeArrowheads="1"/>
          </p:cNvSpPr>
          <p:nvPr/>
        </p:nvSpPr>
        <p:spPr bwMode="auto">
          <a:xfrm>
            <a:off x="657225" y="3068638"/>
            <a:ext cx="1484313" cy="466725"/>
          </a:xfrm>
          <a:prstGeom prst="rect">
            <a:avLst/>
          </a:prstGeom>
          <a:solidFill>
            <a:srgbClr val="0000FF">
              <a:alpha val="25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400"/>
              <a:t>  控制器</a:t>
            </a:r>
          </a:p>
        </p:txBody>
      </p:sp>
      <p:sp>
        <p:nvSpPr>
          <p:cNvPr id="780292" name="Rectangle 4"/>
          <p:cNvSpPr>
            <a:spLocks noChangeArrowheads="1"/>
          </p:cNvSpPr>
          <p:nvPr/>
        </p:nvSpPr>
        <p:spPr bwMode="auto">
          <a:xfrm>
            <a:off x="341313" y="1854200"/>
            <a:ext cx="4949825" cy="4905375"/>
          </a:xfrm>
          <a:prstGeom prst="rect">
            <a:avLst/>
          </a:prstGeom>
          <a:noFill/>
          <a:ln w="38100" cap="rnd" algn="ctr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0293" name="Text Box 5"/>
          <p:cNvSpPr txBox="1">
            <a:spLocks noChangeArrowheads="1"/>
          </p:cNvSpPr>
          <p:nvPr/>
        </p:nvSpPr>
        <p:spPr bwMode="auto">
          <a:xfrm>
            <a:off x="2592388" y="3159125"/>
            <a:ext cx="1123950" cy="406400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008000"/>
                </a:solidFill>
              </a:rPr>
              <a:t>   </a:t>
            </a:r>
          </a:p>
        </p:txBody>
      </p:sp>
      <p:sp>
        <p:nvSpPr>
          <p:cNvPr id="780294" name="Text Box 6"/>
          <p:cNvSpPr txBox="1">
            <a:spLocks noChangeArrowheads="1"/>
          </p:cNvSpPr>
          <p:nvPr/>
        </p:nvSpPr>
        <p:spPr bwMode="auto">
          <a:xfrm>
            <a:off x="3986213" y="3114675"/>
            <a:ext cx="1125537" cy="449263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82800" bIns="828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  </a:t>
            </a:r>
          </a:p>
        </p:txBody>
      </p:sp>
      <p:sp>
        <p:nvSpPr>
          <p:cNvPr id="780295" name="Text Box 7"/>
          <p:cNvSpPr txBox="1">
            <a:spLocks noChangeArrowheads="1"/>
          </p:cNvSpPr>
          <p:nvPr/>
        </p:nvSpPr>
        <p:spPr bwMode="auto">
          <a:xfrm>
            <a:off x="4032250" y="6173788"/>
            <a:ext cx="1079500" cy="376237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  </a:t>
            </a:r>
          </a:p>
        </p:txBody>
      </p:sp>
      <p:sp>
        <p:nvSpPr>
          <p:cNvPr id="780296" name="Line 8"/>
          <p:cNvSpPr>
            <a:spLocks noChangeShapeType="1"/>
          </p:cNvSpPr>
          <p:nvPr/>
        </p:nvSpPr>
        <p:spPr bwMode="auto">
          <a:xfrm>
            <a:off x="2141538" y="3338513"/>
            <a:ext cx="450850" cy="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0297" name="Line 9"/>
          <p:cNvSpPr>
            <a:spLocks noChangeShapeType="1"/>
          </p:cNvSpPr>
          <p:nvPr/>
        </p:nvSpPr>
        <p:spPr bwMode="auto">
          <a:xfrm>
            <a:off x="3716338" y="3338513"/>
            <a:ext cx="271462" cy="0"/>
          </a:xfrm>
          <a:prstGeom prst="line">
            <a:avLst/>
          </a:prstGeom>
          <a:noFill/>
          <a:ln w="38100">
            <a:solidFill>
              <a:srgbClr val="007635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0298" name="Line 10"/>
          <p:cNvSpPr>
            <a:spLocks noChangeShapeType="1"/>
          </p:cNvSpPr>
          <p:nvPr/>
        </p:nvSpPr>
        <p:spPr bwMode="auto">
          <a:xfrm>
            <a:off x="4392613" y="5678488"/>
            <a:ext cx="0" cy="4953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80299" name="Group 11"/>
          <p:cNvGrpSpPr>
            <a:grpSpLocks/>
          </p:cNvGrpSpPr>
          <p:nvPr/>
        </p:nvGrpSpPr>
        <p:grpSpPr bwMode="auto">
          <a:xfrm>
            <a:off x="2771775" y="3924300"/>
            <a:ext cx="765175" cy="1484313"/>
            <a:chOff x="3135" y="2472"/>
            <a:chExt cx="454" cy="935"/>
          </a:xfrm>
        </p:grpSpPr>
        <p:grpSp>
          <p:nvGrpSpPr>
            <p:cNvPr id="780300" name="Group 12"/>
            <p:cNvGrpSpPr>
              <a:grpSpLocks/>
            </p:cNvGrpSpPr>
            <p:nvPr/>
          </p:nvGrpSpPr>
          <p:grpSpPr bwMode="auto">
            <a:xfrm flipH="1">
              <a:off x="3135" y="2472"/>
              <a:ext cx="454" cy="935"/>
              <a:chOff x="3078" y="2330"/>
              <a:chExt cx="625" cy="1580"/>
            </a:xfrm>
          </p:grpSpPr>
          <p:sp>
            <p:nvSpPr>
              <p:cNvPr id="780301" name="Line 12"/>
              <p:cNvSpPr>
                <a:spLocks noChangeShapeType="1"/>
              </p:cNvSpPr>
              <p:nvPr/>
            </p:nvSpPr>
            <p:spPr bwMode="auto">
              <a:xfrm flipH="1">
                <a:off x="3078" y="2330"/>
                <a:ext cx="9" cy="6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0302" name="Line 13"/>
              <p:cNvSpPr>
                <a:spLocks noChangeShapeType="1"/>
              </p:cNvSpPr>
              <p:nvPr/>
            </p:nvSpPr>
            <p:spPr bwMode="auto">
              <a:xfrm>
                <a:off x="3107" y="2330"/>
                <a:ext cx="592" cy="30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0303" name="Line 14"/>
              <p:cNvSpPr>
                <a:spLocks noChangeShapeType="1"/>
              </p:cNvSpPr>
              <p:nvPr/>
            </p:nvSpPr>
            <p:spPr bwMode="auto">
              <a:xfrm>
                <a:off x="3087" y="3018"/>
                <a:ext cx="213" cy="11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0304" name="Line 16"/>
              <p:cNvSpPr>
                <a:spLocks noChangeShapeType="1"/>
              </p:cNvSpPr>
              <p:nvPr/>
            </p:nvSpPr>
            <p:spPr bwMode="auto">
              <a:xfrm>
                <a:off x="3693" y="2644"/>
                <a:ext cx="10" cy="45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0305" name="Line 18"/>
              <p:cNvSpPr>
                <a:spLocks noChangeShapeType="1"/>
              </p:cNvSpPr>
              <p:nvPr/>
            </p:nvSpPr>
            <p:spPr bwMode="auto">
              <a:xfrm flipV="1">
                <a:off x="3120" y="3256"/>
                <a:ext cx="0" cy="65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0306" name="Line 19"/>
              <p:cNvSpPr>
                <a:spLocks noChangeShapeType="1"/>
              </p:cNvSpPr>
              <p:nvPr/>
            </p:nvSpPr>
            <p:spPr bwMode="auto">
              <a:xfrm flipV="1">
                <a:off x="3135" y="3549"/>
                <a:ext cx="564" cy="34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0307" name="Line 20"/>
              <p:cNvSpPr>
                <a:spLocks noChangeShapeType="1"/>
              </p:cNvSpPr>
              <p:nvPr/>
            </p:nvSpPr>
            <p:spPr bwMode="auto">
              <a:xfrm flipV="1">
                <a:off x="3121" y="3125"/>
                <a:ext cx="171" cy="1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0308" name="Line 22"/>
              <p:cNvSpPr>
                <a:spLocks noChangeShapeType="1"/>
              </p:cNvSpPr>
              <p:nvPr/>
            </p:nvSpPr>
            <p:spPr bwMode="auto">
              <a:xfrm flipV="1">
                <a:off x="3702" y="3067"/>
                <a:ext cx="0" cy="4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80309" name="Rectangle 25"/>
            <p:cNvSpPr>
              <a:spLocks noChangeArrowheads="1"/>
            </p:cNvSpPr>
            <p:nvPr/>
          </p:nvSpPr>
          <p:spPr bwMode="auto">
            <a:xfrm rot="16200000" flipH="1">
              <a:off x="3033" y="2830"/>
              <a:ext cx="510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>
                  <a:latin typeface="Arial" pitchFamily="34" charset="0"/>
                  <a:ea typeface="宋体" pitchFamily="2" charset="-122"/>
                  <a:cs typeface="Arial" pitchFamily="34" charset="0"/>
                </a:rPr>
                <a:t>ALU</a:t>
              </a:r>
            </a:p>
          </p:txBody>
        </p:sp>
      </p:grpSp>
      <p:grpSp>
        <p:nvGrpSpPr>
          <p:cNvPr id="780310" name="Group 22"/>
          <p:cNvGrpSpPr>
            <a:grpSpLocks/>
          </p:cNvGrpSpPr>
          <p:nvPr/>
        </p:nvGrpSpPr>
        <p:grpSpPr bwMode="auto">
          <a:xfrm>
            <a:off x="3492500" y="4329113"/>
            <a:ext cx="404813" cy="809625"/>
            <a:chOff x="2030" y="2415"/>
            <a:chExt cx="341" cy="510"/>
          </a:xfrm>
        </p:grpSpPr>
        <p:sp>
          <p:nvSpPr>
            <p:cNvPr id="780311" name="Line 23"/>
            <p:cNvSpPr>
              <a:spLocks noChangeShapeType="1"/>
            </p:cNvSpPr>
            <p:nvPr/>
          </p:nvSpPr>
          <p:spPr bwMode="auto">
            <a:xfrm flipH="1">
              <a:off x="2031" y="241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0312" name="Line 24"/>
            <p:cNvSpPr>
              <a:spLocks noChangeShapeType="1"/>
            </p:cNvSpPr>
            <p:nvPr/>
          </p:nvSpPr>
          <p:spPr bwMode="auto">
            <a:xfrm flipH="1">
              <a:off x="2030" y="292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80313" name="Text Box 25"/>
          <p:cNvSpPr txBox="1">
            <a:spLocks noChangeArrowheads="1"/>
          </p:cNvSpPr>
          <p:nvPr/>
        </p:nvSpPr>
        <p:spPr bwMode="auto">
          <a:xfrm>
            <a:off x="1781175" y="3833813"/>
            <a:ext cx="450850" cy="1625600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000"/>
              <a:t>标</a:t>
            </a:r>
          </a:p>
          <a:p>
            <a:pPr marL="342900" indent="-342900"/>
            <a:r>
              <a:rPr lang="zh-CN" altLang="en-US" sz="2000"/>
              <a:t>志</a:t>
            </a:r>
          </a:p>
          <a:p>
            <a:pPr marL="342900" indent="-342900"/>
            <a:r>
              <a:rPr lang="zh-CN" altLang="en-US" sz="2000"/>
              <a:t>寄</a:t>
            </a:r>
          </a:p>
          <a:p>
            <a:pPr marL="342900" indent="-342900"/>
            <a:r>
              <a:rPr lang="zh-CN" altLang="en-US" sz="2000"/>
              <a:t>存</a:t>
            </a:r>
          </a:p>
          <a:p>
            <a:pPr marL="342900" indent="-342900"/>
            <a:r>
              <a:rPr lang="zh-CN" altLang="en-US" sz="2000"/>
              <a:t>器</a:t>
            </a:r>
            <a:endParaRPr lang="en-US" altLang="zh-CN" sz="2000"/>
          </a:p>
        </p:txBody>
      </p:sp>
      <p:sp>
        <p:nvSpPr>
          <p:cNvPr id="780314" name="Line 26"/>
          <p:cNvSpPr>
            <a:spLocks noChangeShapeType="1"/>
          </p:cNvSpPr>
          <p:nvPr/>
        </p:nvSpPr>
        <p:spPr bwMode="auto">
          <a:xfrm flipH="1">
            <a:off x="2232025" y="4419600"/>
            <a:ext cx="539750" cy="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80315" name="Group 27"/>
          <p:cNvGrpSpPr>
            <a:grpSpLocks/>
          </p:cNvGrpSpPr>
          <p:nvPr/>
        </p:nvGrpSpPr>
        <p:grpSpPr bwMode="auto">
          <a:xfrm>
            <a:off x="1511300" y="3519488"/>
            <a:ext cx="227013" cy="855662"/>
            <a:chOff x="895" y="1905"/>
            <a:chExt cx="143" cy="539"/>
          </a:xfrm>
        </p:grpSpPr>
        <p:sp>
          <p:nvSpPr>
            <p:cNvPr id="780316" name="Line 28"/>
            <p:cNvSpPr>
              <a:spLocks noChangeShapeType="1"/>
            </p:cNvSpPr>
            <p:nvPr/>
          </p:nvSpPr>
          <p:spPr bwMode="auto">
            <a:xfrm flipH="1">
              <a:off x="896" y="2443"/>
              <a:ext cx="142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0317" name="Line 29"/>
            <p:cNvSpPr>
              <a:spLocks noChangeShapeType="1"/>
            </p:cNvSpPr>
            <p:nvPr/>
          </p:nvSpPr>
          <p:spPr bwMode="auto">
            <a:xfrm flipV="1">
              <a:off x="895" y="1905"/>
              <a:ext cx="0" cy="539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80318" name="Line 30"/>
          <p:cNvSpPr>
            <a:spLocks noChangeShapeType="1"/>
          </p:cNvSpPr>
          <p:nvPr/>
        </p:nvSpPr>
        <p:spPr bwMode="auto">
          <a:xfrm flipV="1">
            <a:off x="4527550" y="3563938"/>
            <a:ext cx="0" cy="53975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80319" name="Group 31"/>
          <p:cNvGrpSpPr>
            <a:grpSpLocks/>
          </p:cNvGrpSpPr>
          <p:nvPr/>
        </p:nvGrpSpPr>
        <p:grpSpPr bwMode="auto">
          <a:xfrm>
            <a:off x="2501900" y="4776788"/>
            <a:ext cx="1530350" cy="1487487"/>
            <a:chOff x="1576" y="2924"/>
            <a:chExt cx="964" cy="937"/>
          </a:xfrm>
        </p:grpSpPr>
        <p:sp>
          <p:nvSpPr>
            <p:cNvPr id="780320" name="Line 32"/>
            <p:cNvSpPr>
              <a:spLocks noChangeShapeType="1"/>
            </p:cNvSpPr>
            <p:nvPr/>
          </p:nvSpPr>
          <p:spPr bwMode="auto">
            <a:xfrm>
              <a:off x="1576" y="2924"/>
              <a:ext cx="0" cy="935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0321" name="Line 33"/>
            <p:cNvSpPr>
              <a:spLocks noChangeShapeType="1"/>
            </p:cNvSpPr>
            <p:nvPr/>
          </p:nvSpPr>
          <p:spPr bwMode="auto">
            <a:xfrm>
              <a:off x="1576" y="3861"/>
              <a:ext cx="964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0322" name="Line 34"/>
            <p:cNvSpPr>
              <a:spLocks noChangeShapeType="1"/>
            </p:cNvSpPr>
            <p:nvPr/>
          </p:nvSpPr>
          <p:spPr bwMode="auto">
            <a:xfrm flipH="1">
              <a:off x="1576" y="2924"/>
              <a:ext cx="171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80323" name="Group 35"/>
          <p:cNvGrpSpPr>
            <a:grpSpLocks/>
          </p:cNvGrpSpPr>
          <p:nvPr/>
        </p:nvGrpSpPr>
        <p:grpSpPr bwMode="auto">
          <a:xfrm>
            <a:off x="3357563" y="5543550"/>
            <a:ext cx="493712" cy="719138"/>
            <a:chOff x="2115" y="3405"/>
            <a:chExt cx="311" cy="453"/>
          </a:xfrm>
        </p:grpSpPr>
        <p:sp>
          <p:nvSpPr>
            <p:cNvPr id="780324" name="Line 36"/>
            <p:cNvSpPr>
              <a:spLocks noChangeShapeType="1"/>
            </p:cNvSpPr>
            <p:nvPr/>
          </p:nvSpPr>
          <p:spPr bwMode="auto">
            <a:xfrm flipV="1">
              <a:off x="2115" y="3405"/>
              <a:ext cx="0" cy="45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0325" name="Line 37"/>
            <p:cNvSpPr>
              <a:spLocks noChangeShapeType="1"/>
            </p:cNvSpPr>
            <p:nvPr/>
          </p:nvSpPr>
          <p:spPr bwMode="auto">
            <a:xfrm>
              <a:off x="2115" y="3407"/>
              <a:ext cx="311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80326" name="Group 38"/>
          <p:cNvGrpSpPr>
            <a:grpSpLocks/>
          </p:cNvGrpSpPr>
          <p:nvPr/>
        </p:nvGrpSpPr>
        <p:grpSpPr bwMode="auto">
          <a:xfrm>
            <a:off x="1150938" y="3606800"/>
            <a:ext cx="4725987" cy="2208213"/>
            <a:chOff x="725" y="2158"/>
            <a:chExt cx="2977" cy="1448"/>
          </a:xfrm>
        </p:grpSpPr>
        <p:sp>
          <p:nvSpPr>
            <p:cNvPr id="780327" name="Line 39"/>
            <p:cNvSpPr>
              <a:spLocks noChangeShapeType="1"/>
            </p:cNvSpPr>
            <p:nvPr/>
          </p:nvSpPr>
          <p:spPr bwMode="auto">
            <a:xfrm flipV="1">
              <a:off x="725" y="3606"/>
              <a:ext cx="297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0328" name="Line 40"/>
            <p:cNvSpPr>
              <a:spLocks noChangeShapeType="1"/>
            </p:cNvSpPr>
            <p:nvPr/>
          </p:nvSpPr>
          <p:spPr bwMode="auto">
            <a:xfrm>
              <a:off x="754" y="2158"/>
              <a:ext cx="0" cy="138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0329" name="Line 41"/>
            <p:cNvSpPr>
              <a:spLocks noChangeShapeType="1"/>
            </p:cNvSpPr>
            <p:nvPr/>
          </p:nvSpPr>
          <p:spPr bwMode="auto">
            <a:xfrm flipV="1">
              <a:off x="1916" y="3209"/>
              <a:ext cx="0" cy="36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80330" name="Text Box 42"/>
          <p:cNvSpPr txBox="1">
            <a:spLocks noChangeArrowheads="1"/>
          </p:cNvSpPr>
          <p:nvPr/>
        </p:nvSpPr>
        <p:spPr bwMode="auto">
          <a:xfrm>
            <a:off x="657225" y="6219825"/>
            <a:ext cx="1035050" cy="376238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    </a:t>
            </a:r>
            <a:endParaRPr lang="en-US" altLang="zh-CN">
              <a:solidFill>
                <a:schemeClr val="hlink"/>
              </a:solidFill>
            </a:endParaRPr>
          </a:p>
        </p:txBody>
      </p:sp>
      <p:sp>
        <p:nvSpPr>
          <p:cNvPr id="780331" name="Line 43"/>
          <p:cNvSpPr>
            <a:spLocks noChangeShapeType="1"/>
          </p:cNvSpPr>
          <p:nvPr/>
        </p:nvSpPr>
        <p:spPr bwMode="auto">
          <a:xfrm flipH="1">
            <a:off x="1692275" y="6443663"/>
            <a:ext cx="2341563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0332" name="Line 44"/>
          <p:cNvSpPr>
            <a:spLocks noChangeShapeType="1"/>
          </p:cNvSpPr>
          <p:nvPr/>
        </p:nvSpPr>
        <p:spPr bwMode="auto">
          <a:xfrm flipV="1">
            <a:off x="836613" y="3519488"/>
            <a:ext cx="0" cy="270033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0333" name="Text Box 45"/>
          <p:cNvSpPr txBox="1">
            <a:spLocks noChangeArrowheads="1"/>
          </p:cNvSpPr>
          <p:nvPr/>
        </p:nvSpPr>
        <p:spPr bwMode="auto">
          <a:xfrm>
            <a:off x="5472113" y="3384550"/>
            <a:ext cx="8556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008000"/>
                </a:solidFill>
              </a:rPr>
              <a:t>地址</a:t>
            </a:r>
          </a:p>
        </p:txBody>
      </p:sp>
      <p:sp>
        <p:nvSpPr>
          <p:cNvPr id="780334" name="AutoShape 46"/>
          <p:cNvSpPr>
            <a:spLocks noChangeArrowheads="1"/>
          </p:cNvSpPr>
          <p:nvPr/>
        </p:nvSpPr>
        <p:spPr bwMode="auto">
          <a:xfrm>
            <a:off x="5338763" y="4419600"/>
            <a:ext cx="1214437" cy="450850"/>
          </a:xfrm>
          <a:prstGeom prst="leftRightArrow">
            <a:avLst>
              <a:gd name="adj1" fmla="val 50000"/>
              <a:gd name="adj2" fmla="val 53873"/>
            </a:avLst>
          </a:prstGeom>
          <a:solidFill>
            <a:schemeClr val="bg1"/>
          </a:solidFill>
          <a:ln w="28575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0335" name="Text Box 47"/>
          <p:cNvSpPr txBox="1">
            <a:spLocks noChangeArrowheads="1"/>
          </p:cNvSpPr>
          <p:nvPr/>
        </p:nvSpPr>
        <p:spPr bwMode="auto">
          <a:xfrm>
            <a:off x="5608638" y="5813425"/>
            <a:ext cx="7651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数据</a:t>
            </a:r>
          </a:p>
        </p:txBody>
      </p:sp>
      <p:sp>
        <p:nvSpPr>
          <p:cNvPr id="780336" name="AutoShape 48"/>
          <p:cNvSpPr>
            <a:spLocks noChangeArrowheads="1"/>
          </p:cNvSpPr>
          <p:nvPr/>
        </p:nvSpPr>
        <p:spPr bwMode="auto">
          <a:xfrm>
            <a:off x="5294313" y="6083300"/>
            <a:ext cx="1260475" cy="450850"/>
          </a:xfrm>
          <a:prstGeom prst="leftRightArrow">
            <a:avLst>
              <a:gd name="adj1" fmla="val 50000"/>
              <a:gd name="adj2" fmla="val 55915"/>
            </a:avLst>
          </a:prstGeom>
          <a:solidFill>
            <a:schemeClr val="bg1"/>
          </a:solidFill>
          <a:ln w="28575" algn="ctr">
            <a:solidFill>
              <a:srgbClr val="3333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0337" name="Text Box 49"/>
          <p:cNvSpPr txBox="1">
            <a:spLocks noChangeArrowheads="1"/>
          </p:cNvSpPr>
          <p:nvPr/>
        </p:nvSpPr>
        <p:spPr bwMode="auto">
          <a:xfrm>
            <a:off x="5564188" y="4111625"/>
            <a:ext cx="8556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FF3300"/>
                </a:solidFill>
              </a:rPr>
              <a:t>控制</a:t>
            </a:r>
          </a:p>
        </p:txBody>
      </p:sp>
      <p:sp>
        <p:nvSpPr>
          <p:cNvPr id="780338" name="AutoShape 50"/>
          <p:cNvSpPr>
            <a:spLocks noChangeArrowheads="1"/>
          </p:cNvSpPr>
          <p:nvPr/>
        </p:nvSpPr>
        <p:spPr bwMode="auto">
          <a:xfrm>
            <a:off x="5292725" y="2970213"/>
            <a:ext cx="1260475" cy="541337"/>
          </a:xfrm>
          <a:prstGeom prst="rightArrow">
            <a:avLst>
              <a:gd name="adj1" fmla="val 50000"/>
              <a:gd name="adj2" fmla="val 58211"/>
            </a:avLst>
          </a:prstGeom>
          <a:solidFill>
            <a:schemeClr val="bg1"/>
          </a:solidFill>
          <a:ln w="28575" algn="ctr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0339" name="Line 51"/>
          <p:cNvSpPr>
            <a:spLocks noChangeShapeType="1"/>
          </p:cNvSpPr>
          <p:nvPr/>
        </p:nvSpPr>
        <p:spPr bwMode="auto">
          <a:xfrm flipV="1">
            <a:off x="5924550" y="4778375"/>
            <a:ext cx="0" cy="99060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80340" name="Group 52"/>
          <p:cNvGrpSpPr>
            <a:grpSpLocks/>
          </p:cNvGrpSpPr>
          <p:nvPr/>
        </p:nvGrpSpPr>
        <p:grpSpPr bwMode="auto">
          <a:xfrm>
            <a:off x="3490913" y="3603625"/>
            <a:ext cx="1755775" cy="2127250"/>
            <a:chOff x="2199" y="2185"/>
            <a:chExt cx="1106" cy="1340"/>
          </a:xfrm>
        </p:grpSpPr>
        <p:sp>
          <p:nvSpPr>
            <p:cNvPr id="780341" name="Text Box 53"/>
            <p:cNvSpPr txBox="1">
              <a:spLocks noChangeArrowheads="1"/>
            </p:cNvSpPr>
            <p:nvPr/>
          </p:nvSpPr>
          <p:spPr bwMode="auto">
            <a:xfrm>
              <a:off x="2199" y="2185"/>
              <a:ext cx="737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400">
                  <a:solidFill>
                    <a:schemeClr val="accent2"/>
                  </a:solidFill>
                </a:rPr>
                <a:t>GPRs</a:t>
              </a:r>
            </a:p>
          </p:txBody>
        </p:sp>
        <p:grpSp>
          <p:nvGrpSpPr>
            <p:cNvPr id="780342" name="Group 54"/>
            <p:cNvGrpSpPr>
              <a:grpSpLocks/>
            </p:cNvGrpSpPr>
            <p:nvPr/>
          </p:nvGrpSpPr>
          <p:grpSpPr bwMode="auto">
            <a:xfrm>
              <a:off x="2452" y="2500"/>
              <a:ext cx="853" cy="1025"/>
              <a:chOff x="2398" y="2273"/>
              <a:chExt cx="853" cy="1025"/>
            </a:xfrm>
          </p:grpSpPr>
          <p:grpSp>
            <p:nvGrpSpPr>
              <p:cNvPr id="780343" name="Group 55"/>
              <p:cNvGrpSpPr>
                <a:grpSpLocks/>
              </p:cNvGrpSpPr>
              <p:nvPr/>
            </p:nvGrpSpPr>
            <p:grpSpPr bwMode="auto">
              <a:xfrm>
                <a:off x="2398" y="2273"/>
                <a:ext cx="652" cy="992"/>
                <a:chOff x="2228" y="1678"/>
                <a:chExt cx="737" cy="992"/>
              </a:xfrm>
            </p:grpSpPr>
            <p:sp>
              <p:nvSpPr>
                <p:cNvPr id="780344" name="Rectangle 56"/>
                <p:cNvSpPr>
                  <a:spLocks noChangeArrowheads="1"/>
                </p:cNvSpPr>
                <p:nvPr/>
              </p:nvSpPr>
              <p:spPr bwMode="auto">
                <a:xfrm>
                  <a:off x="2228" y="1678"/>
                  <a:ext cx="737" cy="992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0345" name="Line 57"/>
                <p:cNvSpPr>
                  <a:spLocks noChangeShapeType="1"/>
                </p:cNvSpPr>
                <p:nvPr/>
              </p:nvSpPr>
              <p:spPr bwMode="auto">
                <a:xfrm>
                  <a:off x="2228" y="1933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0346" name="Line 58"/>
                <p:cNvSpPr>
                  <a:spLocks noChangeShapeType="1"/>
                </p:cNvSpPr>
                <p:nvPr/>
              </p:nvSpPr>
              <p:spPr bwMode="auto">
                <a:xfrm>
                  <a:off x="2228" y="2188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0347" name="Line 59"/>
                <p:cNvSpPr>
                  <a:spLocks noChangeShapeType="1"/>
                </p:cNvSpPr>
                <p:nvPr/>
              </p:nvSpPr>
              <p:spPr bwMode="auto">
                <a:xfrm>
                  <a:off x="2228" y="2415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80348" name="Text Box 60"/>
              <p:cNvSpPr txBox="1">
                <a:spLocks noChangeArrowheads="1"/>
              </p:cNvSpPr>
              <p:nvPr/>
            </p:nvSpPr>
            <p:spPr bwMode="auto">
              <a:xfrm>
                <a:off x="3051" y="2282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0</a:t>
                </a:r>
              </a:p>
            </p:txBody>
          </p:sp>
          <p:sp>
            <p:nvSpPr>
              <p:cNvPr id="780349" name="Text Box 61"/>
              <p:cNvSpPr txBox="1">
                <a:spLocks noChangeArrowheads="1"/>
              </p:cNvSpPr>
              <p:nvPr/>
            </p:nvSpPr>
            <p:spPr bwMode="auto">
              <a:xfrm>
                <a:off x="3052" y="2525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1</a:t>
                </a:r>
              </a:p>
            </p:txBody>
          </p:sp>
          <p:sp>
            <p:nvSpPr>
              <p:cNvPr id="780350" name="Text Box 62"/>
              <p:cNvSpPr txBox="1">
                <a:spLocks noChangeArrowheads="1"/>
              </p:cNvSpPr>
              <p:nvPr/>
            </p:nvSpPr>
            <p:spPr bwMode="auto">
              <a:xfrm>
                <a:off x="3052" y="2784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endParaRPr lang="en-US" altLang="zh-CN"/>
              </a:p>
            </p:txBody>
          </p:sp>
          <p:sp>
            <p:nvSpPr>
              <p:cNvPr id="780351" name="Text Box 63"/>
              <p:cNvSpPr txBox="1">
                <a:spLocks noChangeArrowheads="1"/>
              </p:cNvSpPr>
              <p:nvPr/>
            </p:nvSpPr>
            <p:spPr bwMode="auto">
              <a:xfrm>
                <a:off x="3051" y="3067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7</a:t>
                </a:r>
              </a:p>
            </p:txBody>
          </p:sp>
        </p:grpSp>
        <p:sp>
          <p:nvSpPr>
            <p:cNvPr id="780352" name="Rectangle 64"/>
            <p:cNvSpPr>
              <a:spLocks noChangeArrowheads="1"/>
            </p:cNvSpPr>
            <p:nvPr/>
          </p:nvSpPr>
          <p:spPr bwMode="auto">
            <a:xfrm>
              <a:off x="2455" y="2500"/>
              <a:ext cx="652" cy="992"/>
            </a:xfrm>
            <a:prstGeom prst="rect">
              <a:avLst/>
            </a:prstGeom>
            <a:solidFill>
              <a:srgbClr val="008000">
                <a:alpha val="17000"/>
              </a:srgb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80353" name="Rectangle 65"/>
          <p:cNvSpPr>
            <a:spLocks noChangeArrowheads="1"/>
          </p:cNvSpPr>
          <p:nvPr/>
        </p:nvSpPr>
        <p:spPr bwMode="auto">
          <a:xfrm>
            <a:off x="6551613" y="819150"/>
            <a:ext cx="1133475" cy="57150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0354" name="Line 66"/>
          <p:cNvSpPr>
            <a:spLocks noChangeShapeType="1"/>
          </p:cNvSpPr>
          <p:nvPr/>
        </p:nvSpPr>
        <p:spPr bwMode="auto">
          <a:xfrm>
            <a:off x="6551613" y="252888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0355" name="Line 67"/>
          <p:cNvSpPr>
            <a:spLocks noChangeShapeType="1"/>
          </p:cNvSpPr>
          <p:nvPr/>
        </p:nvSpPr>
        <p:spPr bwMode="auto">
          <a:xfrm>
            <a:off x="6551613" y="2843213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0356" name="Line 68"/>
          <p:cNvSpPr>
            <a:spLocks noChangeShapeType="1"/>
          </p:cNvSpPr>
          <p:nvPr/>
        </p:nvSpPr>
        <p:spPr bwMode="auto">
          <a:xfrm>
            <a:off x="6551613" y="47339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0357" name="Line 69"/>
          <p:cNvSpPr>
            <a:spLocks noChangeShapeType="1"/>
          </p:cNvSpPr>
          <p:nvPr/>
        </p:nvSpPr>
        <p:spPr bwMode="auto">
          <a:xfrm>
            <a:off x="6551613" y="509428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0358" name="Line 70"/>
          <p:cNvSpPr>
            <a:spLocks noChangeShapeType="1"/>
          </p:cNvSpPr>
          <p:nvPr/>
        </p:nvSpPr>
        <p:spPr bwMode="auto">
          <a:xfrm>
            <a:off x="6551613" y="545465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0359" name="Line 71"/>
          <p:cNvSpPr>
            <a:spLocks noChangeShapeType="1"/>
          </p:cNvSpPr>
          <p:nvPr/>
        </p:nvSpPr>
        <p:spPr bwMode="auto">
          <a:xfrm>
            <a:off x="6551613" y="57626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0360" name="Line 72"/>
          <p:cNvSpPr>
            <a:spLocks noChangeShapeType="1"/>
          </p:cNvSpPr>
          <p:nvPr/>
        </p:nvSpPr>
        <p:spPr bwMode="auto">
          <a:xfrm>
            <a:off x="6551613" y="62198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0361" name="Text Box 73"/>
          <p:cNvSpPr txBox="1">
            <a:spLocks noChangeArrowheads="1"/>
          </p:cNvSpPr>
          <p:nvPr/>
        </p:nvSpPr>
        <p:spPr bwMode="auto">
          <a:xfrm>
            <a:off x="7677150" y="1179513"/>
            <a:ext cx="12160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bfff0020</a:t>
            </a:r>
          </a:p>
        </p:txBody>
      </p:sp>
      <p:sp>
        <p:nvSpPr>
          <p:cNvPr id="780362" name="Text Box 74"/>
          <p:cNvSpPr txBox="1">
            <a:spLocks noChangeArrowheads="1"/>
          </p:cNvSpPr>
          <p:nvPr/>
        </p:nvSpPr>
        <p:spPr bwMode="auto">
          <a:xfrm>
            <a:off x="7640638" y="4727575"/>
            <a:ext cx="12525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80483d6</a:t>
            </a:r>
          </a:p>
        </p:txBody>
      </p:sp>
      <p:sp>
        <p:nvSpPr>
          <p:cNvPr id="780363" name="Text Box 75"/>
          <p:cNvSpPr txBox="1">
            <a:spLocks noChangeArrowheads="1"/>
          </p:cNvSpPr>
          <p:nvPr/>
        </p:nvSpPr>
        <p:spPr bwMode="auto">
          <a:xfrm>
            <a:off x="7632700" y="5087938"/>
            <a:ext cx="12604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80483d5</a:t>
            </a:r>
          </a:p>
        </p:txBody>
      </p:sp>
      <p:sp>
        <p:nvSpPr>
          <p:cNvPr id="780364" name="Text Box 76"/>
          <p:cNvSpPr txBox="1">
            <a:spLocks noChangeArrowheads="1"/>
          </p:cNvSpPr>
          <p:nvPr/>
        </p:nvSpPr>
        <p:spPr bwMode="auto">
          <a:xfrm>
            <a:off x="7642225" y="5448300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80483d4</a:t>
            </a:r>
          </a:p>
        </p:txBody>
      </p:sp>
      <p:sp>
        <p:nvSpPr>
          <p:cNvPr id="780365" name="Text Box 77"/>
          <p:cNvSpPr txBox="1">
            <a:spLocks noChangeArrowheads="1"/>
          </p:cNvSpPr>
          <p:nvPr/>
        </p:nvSpPr>
        <p:spPr bwMode="auto">
          <a:xfrm>
            <a:off x="7640638" y="6211888"/>
            <a:ext cx="3968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780366" name="Text Box 78"/>
          <p:cNvSpPr txBox="1">
            <a:spLocks noChangeArrowheads="1"/>
          </p:cNvSpPr>
          <p:nvPr/>
        </p:nvSpPr>
        <p:spPr bwMode="auto">
          <a:xfrm>
            <a:off x="0" y="773113"/>
            <a:ext cx="88931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     </a:t>
            </a:r>
            <a:endParaRPr lang="zh-CN" altLang="en-US" sz="2000">
              <a:solidFill>
                <a:srgbClr val="3333CC"/>
              </a:solidFill>
              <a:latin typeface="Arial" pitchFamily="34" charset="0"/>
            </a:endParaRPr>
          </a:p>
        </p:txBody>
      </p:sp>
      <p:sp>
        <p:nvSpPr>
          <p:cNvPr id="780367" name="Rectangle 79"/>
          <p:cNvSpPr>
            <a:spLocks noChangeArrowheads="1"/>
          </p:cNvSpPr>
          <p:nvPr/>
        </p:nvSpPr>
        <p:spPr bwMode="auto">
          <a:xfrm>
            <a:off x="134938" y="684213"/>
            <a:ext cx="6192837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88925" eaLnBrk="1" hangingPunct="1">
              <a:lnSpc>
                <a:spcPct val="105000"/>
              </a:lnSpc>
            </a:pPr>
            <a:r>
              <a:rPr lang="en-US" altLang="zh-CN" sz="2000">
                <a:solidFill>
                  <a:srgbClr val="FF3300"/>
                </a:solidFill>
              </a:rPr>
              <a:t>080483d4</a:t>
            </a:r>
            <a:r>
              <a:rPr lang="zh-CN" altLang="en-US" sz="2000"/>
              <a:t> </a:t>
            </a:r>
            <a:r>
              <a:rPr lang="en-US" altLang="zh-CN" sz="2000"/>
              <a:t>&lt;add&gt;: 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 sz="2000"/>
              <a:t>  80483d4:    55	   push   %ebp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 sz="2000"/>
              <a:t>  80483d5:    89 e5	   mov   %esp, %ebp</a:t>
            </a:r>
          </a:p>
        </p:txBody>
      </p:sp>
      <p:sp>
        <p:nvSpPr>
          <p:cNvPr id="780368" name="Line 80"/>
          <p:cNvSpPr>
            <a:spLocks noChangeShapeType="1"/>
          </p:cNvSpPr>
          <p:nvPr/>
        </p:nvSpPr>
        <p:spPr bwMode="auto">
          <a:xfrm>
            <a:off x="7137400" y="4329113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0369" name="Line 81"/>
          <p:cNvSpPr>
            <a:spLocks noChangeShapeType="1"/>
          </p:cNvSpPr>
          <p:nvPr/>
        </p:nvSpPr>
        <p:spPr bwMode="auto">
          <a:xfrm>
            <a:off x="7137400" y="5859463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0370" name="Text Box 82"/>
          <p:cNvSpPr txBox="1">
            <a:spLocks noChangeArrowheads="1"/>
          </p:cNvSpPr>
          <p:nvPr/>
        </p:nvSpPr>
        <p:spPr bwMode="auto">
          <a:xfrm>
            <a:off x="6919913" y="5448300"/>
            <a:ext cx="53181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55</a:t>
            </a:r>
          </a:p>
        </p:txBody>
      </p:sp>
      <p:sp>
        <p:nvSpPr>
          <p:cNvPr id="780371" name="Text Box 83"/>
          <p:cNvSpPr txBox="1">
            <a:spLocks noChangeArrowheads="1"/>
          </p:cNvSpPr>
          <p:nvPr/>
        </p:nvSpPr>
        <p:spPr bwMode="auto">
          <a:xfrm>
            <a:off x="6911975" y="5087938"/>
            <a:ext cx="5318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89</a:t>
            </a:r>
          </a:p>
        </p:txBody>
      </p:sp>
      <p:sp>
        <p:nvSpPr>
          <p:cNvPr id="780372" name="Text Box 84"/>
          <p:cNvSpPr txBox="1">
            <a:spLocks noChangeArrowheads="1"/>
          </p:cNvSpPr>
          <p:nvPr/>
        </p:nvSpPr>
        <p:spPr bwMode="auto">
          <a:xfrm>
            <a:off x="6911975" y="4733925"/>
            <a:ext cx="5318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e5</a:t>
            </a:r>
          </a:p>
        </p:txBody>
      </p:sp>
      <p:sp>
        <p:nvSpPr>
          <p:cNvPr id="780373" name="Line 85"/>
          <p:cNvSpPr>
            <a:spLocks noChangeShapeType="1"/>
          </p:cNvSpPr>
          <p:nvPr/>
        </p:nvSpPr>
        <p:spPr bwMode="auto">
          <a:xfrm>
            <a:off x="4392613" y="4959350"/>
            <a:ext cx="0" cy="315913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0374" name="Text Box 86"/>
          <p:cNvSpPr txBox="1">
            <a:spLocks noChangeArrowheads="1"/>
          </p:cNvSpPr>
          <p:nvPr/>
        </p:nvSpPr>
        <p:spPr bwMode="auto">
          <a:xfrm>
            <a:off x="3895725" y="2033588"/>
            <a:ext cx="1125538" cy="3873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36000" bIns="360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008000"/>
                </a:solidFill>
              </a:rPr>
              <a:t>   </a:t>
            </a:r>
          </a:p>
        </p:txBody>
      </p:sp>
      <p:sp>
        <p:nvSpPr>
          <p:cNvPr id="780375" name="Text Box 87"/>
          <p:cNvSpPr txBox="1">
            <a:spLocks noChangeArrowheads="1"/>
          </p:cNvSpPr>
          <p:nvPr/>
        </p:nvSpPr>
        <p:spPr bwMode="auto">
          <a:xfrm>
            <a:off x="3895725" y="2528888"/>
            <a:ext cx="1125538" cy="3873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36000" bIns="36000">
            <a:spAutoFit/>
          </a:bodyPr>
          <a:lstStyle/>
          <a:p>
            <a:pPr marL="342900" indent="-342900">
              <a:spcBef>
                <a:spcPct val="50000"/>
              </a:spcBef>
            </a:pPr>
            <a:endParaRPr lang="en-US" altLang="zh-CN" sz="2000">
              <a:solidFill>
                <a:srgbClr val="008000"/>
              </a:solidFill>
            </a:endParaRPr>
          </a:p>
        </p:txBody>
      </p:sp>
      <p:sp>
        <p:nvSpPr>
          <p:cNvPr id="780376" name="Rectangle 88"/>
          <p:cNvSpPr>
            <a:spLocks noChangeArrowheads="1"/>
          </p:cNvSpPr>
          <p:nvPr/>
        </p:nvSpPr>
        <p:spPr bwMode="auto">
          <a:xfrm>
            <a:off x="3140075" y="2046288"/>
            <a:ext cx="66833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EBP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780377" name="Rectangle 89"/>
          <p:cNvSpPr>
            <a:spLocks noChangeArrowheads="1"/>
          </p:cNvSpPr>
          <p:nvPr/>
        </p:nvSpPr>
        <p:spPr bwMode="auto">
          <a:xfrm>
            <a:off x="3132138" y="2541588"/>
            <a:ext cx="6477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ESP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780378" name="Rectangle 90"/>
          <p:cNvSpPr>
            <a:spLocks noChangeArrowheads="1"/>
          </p:cNvSpPr>
          <p:nvPr/>
        </p:nvSpPr>
        <p:spPr bwMode="auto">
          <a:xfrm>
            <a:off x="2636838" y="2811463"/>
            <a:ext cx="5810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EIP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780379" name="Text Box 91"/>
          <p:cNvSpPr txBox="1">
            <a:spLocks noChangeArrowheads="1"/>
          </p:cNvSpPr>
          <p:nvPr/>
        </p:nvSpPr>
        <p:spPr bwMode="auto">
          <a:xfrm>
            <a:off x="3859213" y="2071688"/>
            <a:ext cx="125253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bfff0020</a:t>
            </a:r>
          </a:p>
        </p:txBody>
      </p:sp>
      <p:sp>
        <p:nvSpPr>
          <p:cNvPr id="780380" name="Line 92"/>
          <p:cNvSpPr>
            <a:spLocks noChangeShapeType="1"/>
          </p:cNvSpPr>
          <p:nvPr/>
        </p:nvSpPr>
        <p:spPr bwMode="auto">
          <a:xfrm>
            <a:off x="6551613" y="1223963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0381" name="Line 93"/>
          <p:cNvSpPr>
            <a:spLocks noChangeShapeType="1"/>
          </p:cNvSpPr>
          <p:nvPr/>
        </p:nvSpPr>
        <p:spPr bwMode="auto">
          <a:xfrm>
            <a:off x="6551613" y="149383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0382" name="Line 94"/>
          <p:cNvSpPr>
            <a:spLocks noChangeShapeType="1"/>
          </p:cNvSpPr>
          <p:nvPr/>
        </p:nvSpPr>
        <p:spPr bwMode="auto">
          <a:xfrm>
            <a:off x="7137400" y="863600"/>
            <a:ext cx="0" cy="315913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0383" name="Text Box 95"/>
          <p:cNvSpPr txBox="1">
            <a:spLocks noChangeArrowheads="1"/>
          </p:cNvSpPr>
          <p:nvPr/>
        </p:nvSpPr>
        <p:spPr bwMode="auto">
          <a:xfrm>
            <a:off x="7677150" y="1898650"/>
            <a:ext cx="12160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bfff0000</a:t>
            </a:r>
          </a:p>
        </p:txBody>
      </p:sp>
      <p:sp>
        <p:nvSpPr>
          <p:cNvPr id="780384" name="Line 96"/>
          <p:cNvSpPr>
            <a:spLocks noChangeShapeType="1"/>
          </p:cNvSpPr>
          <p:nvPr/>
        </p:nvSpPr>
        <p:spPr bwMode="auto">
          <a:xfrm>
            <a:off x="6551613" y="194310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0385" name="Line 97"/>
          <p:cNvSpPr>
            <a:spLocks noChangeShapeType="1"/>
          </p:cNvSpPr>
          <p:nvPr/>
        </p:nvSpPr>
        <p:spPr bwMode="auto">
          <a:xfrm>
            <a:off x="6551613" y="221297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0386" name="Line 98"/>
          <p:cNvSpPr>
            <a:spLocks noChangeShapeType="1"/>
          </p:cNvSpPr>
          <p:nvPr/>
        </p:nvSpPr>
        <p:spPr bwMode="auto">
          <a:xfrm>
            <a:off x="7137400" y="1582738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0387" name="Line 99"/>
          <p:cNvSpPr>
            <a:spLocks noChangeShapeType="1"/>
          </p:cNvSpPr>
          <p:nvPr/>
        </p:nvSpPr>
        <p:spPr bwMode="auto">
          <a:xfrm>
            <a:off x="6551613" y="31591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0388" name="Line 100"/>
          <p:cNvSpPr>
            <a:spLocks noChangeShapeType="1"/>
          </p:cNvSpPr>
          <p:nvPr/>
        </p:nvSpPr>
        <p:spPr bwMode="auto">
          <a:xfrm>
            <a:off x="6551613" y="347345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0390" name="Text Box 102"/>
          <p:cNvSpPr txBox="1">
            <a:spLocks noChangeArrowheads="1"/>
          </p:cNvSpPr>
          <p:nvPr/>
        </p:nvSpPr>
        <p:spPr bwMode="auto">
          <a:xfrm>
            <a:off x="5921375" y="4959350"/>
            <a:ext cx="630238" cy="366713"/>
          </a:xfrm>
          <a:prstGeom prst="rect">
            <a:avLst/>
          </a:prstGeom>
          <a:solidFill>
            <a:schemeClr val="accent2">
              <a:alpha val="33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Wr</a:t>
            </a:r>
          </a:p>
        </p:txBody>
      </p:sp>
      <p:sp>
        <p:nvSpPr>
          <p:cNvPr id="780391" name="Rectangle 103"/>
          <p:cNvSpPr>
            <a:spLocks noChangeArrowheads="1"/>
          </p:cNvSpPr>
          <p:nvPr/>
        </p:nvSpPr>
        <p:spPr bwMode="auto">
          <a:xfrm>
            <a:off x="385763" y="3698875"/>
            <a:ext cx="4667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hlink"/>
                </a:solidFill>
              </a:rPr>
              <a:t>55</a:t>
            </a:r>
            <a:endParaRPr lang="zh-CN" altLang="en-US">
              <a:solidFill>
                <a:schemeClr val="hlink"/>
              </a:solidFill>
            </a:endParaRPr>
          </a:p>
        </p:txBody>
      </p:sp>
      <p:sp>
        <p:nvSpPr>
          <p:cNvPr id="780392" name="Rectangle 104"/>
          <p:cNvSpPr>
            <a:spLocks noChangeArrowheads="1"/>
          </p:cNvSpPr>
          <p:nvPr/>
        </p:nvSpPr>
        <p:spPr bwMode="auto">
          <a:xfrm>
            <a:off x="4527550" y="5815013"/>
            <a:ext cx="7604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accent2"/>
                </a:solidFill>
              </a:rPr>
              <a:t>MDR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780393" name="Text Box 105"/>
          <p:cNvSpPr txBox="1">
            <a:spLocks noChangeArrowheads="1"/>
          </p:cNvSpPr>
          <p:nvPr/>
        </p:nvSpPr>
        <p:spPr bwMode="auto">
          <a:xfrm>
            <a:off x="341313" y="1898650"/>
            <a:ext cx="13509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S1:</a:t>
            </a:r>
            <a:r>
              <a:rPr lang="zh-CN" altLang="en-US" sz="2000">
                <a:solidFill>
                  <a:srgbClr val="CC3300"/>
                </a:solidFill>
              </a:rPr>
              <a:t>取指令</a:t>
            </a:r>
          </a:p>
        </p:txBody>
      </p:sp>
      <p:sp>
        <p:nvSpPr>
          <p:cNvPr id="780394" name="Rectangle 106"/>
          <p:cNvSpPr>
            <a:spLocks noChangeArrowheads="1"/>
          </p:cNvSpPr>
          <p:nvPr/>
        </p:nvSpPr>
        <p:spPr bwMode="auto">
          <a:xfrm>
            <a:off x="1016000" y="5903913"/>
            <a:ext cx="4206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hlink"/>
                </a:solidFill>
              </a:rPr>
              <a:t>IR</a:t>
            </a:r>
            <a:endParaRPr lang="zh-CN" altLang="en-US">
              <a:solidFill>
                <a:schemeClr val="hlink"/>
              </a:solidFill>
            </a:endParaRPr>
          </a:p>
        </p:txBody>
      </p:sp>
      <p:sp>
        <p:nvSpPr>
          <p:cNvPr id="780396" name="Text Box 108"/>
          <p:cNvSpPr txBox="1">
            <a:spLocks noChangeArrowheads="1"/>
          </p:cNvSpPr>
          <p:nvPr/>
        </p:nvSpPr>
        <p:spPr bwMode="auto">
          <a:xfrm>
            <a:off x="1196975" y="5454650"/>
            <a:ext cx="630238" cy="366713"/>
          </a:xfrm>
          <a:prstGeom prst="rect">
            <a:avLst/>
          </a:prstGeom>
          <a:solidFill>
            <a:schemeClr val="accent2">
              <a:alpha val="35001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Wr</a:t>
            </a:r>
          </a:p>
        </p:txBody>
      </p:sp>
      <p:sp>
        <p:nvSpPr>
          <p:cNvPr id="780397" name="Text Box 109"/>
          <p:cNvSpPr txBox="1">
            <a:spLocks noChangeArrowheads="1"/>
          </p:cNvSpPr>
          <p:nvPr/>
        </p:nvSpPr>
        <p:spPr bwMode="auto">
          <a:xfrm>
            <a:off x="1692275" y="1898650"/>
            <a:ext cx="17557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S2:</a:t>
            </a:r>
            <a:r>
              <a:rPr lang="zh-CN" altLang="en-US" sz="2000">
                <a:solidFill>
                  <a:srgbClr val="CC3300"/>
                </a:solidFill>
              </a:rPr>
              <a:t>指令译码</a:t>
            </a:r>
          </a:p>
        </p:txBody>
      </p:sp>
      <p:sp>
        <p:nvSpPr>
          <p:cNvPr id="780398" name="Text Box 110"/>
          <p:cNvSpPr txBox="1">
            <a:spLocks noChangeArrowheads="1"/>
          </p:cNvSpPr>
          <p:nvPr/>
        </p:nvSpPr>
        <p:spPr bwMode="auto">
          <a:xfrm>
            <a:off x="341313" y="2303463"/>
            <a:ext cx="288131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S3:</a:t>
            </a:r>
            <a:r>
              <a:rPr lang="zh-CN" altLang="en-US" sz="2000">
                <a:solidFill>
                  <a:srgbClr val="CC3300"/>
                </a:solidFill>
              </a:rPr>
              <a:t>指令执行</a:t>
            </a:r>
          </a:p>
        </p:txBody>
      </p:sp>
      <p:sp>
        <p:nvSpPr>
          <p:cNvPr id="780399" name="Text Box 111"/>
          <p:cNvSpPr txBox="1">
            <a:spLocks noChangeArrowheads="1"/>
          </p:cNvSpPr>
          <p:nvPr/>
        </p:nvSpPr>
        <p:spPr bwMode="auto">
          <a:xfrm>
            <a:off x="3851275" y="2522538"/>
            <a:ext cx="125253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beeefffc</a:t>
            </a:r>
          </a:p>
        </p:txBody>
      </p:sp>
      <p:sp>
        <p:nvSpPr>
          <p:cNvPr id="780400" name="Rectangle 112"/>
          <p:cNvSpPr>
            <a:spLocks noChangeArrowheads="1"/>
          </p:cNvSpPr>
          <p:nvPr/>
        </p:nvSpPr>
        <p:spPr bwMode="auto">
          <a:xfrm>
            <a:off x="4527550" y="3519488"/>
            <a:ext cx="7508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accent2"/>
                </a:solidFill>
              </a:rPr>
              <a:t>MAR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780401" name="Text Box 113"/>
          <p:cNvSpPr txBox="1">
            <a:spLocks noChangeArrowheads="1"/>
          </p:cNvSpPr>
          <p:nvPr/>
        </p:nvSpPr>
        <p:spPr bwMode="auto">
          <a:xfrm>
            <a:off x="3986213" y="3152775"/>
            <a:ext cx="12525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beeefffc</a:t>
            </a:r>
          </a:p>
        </p:txBody>
      </p:sp>
      <p:sp>
        <p:nvSpPr>
          <p:cNvPr id="780402" name="Text Box 114"/>
          <p:cNvSpPr txBox="1">
            <a:spLocks noChangeArrowheads="1"/>
          </p:cNvSpPr>
          <p:nvPr/>
        </p:nvSpPr>
        <p:spPr bwMode="auto">
          <a:xfrm>
            <a:off x="5254625" y="2619375"/>
            <a:ext cx="12525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beeefffc</a:t>
            </a:r>
          </a:p>
        </p:txBody>
      </p:sp>
      <p:sp>
        <p:nvSpPr>
          <p:cNvPr id="780403" name="Text Box 115"/>
          <p:cNvSpPr txBox="1">
            <a:spLocks noChangeArrowheads="1"/>
          </p:cNvSpPr>
          <p:nvPr/>
        </p:nvSpPr>
        <p:spPr bwMode="auto">
          <a:xfrm>
            <a:off x="3986213" y="6211888"/>
            <a:ext cx="125253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bfff0020</a:t>
            </a:r>
          </a:p>
        </p:txBody>
      </p:sp>
      <p:sp>
        <p:nvSpPr>
          <p:cNvPr id="780404" name="Text Box 116"/>
          <p:cNvSpPr txBox="1">
            <a:spLocks noChangeArrowheads="1"/>
          </p:cNvSpPr>
          <p:nvPr/>
        </p:nvSpPr>
        <p:spPr bwMode="auto">
          <a:xfrm>
            <a:off x="5292725" y="6483350"/>
            <a:ext cx="12525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bfff0020</a:t>
            </a:r>
          </a:p>
        </p:txBody>
      </p:sp>
      <p:sp>
        <p:nvSpPr>
          <p:cNvPr id="780405" name="Text Box 117"/>
          <p:cNvSpPr txBox="1">
            <a:spLocks noChangeArrowheads="1"/>
          </p:cNvSpPr>
          <p:nvPr/>
        </p:nvSpPr>
        <p:spPr bwMode="auto">
          <a:xfrm>
            <a:off x="7677150" y="3114675"/>
            <a:ext cx="12525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beeefffc</a:t>
            </a:r>
          </a:p>
        </p:txBody>
      </p:sp>
      <p:sp>
        <p:nvSpPr>
          <p:cNvPr id="780406" name="Text Box 118"/>
          <p:cNvSpPr txBox="1">
            <a:spLocks noChangeArrowheads="1"/>
          </p:cNvSpPr>
          <p:nvPr/>
        </p:nvSpPr>
        <p:spPr bwMode="auto">
          <a:xfrm>
            <a:off x="6867525" y="3159125"/>
            <a:ext cx="5318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20</a:t>
            </a:r>
          </a:p>
        </p:txBody>
      </p:sp>
      <p:sp>
        <p:nvSpPr>
          <p:cNvPr id="780407" name="Text Box 119"/>
          <p:cNvSpPr txBox="1">
            <a:spLocks noChangeArrowheads="1"/>
          </p:cNvSpPr>
          <p:nvPr/>
        </p:nvSpPr>
        <p:spPr bwMode="auto">
          <a:xfrm>
            <a:off x="6867525" y="2849563"/>
            <a:ext cx="5318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00</a:t>
            </a:r>
          </a:p>
        </p:txBody>
      </p:sp>
      <p:sp>
        <p:nvSpPr>
          <p:cNvPr id="780408" name="Text Box 120"/>
          <p:cNvSpPr txBox="1">
            <a:spLocks noChangeArrowheads="1"/>
          </p:cNvSpPr>
          <p:nvPr/>
        </p:nvSpPr>
        <p:spPr bwMode="auto">
          <a:xfrm>
            <a:off x="6867525" y="2524125"/>
            <a:ext cx="5318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ff</a:t>
            </a:r>
          </a:p>
        </p:txBody>
      </p:sp>
      <p:sp>
        <p:nvSpPr>
          <p:cNvPr id="780409" name="Text Box 121"/>
          <p:cNvSpPr txBox="1">
            <a:spLocks noChangeArrowheads="1"/>
          </p:cNvSpPr>
          <p:nvPr/>
        </p:nvSpPr>
        <p:spPr bwMode="auto">
          <a:xfrm>
            <a:off x="6867525" y="2214563"/>
            <a:ext cx="5318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bf</a:t>
            </a:r>
          </a:p>
        </p:txBody>
      </p:sp>
      <p:sp>
        <p:nvSpPr>
          <p:cNvPr id="780410" name="Text Box 122"/>
          <p:cNvSpPr txBox="1">
            <a:spLocks noChangeArrowheads="1"/>
          </p:cNvSpPr>
          <p:nvPr/>
        </p:nvSpPr>
        <p:spPr bwMode="auto">
          <a:xfrm>
            <a:off x="2546350" y="3197225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80483d4</a:t>
            </a:r>
          </a:p>
        </p:txBody>
      </p:sp>
      <p:sp>
        <p:nvSpPr>
          <p:cNvPr id="780411" name="Text Box 123"/>
          <p:cNvSpPr txBox="1">
            <a:spLocks noChangeArrowheads="1"/>
          </p:cNvSpPr>
          <p:nvPr/>
        </p:nvSpPr>
        <p:spPr bwMode="auto">
          <a:xfrm>
            <a:off x="1150938" y="188913"/>
            <a:ext cx="7154862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400">
                <a:solidFill>
                  <a:srgbClr val="FF3300"/>
                </a:solidFill>
              </a:rPr>
              <a:t>功能：</a:t>
            </a:r>
            <a:r>
              <a:rPr lang="en-US" altLang="zh-CN" sz="2400">
                <a:solidFill>
                  <a:srgbClr val="FF3300"/>
                </a:solidFill>
              </a:rPr>
              <a:t>R[esp]</a:t>
            </a:r>
            <a:r>
              <a:rPr lang="en-US" altLang="zh-CN" sz="240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← </a:t>
            </a:r>
            <a:r>
              <a:rPr lang="en-US" altLang="zh-CN" sz="2400">
                <a:solidFill>
                  <a:srgbClr val="FF3300"/>
                </a:solidFill>
              </a:rPr>
              <a:t>R[esp]-4</a:t>
            </a:r>
            <a:r>
              <a:rPr lang="zh-CN" altLang="en-US" sz="2400">
                <a:solidFill>
                  <a:srgbClr val="FF3300"/>
                </a:solidFill>
              </a:rPr>
              <a:t>，</a:t>
            </a:r>
            <a:r>
              <a:rPr lang="en-US" altLang="zh-CN" sz="2400">
                <a:solidFill>
                  <a:srgbClr val="FF3300"/>
                </a:solidFill>
              </a:rPr>
              <a:t>M[R[esp]] ←R[ebp]</a:t>
            </a:r>
          </a:p>
        </p:txBody>
      </p:sp>
      <p:sp>
        <p:nvSpPr>
          <p:cNvPr id="780412" name="Text Box 124"/>
          <p:cNvSpPr txBox="1">
            <a:spLocks noChangeArrowheads="1"/>
          </p:cNvSpPr>
          <p:nvPr/>
        </p:nvSpPr>
        <p:spPr bwMode="auto">
          <a:xfrm>
            <a:off x="4976813" y="2528888"/>
            <a:ext cx="315912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4</a:t>
            </a:r>
          </a:p>
        </p:txBody>
      </p:sp>
      <p:sp>
        <p:nvSpPr>
          <p:cNvPr id="780413" name="Text Box 125"/>
          <p:cNvSpPr txBox="1">
            <a:spLocks noChangeArrowheads="1"/>
          </p:cNvSpPr>
          <p:nvPr/>
        </p:nvSpPr>
        <p:spPr bwMode="auto">
          <a:xfrm>
            <a:off x="4976813" y="2033588"/>
            <a:ext cx="315912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指令执行过程</a:t>
            </a:r>
          </a:p>
        </p:txBody>
      </p:sp>
      <p:sp>
        <p:nvSpPr>
          <p:cNvPr id="781315" name="Text Box 3"/>
          <p:cNvSpPr txBox="1">
            <a:spLocks noChangeArrowheads="1"/>
          </p:cNvSpPr>
          <p:nvPr/>
        </p:nvSpPr>
        <p:spPr bwMode="auto">
          <a:xfrm>
            <a:off x="657225" y="3068638"/>
            <a:ext cx="1484313" cy="466725"/>
          </a:xfrm>
          <a:prstGeom prst="rect">
            <a:avLst/>
          </a:prstGeom>
          <a:solidFill>
            <a:srgbClr val="0000FF">
              <a:alpha val="25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400"/>
              <a:t>  控制器</a:t>
            </a:r>
          </a:p>
        </p:txBody>
      </p:sp>
      <p:sp>
        <p:nvSpPr>
          <p:cNvPr id="781316" name="Rectangle 4"/>
          <p:cNvSpPr>
            <a:spLocks noChangeArrowheads="1"/>
          </p:cNvSpPr>
          <p:nvPr/>
        </p:nvSpPr>
        <p:spPr bwMode="auto">
          <a:xfrm>
            <a:off x="341313" y="1854200"/>
            <a:ext cx="4949825" cy="4905375"/>
          </a:xfrm>
          <a:prstGeom prst="rect">
            <a:avLst/>
          </a:prstGeom>
          <a:noFill/>
          <a:ln w="38100" cap="rnd" algn="ctr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1317" name="Text Box 5"/>
          <p:cNvSpPr txBox="1">
            <a:spLocks noChangeArrowheads="1"/>
          </p:cNvSpPr>
          <p:nvPr/>
        </p:nvSpPr>
        <p:spPr bwMode="auto">
          <a:xfrm>
            <a:off x="2592388" y="3159125"/>
            <a:ext cx="1123950" cy="406400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008000"/>
                </a:solidFill>
              </a:rPr>
              <a:t>   </a:t>
            </a:r>
          </a:p>
        </p:txBody>
      </p:sp>
      <p:sp>
        <p:nvSpPr>
          <p:cNvPr id="781318" name="Text Box 6"/>
          <p:cNvSpPr txBox="1">
            <a:spLocks noChangeArrowheads="1"/>
          </p:cNvSpPr>
          <p:nvPr/>
        </p:nvSpPr>
        <p:spPr bwMode="auto">
          <a:xfrm>
            <a:off x="3986213" y="3114675"/>
            <a:ext cx="1125537" cy="449263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82800" bIns="828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  </a:t>
            </a:r>
          </a:p>
        </p:txBody>
      </p:sp>
      <p:sp>
        <p:nvSpPr>
          <p:cNvPr id="781319" name="Text Box 7"/>
          <p:cNvSpPr txBox="1">
            <a:spLocks noChangeArrowheads="1"/>
          </p:cNvSpPr>
          <p:nvPr/>
        </p:nvSpPr>
        <p:spPr bwMode="auto">
          <a:xfrm>
            <a:off x="4032250" y="6173788"/>
            <a:ext cx="1079500" cy="376237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  </a:t>
            </a:r>
          </a:p>
        </p:txBody>
      </p:sp>
      <p:sp>
        <p:nvSpPr>
          <p:cNvPr id="781320" name="Line 8"/>
          <p:cNvSpPr>
            <a:spLocks noChangeShapeType="1"/>
          </p:cNvSpPr>
          <p:nvPr/>
        </p:nvSpPr>
        <p:spPr bwMode="auto">
          <a:xfrm>
            <a:off x="2141538" y="3338513"/>
            <a:ext cx="450850" cy="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1321" name="Line 9"/>
          <p:cNvSpPr>
            <a:spLocks noChangeShapeType="1"/>
          </p:cNvSpPr>
          <p:nvPr/>
        </p:nvSpPr>
        <p:spPr bwMode="auto">
          <a:xfrm>
            <a:off x="3716338" y="3338513"/>
            <a:ext cx="271462" cy="0"/>
          </a:xfrm>
          <a:prstGeom prst="line">
            <a:avLst/>
          </a:prstGeom>
          <a:noFill/>
          <a:ln w="38100">
            <a:solidFill>
              <a:srgbClr val="007635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1322" name="Line 10"/>
          <p:cNvSpPr>
            <a:spLocks noChangeShapeType="1"/>
          </p:cNvSpPr>
          <p:nvPr/>
        </p:nvSpPr>
        <p:spPr bwMode="auto">
          <a:xfrm>
            <a:off x="4392613" y="5678488"/>
            <a:ext cx="0" cy="4953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81323" name="Group 11"/>
          <p:cNvGrpSpPr>
            <a:grpSpLocks/>
          </p:cNvGrpSpPr>
          <p:nvPr/>
        </p:nvGrpSpPr>
        <p:grpSpPr bwMode="auto">
          <a:xfrm>
            <a:off x="2771775" y="3924300"/>
            <a:ext cx="765175" cy="1484313"/>
            <a:chOff x="3135" y="2472"/>
            <a:chExt cx="454" cy="935"/>
          </a:xfrm>
        </p:grpSpPr>
        <p:grpSp>
          <p:nvGrpSpPr>
            <p:cNvPr id="781324" name="Group 12"/>
            <p:cNvGrpSpPr>
              <a:grpSpLocks/>
            </p:cNvGrpSpPr>
            <p:nvPr/>
          </p:nvGrpSpPr>
          <p:grpSpPr bwMode="auto">
            <a:xfrm flipH="1">
              <a:off x="3135" y="2472"/>
              <a:ext cx="454" cy="935"/>
              <a:chOff x="3078" y="2330"/>
              <a:chExt cx="625" cy="1580"/>
            </a:xfrm>
          </p:grpSpPr>
          <p:sp>
            <p:nvSpPr>
              <p:cNvPr id="781325" name="Line 12"/>
              <p:cNvSpPr>
                <a:spLocks noChangeShapeType="1"/>
              </p:cNvSpPr>
              <p:nvPr/>
            </p:nvSpPr>
            <p:spPr bwMode="auto">
              <a:xfrm flipH="1">
                <a:off x="3078" y="2330"/>
                <a:ext cx="9" cy="6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1326" name="Line 13"/>
              <p:cNvSpPr>
                <a:spLocks noChangeShapeType="1"/>
              </p:cNvSpPr>
              <p:nvPr/>
            </p:nvSpPr>
            <p:spPr bwMode="auto">
              <a:xfrm>
                <a:off x="3107" y="2330"/>
                <a:ext cx="592" cy="30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1327" name="Line 14"/>
              <p:cNvSpPr>
                <a:spLocks noChangeShapeType="1"/>
              </p:cNvSpPr>
              <p:nvPr/>
            </p:nvSpPr>
            <p:spPr bwMode="auto">
              <a:xfrm>
                <a:off x="3087" y="3018"/>
                <a:ext cx="213" cy="11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1328" name="Line 16"/>
              <p:cNvSpPr>
                <a:spLocks noChangeShapeType="1"/>
              </p:cNvSpPr>
              <p:nvPr/>
            </p:nvSpPr>
            <p:spPr bwMode="auto">
              <a:xfrm>
                <a:off x="3693" y="2644"/>
                <a:ext cx="10" cy="45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1329" name="Line 18"/>
              <p:cNvSpPr>
                <a:spLocks noChangeShapeType="1"/>
              </p:cNvSpPr>
              <p:nvPr/>
            </p:nvSpPr>
            <p:spPr bwMode="auto">
              <a:xfrm flipV="1">
                <a:off x="3120" y="3256"/>
                <a:ext cx="0" cy="65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1330" name="Line 19"/>
              <p:cNvSpPr>
                <a:spLocks noChangeShapeType="1"/>
              </p:cNvSpPr>
              <p:nvPr/>
            </p:nvSpPr>
            <p:spPr bwMode="auto">
              <a:xfrm flipV="1">
                <a:off x="3135" y="3549"/>
                <a:ext cx="564" cy="34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1331" name="Line 20"/>
              <p:cNvSpPr>
                <a:spLocks noChangeShapeType="1"/>
              </p:cNvSpPr>
              <p:nvPr/>
            </p:nvSpPr>
            <p:spPr bwMode="auto">
              <a:xfrm flipV="1">
                <a:off x="3121" y="3125"/>
                <a:ext cx="171" cy="1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1332" name="Line 22"/>
              <p:cNvSpPr>
                <a:spLocks noChangeShapeType="1"/>
              </p:cNvSpPr>
              <p:nvPr/>
            </p:nvSpPr>
            <p:spPr bwMode="auto">
              <a:xfrm flipV="1">
                <a:off x="3702" y="3067"/>
                <a:ext cx="0" cy="4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81333" name="Rectangle 25"/>
            <p:cNvSpPr>
              <a:spLocks noChangeArrowheads="1"/>
            </p:cNvSpPr>
            <p:nvPr/>
          </p:nvSpPr>
          <p:spPr bwMode="auto">
            <a:xfrm rot="16200000" flipH="1">
              <a:off x="3033" y="2830"/>
              <a:ext cx="510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>
                  <a:latin typeface="Arial" pitchFamily="34" charset="0"/>
                  <a:ea typeface="宋体" pitchFamily="2" charset="-122"/>
                  <a:cs typeface="Arial" pitchFamily="34" charset="0"/>
                </a:rPr>
                <a:t>ALU</a:t>
              </a:r>
            </a:p>
          </p:txBody>
        </p:sp>
      </p:grpSp>
      <p:grpSp>
        <p:nvGrpSpPr>
          <p:cNvPr id="781334" name="Group 22"/>
          <p:cNvGrpSpPr>
            <a:grpSpLocks/>
          </p:cNvGrpSpPr>
          <p:nvPr/>
        </p:nvGrpSpPr>
        <p:grpSpPr bwMode="auto">
          <a:xfrm>
            <a:off x="3492500" y="4329113"/>
            <a:ext cx="404813" cy="809625"/>
            <a:chOff x="2030" y="2415"/>
            <a:chExt cx="341" cy="510"/>
          </a:xfrm>
        </p:grpSpPr>
        <p:sp>
          <p:nvSpPr>
            <p:cNvPr id="781335" name="Line 23"/>
            <p:cNvSpPr>
              <a:spLocks noChangeShapeType="1"/>
            </p:cNvSpPr>
            <p:nvPr/>
          </p:nvSpPr>
          <p:spPr bwMode="auto">
            <a:xfrm flipH="1">
              <a:off x="2031" y="241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1336" name="Line 24"/>
            <p:cNvSpPr>
              <a:spLocks noChangeShapeType="1"/>
            </p:cNvSpPr>
            <p:nvPr/>
          </p:nvSpPr>
          <p:spPr bwMode="auto">
            <a:xfrm flipH="1">
              <a:off x="2030" y="292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81337" name="Text Box 25"/>
          <p:cNvSpPr txBox="1">
            <a:spLocks noChangeArrowheads="1"/>
          </p:cNvSpPr>
          <p:nvPr/>
        </p:nvSpPr>
        <p:spPr bwMode="auto">
          <a:xfrm>
            <a:off x="1781175" y="3833813"/>
            <a:ext cx="450850" cy="1625600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000"/>
              <a:t>标</a:t>
            </a:r>
          </a:p>
          <a:p>
            <a:pPr marL="342900" indent="-342900"/>
            <a:r>
              <a:rPr lang="zh-CN" altLang="en-US" sz="2000"/>
              <a:t>志</a:t>
            </a:r>
          </a:p>
          <a:p>
            <a:pPr marL="342900" indent="-342900"/>
            <a:r>
              <a:rPr lang="zh-CN" altLang="en-US" sz="2000"/>
              <a:t>寄</a:t>
            </a:r>
          </a:p>
          <a:p>
            <a:pPr marL="342900" indent="-342900"/>
            <a:r>
              <a:rPr lang="zh-CN" altLang="en-US" sz="2000"/>
              <a:t>存</a:t>
            </a:r>
          </a:p>
          <a:p>
            <a:pPr marL="342900" indent="-342900"/>
            <a:r>
              <a:rPr lang="zh-CN" altLang="en-US" sz="2000"/>
              <a:t>器</a:t>
            </a:r>
            <a:endParaRPr lang="en-US" altLang="zh-CN" sz="2000"/>
          </a:p>
        </p:txBody>
      </p:sp>
      <p:sp>
        <p:nvSpPr>
          <p:cNvPr id="781338" name="Line 26"/>
          <p:cNvSpPr>
            <a:spLocks noChangeShapeType="1"/>
          </p:cNvSpPr>
          <p:nvPr/>
        </p:nvSpPr>
        <p:spPr bwMode="auto">
          <a:xfrm flipH="1">
            <a:off x="2232025" y="4419600"/>
            <a:ext cx="539750" cy="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81339" name="Group 27"/>
          <p:cNvGrpSpPr>
            <a:grpSpLocks/>
          </p:cNvGrpSpPr>
          <p:nvPr/>
        </p:nvGrpSpPr>
        <p:grpSpPr bwMode="auto">
          <a:xfrm>
            <a:off x="1511300" y="3519488"/>
            <a:ext cx="227013" cy="855662"/>
            <a:chOff x="895" y="1905"/>
            <a:chExt cx="143" cy="539"/>
          </a:xfrm>
        </p:grpSpPr>
        <p:sp>
          <p:nvSpPr>
            <p:cNvPr id="781340" name="Line 28"/>
            <p:cNvSpPr>
              <a:spLocks noChangeShapeType="1"/>
            </p:cNvSpPr>
            <p:nvPr/>
          </p:nvSpPr>
          <p:spPr bwMode="auto">
            <a:xfrm flipH="1">
              <a:off x="896" y="2443"/>
              <a:ext cx="142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1341" name="Line 29"/>
            <p:cNvSpPr>
              <a:spLocks noChangeShapeType="1"/>
            </p:cNvSpPr>
            <p:nvPr/>
          </p:nvSpPr>
          <p:spPr bwMode="auto">
            <a:xfrm flipV="1">
              <a:off x="895" y="1905"/>
              <a:ext cx="0" cy="539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81342" name="Line 30"/>
          <p:cNvSpPr>
            <a:spLocks noChangeShapeType="1"/>
          </p:cNvSpPr>
          <p:nvPr/>
        </p:nvSpPr>
        <p:spPr bwMode="auto">
          <a:xfrm flipV="1">
            <a:off x="4527550" y="3563938"/>
            <a:ext cx="0" cy="53975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81343" name="Group 31"/>
          <p:cNvGrpSpPr>
            <a:grpSpLocks/>
          </p:cNvGrpSpPr>
          <p:nvPr/>
        </p:nvGrpSpPr>
        <p:grpSpPr bwMode="auto">
          <a:xfrm>
            <a:off x="2501900" y="4776788"/>
            <a:ext cx="1530350" cy="1487487"/>
            <a:chOff x="1576" y="2924"/>
            <a:chExt cx="964" cy="937"/>
          </a:xfrm>
        </p:grpSpPr>
        <p:sp>
          <p:nvSpPr>
            <p:cNvPr id="781344" name="Line 32"/>
            <p:cNvSpPr>
              <a:spLocks noChangeShapeType="1"/>
            </p:cNvSpPr>
            <p:nvPr/>
          </p:nvSpPr>
          <p:spPr bwMode="auto">
            <a:xfrm>
              <a:off x="1576" y="2924"/>
              <a:ext cx="0" cy="935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1345" name="Line 33"/>
            <p:cNvSpPr>
              <a:spLocks noChangeShapeType="1"/>
            </p:cNvSpPr>
            <p:nvPr/>
          </p:nvSpPr>
          <p:spPr bwMode="auto">
            <a:xfrm>
              <a:off x="1576" y="3861"/>
              <a:ext cx="964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1346" name="Line 34"/>
            <p:cNvSpPr>
              <a:spLocks noChangeShapeType="1"/>
            </p:cNvSpPr>
            <p:nvPr/>
          </p:nvSpPr>
          <p:spPr bwMode="auto">
            <a:xfrm flipH="1">
              <a:off x="1576" y="2924"/>
              <a:ext cx="171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81347" name="Group 35"/>
          <p:cNvGrpSpPr>
            <a:grpSpLocks/>
          </p:cNvGrpSpPr>
          <p:nvPr/>
        </p:nvGrpSpPr>
        <p:grpSpPr bwMode="auto">
          <a:xfrm>
            <a:off x="3357563" y="5543550"/>
            <a:ext cx="493712" cy="719138"/>
            <a:chOff x="2115" y="3405"/>
            <a:chExt cx="311" cy="453"/>
          </a:xfrm>
        </p:grpSpPr>
        <p:sp>
          <p:nvSpPr>
            <p:cNvPr id="781348" name="Line 36"/>
            <p:cNvSpPr>
              <a:spLocks noChangeShapeType="1"/>
            </p:cNvSpPr>
            <p:nvPr/>
          </p:nvSpPr>
          <p:spPr bwMode="auto">
            <a:xfrm flipV="1">
              <a:off x="2115" y="3405"/>
              <a:ext cx="0" cy="45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1349" name="Line 37"/>
            <p:cNvSpPr>
              <a:spLocks noChangeShapeType="1"/>
            </p:cNvSpPr>
            <p:nvPr/>
          </p:nvSpPr>
          <p:spPr bwMode="auto">
            <a:xfrm>
              <a:off x="2115" y="3407"/>
              <a:ext cx="311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81350" name="Group 38"/>
          <p:cNvGrpSpPr>
            <a:grpSpLocks/>
          </p:cNvGrpSpPr>
          <p:nvPr/>
        </p:nvGrpSpPr>
        <p:grpSpPr bwMode="auto">
          <a:xfrm>
            <a:off x="1150938" y="3606800"/>
            <a:ext cx="4725987" cy="2208213"/>
            <a:chOff x="725" y="2158"/>
            <a:chExt cx="2977" cy="1448"/>
          </a:xfrm>
        </p:grpSpPr>
        <p:sp>
          <p:nvSpPr>
            <p:cNvPr id="781351" name="Line 39"/>
            <p:cNvSpPr>
              <a:spLocks noChangeShapeType="1"/>
            </p:cNvSpPr>
            <p:nvPr/>
          </p:nvSpPr>
          <p:spPr bwMode="auto">
            <a:xfrm flipV="1">
              <a:off x="725" y="3606"/>
              <a:ext cx="297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1352" name="Line 40"/>
            <p:cNvSpPr>
              <a:spLocks noChangeShapeType="1"/>
            </p:cNvSpPr>
            <p:nvPr/>
          </p:nvSpPr>
          <p:spPr bwMode="auto">
            <a:xfrm>
              <a:off x="754" y="2158"/>
              <a:ext cx="0" cy="138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1353" name="Line 41"/>
            <p:cNvSpPr>
              <a:spLocks noChangeShapeType="1"/>
            </p:cNvSpPr>
            <p:nvPr/>
          </p:nvSpPr>
          <p:spPr bwMode="auto">
            <a:xfrm flipV="1">
              <a:off x="1916" y="3209"/>
              <a:ext cx="0" cy="36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81354" name="Text Box 42"/>
          <p:cNvSpPr txBox="1">
            <a:spLocks noChangeArrowheads="1"/>
          </p:cNvSpPr>
          <p:nvPr/>
        </p:nvSpPr>
        <p:spPr bwMode="auto">
          <a:xfrm>
            <a:off x="657225" y="6219825"/>
            <a:ext cx="1035050" cy="376238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    </a:t>
            </a:r>
            <a:endParaRPr lang="en-US" altLang="zh-CN">
              <a:solidFill>
                <a:schemeClr val="hlink"/>
              </a:solidFill>
            </a:endParaRPr>
          </a:p>
        </p:txBody>
      </p:sp>
      <p:sp>
        <p:nvSpPr>
          <p:cNvPr id="781355" name="Line 43"/>
          <p:cNvSpPr>
            <a:spLocks noChangeShapeType="1"/>
          </p:cNvSpPr>
          <p:nvPr/>
        </p:nvSpPr>
        <p:spPr bwMode="auto">
          <a:xfrm flipH="1">
            <a:off x="1692275" y="6443663"/>
            <a:ext cx="2341563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1356" name="Line 44"/>
          <p:cNvSpPr>
            <a:spLocks noChangeShapeType="1"/>
          </p:cNvSpPr>
          <p:nvPr/>
        </p:nvSpPr>
        <p:spPr bwMode="auto">
          <a:xfrm flipV="1">
            <a:off x="836613" y="3519488"/>
            <a:ext cx="0" cy="270033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1357" name="Text Box 45"/>
          <p:cNvSpPr txBox="1">
            <a:spLocks noChangeArrowheads="1"/>
          </p:cNvSpPr>
          <p:nvPr/>
        </p:nvSpPr>
        <p:spPr bwMode="auto">
          <a:xfrm>
            <a:off x="5472113" y="3384550"/>
            <a:ext cx="8556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008000"/>
                </a:solidFill>
              </a:rPr>
              <a:t>地址</a:t>
            </a:r>
          </a:p>
        </p:txBody>
      </p:sp>
      <p:sp>
        <p:nvSpPr>
          <p:cNvPr id="781358" name="AutoShape 46"/>
          <p:cNvSpPr>
            <a:spLocks noChangeArrowheads="1"/>
          </p:cNvSpPr>
          <p:nvPr/>
        </p:nvSpPr>
        <p:spPr bwMode="auto">
          <a:xfrm>
            <a:off x="5338763" y="4419600"/>
            <a:ext cx="1214437" cy="450850"/>
          </a:xfrm>
          <a:prstGeom prst="leftRightArrow">
            <a:avLst>
              <a:gd name="adj1" fmla="val 50000"/>
              <a:gd name="adj2" fmla="val 53873"/>
            </a:avLst>
          </a:prstGeom>
          <a:solidFill>
            <a:schemeClr val="bg1"/>
          </a:solidFill>
          <a:ln w="28575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1359" name="Text Box 47"/>
          <p:cNvSpPr txBox="1">
            <a:spLocks noChangeArrowheads="1"/>
          </p:cNvSpPr>
          <p:nvPr/>
        </p:nvSpPr>
        <p:spPr bwMode="auto">
          <a:xfrm>
            <a:off x="5608638" y="5813425"/>
            <a:ext cx="7651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数据</a:t>
            </a:r>
          </a:p>
        </p:txBody>
      </p:sp>
      <p:sp>
        <p:nvSpPr>
          <p:cNvPr id="781360" name="AutoShape 48"/>
          <p:cNvSpPr>
            <a:spLocks noChangeArrowheads="1"/>
          </p:cNvSpPr>
          <p:nvPr/>
        </p:nvSpPr>
        <p:spPr bwMode="auto">
          <a:xfrm>
            <a:off x="5294313" y="6083300"/>
            <a:ext cx="1260475" cy="450850"/>
          </a:xfrm>
          <a:prstGeom prst="leftRightArrow">
            <a:avLst>
              <a:gd name="adj1" fmla="val 50000"/>
              <a:gd name="adj2" fmla="val 55915"/>
            </a:avLst>
          </a:prstGeom>
          <a:solidFill>
            <a:schemeClr val="bg1"/>
          </a:solidFill>
          <a:ln w="28575" algn="ctr">
            <a:solidFill>
              <a:srgbClr val="3333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1361" name="Text Box 49"/>
          <p:cNvSpPr txBox="1">
            <a:spLocks noChangeArrowheads="1"/>
          </p:cNvSpPr>
          <p:nvPr/>
        </p:nvSpPr>
        <p:spPr bwMode="auto">
          <a:xfrm>
            <a:off x="5564188" y="4111625"/>
            <a:ext cx="8556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FF3300"/>
                </a:solidFill>
              </a:rPr>
              <a:t>控制</a:t>
            </a:r>
          </a:p>
        </p:txBody>
      </p:sp>
      <p:sp>
        <p:nvSpPr>
          <p:cNvPr id="781362" name="AutoShape 50"/>
          <p:cNvSpPr>
            <a:spLocks noChangeArrowheads="1"/>
          </p:cNvSpPr>
          <p:nvPr/>
        </p:nvSpPr>
        <p:spPr bwMode="auto">
          <a:xfrm>
            <a:off x="5292725" y="2970213"/>
            <a:ext cx="1260475" cy="541337"/>
          </a:xfrm>
          <a:prstGeom prst="rightArrow">
            <a:avLst>
              <a:gd name="adj1" fmla="val 50000"/>
              <a:gd name="adj2" fmla="val 58211"/>
            </a:avLst>
          </a:prstGeom>
          <a:solidFill>
            <a:schemeClr val="bg1"/>
          </a:solidFill>
          <a:ln w="28575" algn="ctr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1363" name="Line 51"/>
          <p:cNvSpPr>
            <a:spLocks noChangeShapeType="1"/>
          </p:cNvSpPr>
          <p:nvPr/>
        </p:nvSpPr>
        <p:spPr bwMode="auto">
          <a:xfrm flipV="1">
            <a:off x="5924550" y="4778375"/>
            <a:ext cx="0" cy="99060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81364" name="Group 52"/>
          <p:cNvGrpSpPr>
            <a:grpSpLocks/>
          </p:cNvGrpSpPr>
          <p:nvPr/>
        </p:nvGrpSpPr>
        <p:grpSpPr bwMode="auto">
          <a:xfrm>
            <a:off x="3490913" y="3603625"/>
            <a:ext cx="1755775" cy="2127250"/>
            <a:chOff x="2199" y="2185"/>
            <a:chExt cx="1106" cy="1340"/>
          </a:xfrm>
        </p:grpSpPr>
        <p:sp>
          <p:nvSpPr>
            <p:cNvPr id="781365" name="Text Box 53"/>
            <p:cNvSpPr txBox="1">
              <a:spLocks noChangeArrowheads="1"/>
            </p:cNvSpPr>
            <p:nvPr/>
          </p:nvSpPr>
          <p:spPr bwMode="auto">
            <a:xfrm>
              <a:off x="2199" y="2185"/>
              <a:ext cx="737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400">
                  <a:solidFill>
                    <a:schemeClr val="accent2"/>
                  </a:solidFill>
                </a:rPr>
                <a:t>GPRs</a:t>
              </a:r>
            </a:p>
          </p:txBody>
        </p:sp>
        <p:grpSp>
          <p:nvGrpSpPr>
            <p:cNvPr id="781366" name="Group 54"/>
            <p:cNvGrpSpPr>
              <a:grpSpLocks/>
            </p:cNvGrpSpPr>
            <p:nvPr/>
          </p:nvGrpSpPr>
          <p:grpSpPr bwMode="auto">
            <a:xfrm>
              <a:off x="2452" y="2500"/>
              <a:ext cx="853" cy="1025"/>
              <a:chOff x="2398" y="2273"/>
              <a:chExt cx="853" cy="1025"/>
            </a:xfrm>
          </p:grpSpPr>
          <p:grpSp>
            <p:nvGrpSpPr>
              <p:cNvPr id="781367" name="Group 55"/>
              <p:cNvGrpSpPr>
                <a:grpSpLocks/>
              </p:cNvGrpSpPr>
              <p:nvPr/>
            </p:nvGrpSpPr>
            <p:grpSpPr bwMode="auto">
              <a:xfrm>
                <a:off x="2398" y="2273"/>
                <a:ext cx="652" cy="992"/>
                <a:chOff x="2228" y="1678"/>
                <a:chExt cx="737" cy="992"/>
              </a:xfrm>
            </p:grpSpPr>
            <p:sp>
              <p:nvSpPr>
                <p:cNvPr id="781368" name="Rectangle 56"/>
                <p:cNvSpPr>
                  <a:spLocks noChangeArrowheads="1"/>
                </p:cNvSpPr>
                <p:nvPr/>
              </p:nvSpPr>
              <p:spPr bwMode="auto">
                <a:xfrm>
                  <a:off x="2228" y="1678"/>
                  <a:ext cx="737" cy="992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1369" name="Line 57"/>
                <p:cNvSpPr>
                  <a:spLocks noChangeShapeType="1"/>
                </p:cNvSpPr>
                <p:nvPr/>
              </p:nvSpPr>
              <p:spPr bwMode="auto">
                <a:xfrm>
                  <a:off x="2228" y="1933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1370" name="Line 58"/>
                <p:cNvSpPr>
                  <a:spLocks noChangeShapeType="1"/>
                </p:cNvSpPr>
                <p:nvPr/>
              </p:nvSpPr>
              <p:spPr bwMode="auto">
                <a:xfrm>
                  <a:off x="2228" y="2188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1371" name="Line 59"/>
                <p:cNvSpPr>
                  <a:spLocks noChangeShapeType="1"/>
                </p:cNvSpPr>
                <p:nvPr/>
              </p:nvSpPr>
              <p:spPr bwMode="auto">
                <a:xfrm>
                  <a:off x="2228" y="2415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81372" name="Text Box 60"/>
              <p:cNvSpPr txBox="1">
                <a:spLocks noChangeArrowheads="1"/>
              </p:cNvSpPr>
              <p:nvPr/>
            </p:nvSpPr>
            <p:spPr bwMode="auto">
              <a:xfrm>
                <a:off x="3051" y="2282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0</a:t>
                </a:r>
              </a:p>
            </p:txBody>
          </p:sp>
          <p:sp>
            <p:nvSpPr>
              <p:cNvPr id="781373" name="Text Box 61"/>
              <p:cNvSpPr txBox="1">
                <a:spLocks noChangeArrowheads="1"/>
              </p:cNvSpPr>
              <p:nvPr/>
            </p:nvSpPr>
            <p:spPr bwMode="auto">
              <a:xfrm>
                <a:off x="3052" y="2525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1</a:t>
                </a:r>
              </a:p>
            </p:txBody>
          </p:sp>
          <p:sp>
            <p:nvSpPr>
              <p:cNvPr id="781374" name="Text Box 62"/>
              <p:cNvSpPr txBox="1">
                <a:spLocks noChangeArrowheads="1"/>
              </p:cNvSpPr>
              <p:nvPr/>
            </p:nvSpPr>
            <p:spPr bwMode="auto">
              <a:xfrm>
                <a:off x="3052" y="2784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endParaRPr lang="en-US" altLang="zh-CN"/>
              </a:p>
            </p:txBody>
          </p:sp>
          <p:sp>
            <p:nvSpPr>
              <p:cNvPr id="781375" name="Text Box 63"/>
              <p:cNvSpPr txBox="1">
                <a:spLocks noChangeArrowheads="1"/>
              </p:cNvSpPr>
              <p:nvPr/>
            </p:nvSpPr>
            <p:spPr bwMode="auto">
              <a:xfrm>
                <a:off x="3051" y="3067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7</a:t>
                </a:r>
              </a:p>
            </p:txBody>
          </p:sp>
        </p:grpSp>
        <p:sp>
          <p:nvSpPr>
            <p:cNvPr id="781376" name="Rectangle 64"/>
            <p:cNvSpPr>
              <a:spLocks noChangeArrowheads="1"/>
            </p:cNvSpPr>
            <p:nvPr/>
          </p:nvSpPr>
          <p:spPr bwMode="auto">
            <a:xfrm>
              <a:off x="2455" y="2500"/>
              <a:ext cx="652" cy="992"/>
            </a:xfrm>
            <a:prstGeom prst="rect">
              <a:avLst/>
            </a:prstGeom>
            <a:solidFill>
              <a:srgbClr val="008000">
                <a:alpha val="17000"/>
              </a:srgb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81377" name="Rectangle 65"/>
          <p:cNvSpPr>
            <a:spLocks noChangeArrowheads="1"/>
          </p:cNvSpPr>
          <p:nvPr/>
        </p:nvSpPr>
        <p:spPr bwMode="auto">
          <a:xfrm>
            <a:off x="6551613" y="819150"/>
            <a:ext cx="1133475" cy="57150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1378" name="Line 66"/>
          <p:cNvSpPr>
            <a:spLocks noChangeShapeType="1"/>
          </p:cNvSpPr>
          <p:nvPr/>
        </p:nvSpPr>
        <p:spPr bwMode="auto">
          <a:xfrm>
            <a:off x="6551613" y="252888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1379" name="Line 67"/>
          <p:cNvSpPr>
            <a:spLocks noChangeShapeType="1"/>
          </p:cNvSpPr>
          <p:nvPr/>
        </p:nvSpPr>
        <p:spPr bwMode="auto">
          <a:xfrm>
            <a:off x="6551613" y="2843213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1380" name="Line 68"/>
          <p:cNvSpPr>
            <a:spLocks noChangeShapeType="1"/>
          </p:cNvSpPr>
          <p:nvPr/>
        </p:nvSpPr>
        <p:spPr bwMode="auto">
          <a:xfrm>
            <a:off x="6551613" y="47339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1381" name="Line 69"/>
          <p:cNvSpPr>
            <a:spLocks noChangeShapeType="1"/>
          </p:cNvSpPr>
          <p:nvPr/>
        </p:nvSpPr>
        <p:spPr bwMode="auto">
          <a:xfrm>
            <a:off x="6551613" y="509428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1382" name="Line 70"/>
          <p:cNvSpPr>
            <a:spLocks noChangeShapeType="1"/>
          </p:cNvSpPr>
          <p:nvPr/>
        </p:nvSpPr>
        <p:spPr bwMode="auto">
          <a:xfrm>
            <a:off x="6551613" y="545465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1383" name="Line 71"/>
          <p:cNvSpPr>
            <a:spLocks noChangeShapeType="1"/>
          </p:cNvSpPr>
          <p:nvPr/>
        </p:nvSpPr>
        <p:spPr bwMode="auto">
          <a:xfrm>
            <a:off x="6551613" y="57626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1384" name="Line 72"/>
          <p:cNvSpPr>
            <a:spLocks noChangeShapeType="1"/>
          </p:cNvSpPr>
          <p:nvPr/>
        </p:nvSpPr>
        <p:spPr bwMode="auto">
          <a:xfrm>
            <a:off x="6551613" y="62198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1385" name="Text Box 73"/>
          <p:cNvSpPr txBox="1">
            <a:spLocks noChangeArrowheads="1"/>
          </p:cNvSpPr>
          <p:nvPr/>
        </p:nvSpPr>
        <p:spPr bwMode="auto">
          <a:xfrm>
            <a:off x="7677150" y="1179513"/>
            <a:ext cx="12160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bfff0020</a:t>
            </a:r>
          </a:p>
        </p:txBody>
      </p:sp>
      <p:sp>
        <p:nvSpPr>
          <p:cNvPr id="781386" name="Text Box 74"/>
          <p:cNvSpPr txBox="1">
            <a:spLocks noChangeArrowheads="1"/>
          </p:cNvSpPr>
          <p:nvPr/>
        </p:nvSpPr>
        <p:spPr bwMode="auto">
          <a:xfrm>
            <a:off x="7640638" y="4727575"/>
            <a:ext cx="12525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80483d6</a:t>
            </a:r>
          </a:p>
        </p:txBody>
      </p:sp>
      <p:sp>
        <p:nvSpPr>
          <p:cNvPr id="781387" name="Text Box 75"/>
          <p:cNvSpPr txBox="1">
            <a:spLocks noChangeArrowheads="1"/>
          </p:cNvSpPr>
          <p:nvPr/>
        </p:nvSpPr>
        <p:spPr bwMode="auto">
          <a:xfrm>
            <a:off x="7632700" y="5087938"/>
            <a:ext cx="12604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80483d5</a:t>
            </a:r>
          </a:p>
        </p:txBody>
      </p:sp>
      <p:sp>
        <p:nvSpPr>
          <p:cNvPr id="781388" name="Text Box 76"/>
          <p:cNvSpPr txBox="1">
            <a:spLocks noChangeArrowheads="1"/>
          </p:cNvSpPr>
          <p:nvPr/>
        </p:nvSpPr>
        <p:spPr bwMode="auto">
          <a:xfrm>
            <a:off x="7642225" y="5448300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80483d4</a:t>
            </a:r>
          </a:p>
        </p:txBody>
      </p:sp>
      <p:sp>
        <p:nvSpPr>
          <p:cNvPr id="781389" name="Text Box 77"/>
          <p:cNvSpPr txBox="1">
            <a:spLocks noChangeArrowheads="1"/>
          </p:cNvSpPr>
          <p:nvPr/>
        </p:nvSpPr>
        <p:spPr bwMode="auto">
          <a:xfrm>
            <a:off x="7640638" y="6211888"/>
            <a:ext cx="3968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781390" name="Text Box 78"/>
          <p:cNvSpPr txBox="1">
            <a:spLocks noChangeArrowheads="1"/>
          </p:cNvSpPr>
          <p:nvPr/>
        </p:nvSpPr>
        <p:spPr bwMode="auto">
          <a:xfrm>
            <a:off x="0" y="773113"/>
            <a:ext cx="88931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     </a:t>
            </a:r>
            <a:endParaRPr lang="zh-CN" altLang="en-US" sz="2000">
              <a:solidFill>
                <a:srgbClr val="3333CC"/>
              </a:solidFill>
              <a:latin typeface="Arial" pitchFamily="34" charset="0"/>
            </a:endParaRPr>
          </a:p>
        </p:txBody>
      </p:sp>
      <p:sp>
        <p:nvSpPr>
          <p:cNvPr id="781391" name="Rectangle 79"/>
          <p:cNvSpPr>
            <a:spLocks noChangeArrowheads="1"/>
          </p:cNvSpPr>
          <p:nvPr/>
        </p:nvSpPr>
        <p:spPr bwMode="auto">
          <a:xfrm>
            <a:off x="0" y="684213"/>
            <a:ext cx="6192838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88925" eaLnBrk="1" hangingPunct="1">
              <a:lnSpc>
                <a:spcPct val="105000"/>
              </a:lnSpc>
            </a:pPr>
            <a:r>
              <a:rPr lang="en-US" altLang="zh-CN" sz="2000">
                <a:solidFill>
                  <a:srgbClr val="FF3300"/>
                </a:solidFill>
              </a:rPr>
              <a:t>080483d4</a:t>
            </a:r>
            <a:r>
              <a:rPr lang="zh-CN" altLang="en-US" sz="2000"/>
              <a:t> </a:t>
            </a:r>
            <a:r>
              <a:rPr lang="en-US" altLang="zh-CN" sz="2000"/>
              <a:t>&lt;add&gt;: 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 sz="2000"/>
              <a:t>  80483d4:    55	   push   %ebp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 sz="2000"/>
              <a:t>  80483d5:    </a:t>
            </a:r>
            <a:r>
              <a:rPr lang="en-US" altLang="zh-CN" sz="2000">
                <a:hlinkClick r:id="rId2" action="ppaction://hlinkfile"/>
              </a:rPr>
              <a:t>89 e5</a:t>
            </a:r>
            <a:r>
              <a:rPr lang="en-US" altLang="zh-CN" sz="2000"/>
              <a:t>	   mov   %esp, %ebp</a:t>
            </a:r>
          </a:p>
        </p:txBody>
      </p:sp>
      <p:sp>
        <p:nvSpPr>
          <p:cNvPr id="781392" name="Line 80"/>
          <p:cNvSpPr>
            <a:spLocks noChangeShapeType="1"/>
          </p:cNvSpPr>
          <p:nvPr/>
        </p:nvSpPr>
        <p:spPr bwMode="auto">
          <a:xfrm>
            <a:off x="7137400" y="4329113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1393" name="Line 81"/>
          <p:cNvSpPr>
            <a:spLocks noChangeShapeType="1"/>
          </p:cNvSpPr>
          <p:nvPr/>
        </p:nvSpPr>
        <p:spPr bwMode="auto">
          <a:xfrm>
            <a:off x="7137400" y="5859463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1394" name="Text Box 82"/>
          <p:cNvSpPr txBox="1">
            <a:spLocks noChangeArrowheads="1"/>
          </p:cNvSpPr>
          <p:nvPr/>
        </p:nvSpPr>
        <p:spPr bwMode="auto">
          <a:xfrm>
            <a:off x="6919913" y="5448300"/>
            <a:ext cx="53181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55</a:t>
            </a:r>
          </a:p>
        </p:txBody>
      </p:sp>
      <p:sp>
        <p:nvSpPr>
          <p:cNvPr id="781395" name="Text Box 83"/>
          <p:cNvSpPr txBox="1">
            <a:spLocks noChangeArrowheads="1"/>
          </p:cNvSpPr>
          <p:nvPr/>
        </p:nvSpPr>
        <p:spPr bwMode="auto">
          <a:xfrm>
            <a:off x="6911975" y="5087938"/>
            <a:ext cx="5318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89</a:t>
            </a:r>
          </a:p>
        </p:txBody>
      </p:sp>
      <p:sp>
        <p:nvSpPr>
          <p:cNvPr id="781396" name="Text Box 84"/>
          <p:cNvSpPr txBox="1">
            <a:spLocks noChangeArrowheads="1"/>
          </p:cNvSpPr>
          <p:nvPr/>
        </p:nvSpPr>
        <p:spPr bwMode="auto">
          <a:xfrm>
            <a:off x="6911975" y="4733925"/>
            <a:ext cx="5318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e5</a:t>
            </a:r>
          </a:p>
        </p:txBody>
      </p:sp>
      <p:sp>
        <p:nvSpPr>
          <p:cNvPr id="781397" name="Line 85"/>
          <p:cNvSpPr>
            <a:spLocks noChangeShapeType="1"/>
          </p:cNvSpPr>
          <p:nvPr/>
        </p:nvSpPr>
        <p:spPr bwMode="auto">
          <a:xfrm>
            <a:off x="4392613" y="4959350"/>
            <a:ext cx="0" cy="315913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1398" name="Text Box 86"/>
          <p:cNvSpPr txBox="1">
            <a:spLocks noChangeArrowheads="1"/>
          </p:cNvSpPr>
          <p:nvPr/>
        </p:nvSpPr>
        <p:spPr bwMode="auto">
          <a:xfrm>
            <a:off x="3895725" y="2033588"/>
            <a:ext cx="1125538" cy="3873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36000" bIns="360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008000"/>
                </a:solidFill>
              </a:rPr>
              <a:t>   </a:t>
            </a:r>
          </a:p>
        </p:txBody>
      </p:sp>
      <p:sp>
        <p:nvSpPr>
          <p:cNvPr id="781399" name="Text Box 87"/>
          <p:cNvSpPr txBox="1">
            <a:spLocks noChangeArrowheads="1"/>
          </p:cNvSpPr>
          <p:nvPr/>
        </p:nvSpPr>
        <p:spPr bwMode="auto">
          <a:xfrm>
            <a:off x="3895725" y="2528888"/>
            <a:ext cx="1125538" cy="3873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36000" bIns="36000">
            <a:spAutoFit/>
          </a:bodyPr>
          <a:lstStyle/>
          <a:p>
            <a:pPr marL="342900" indent="-342900">
              <a:spcBef>
                <a:spcPct val="50000"/>
              </a:spcBef>
            </a:pPr>
            <a:endParaRPr lang="en-US" altLang="zh-CN" sz="2000">
              <a:solidFill>
                <a:srgbClr val="008000"/>
              </a:solidFill>
            </a:endParaRPr>
          </a:p>
        </p:txBody>
      </p:sp>
      <p:sp>
        <p:nvSpPr>
          <p:cNvPr id="781400" name="Rectangle 88"/>
          <p:cNvSpPr>
            <a:spLocks noChangeArrowheads="1"/>
          </p:cNvSpPr>
          <p:nvPr/>
        </p:nvSpPr>
        <p:spPr bwMode="auto">
          <a:xfrm>
            <a:off x="3140075" y="2046288"/>
            <a:ext cx="66833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EBP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781401" name="Rectangle 89"/>
          <p:cNvSpPr>
            <a:spLocks noChangeArrowheads="1"/>
          </p:cNvSpPr>
          <p:nvPr/>
        </p:nvSpPr>
        <p:spPr bwMode="auto">
          <a:xfrm>
            <a:off x="3132138" y="2541588"/>
            <a:ext cx="6477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ESP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781402" name="Rectangle 90"/>
          <p:cNvSpPr>
            <a:spLocks noChangeArrowheads="1"/>
          </p:cNvSpPr>
          <p:nvPr/>
        </p:nvSpPr>
        <p:spPr bwMode="auto">
          <a:xfrm>
            <a:off x="2636838" y="2811463"/>
            <a:ext cx="5810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EIP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781403" name="Text Box 91"/>
          <p:cNvSpPr txBox="1">
            <a:spLocks noChangeArrowheads="1"/>
          </p:cNvSpPr>
          <p:nvPr/>
        </p:nvSpPr>
        <p:spPr bwMode="auto">
          <a:xfrm>
            <a:off x="3851275" y="2033588"/>
            <a:ext cx="125253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bfff0020</a:t>
            </a:r>
          </a:p>
        </p:txBody>
      </p:sp>
      <p:sp>
        <p:nvSpPr>
          <p:cNvPr id="781404" name="Line 92"/>
          <p:cNvSpPr>
            <a:spLocks noChangeShapeType="1"/>
          </p:cNvSpPr>
          <p:nvPr/>
        </p:nvSpPr>
        <p:spPr bwMode="auto">
          <a:xfrm>
            <a:off x="6551613" y="1223963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1405" name="Line 93"/>
          <p:cNvSpPr>
            <a:spLocks noChangeShapeType="1"/>
          </p:cNvSpPr>
          <p:nvPr/>
        </p:nvSpPr>
        <p:spPr bwMode="auto">
          <a:xfrm>
            <a:off x="6551613" y="149383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1406" name="Line 94"/>
          <p:cNvSpPr>
            <a:spLocks noChangeShapeType="1"/>
          </p:cNvSpPr>
          <p:nvPr/>
        </p:nvSpPr>
        <p:spPr bwMode="auto">
          <a:xfrm>
            <a:off x="7137400" y="863600"/>
            <a:ext cx="0" cy="315913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1407" name="Text Box 95"/>
          <p:cNvSpPr txBox="1">
            <a:spLocks noChangeArrowheads="1"/>
          </p:cNvSpPr>
          <p:nvPr/>
        </p:nvSpPr>
        <p:spPr bwMode="auto">
          <a:xfrm>
            <a:off x="7677150" y="1898650"/>
            <a:ext cx="12160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bfff0000</a:t>
            </a:r>
          </a:p>
        </p:txBody>
      </p:sp>
      <p:sp>
        <p:nvSpPr>
          <p:cNvPr id="781408" name="Line 96"/>
          <p:cNvSpPr>
            <a:spLocks noChangeShapeType="1"/>
          </p:cNvSpPr>
          <p:nvPr/>
        </p:nvSpPr>
        <p:spPr bwMode="auto">
          <a:xfrm>
            <a:off x="6551613" y="194310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1409" name="Line 97"/>
          <p:cNvSpPr>
            <a:spLocks noChangeShapeType="1"/>
          </p:cNvSpPr>
          <p:nvPr/>
        </p:nvSpPr>
        <p:spPr bwMode="auto">
          <a:xfrm>
            <a:off x="6551613" y="221297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1410" name="Line 98"/>
          <p:cNvSpPr>
            <a:spLocks noChangeShapeType="1"/>
          </p:cNvSpPr>
          <p:nvPr/>
        </p:nvSpPr>
        <p:spPr bwMode="auto">
          <a:xfrm>
            <a:off x="7137400" y="1582738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1411" name="Line 99"/>
          <p:cNvSpPr>
            <a:spLocks noChangeShapeType="1"/>
          </p:cNvSpPr>
          <p:nvPr/>
        </p:nvSpPr>
        <p:spPr bwMode="auto">
          <a:xfrm>
            <a:off x="6551613" y="31591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1412" name="Line 100"/>
          <p:cNvSpPr>
            <a:spLocks noChangeShapeType="1"/>
          </p:cNvSpPr>
          <p:nvPr/>
        </p:nvSpPr>
        <p:spPr bwMode="auto">
          <a:xfrm>
            <a:off x="6551613" y="347345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1413" name="Text Box 101"/>
          <p:cNvSpPr txBox="1">
            <a:spLocks noChangeArrowheads="1"/>
          </p:cNvSpPr>
          <p:nvPr/>
        </p:nvSpPr>
        <p:spPr bwMode="auto">
          <a:xfrm>
            <a:off x="2546350" y="3197225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80483d5</a:t>
            </a:r>
          </a:p>
        </p:txBody>
      </p:sp>
      <p:sp>
        <p:nvSpPr>
          <p:cNvPr id="781414" name="Text Box 102"/>
          <p:cNvSpPr txBox="1">
            <a:spLocks noChangeArrowheads="1"/>
          </p:cNvSpPr>
          <p:nvPr/>
        </p:nvSpPr>
        <p:spPr bwMode="auto">
          <a:xfrm>
            <a:off x="5921375" y="4959350"/>
            <a:ext cx="6302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Wr</a:t>
            </a:r>
          </a:p>
        </p:txBody>
      </p:sp>
      <p:sp>
        <p:nvSpPr>
          <p:cNvPr id="781415" name="Rectangle 103"/>
          <p:cNvSpPr>
            <a:spLocks noChangeArrowheads="1"/>
          </p:cNvSpPr>
          <p:nvPr/>
        </p:nvSpPr>
        <p:spPr bwMode="auto">
          <a:xfrm>
            <a:off x="385763" y="3698875"/>
            <a:ext cx="4667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hlink"/>
                </a:solidFill>
              </a:rPr>
              <a:t>55</a:t>
            </a:r>
            <a:endParaRPr lang="zh-CN" altLang="en-US">
              <a:solidFill>
                <a:schemeClr val="hlink"/>
              </a:solidFill>
            </a:endParaRPr>
          </a:p>
        </p:txBody>
      </p:sp>
      <p:sp>
        <p:nvSpPr>
          <p:cNvPr id="781416" name="Rectangle 104"/>
          <p:cNvSpPr>
            <a:spLocks noChangeArrowheads="1"/>
          </p:cNvSpPr>
          <p:nvPr/>
        </p:nvSpPr>
        <p:spPr bwMode="auto">
          <a:xfrm>
            <a:off x="4527550" y="5815013"/>
            <a:ext cx="7604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accent2"/>
                </a:solidFill>
              </a:rPr>
              <a:t>MDR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781417" name="Text Box 105"/>
          <p:cNvSpPr txBox="1">
            <a:spLocks noChangeArrowheads="1"/>
          </p:cNvSpPr>
          <p:nvPr/>
        </p:nvSpPr>
        <p:spPr bwMode="auto">
          <a:xfrm>
            <a:off x="341313" y="1898650"/>
            <a:ext cx="13509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S1:</a:t>
            </a:r>
            <a:r>
              <a:rPr lang="zh-CN" altLang="en-US" sz="2000">
                <a:solidFill>
                  <a:srgbClr val="CC3300"/>
                </a:solidFill>
              </a:rPr>
              <a:t>取指令</a:t>
            </a:r>
          </a:p>
        </p:txBody>
      </p:sp>
      <p:sp>
        <p:nvSpPr>
          <p:cNvPr id="781418" name="Rectangle 106"/>
          <p:cNvSpPr>
            <a:spLocks noChangeArrowheads="1"/>
          </p:cNvSpPr>
          <p:nvPr/>
        </p:nvSpPr>
        <p:spPr bwMode="auto">
          <a:xfrm>
            <a:off x="1016000" y="5903913"/>
            <a:ext cx="4206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hlink"/>
                </a:solidFill>
              </a:rPr>
              <a:t>IR</a:t>
            </a:r>
            <a:endParaRPr lang="zh-CN" altLang="en-US">
              <a:solidFill>
                <a:schemeClr val="hlink"/>
              </a:solidFill>
            </a:endParaRPr>
          </a:p>
        </p:txBody>
      </p:sp>
      <p:sp>
        <p:nvSpPr>
          <p:cNvPr id="781420" name="Text Box 108"/>
          <p:cNvSpPr txBox="1">
            <a:spLocks noChangeArrowheads="1"/>
          </p:cNvSpPr>
          <p:nvPr/>
        </p:nvSpPr>
        <p:spPr bwMode="auto">
          <a:xfrm>
            <a:off x="971550" y="3743325"/>
            <a:ext cx="6302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Wr</a:t>
            </a:r>
          </a:p>
        </p:txBody>
      </p:sp>
      <p:sp>
        <p:nvSpPr>
          <p:cNvPr id="781421" name="Text Box 109"/>
          <p:cNvSpPr txBox="1">
            <a:spLocks noChangeArrowheads="1"/>
          </p:cNvSpPr>
          <p:nvPr/>
        </p:nvSpPr>
        <p:spPr bwMode="auto">
          <a:xfrm>
            <a:off x="1692275" y="1898650"/>
            <a:ext cx="17557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S2:</a:t>
            </a:r>
            <a:r>
              <a:rPr lang="zh-CN" altLang="en-US" sz="2000">
                <a:solidFill>
                  <a:srgbClr val="CC3300"/>
                </a:solidFill>
              </a:rPr>
              <a:t>指令译码</a:t>
            </a:r>
          </a:p>
        </p:txBody>
      </p:sp>
      <p:sp>
        <p:nvSpPr>
          <p:cNvPr id="781422" name="Text Box 110"/>
          <p:cNvSpPr txBox="1">
            <a:spLocks noChangeArrowheads="1"/>
          </p:cNvSpPr>
          <p:nvPr/>
        </p:nvSpPr>
        <p:spPr bwMode="auto">
          <a:xfrm>
            <a:off x="341313" y="2303463"/>
            <a:ext cx="288131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S3:</a:t>
            </a:r>
            <a:r>
              <a:rPr lang="zh-CN" altLang="en-US" sz="2000">
                <a:solidFill>
                  <a:srgbClr val="CC3300"/>
                </a:solidFill>
              </a:rPr>
              <a:t>指令执行、</a:t>
            </a:r>
            <a:r>
              <a:rPr lang="en-US" altLang="zh-CN" sz="2000">
                <a:solidFill>
                  <a:srgbClr val="FF3300"/>
                </a:solidFill>
              </a:rPr>
              <a:t>EIP</a:t>
            </a:r>
            <a:r>
              <a:rPr lang="zh-CN" altLang="en-US" sz="2000">
                <a:solidFill>
                  <a:srgbClr val="FF3300"/>
                </a:solidFill>
              </a:rPr>
              <a:t>增量</a:t>
            </a:r>
          </a:p>
        </p:txBody>
      </p:sp>
      <p:sp>
        <p:nvSpPr>
          <p:cNvPr id="781423" name="Text Box 111"/>
          <p:cNvSpPr txBox="1">
            <a:spLocks noChangeArrowheads="1"/>
          </p:cNvSpPr>
          <p:nvPr/>
        </p:nvSpPr>
        <p:spPr bwMode="auto">
          <a:xfrm>
            <a:off x="3897313" y="2528888"/>
            <a:ext cx="125253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beeefffc</a:t>
            </a:r>
          </a:p>
        </p:txBody>
      </p:sp>
      <p:sp>
        <p:nvSpPr>
          <p:cNvPr id="781424" name="Rectangle 112"/>
          <p:cNvSpPr>
            <a:spLocks noChangeArrowheads="1"/>
          </p:cNvSpPr>
          <p:nvPr/>
        </p:nvSpPr>
        <p:spPr bwMode="auto">
          <a:xfrm>
            <a:off x="4527550" y="3519488"/>
            <a:ext cx="7508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accent2"/>
                </a:solidFill>
              </a:rPr>
              <a:t>MAR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781425" name="Text Box 113"/>
          <p:cNvSpPr txBox="1">
            <a:spLocks noChangeArrowheads="1"/>
          </p:cNvSpPr>
          <p:nvPr/>
        </p:nvSpPr>
        <p:spPr bwMode="auto">
          <a:xfrm>
            <a:off x="3986213" y="3152775"/>
            <a:ext cx="12525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beeefffc</a:t>
            </a:r>
          </a:p>
        </p:txBody>
      </p:sp>
      <p:sp>
        <p:nvSpPr>
          <p:cNvPr id="781426" name="Text Box 114"/>
          <p:cNvSpPr txBox="1">
            <a:spLocks noChangeArrowheads="1"/>
          </p:cNvSpPr>
          <p:nvPr/>
        </p:nvSpPr>
        <p:spPr bwMode="auto">
          <a:xfrm>
            <a:off x="5254625" y="2619375"/>
            <a:ext cx="12525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beeefffc</a:t>
            </a:r>
          </a:p>
        </p:txBody>
      </p:sp>
      <p:sp>
        <p:nvSpPr>
          <p:cNvPr id="781427" name="Text Box 115"/>
          <p:cNvSpPr txBox="1">
            <a:spLocks noChangeArrowheads="1"/>
          </p:cNvSpPr>
          <p:nvPr/>
        </p:nvSpPr>
        <p:spPr bwMode="auto">
          <a:xfrm>
            <a:off x="3986213" y="6211888"/>
            <a:ext cx="125253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bfff0020</a:t>
            </a:r>
          </a:p>
        </p:txBody>
      </p:sp>
      <p:sp>
        <p:nvSpPr>
          <p:cNvPr id="781428" name="Text Box 116"/>
          <p:cNvSpPr txBox="1">
            <a:spLocks noChangeArrowheads="1"/>
          </p:cNvSpPr>
          <p:nvPr/>
        </p:nvSpPr>
        <p:spPr bwMode="auto">
          <a:xfrm>
            <a:off x="5292725" y="6483350"/>
            <a:ext cx="12525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bfff0020</a:t>
            </a:r>
          </a:p>
        </p:txBody>
      </p:sp>
      <p:sp>
        <p:nvSpPr>
          <p:cNvPr id="781429" name="Text Box 117"/>
          <p:cNvSpPr txBox="1">
            <a:spLocks noChangeArrowheads="1"/>
          </p:cNvSpPr>
          <p:nvPr/>
        </p:nvSpPr>
        <p:spPr bwMode="auto">
          <a:xfrm>
            <a:off x="7677150" y="3114675"/>
            <a:ext cx="12525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beeefffc</a:t>
            </a:r>
          </a:p>
        </p:txBody>
      </p:sp>
      <p:sp>
        <p:nvSpPr>
          <p:cNvPr id="781430" name="Text Box 118"/>
          <p:cNvSpPr txBox="1">
            <a:spLocks noChangeArrowheads="1"/>
          </p:cNvSpPr>
          <p:nvPr/>
        </p:nvSpPr>
        <p:spPr bwMode="auto">
          <a:xfrm>
            <a:off x="6867525" y="3159125"/>
            <a:ext cx="5318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20</a:t>
            </a:r>
          </a:p>
        </p:txBody>
      </p:sp>
      <p:sp>
        <p:nvSpPr>
          <p:cNvPr id="781431" name="Text Box 119"/>
          <p:cNvSpPr txBox="1">
            <a:spLocks noChangeArrowheads="1"/>
          </p:cNvSpPr>
          <p:nvPr/>
        </p:nvSpPr>
        <p:spPr bwMode="auto">
          <a:xfrm>
            <a:off x="6867525" y="2849563"/>
            <a:ext cx="5318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00</a:t>
            </a:r>
          </a:p>
        </p:txBody>
      </p:sp>
      <p:sp>
        <p:nvSpPr>
          <p:cNvPr id="781432" name="Text Box 120"/>
          <p:cNvSpPr txBox="1">
            <a:spLocks noChangeArrowheads="1"/>
          </p:cNvSpPr>
          <p:nvPr/>
        </p:nvSpPr>
        <p:spPr bwMode="auto">
          <a:xfrm>
            <a:off x="6867525" y="2524125"/>
            <a:ext cx="5318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ff</a:t>
            </a:r>
          </a:p>
        </p:txBody>
      </p:sp>
      <p:sp>
        <p:nvSpPr>
          <p:cNvPr id="781433" name="Text Box 121"/>
          <p:cNvSpPr txBox="1">
            <a:spLocks noChangeArrowheads="1"/>
          </p:cNvSpPr>
          <p:nvPr/>
        </p:nvSpPr>
        <p:spPr bwMode="auto">
          <a:xfrm>
            <a:off x="6867525" y="2214563"/>
            <a:ext cx="5318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</a:t>
            </a:r>
          </a:p>
        </p:txBody>
      </p:sp>
      <p:sp>
        <p:nvSpPr>
          <p:cNvPr id="781434" name="Line 122"/>
          <p:cNvSpPr>
            <a:spLocks noChangeShapeType="1"/>
          </p:cNvSpPr>
          <p:nvPr/>
        </p:nvSpPr>
        <p:spPr bwMode="auto">
          <a:xfrm>
            <a:off x="206375" y="1538288"/>
            <a:ext cx="360363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1435" name="Text Box 123"/>
          <p:cNvSpPr txBox="1">
            <a:spLocks noChangeArrowheads="1"/>
          </p:cNvSpPr>
          <p:nvPr/>
        </p:nvSpPr>
        <p:spPr bwMode="auto">
          <a:xfrm>
            <a:off x="1150938" y="188913"/>
            <a:ext cx="7154862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400">
                <a:solidFill>
                  <a:srgbClr val="FF3300"/>
                </a:solidFill>
              </a:rPr>
              <a:t>功能：</a:t>
            </a:r>
            <a:r>
              <a:rPr lang="en-US" altLang="zh-CN" sz="2400">
                <a:solidFill>
                  <a:srgbClr val="FF3300"/>
                </a:solidFill>
              </a:rPr>
              <a:t>R[esp]</a:t>
            </a:r>
            <a:r>
              <a:rPr lang="en-US" altLang="zh-CN" sz="240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← </a:t>
            </a:r>
            <a:r>
              <a:rPr lang="en-US" altLang="zh-CN" sz="2400">
                <a:solidFill>
                  <a:srgbClr val="FF3300"/>
                </a:solidFill>
              </a:rPr>
              <a:t>R[esp]-4</a:t>
            </a:r>
            <a:r>
              <a:rPr lang="zh-CN" altLang="en-US" sz="2400">
                <a:solidFill>
                  <a:srgbClr val="FF3300"/>
                </a:solidFill>
              </a:rPr>
              <a:t>，</a:t>
            </a:r>
            <a:r>
              <a:rPr lang="en-US" altLang="zh-CN" sz="2400">
                <a:solidFill>
                  <a:srgbClr val="FF3300"/>
                </a:solidFill>
              </a:rPr>
              <a:t>M[R[esp]] ←R[ebp]</a:t>
            </a:r>
          </a:p>
        </p:txBody>
      </p:sp>
      <p:sp>
        <p:nvSpPr>
          <p:cNvPr id="781436" name="Text Box 124"/>
          <p:cNvSpPr txBox="1">
            <a:spLocks noChangeArrowheads="1"/>
          </p:cNvSpPr>
          <p:nvPr/>
        </p:nvSpPr>
        <p:spPr bwMode="auto">
          <a:xfrm>
            <a:off x="4976813" y="2528888"/>
            <a:ext cx="315912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4</a:t>
            </a:r>
          </a:p>
        </p:txBody>
      </p:sp>
      <p:sp>
        <p:nvSpPr>
          <p:cNvPr id="781437" name="Text Box 125"/>
          <p:cNvSpPr txBox="1">
            <a:spLocks noChangeArrowheads="1"/>
          </p:cNvSpPr>
          <p:nvPr/>
        </p:nvSpPr>
        <p:spPr bwMode="auto">
          <a:xfrm>
            <a:off x="4976813" y="2079625"/>
            <a:ext cx="315912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1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143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en-US" altLang="zh-CN" sz="3600" smtClean="0"/>
              <a:t>                        </a:t>
            </a:r>
            <a:r>
              <a:rPr lang="zh-CN" altLang="en-US" sz="3600" smtClean="0"/>
              <a:t>程序由指令序列组成</a:t>
            </a:r>
          </a:p>
        </p:txBody>
      </p:sp>
      <p:pic>
        <p:nvPicPr>
          <p:cNvPr id="78336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3176588" cy="257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3364" name="Rectangle 4"/>
          <p:cNvSpPr>
            <a:spLocks noChangeArrowheads="1"/>
          </p:cNvSpPr>
          <p:nvPr/>
        </p:nvSpPr>
        <p:spPr bwMode="auto">
          <a:xfrm>
            <a:off x="26988" y="2979738"/>
            <a:ext cx="6192837" cy="327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solidFill>
                  <a:srgbClr val="FF3300"/>
                </a:solidFill>
                <a:latin typeface="Arial" pitchFamily="34" charset="0"/>
                <a:ea typeface="宋体" pitchFamily="2" charset="-122"/>
              </a:rPr>
              <a:t>080483d4</a:t>
            </a:r>
            <a:r>
              <a:rPr lang="zh-CN" altLang="en-US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>
                <a:latin typeface="Arial" pitchFamily="34" charset="0"/>
                <a:ea typeface="宋体" pitchFamily="2" charset="-122"/>
              </a:rPr>
              <a:t>&lt;add&gt;: 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 80483d4:    	55	   push   %ebp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 80483d5:   	89 e5	   mov   %esp, %ebp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 80483d7:    	83 ec 10   sub    $0x10, %esp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 </a:t>
            </a:r>
            <a:r>
              <a:rPr lang="en-US" altLang="zh-CN">
                <a:latin typeface="Arial" pitchFamily="34" charset="0"/>
              </a:rPr>
              <a:t>80483da</a:t>
            </a:r>
            <a:r>
              <a:rPr lang="en-US" altLang="zh-CN">
                <a:latin typeface="Arial" pitchFamily="34" charset="0"/>
                <a:ea typeface="宋体" pitchFamily="2" charset="-122"/>
              </a:rPr>
              <a:t>:    	8b 45 0c   mov   0xc(%ebp), %eax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 80483dd:    	8b 55 08   mov   0x8(%ebp), %edx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 80483e0:    	8d 04 02   lea     (%edx,%eax,1), %eax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 80483e3:     	89 45 fc    mov   %eax, -0x4(%ebp)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 80483e6:  	8b 45 fc    mov   -0x4(%ebp), %eax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 80483e9:  	c9             leave  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 80483ea:  	c3             ret </a:t>
            </a:r>
          </a:p>
        </p:txBody>
      </p:sp>
      <p:sp>
        <p:nvSpPr>
          <p:cNvPr id="783365" name="Text Box 5"/>
          <p:cNvSpPr txBox="1">
            <a:spLocks noChangeArrowheads="1"/>
          </p:cNvSpPr>
          <p:nvPr/>
        </p:nvSpPr>
        <p:spPr bwMode="auto">
          <a:xfrm>
            <a:off x="296863" y="6362700"/>
            <a:ext cx="7380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3333CC"/>
                </a:solidFill>
                <a:latin typeface="Arial" pitchFamily="34" charset="0"/>
              </a:rPr>
              <a:t>test</a:t>
            </a:r>
            <a:r>
              <a:rPr lang="zh-CN" altLang="en-US" sz="2000">
                <a:solidFill>
                  <a:srgbClr val="3333CC"/>
                </a:solidFill>
                <a:latin typeface="Arial" pitchFamily="34" charset="0"/>
              </a:rPr>
              <a:t>代码从</a:t>
            </a:r>
            <a:r>
              <a:rPr lang="en-US" altLang="zh-CN" sz="2000">
                <a:solidFill>
                  <a:srgbClr val="3333CC"/>
                </a:solidFill>
                <a:latin typeface="Arial" pitchFamily="34" charset="0"/>
              </a:rPr>
              <a:t>80483d4</a:t>
            </a:r>
            <a:r>
              <a:rPr lang="zh-CN" altLang="en-US" sz="2000">
                <a:solidFill>
                  <a:srgbClr val="3333CC"/>
                </a:solidFill>
                <a:latin typeface="Arial" pitchFamily="34" charset="0"/>
              </a:rPr>
              <a:t>开始！</a:t>
            </a:r>
          </a:p>
        </p:txBody>
      </p:sp>
      <p:sp>
        <p:nvSpPr>
          <p:cNvPr id="78336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27100" y="2484438"/>
            <a:ext cx="3735388" cy="495300"/>
          </a:xfrm>
        </p:spPr>
        <p:txBody>
          <a:bodyPr/>
          <a:lstStyle/>
          <a:p>
            <a:pPr>
              <a:lnSpc>
                <a:spcPct val="105000"/>
              </a:lnSpc>
              <a:buFontTx/>
              <a:buNone/>
            </a:pPr>
            <a:r>
              <a:rPr lang="en-US" altLang="zh-CN" sz="220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“objdump -d test” </a:t>
            </a:r>
            <a:r>
              <a:rPr lang="zh-CN" altLang="en-US" sz="220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结果</a:t>
            </a:r>
          </a:p>
        </p:txBody>
      </p:sp>
      <p:sp>
        <p:nvSpPr>
          <p:cNvPr id="783367" name="Text Box 7"/>
          <p:cNvSpPr txBox="1">
            <a:spLocks noChangeArrowheads="1"/>
          </p:cNvSpPr>
          <p:nvPr/>
        </p:nvSpPr>
        <p:spPr bwMode="auto">
          <a:xfrm>
            <a:off x="3627438" y="6399213"/>
            <a:ext cx="324008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/>
              <a:t>执行</a:t>
            </a:r>
            <a:r>
              <a:rPr lang="en-US" altLang="zh-CN" sz="2000"/>
              <a:t>add</a:t>
            </a:r>
            <a:r>
              <a:rPr lang="zh-CN" altLang="en-US" sz="2000"/>
              <a:t>时，起始</a:t>
            </a:r>
            <a:r>
              <a:rPr lang="en-US" altLang="zh-CN" sz="2000"/>
              <a:t>EIP=?</a:t>
            </a:r>
            <a:endParaRPr lang="zh-CN" altLang="en-US" sz="2000"/>
          </a:p>
        </p:txBody>
      </p:sp>
      <p:sp>
        <p:nvSpPr>
          <p:cNvPr id="783368" name="Text Box 8"/>
          <p:cNvSpPr txBox="1">
            <a:spLocks noChangeArrowheads="1"/>
          </p:cNvSpPr>
          <p:nvPr/>
        </p:nvSpPr>
        <p:spPr bwMode="auto">
          <a:xfrm>
            <a:off x="2771775" y="2979738"/>
            <a:ext cx="28352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FF3300"/>
                </a:solidFill>
              </a:rPr>
              <a:t>EIP</a:t>
            </a:r>
            <a:r>
              <a:rPr lang="en-US" altLang="zh-CN" sz="200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←</a:t>
            </a:r>
            <a:r>
              <a:rPr lang="en-US" altLang="zh-CN" sz="2000">
                <a:solidFill>
                  <a:srgbClr val="FF3300"/>
                </a:solidFill>
              </a:rPr>
              <a:t>0x80483d4</a:t>
            </a:r>
          </a:p>
        </p:txBody>
      </p:sp>
      <p:sp>
        <p:nvSpPr>
          <p:cNvPr id="783369" name="Text Box 9"/>
          <p:cNvSpPr txBox="1">
            <a:spLocks noChangeArrowheads="1"/>
          </p:cNvSpPr>
          <p:nvPr/>
        </p:nvSpPr>
        <p:spPr bwMode="auto">
          <a:xfrm>
            <a:off x="3311525" y="728663"/>
            <a:ext cx="58324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chemeClr val="accent2"/>
                </a:solidFill>
              </a:rPr>
              <a:t>若 </a:t>
            </a:r>
            <a:r>
              <a:rPr lang="en-US" altLang="zh-CN" sz="2000">
                <a:solidFill>
                  <a:schemeClr val="accent2"/>
                </a:solidFill>
              </a:rPr>
              <a:t>i= 2147483647</a:t>
            </a:r>
            <a:r>
              <a:rPr lang="zh-CN" altLang="en-US" sz="2000">
                <a:solidFill>
                  <a:schemeClr val="accent2"/>
                </a:solidFill>
              </a:rPr>
              <a:t>，</a:t>
            </a:r>
            <a:r>
              <a:rPr lang="en-US" altLang="zh-CN" sz="2000">
                <a:solidFill>
                  <a:schemeClr val="accent2"/>
                </a:solidFill>
              </a:rPr>
              <a:t>j=2</a:t>
            </a:r>
            <a:r>
              <a:rPr lang="zh-CN" altLang="en-US" sz="2000">
                <a:solidFill>
                  <a:schemeClr val="accent2"/>
                </a:solidFill>
              </a:rPr>
              <a:t>，则执行结果是什么？</a:t>
            </a:r>
          </a:p>
        </p:txBody>
      </p:sp>
      <p:sp>
        <p:nvSpPr>
          <p:cNvPr id="783381" name="Text Box 21"/>
          <p:cNvSpPr txBox="1">
            <a:spLocks noChangeArrowheads="1"/>
          </p:cNvSpPr>
          <p:nvPr/>
        </p:nvSpPr>
        <p:spPr bwMode="auto">
          <a:xfrm>
            <a:off x="5364163" y="1223963"/>
            <a:ext cx="3529012" cy="1930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altLang="zh-CN" sz="2000"/>
              <a:t>int caller ( ) {	</a:t>
            </a:r>
          </a:p>
          <a:p>
            <a:pPr marL="342900" indent="-342900"/>
            <a:r>
              <a:rPr lang="en-US" altLang="zh-CN" sz="2000"/>
              <a:t>	 int	t1 = 2147483647;</a:t>
            </a:r>
          </a:p>
          <a:p>
            <a:pPr marL="342900" indent="-342900"/>
            <a:r>
              <a:rPr lang="en-US" altLang="zh-CN" sz="2000"/>
              <a:t>      int t2 = 2;</a:t>
            </a:r>
          </a:p>
          <a:p>
            <a:pPr marL="342900" indent="-342900"/>
            <a:r>
              <a:rPr lang="en-US" altLang="zh-CN" sz="2000"/>
              <a:t>	 int	sum = </a:t>
            </a:r>
            <a:r>
              <a:rPr lang="en-US" altLang="zh-CN" sz="2000">
                <a:solidFill>
                  <a:srgbClr val="FF3300"/>
                </a:solidFill>
              </a:rPr>
              <a:t>add (t1, t2)</a:t>
            </a:r>
            <a:r>
              <a:rPr lang="en-US" altLang="zh-CN" sz="2000"/>
              <a:t>;</a:t>
            </a:r>
          </a:p>
          <a:p>
            <a:pPr marL="342900" indent="-342900"/>
            <a:r>
              <a:rPr lang="en-US" altLang="zh-CN" sz="2000"/>
              <a:t>	 return sum;</a:t>
            </a:r>
            <a:endParaRPr lang="zh-CN" altLang="en-US" sz="2000"/>
          </a:p>
          <a:p>
            <a:pPr marL="342900" indent="-342900"/>
            <a:r>
              <a:rPr lang="en-US" altLang="zh-CN" sz="2000"/>
              <a:t>}</a:t>
            </a:r>
            <a:endParaRPr lang="zh-CN" altLang="en-US" sz="2000"/>
          </a:p>
        </p:txBody>
      </p:sp>
      <p:sp>
        <p:nvSpPr>
          <p:cNvPr id="783382" name="Line 22"/>
          <p:cNvSpPr>
            <a:spLocks noChangeShapeType="1"/>
          </p:cNvSpPr>
          <p:nvPr/>
        </p:nvSpPr>
        <p:spPr bwMode="auto">
          <a:xfrm>
            <a:off x="476250" y="5049838"/>
            <a:ext cx="558165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83388" name="Group 28"/>
          <p:cNvGrpSpPr>
            <a:grpSpLocks/>
          </p:cNvGrpSpPr>
          <p:nvPr/>
        </p:nvGrpSpPr>
        <p:grpSpPr bwMode="auto">
          <a:xfrm>
            <a:off x="6192838" y="4772025"/>
            <a:ext cx="2654300" cy="366713"/>
            <a:chOff x="3901" y="3006"/>
            <a:chExt cx="1672" cy="231"/>
          </a:xfrm>
        </p:grpSpPr>
        <p:sp>
          <p:nvSpPr>
            <p:cNvPr id="783384" name="Text Box 24"/>
            <p:cNvSpPr txBox="1">
              <a:spLocks noChangeArrowheads="1"/>
            </p:cNvSpPr>
            <p:nvPr/>
          </p:nvSpPr>
          <p:spPr bwMode="auto">
            <a:xfrm>
              <a:off x="4127" y="3006"/>
              <a:ext cx="144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/>
                <a:t>add  %edx</a:t>
              </a:r>
              <a:r>
                <a:rPr lang="zh-CN" altLang="en-US"/>
                <a:t>，</a:t>
              </a:r>
              <a:r>
                <a:rPr lang="en-US" altLang="zh-CN"/>
                <a:t>%eax</a:t>
              </a:r>
            </a:p>
          </p:txBody>
        </p:sp>
        <p:grpSp>
          <p:nvGrpSpPr>
            <p:cNvPr id="783387" name="Group 27"/>
            <p:cNvGrpSpPr>
              <a:grpSpLocks/>
            </p:cNvGrpSpPr>
            <p:nvPr/>
          </p:nvGrpSpPr>
          <p:grpSpPr bwMode="auto">
            <a:xfrm>
              <a:off x="3901" y="3096"/>
              <a:ext cx="227" cy="57"/>
              <a:chOff x="3844" y="3067"/>
              <a:chExt cx="340" cy="57"/>
            </a:xfrm>
          </p:grpSpPr>
          <p:sp>
            <p:nvSpPr>
              <p:cNvPr id="783385" name="Line 25"/>
              <p:cNvSpPr>
                <a:spLocks noChangeShapeType="1"/>
              </p:cNvSpPr>
              <p:nvPr/>
            </p:nvSpPr>
            <p:spPr bwMode="auto">
              <a:xfrm>
                <a:off x="3844" y="3067"/>
                <a:ext cx="340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3386" name="Line 26"/>
              <p:cNvSpPr>
                <a:spLocks noChangeShapeType="1"/>
              </p:cNvSpPr>
              <p:nvPr/>
            </p:nvSpPr>
            <p:spPr bwMode="auto">
              <a:xfrm>
                <a:off x="3844" y="3124"/>
                <a:ext cx="340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3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83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83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83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3381" grpId="0" animBg="1"/>
      <p:bldP spid="78338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指令执行过程</a:t>
            </a:r>
          </a:p>
        </p:txBody>
      </p:sp>
      <p:sp>
        <p:nvSpPr>
          <p:cNvPr id="784387" name="Text Box 3"/>
          <p:cNvSpPr txBox="1">
            <a:spLocks noChangeArrowheads="1"/>
          </p:cNvSpPr>
          <p:nvPr/>
        </p:nvSpPr>
        <p:spPr bwMode="auto">
          <a:xfrm>
            <a:off x="657225" y="3068638"/>
            <a:ext cx="1484313" cy="466725"/>
          </a:xfrm>
          <a:prstGeom prst="rect">
            <a:avLst/>
          </a:prstGeom>
          <a:solidFill>
            <a:srgbClr val="0000FF">
              <a:alpha val="25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400"/>
              <a:t>  控制器</a:t>
            </a:r>
          </a:p>
        </p:txBody>
      </p:sp>
      <p:sp>
        <p:nvSpPr>
          <p:cNvPr id="784388" name="Rectangle 4"/>
          <p:cNvSpPr>
            <a:spLocks noChangeArrowheads="1"/>
          </p:cNvSpPr>
          <p:nvPr/>
        </p:nvSpPr>
        <p:spPr bwMode="auto">
          <a:xfrm>
            <a:off x="341313" y="1854200"/>
            <a:ext cx="4949825" cy="4905375"/>
          </a:xfrm>
          <a:prstGeom prst="rect">
            <a:avLst/>
          </a:prstGeom>
          <a:noFill/>
          <a:ln w="38100" cap="rnd" algn="ctr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4389" name="Text Box 5"/>
          <p:cNvSpPr txBox="1">
            <a:spLocks noChangeArrowheads="1"/>
          </p:cNvSpPr>
          <p:nvPr/>
        </p:nvSpPr>
        <p:spPr bwMode="auto">
          <a:xfrm>
            <a:off x="2592388" y="3159125"/>
            <a:ext cx="1123950" cy="406400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008000"/>
                </a:solidFill>
              </a:rPr>
              <a:t>   </a:t>
            </a:r>
          </a:p>
        </p:txBody>
      </p:sp>
      <p:sp>
        <p:nvSpPr>
          <p:cNvPr id="784390" name="Text Box 6"/>
          <p:cNvSpPr txBox="1">
            <a:spLocks noChangeArrowheads="1"/>
          </p:cNvSpPr>
          <p:nvPr/>
        </p:nvSpPr>
        <p:spPr bwMode="auto">
          <a:xfrm>
            <a:off x="3986213" y="3114675"/>
            <a:ext cx="1125537" cy="449263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82800" bIns="828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  </a:t>
            </a:r>
          </a:p>
        </p:txBody>
      </p:sp>
      <p:sp>
        <p:nvSpPr>
          <p:cNvPr id="784391" name="Text Box 7"/>
          <p:cNvSpPr txBox="1">
            <a:spLocks noChangeArrowheads="1"/>
          </p:cNvSpPr>
          <p:nvPr/>
        </p:nvSpPr>
        <p:spPr bwMode="auto">
          <a:xfrm>
            <a:off x="4032250" y="6173788"/>
            <a:ext cx="1079500" cy="376237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  </a:t>
            </a:r>
          </a:p>
        </p:txBody>
      </p:sp>
      <p:sp>
        <p:nvSpPr>
          <p:cNvPr id="784392" name="Line 8"/>
          <p:cNvSpPr>
            <a:spLocks noChangeShapeType="1"/>
          </p:cNvSpPr>
          <p:nvPr/>
        </p:nvSpPr>
        <p:spPr bwMode="auto">
          <a:xfrm>
            <a:off x="2141538" y="3338513"/>
            <a:ext cx="450850" cy="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4393" name="Line 9"/>
          <p:cNvSpPr>
            <a:spLocks noChangeShapeType="1"/>
          </p:cNvSpPr>
          <p:nvPr/>
        </p:nvSpPr>
        <p:spPr bwMode="auto">
          <a:xfrm>
            <a:off x="3716338" y="3338513"/>
            <a:ext cx="271462" cy="0"/>
          </a:xfrm>
          <a:prstGeom prst="line">
            <a:avLst/>
          </a:prstGeom>
          <a:noFill/>
          <a:ln w="38100">
            <a:solidFill>
              <a:srgbClr val="007635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4394" name="Line 10"/>
          <p:cNvSpPr>
            <a:spLocks noChangeShapeType="1"/>
          </p:cNvSpPr>
          <p:nvPr/>
        </p:nvSpPr>
        <p:spPr bwMode="auto">
          <a:xfrm>
            <a:off x="4392613" y="5678488"/>
            <a:ext cx="0" cy="4953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84395" name="Group 11"/>
          <p:cNvGrpSpPr>
            <a:grpSpLocks/>
          </p:cNvGrpSpPr>
          <p:nvPr/>
        </p:nvGrpSpPr>
        <p:grpSpPr bwMode="auto">
          <a:xfrm>
            <a:off x="2771775" y="3924300"/>
            <a:ext cx="765175" cy="1484313"/>
            <a:chOff x="3135" y="2472"/>
            <a:chExt cx="454" cy="935"/>
          </a:xfrm>
        </p:grpSpPr>
        <p:grpSp>
          <p:nvGrpSpPr>
            <p:cNvPr id="784396" name="Group 12"/>
            <p:cNvGrpSpPr>
              <a:grpSpLocks/>
            </p:cNvGrpSpPr>
            <p:nvPr/>
          </p:nvGrpSpPr>
          <p:grpSpPr bwMode="auto">
            <a:xfrm flipH="1">
              <a:off x="3135" y="2472"/>
              <a:ext cx="454" cy="935"/>
              <a:chOff x="3078" y="2330"/>
              <a:chExt cx="625" cy="1580"/>
            </a:xfrm>
          </p:grpSpPr>
          <p:sp>
            <p:nvSpPr>
              <p:cNvPr id="784397" name="Line 12"/>
              <p:cNvSpPr>
                <a:spLocks noChangeShapeType="1"/>
              </p:cNvSpPr>
              <p:nvPr/>
            </p:nvSpPr>
            <p:spPr bwMode="auto">
              <a:xfrm flipH="1">
                <a:off x="3078" y="2330"/>
                <a:ext cx="9" cy="6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4398" name="Line 13"/>
              <p:cNvSpPr>
                <a:spLocks noChangeShapeType="1"/>
              </p:cNvSpPr>
              <p:nvPr/>
            </p:nvSpPr>
            <p:spPr bwMode="auto">
              <a:xfrm>
                <a:off x="3107" y="2330"/>
                <a:ext cx="592" cy="30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4399" name="Line 14"/>
              <p:cNvSpPr>
                <a:spLocks noChangeShapeType="1"/>
              </p:cNvSpPr>
              <p:nvPr/>
            </p:nvSpPr>
            <p:spPr bwMode="auto">
              <a:xfrm>
                <a:off x="3087" y="3018"/>
                <a:ext cx="213" cy="11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4400" name="Line 16"/>
              <p:cNvSpPr>
                <a:spLocks noChangeShapeType="1"/>
              </p:cNvSpPr>
              <p:nvPr/>
            </p:nvSpPr>
            <p:spPr bwMode="auto">
              <a:xfrm>
                <a:off x="3693" y="2644"/>
                <a:ext cx="10" cy="45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4401" name="Line 18"/>
              <p:cNvSpPr>
                <a:spLocks noChangeShapeType="1"/>
              </p:cNvSpPr>
              <p:nvPr/>
            </p:nvSpPr>
            <p:spPr bwMode="auto">
              <a:xfrm flipV="1">
                <a:off x="3120" y="3256"/>
                <a:ext cx="0" cy="65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4402" name="Line 19"/>
              <p:cNvSpPr>
                <a:spLocks noChangeShapeType="1"/>
              </p:cNvSpPr>
              <p:nvPr/>
            </p:nvSpPr>
            <p:spPr bwMode="auto">
              <a:xfrm flipV="1">
                <a:off x="3135" y="3549"/>
                <a:ext cx="564" cy="34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4403" name="Line 20"/>
              <p:cNvSpPr>
                <a:spLocks noChangeShapeType="1"/>
              </p:cNvSpPr>
              <p:nvPr/>
            </p:nvSpPr>
            <p:spPr bwMode="auto">
              <a:xfrm flipV="1">
                <a:off x="3121" y="3125"/>
                <a:ext cx="171" cy="1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4404" name="Line 22"/>
              <p:cNvSpPr>
                <a:spLocks noChangeShapeType="1"/>
              </p:cNvSpPr>
              <p:nvPr/>
            </p:nvSpPr>
            <p:spPr bwMode="auto">
              <a:xfrm flipV="1">
                <a:off x="3702" y="3067"/>
                <a:ext cx="0" cy="4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84405" name="Rectangle 25"/>
            <p:cNvSpPr>
              <a:spLocks noChangeArrowheads="1"/>
            </p:cNvSpPr>
            <p:nvPr/>
          </p:nvSpPr>
          <p:spPr bwMode="auto">
            <a:xfrm rot="16200000" flipH="1">
              <a:off x="3033" y="2830"/>
              <a:ext cx="510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>
                  <a:latin typeface="Arial" pitchFamily="34" charset="0"/>
                  <a:ea typeface="宋体" pitchFamily="2" charset="-122"/>
                  <a:cs typeface="Arial" pitchFamily="34" charset="0"/>
                </a:rPr>
                <a:t>ALU</a:t>
              </a:r>
            </a:p>
          </p:txBody>
        </p:sp>
      </p:grpSp>
      <p:grpSp>
        <p:nvGrpSpPr>
          <p:cNvPr id="784406" name="Group 22"/>
          <p:cNvGrpSpPr>
            <a:grpSpLocks/>
          </p:cNvGrpSpPr>
          <p:nvPr/>
        </p:nvGrpSpPr>
        <p:grpSpPr bwMode="auto">
          <a:xfrm>
            <a:off x="3492500" y="4329113"/>
            <a:ext cx="404813" cy="809625"/>
            <a:chOff x="2030" y="2415"/>
            <a:chExt cx="341" cy="510"/>
          </a:xfrm>
        </p:grpSpPr>
        <p:sp>
          <p:nvSpPr>
            <p:cNvPr id="784407" name="Line 23"/>
            <p:cNvSpPr>
              <a:spLocks noChangeShapeType="1"/>
            </p:cNvSpPr>
            <p:nvPr/>
          </p:nvSpPr>
          <p:spPr bwMode="auto">
            <a:xfrm flipH="1">
              <a:off x="2031" y="241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4408" name="Line 24"/>
            <p:cNvSpPr>
              <a:spLocks noChangeShapeType="1"/>
            </p:cNvSpPr>
            <p:nvPr/>
          </p:nvSpPr>
          <p:spPr bwMode="auto">
            <a:xfrm flipH="1">
              <a:off x="2030" y="292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84409" name="Text Box 25"/>
          <p:cNvSpPr txBox="1">
            <a:spLocks noChangeArrowheads="1"/>
          </p:cNvSpPr>
          <p:nvPr/>
        </p:nvSpPr>
        <p:spPr bwMode="auto">
          <a:xfrm>
            <a:off x="1781175" y="3833813"/>
            <a:ext cx="450850" cy="1625600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000"/>
              <a:t>标</a:t>
            </a:r>
          </a:p>
          <a:p>
            <a:pPr marL="342900" indent="-342900"/>
            <a:r>
              <a:rPr lang="zh-CN" altLang="en-US" sz="2000"/>
              <a:t>志</a:t>
            </a:r>
          </a:p>
          <a:p>
            <a:pPr marL="342900" indent="-342900"/>
            <a:r>
              <a:rPr lang="zh-CN" altLang="en-US" sz="2000"/>
              <a:t>寄</a:t>
            </a:r>
          </a:p>
          <a:p>
            <a:pPr marL="342900" indent="-342900"/>
            <a:r>
              <a:rPr lang="zh-CN" altLang="en-US" sz="2000"/>
              <a:t>存</a:t>
            </a:r>
          </a:p>
          <a:p>
            <a:pPr marL="342900" indent="-342900"/>
            <a:r>
              <a:rPr lang="zh-CN" altLang="en-US" sz="2000"/>
              <a:t>器</a:t>
            </a:r>
            <a:endParaRPr lang="en-US" altLang="zh-CN" sz="2000"/>
          </a:p>
        </p:txBody>
      </p:sp>
      <p:sp>
        <p:nvSpPr>
          <p:cNvPr id="784410" name="Line 26"/>
          <p:cNvSpPr>
            <a:spLocks noChangeShapeType="1"/>
          </p:cNvSpPr>
          <p:nvPr/>
        </p:nvSpPr>
        <p:spPr bwMode="auto">
          <a:xfrm flipH="1">
            <a:off x="2232025" y="4419600"/>
            <a:ext cx="539750" cy="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84411" name="Group 27"/>
          <p:cNvGrpSpPr>
            <a:grpSpLocks/>
          </p:cNvGrpSpPr>
          <p:nvPr/>
        </p:nvGrpSpPr>
        <p:grpSpPr bwMode="auto">
          <a:xfrm>
            <a:off x="1511300" y="3519488"/>
            <a:ext cx="227013" cy="855662"/>
            <a:chOff x="895" y="1905"/>
            <a:chExt cx="143" cy="539"/>
          </a:xfrm>
        </p:grpSpPr>
        <p:sp>
          <p:nvSpPr>
            <p:cNvPr id="784412" name="Line 28"/>
            <p:cNvSpPr>
              <a:spLocks noChangeShapeType="1"/>
            </p:cNvSpPr>
            <p:nvPr/>
          </p:nvSpPr>
          <p:spPr bwMode="auto">
            <a:xfrm flipH="1">
              <a:off x="896" y="2443"/>
              <a:ext cx="142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4413" name="Line 29"/>
            <p:cNvSpPr>
              <a:spLocks noChangeShapeType="1"/>
            </p:cNvSpPr>
            <p:nvPr/>
          </p:nvSpPr>
          <p:spPr bwMode="auto">
            <a:xfrm flipV="1">
              <a:off x="895" y="1905"/>
              <a:ext cx="0" cy="539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84414" name="Line 30"/>
          <p:cNvSpPr>
            <a:spLocks noChangeShapeType="1"/>
          </p:cNvSpPr>
          <p:nvPr/>
        </p:nvSpPr>
        <p:spPr bwMode="auto">
          <a:xfrm flipV="1">
            <a:off x="4527550" y="3563938"/>
            <a:ext cx="0" cy="53975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84415" name="Group 31"/>
          <p:cNvGrpSpPr>
            <a:grpSpLocks/>
          </p:cNvGrpSpPr>
          <p:nvPr/>
        </p:nvGrpSpPr>
        <p:grpSpPr bwMode="auto">
          <a:xfrm>
            <a:off x="2501900" y="4776788"/>
            <a:ext cx="1530350" cy="1487487"/>
            <a:chOff x="1576" y="2924"/>
            <a:chExt cx="964" cy="937"/>
          </a:xfrm>
        </p:grpSpPr>
        <p:sp>
          <p:nvSpPr>
            <p:cNvPr id="784416" name="Line 32"/>
            <p:cNvSpPr>
              <a:spLocks noChangeShapeType="1"/>
            </p:cNvSpPr>
            <p:nvPr/>
          </p:nvSpPr>
          <p:spPr bwMode="auto">
            <a:xfrm>
              <a:off x="1576" y="2924"/>
              <a:ext cx="0" cy="935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4417" name="Line 33"/>
            <p:cNvSpPr>
              <a:spLocks noChangeShapeType="1"/>
            </p:cNvSpPr>
            <p:nvPr/>
          </p:nvSpPr>
          <p:spPr bwMode="auto">
            <a:xfrm>
              <a:off x="1576" y="3861"/>
              <a:ext cx="964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4418" name="Line 34"/>
            <p:cNvSpPr>
              <a:spLocks noChangeShapeType="1"/>
            </p:cNvSpPr>
            <p:nvPr/>
          </p:nvSpPr>
          <p:spPr bwMode="auto">
            <a:xfrm flipH="1">
              <a:off x="1576" y="2924"/>
              <a:ext cx="171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84419" name="Group 35"/>
          <p:cNvGrpSpPr>
            <a:grpSpLocks/>
          </p:cNvGrpSpPr>
          <p:nvPr/>
        </p:nvGrpSpPr>
        <p:grpSpPr bwMode="auto">
          <a:xfrm>
            <a:off x="3357563" y="5543550"/>
            <a:ext cx="493712" cy="719138"/>
            <a:chOff x="2115" y="3405"/>
            <a:chExt cx="311" cy="453"/>
          </a:xfrm>
        </p:grpSpPr>
        <p:sp>
          <p:nvSpPr>
            <p:cNvPr id="784420" name="Line 36"/>
            <p:cNvSpPr>
              <a:spLocks noChangeShapeType="1"/>
            </p:cNvSpPr>
            <p:nvPr/>
          </p:nvSpPr>
          <p:spPr bwMode="auto">
            <a:xfrm flipV="1">
              <a:off x="2115" y="3405"/>
              <a:ext cx="0" cy="45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4421" name="Line 37"/>
            <p:cNvSpPr>
              <a:spLocks noChangeShapeType="1"/>
            </p:cNvSpPr>
            <p:nvPr/>
          </p:nvSpPr>
          <p:spPr bwMode="auto">
            <a:xfrm>
              <a:off x="2115" y="3407"/>
              <a:ext cx="311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84422" name="Group 38"/>
          <p:cNvGrpSpPr>
            <a:grpSpLocks/>
          </p:cNvGrpSpPr>
          <p:nvPr/>
        </p:nvGrpSpPr>
        <p:grpSpPr bwMode="auto">
          <a:xfrm>
            <a:off x="1150938" y="3606800"/>
            <a:ext cx="4725987" cy="2208213"/>
            <a:chOff x="725" y="2158"/>
            <a:chExt cx="2977" cy="1448"/>
          </a:xfrm>
        </p:grpSpPr>
        <p:sp>
          <p:nvSpPr>
            <p:cNvPr id="784423" name="Line 39"/>
            <p:cNvSpPr>
              <a:spLocks noChangeShapeType="1"/>
            </p:cNvSpPr>
            <p:nvPr/>
          </p:nvSpPr>
          <p:spPr bwMode="auto">
            <a:xfrm flipV="1">
              <a:off x="725" y="3606"/>
              <a:ext cx="297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4424" name="Line 40"/>
            <p:cNvSpPr>
              <a:spLocks noChangeShapeType="1"/>
            </p:cNvSpPr>
            <p:nvPr/>
          </p:nvSpPr>
          <p:spPr bwMode="auto">
            <a:xfrm>
              <a:off x="754" y="2158"/>
              <a:ext cx="0" cy="138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4425" name="Line 41"/>
            <p:cNvSpPr>
              <a:spLocks noChangeShapeType="1"/>
            </p:cNvSpPr>
            <p:nvPr/>
          </p:nvSpPr>
          <p:spPr bwMode="auto">
            <a:xfrm flipV="1">
              <a:off x="1916" y="3209"/>
              <a:ext cx="0" cy="36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84426" name="Text Box 42"/>
          <p:cNvSpPr txBox="1">
            <a:spLocks noChangeArrowheads="1"/>
          </p:cNvSpPr>
          <p:nvPr/>
        </p:nvSpPr>
        <p:spPr bwMode="auto">
          <a:xfrm>
            <a:off x="476250" y="6219825"/>
            <a:ext cx="1216025" cy="376238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    </a:t>
            </a:r>
            <a:endParaRPr lang="en-US" altLang="zh-CN">
              <a:solidFill>
                <a:schemeClr val="hlink"/>
              </a:solidFill>
            </a:endParaRPr>
          </a:p>
        </p:txBody>
      </p:sp>
      <p:sp>
        <p:nvSpPr>
          <p:cNvPr id="784427" name="Line 43"/>
          <p:cNvSpPr>
            <a:spLocks noChangeShapeType="1"/>
          </p:cNvSpPr>
          <p:nvPr/>
        </p:nvSpPr>
        <p:spPr bwMode="auto">
          <a:xfrm flipH="1">
            <a:off x="1692275" y="6443663"/>
            <a:ext cx="2341563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4428" name="Line 44"/>
          <p:cNvSpPr>
            <a:spLocks noChangeShapeType="1"/>
          </p:cNvSpPr>
          <p:nvPr/>
        </p:nvSpPr>
        <p:spPr bwMode="auto">
          <a:xfrm flipV="1">
            <a:off x="836613" y="3519488"/>
            <a:ext cx="0" cy="270033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4429" name="Text Box 45"/>
          <p:cNvSpPr txBox="1">
            <a:spLocks noChangeArrowheads="1"/>
          </p:cNvSpPr>
          <p:nvPr/>
        </p:nvSpPr>
        <p:spPr bwMode="auto">
          <a:xfrm>
            <a:off x="5472113" y="3384550"/>
            <a:ext cx="8556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008000"/>
                </a:solidFill>
              </a:rPr>
              <a:t>地址</a:t>
            </a:r>
          </a:p>
        </p:txBody>
      </p:sp>
      <p:sp>
        <p:nvSpPr>
          <p:cNvPr id="784430" name="AutoShape 46"/>
          <p:cNvSpPr>
            <a:spLocks noChangeArrowheads="1"/>
          </p:cNvSpPr>
          <p:nvPr/>
        </p:nvSpPr>
        <p:spPr bwMode="auto">
          <a:xfrm>
            <a:off x="5338763" y="4419600"/>
            <a:ext cx="1214437" cy="450850"/>
          </a:xfrm>
          <a:prstGeom prst="leftRightArrow">
            <a:avLst>
              <a:gd name="adj1" fmla="val 50000"/>
              <a:gd name="adj2" fmla="val 53873"/>
            </a:avLst>
          </a:prstGeom>
          <a:solidFill>
            <a:schemeClr val="bg1"/>
          </a:solidFill>
          <a:ln w="28575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4431" name="Text Box 47"/>
          <p:cNvSpPr txBox="1">
            <a:spLocks noChangeArrowheads="1"/>
          </p:cNvSpPr>
          <p:nvPr/>
        </p:nvSpPr>
        <p:spPr bwMode="auto">
          <a:xfrm>
            <a:off x="5608638" y="5813425"/>
            <a:ext cx="7651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数据</a:t>
            </a:r>
          </a:p>
        </p:txBody>
      </p:sp>
      <p:sp>
        <p:nvSpPr>
          <p:cNvPr id="784432" name="AutoShape 48"/>
          <p:cNvSpPr>
            <a:spLocks noChangeArrowheads="1"/>
          </p:cNvSpPr>
          <p:nvPr/>
        </p:nvSpPr>
        <p:spPr bwMode="auto">
          <a:xfrm>
            <a:off x="5294313" y="6083300"/>
            <a:ext cx="1260475" cy="450850"/>
          </a:xfrm>
          <a:prstGeom prst="leftRightArrow">
            <a:avLst>
              <a:gd name="adj1" fmla="val 50000"/>
              <a:gd name="adj2" fmla="val 55915"/>
            </a:avLst>
          </a:prstGeom>
          <a:solidFill>
            <a:schemeClr val="bg1"/>
          </a:solidFill>
          <a:ln w="28575" algn="ctr">
            <a:solidFill>
              <a:srgbClr val="3333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4433" name="Text Box 49"/>
          <p:cNvSpPr txBox="1">
            <a:spLocks noChangeArrowheads="1"/>
          </p:cNvSpPr>
          <p:nvPr/>
        </p:nvSpPr>
        <p:spPr bwMode="auto">
          <a:xfrm>
            <a:off x="5564188" y="4111625"/>
            <a:ext cx="8556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FF3300"/>
                </a:solidFill>
              </a:rPr>
              <a:t>控制</a:t>
            </a:r>
          </a:p>
        </p:txBody>
      </p:sp>
      <p:sp>
        <p:nvSpPr>
          <p:cNvPr id="784434" name="AutoShape 50"/>
          <p:cNvSpPr>
            <a:spLocks noChangeArrowheads="1"/>
          </p:cNvSpPr>
          <p:nvPr/>
        </p:nvSpPr>
        <p:spPr bwMode="auto">
          <a:xfrm>
            <a:off x="5292725" y="2970213"/>
            <a:ext cx="1260475" cy="541337"/>
          </a:xfrm>
          <a:prstGeom prst="rightArrow">
            <a:avLst>
              <a:gd name="adj1" fmla="val 50000"/>
              <a:gd name="adj2" fmla="val 58211"/>
            </a:avLst>
          </a:prstGeom>
          <a:solidFill>
            <a:schemeClr val="bg1"/>
          </a:solidFill>
          <a:ln w="28575" algn="ctr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4435" name="Line 51"/>
          <p:cNvSpPr>
            <a:spLocks noChangeShapeType="1"/>
          </p:cNvSpPr>
          <p:nvPr/>
        </p:nvSpPr>
        <p:spPr bwMode="auto">
          <a:xfrm flipV="1">
            <a:off x="5924550" y="4778375"/>
            <a:ext cx="0" cy="99060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4437" name="Text Box 53"/>
          <p:cNvSpPr txBox="1">
            <a:spLocks noChangeArrowheads="1"/>
          </p:cNvSpPr>
          <p:nvPr/>
        </p:nvSpPr>
        <p:spPr bwMode="auto">
          <a:xfrm>
            <a:off x="3492500" y="3608388"/>
            <a:ext cx="11699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400">
                <a:solidFill>
                  <a:schemeClr val="accent2"/>
                </a:solidFill>
              </a:rPr>
              <a:t>GPRs</a:t>
            </a:r>
          </a:p>
        </p:txBody>
      </p:sp>
      <p:sp>
        <p:nvSpPr>
          <p:cNvPr id="784440" name="Rectangle 56"/>
          <p:cNvSpPr>
            <a:spLocks noChangeArrowheads="1"/>
          </p:cNvSpPr>
          <p:nvPr/>
        </p:nvSpPr>
        <p:spPr bwMode="auto">
          <a:xfrm>
            <a:off x="3897313" y="4103688"/>
            <a:ext cx="1035050" cy="15748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4441" name="Line 57"/>
          <p:cNvSpPr>
            <a:spLocks noChangeShapeType="1"/>
          </p:cNvSpPr>
          <p:nvPr/>
        </p:nvSpPr>
        <p:spPr bwMode="auto">
          <a:xfrm>
            <a:off x="3897313" y="4419600"/>
            <a:ext cx="1033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4442" name="Line 58"/>
          <p:cNvSpPr>
            <a:spLocks noChangeShapeType="1"/>
          </p:cNvSpPr>
          <p:nvPr/>
        </p:nvSpPr>
        <p:spPr bwMode="auto">
          <a:xfrm>
            <a:off x="3897313" y="5049838"/>
            <a:ext cx="1033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4443" name="Line 59"/>
          <p:cNvSpPr>
            <a:spLocks noChangeShapeType="1"/>
          </p:cNvSpPr>
          <p:nvPr/>
        </p:nvSpPr>
        <p:spPr bwMode="auto">
          <a:xfrm>
            <a:off x="3897313" y="5408613"/>
            <a:ext cx="1033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4444" name="Text Box 60"/>
          <p:cNvSpPr txBox="1">
            <a:spLocks noChangeArrowheads="1"/>
          </p:cNvSpPr>
          <p:nvPr/>
        </p:nvSpPr>
        <p:spPr bwMode="auto">
          <a:xfrm>
            <a:off x="4930775" y="4059238"/>
            <a:ext cx="3159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0</a:t>
            </a:r>
          </a:p>
        </p:txBody>
      </p:sp>
      <p:sp>
        <p:nvSpPr>
          <p:cNvPr id="784445" name="Text Box 61"/>
          <p:cNvSpPr txBox="1">
            <a:spLocks noChangeArrowheads="1"/>
          </p:cNvSpPr>
          <p:nvPr/>
        </p:nvSpPr>
        <p:spPr bwMode="auto">
          <a:xfrm>
            <a:off x="4932363" y="4373563"/>
            <a:ext cx="315912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1</a:t>
            </a:r>
          </a:p>
        </p:txBody>
      </p:sp>
      <p:sp>
        <p:nvSpPr>
          <p:cNvPr id="784446" name="Text Box 62"/>
          <p:cNvSpPr txBox="1">
            <a:spLocks noChangeArrowheads="1"/>
          </p:cNvSpPr>
          <p:nvPr/>
        </p:nvSpPr>
        <p:spPr bwMode="auto">
          <a:xfrm>
            <a:off x="4932363" y="4919663"/>
            <a:ext cx="315912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endParaRPr lang="en-US" altLang="zh-CN"/>
          </a:p>
        </p:txBody>
      </p:sp>
      <p:sp>
        <p:nvSpPr>
          <p:cNvPr id="784447" name="Text Box 63"/>
          <p:cNvSpPr txBox="1">
            <a:spLocks noChangeArrowheads="1"/>
          </p:cNvSpPr>
          <p:nvPr/>
        </p:nvSpPr>
        <p:spPr bwMode="auto">
          <a:xfrm>
            <a:off x="4930775" y="5368925"/>
            <a:ext cx="3159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7</a:t>
            </a:r>
          </a:p>
        </p:txBody>
      </p:sp>
      <p:sp>
        <p:nvSpPr>
          <p:cNvPr id="784449" name="Rectangle 65"/>
          <p:cNvSpPr>
            <a:spLocks noChangeArrowheads="1"/>
          </p:cNvSpPr>
          <p:nvPr/>
        </p:nvSpPr>
        <p:spPr bwMode="auto">
          <a:xfrm>
            <a:off x="6551613" y="819150"/>
            <a:ext cx="1133475" cy="57150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4450" name="Line 66"/>
          <p:cNvSpPr>
            <a:spLocks noChangeShapeType="1"/>
          </p:cNvSpPr>
          <p:nvPr/>
        </p:nvSpPr>
        <p:spPr bwMode="auto">
          <a:xfrm>
            <a:off x="6551613" y="252888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4451" name="Line 67"/>
          <p:cNvSpPr>
            <a:spLocks noChangeShapeType="1"/>
          </p:cNvSpPr>
          <p:nvPr/>
        </p:nvSpPr>
        <p:spPr bwMode="auto">
          <a:xfrm>
            <a:off x="6551613" y="2843213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4452" name="Line 68"/>
          <p:cNvSpPr>
            <a:spLocks noChangeShapeType="1"/>
          </p:cNvSpPr>
          <p:nvPr/>
        </p:nvSpPr>
        <p:spPr bwMode="auto">
          <a:xfrm>
            <a:off x="6551613" y="47339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4453" name="Line 69"/>
          <p:cNvSpPr>
            <a:spLocks noChangeShapeType="1"/>
          </p:cNvSpPr>
          <p:nvPr/>
        </p:nvSpPr>
        <p:spPr bwMode="auto">
          <a:xfrm>
            <a:off x="6551613" y="509428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4454" name="Line 70"/>
          <p:cNvSpPr>
            <a:spLocks noChangeShapeType="1"/>
          </p:cNvSpPr>
          <p:nvPr/>
        </p:nvSpPr>
        <p:spPr bwMode="auto">
          <a:xfrm>
            <a:off x="6551613" y="545465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4455" name="Line 71"/>
          <p:cNvSpPr>
            <a:spLocks noChangeShapeType="1"/>
          </p:cNvSpPr>
          <p:nvPr/>
        </p:nvSpPr>
        <p:spPr bwMode="auto">
          <a:xfrm>
            <a:off x="6551613" y="57626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4456" name="Line 72"/>
          <p:cNvSpPr>
            <a:spLocks noChangeShapeType="1"/>
          </p:cNvSpPr>
          <p:nvPr/>
        </p:nvSpPr>
        <p:spPr bwMode="auto">
          <a:xfrm>
            <a:off x="6551613" y="62198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4457" name="Text Box 73"/>
          <p:cNvSpPr txBox="1">
            <a:spLocks noChangeArrowheads="1"/>
          </p:cNvSpPr>
          <p:nvPr/>
        </p:nvSpPr>
        <p:spPr bwMode="auto">
          <a:xfrm>
            <a:off x="7677150" y="1179513"/>
            <a:ext cx="12160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bfff0020</a:t>
            </a:r>
          </a:p>
        </p:txBody>
      </p:sp>
      <p:sp>
        <p:nvSpPr>
          <p:cNvPr id="784458" name="Text Box 74"/>
          <p:cNvSpPr txBox="1">
            <a:spLocks noChangeArrowheads="1"/>
          </p:cNvSpPr>
          <p:nvPr/>
        </p:nvSpPr>
        <p:spPr bwMode="auto">
          <a:xfrm>
            <a:off x="7640638" y="4727575"/>
            <a:ext cx="12525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80483d6</a:t>
            </a:r>
          </a:p>
        </p:txBody>
      </p:sp>
      <p:sp>
        <p:nvSpPr>
          <p:cNvPr id="784459" name="Text Box 75"/>
          <p:cNvSpPr txBox="1">
            <a:spLocks noChangeArrowheads="1"/>
          </p:cNvSpPr>
          <p:nvPr/>
        </p:nvSpPr>
        <p:spPr bwMode="auto">
          <a:xfrm>
            <a:off x="7632700" y="5087938"/>
            <a:ext cx="12604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80483d5</a:t>
            </a:r>
          </a:p>
        </p:txBody>
      </p:sp>
      <p:sp>
        <p:nvSpPr>
          <p:cNvPr id="784460" name="Text Box 76"/>
          <p:cNvSpPr txBox="1">
            <a:spLocks noChangeArrowheads="1"/>
          </p:cNvSpPr>
          <p:nvPr/>
        </p:nvSpPr>
        <p:spPr bwMode="auto">
          <a:xfrm>
            <a:off x="7642225" y="5448300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80483d4</a:t>
            </a:r>
          </a:p>
        </p:txBody>
      </p:sp>
      <p:sp>
        <p:nvSpPr>
          <p:cNvPr id="784461" name="Text Box 77"/>
          <p:cNvSpPr txBox="1">
            <a:spLocks noChangeArrowheads="1"/>
          </p:cNvSpPr>
          <p:nvPr/>
        </p:nvSpPr>
        <p:spPr bwMode="auto">
          <a:xfrm>
            <a:off x="7640638" y="6211888"/>
            <a:ext cx="3968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784462" name="Text Box 78"/>
          <p:cNvSpPr txBox="1">
            <a:spLocks noChangeArrowheads="1"/>
          </p:cNvSpPr>
          <p:nvPr/>
        </p:nvSpPr>
        <p:spPr bwMode="auto">
          <a:xfrm>
            <a:off x="0" y="773113"/>
            <a:ext cx="88931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     </a:t>
            </a:r>
            <a:endParaRPr lang="zh-CN" altLang="en-US" sz="2000">
              <a:solidFill>
                <a:srgbClr val="3333CC"/>
              </a:solidFill>
              <a:latin typeface="Arial" pitchFamily="34" charset="0"/>
            </a:endParaRPr>
          </a:p>
        </p:txBody>
      </p:sp>
      <p:sp>
        <p:nvSpPr>
          <p:cNvPr id="784463" name="Rectangle 79"/>
          <p:cNvSpPr>
            <a:spLocks noChangeArrowheads="1"/>
          </p:cNvSpPr>
          <p:nvPr/>
        </p:nvSpPr>
        <p:spPr bwMode="auto">
          <a:xfrm>
            <a:off x="134938" y="731838"/>
            <a:ext cx="6416675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88925" eaLnBrk="1" hangingPunct="1">
              <a:lnSpc>
                <a:spcPct val="105000"/>
              </a:lnSpc>
            </a:pPr>
            <a:r>
              <a:rPr lang="en-US" altLang="zh-CN"/>
              <a:t>80483da:    8b 45 0c   mov   0xc(%ebp), %eax      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/>
              <a:t>80483dd:    8b 55 08   mov   0x8(%ebp), %edx</a:t>
            </a:r>
            <a:endParaRPr lang="en-US" altLang="zh-CN" sz="2000"/>
          </a:p>
          <a:p>
            <a:pPr indent="288925" eaLnBrk="1" hangingPunct="1">
              <a:lnSpc>
                <a:spcPct val="105000"/>
              </a:lnSpc>
            </a:pPr>
            <a:r>
              <a:rPr lang="en-US" altLang="zh-CN"/>
              <a:t>80483e0:    </a:t>
            </a:r>
            <a:r>
              <a:rPr lang="en-US" altLang="zh-CN">
                <a:solidFill>
                  <a:srgbClr val="FF3300"/>
                </a:solidFill>
              </a:rPr>
              <a:t>8d 04 02</a:t>
            </a:r>
            <a:r>
              <a:rPr lang="en-US" altLang="zh-CN"/>
              <a:t>   lea     (%edx,%eax,1), %eax</a:t>
            </a:r>
          </a:p>
        </p:txBody>
      </p:sp>
      <p:sp>
        <p:nvSpPr>
          <p:cNvPr id="784464" name="Line 80"/>
          <p:cNvSpPr>
            <a:spLocks noChangeShapeType="1"/>
          </p:cNvSpPr>
          <p:nvPr/>
        </p:nvSpPr>
        <p:spPr bwMode="auto">
          <a:xfrm>
            <a:off x="7137400" y="4329113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4465" name="Line 81"/>
          <p:cNvSpPr>
            <a:spLocks noChangeShapeType="1"/>
          </p:cNvSpPr>
          <p:nvPr/>
        </p:nvSpPr>
        <p:spPr bwMode="auto">
          <a:xfrm>
            <a:off x="7137400" y="5859463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4466" name="Text Box 82"/>
          <p:cNvSpPr txBox="1">
            <a:spLocks noChangeArrowheads="1"/>
          </p:cNvSpPr>
          <p:nvPr/>
        </p:nvSpPr>
        <p:spPr bwMode="auto">
          <a:xfrm>
            <a:off x="6919913" y="5448300"/>
            <a:ext cx="53181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55</a:t>
            </a:r>
          </a:p>
        </p:txBody>
      </p:sp>
      <p:sp>
        <p:nvSpPr>
          <p:cNvPr id="784467" name="Text Box 83"/>
          <p:cNvSpPr txBox="1">
            <a:spLocks noChangeArrowheads="1"/>
          </p:cNvSpPr>
          <p:nvPr/>
        </p:nvSpPr>
        <p:spPr bwMode="auto">
          <a:xfrm>
            <a:off x="6911975" y="5087938"/>
            <a:ext cx="5318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89</a:t>
            </a:r>
          </a:p>
        </p:txBody>
      </p:sp>
      <p:sp>
        <p:nvSpPr>
          <p:cNvPr id="784468" name="Text Box 84"/>
          <p:cNvSpPr txBox="1">
            <a:spLocks noChangeArrowheads="1"/>
          </p:cNvSpPr>
          <p:nvPr/>
        </p:nvSpPr>
        <p:spPr bwMode="auto">
          <a:xfrm>
            <a:off x="6911975" y="4733925"/>
            <a:ext cx="5318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e5</a:t>
            </a:r>
          </a:p>
        </p:txBody>
      </p:sp>
      <p:sp>
        <p:nvSpPr>
          <p:cNvPr id="784469" name="Line 85"/>
          <p:cNvSpPr>
            <a:spLocks noChangeShapeType="1"/>
          </p:cNvSpPr>
          <p:nvPr/>
        </p:nvSpPr>
        <p:spPr bwMode="auto">
          <a:xfrm>
            <a:off x="4392613" y="5092700"/>
            <a:ext cx="0" cy="315913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4470" name="Text Box 86"/>
          <p:cNvSpPr txBox="1">
            <a:spLocks noChangeArrowheads="1"/>
          </p:cNvSpPr>
          <p:nvPr/>
        </p:nvSpPr>
        <p:spPr bwMode="auto">
          <a:xfrm>
            <a:off x="3986213" y="2033588"/>
            <a:ext cx="1125537" cy="3873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36000" bIns="360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008000"/>
                </a:solidFill>
              </a:rPr>
              <a:t>   </a:t>
            </a:r>
          </a:p>
        </p:txBody>
      </p:sp>
      <p:sp>
        <p:nvSpPr>
          <p:cNvPr id="784471" name="Text Box 87"/>
          <p:cNvSpPr txBox="1">
            <a:spLocks noChangeArrowheads="1"/>
          </p:cNvSpPr>
          <p:nvPr/>
        </p:nvSpPr>
        <p:spPr bwMode="auto">
          <a:xfrm>
            <a:off x="3986213" y="2528888"/>
            <a:ext cx="1125537" cy="3873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36000" bIns="36000">
            <a:spAutoFit/>
          </a:bodyPr>
          <a:lstStyle/>
          <a:p>
            <a:pPr marL="342900" indent="-342900">
              <a:spcBef>
                <a:spcPct val="50000"/>
              </a:spcBef>
            </a:pPr>
            <a:endParaRPr lang="en-US" altLang="zh-CN" sz="2000">
              <a:solidFill>
                <a:srgbClr val="008000"/>
              </a:solidFill>
            </a:endParaRPr>
          </a:p>
        </p:txBody>
      </p:sp>
      <p:sp>
        <p:nvSpPr>
          <p:cNvPr id="784472" name="Rectangle 88"/>
          <p:cNvSpPr>
            <a:spLocks noChangeArrowheads="1"/>
          </p:cNvSpPr>
          <p:nvPr/>
        </p:nvSpPr>
        <p:spPr bwMode="auto">
          <a:xfrm>
            <a:off x="3230563" y="2046288"/>
            <a:ext cx="66833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EBP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784473" name="Rectangle 89"/>
          <p:cNvSpPr>
            <a:spLocks noChangeArrowheads="1"/>
          </p:cNvSpPr>
          <p:nvPr/>
        </p:nvSpPr>
        <p:spPr bwMode="auto">
          <a:xfrm>
            <a:off x="3222625" y="2541588"/>
            <a:ext cx="6477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ESP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784474" name="Rectangle 90"/>
          <p:cNvSpPr>
            <a:spLocks noChangeArrowheads="1"/>
          </p:cNvSpPr>
          <p:nvPr/>
        </p:nvSpPr>
        <p:spPr bwMode="auto">
          <a:xfrm>
            <a:off x="2636838" y="2811463"/>
            <a:ext cx="5810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EIP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784476" name="Line 92"/>
          <p:cNvSpPr>
            <a:spLocks noChangeShapeType="1"/>
          </p:cNvSpPr>
          <p:nvPr/>
        </p:nvSpPr>
        <p:spPr bwMode="auto">
          <a:xfrm>
            <a:off x="6551613" y="1223963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4477" name="Line 93"/>
          <p:cNvSpPr>
            <a:spLocks noChangeShapeType="1"/>
          </p:cNvSpPr>
          <p:nvPr/>
        </p:nvSpPr>
        <p:spPr bwMode="auto">
          <a:xfrm>
            <a:off x="6551613" y="149383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4478" name="Line 94"/>
          <p:cNvSpPr>
            <a:spLocks noChangeShapeType="1"/>
          </p:cNvSpPr>
          <p:nvPr/>
        </p:nvSpPr>
        <p:spPr bwMode="auto">
          <a:xfrm>
            <a:off x="7137400" y="863600"/>
            <a:ext cx="0" cy="315913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4479" name="Text Box 95"/>
          <p:cNvSpPr txBox="1">
            <a:spLocks noChangeArrowheads="1"/>
          </p:cNvSpPr>
          <p:nvPr/>
        </p:nvSpPr>
        <p:spPr bwMode="auto">
          <a:xfrm>
            <a:off x="7677150" y="1898650"/>
            <a:ext cx="12160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bfff0000</a:t>
            </a:r>
          </a:p>
        </p:txBody>
      </p:sp>
      <p:sp>
        <p:nvSpPr>
          <p:cNvPr id="784480" name="Line 96"/>
          <p:cNvSpPr>
            <a:spLocks noChangeShapeType="1"/>
          </p:cNvSpPr>
          <p:nvPr/>
        </p:nvSpPr>
        <p:spPr bwMode="auto">
          <a:xfrm>
            <a:off x="6551613" y="194310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4481" name="Line 97"/>
          <p:cNvSpPr>
            <a:spLocks noChangeShapeType="1"/>
          </p:cNvSpPr>
          <p:nvPr/>
        </p:nvSpPr>
        <p:spPr bwMode="auto">
          <a:xfrm>
            <a:off x="6551613" y="221297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4482" name="Line 98"/>
          <p:cNvSpPr>
            <a:spLocks noChangeShapeType="1"/>
          </p:cNvSpPr>
          <p:nvPr/>
        </p:nvSpPr>
        <p:spPr bwMode="auto">
          <a:xfrm>
            <a:off x="7137400" y="1582738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4483" name="Line 99"/>
          <p:cNvSpPr>
            <a:spLocks noChangeShapeType="1"/>
          </p:cNvSpPr>
          <p:nvPr/>
        </p:nvSpPr>
        <p:spPr bwMode="auto">
          <a:xfrm>
            <a:off x="6551613" y="31591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4484" name="Line 100"/>
          <p:cNvSpPr>
            <a:spLocks noChangeShapeType="1"/>
          </p:cNvSpPr>
          <p:nvPr/>
        </p:nvSpPr>
        <p:spPr bwMode="auto">
          <a:xfrm>
            <a:off x="6551613" y="347345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4485" name="Text Box 101"/>
          <p:cNvSpPr txBox="1">
            <a:spLocks noChangeArrowheads="1"/>
          </p:cNvSpPr>
          <p:nvPr/>
        </p:nvSpPr>
        <p:spPr bwMode="auto">
          <a:xfrm>
            <a:off x="2546350" y="3197225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80483e0</a:t>
            </a:r>
          </a:p>
        </p:txBody>
      </p:sp>
      <p:sp>
        <p:nvSpPr>
          <p:cNvPr id="784488" name="Rectangle 104"/>
          <p:cNvSpPr>
            <a:spLocks noChangeArrowheads="1"/>
          </p:cNvSpPr>
          <p:nvPr/>
        </p:nvSpPr>
        <p:spPr bwMode="auto">
          <a:xfrm>
            <a:off x="4527550" y="5815013"/>
            <a:ext cx="7604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accent2"/>
                </a:solidFill>
              </a:rPr>
              <a:t>MDR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784489" name="Text Box 105"/>
          <p:cNvSpPr txBox="1">
            <a:spLocks noChangeArrowheads="1"/>
          </p:cNvSpPr>
          <p:nvPr/>
        </p:nvSpPr>
        <p:spPr bwMode="auto">
          <a:xfrm>
            <a:off x="341313" y="1898650"/>
            <a:ext cx="13509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S1:</a:t>
            </a:r>
            <a:r>
              <a:rPr lang="zh-CN" altLang="en-US" sz="2000">
                <a:solidFill>
                  <a:srgbClr val="CC3300"/>
                </a:solidFill>
              </a:rPr>
              <a:t>取指令</a:t>
            </a:r>
          </a:p>
        </p:txBody>
      </p:sp>
      <p:sp>
        <p:nvSpPr>
          <p:cNvPr id="784490" name="Rectangle 106"/>
          <p:cNvSpPr>
            <a:spLocks noChangeArrowheads="1"/>
          </p:cNvSpPr>
          <p:nvPr/>
        </p:nvSpPr>
        <p:spPr bwMode="auto">
          <a:xfrm>
            <a:off x="1016000" y="5903913"/>
            <a:ext cx="4206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hlink"/>
                </a:solidFill>
              </a:rPr>
              <a:t>IR</a:t>
            </a:r>
            <a:endParaRPr lang="zh-CN" altLang="en-US">
              <a:solidFill>
                <a:schemeClr val="hlink"/>
              </a:solidFill>
            </a:endParaRPr>
          </a:p>
        </p:txBody>
      </p:sp>
      <p:sp>
        <p:nvSpPr>
          <p:cNvPr id="784492" name="Text Box 108"/>
          <p:cNvSpPr txBox="1">
            <a:spLocks noChangeArrowheads="1"/>
          </p:cNvSpPr>
          <p:nvPr/>
        </p:nvSpPr>
        <p:spPr bwMode="auto">
          <a:xfrm>
            <a:off x="971550" y="3743325"/>
            <a:ext cx="6302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Wr</a:t>
            </a:r>
          </a:p>
        </p:txBody>
      </p:sp>
      <p:sp>
        <p:nvSpPr>
          <p:cNvPr id="784493" name="Text Box 109"/>
          <p:cNvSpPr txBox="1">
            <a:spLocks noChangeArrowheads="1"/>
          </p:cNvSpPr>
          <p:nvPr/>
        </p:nvSpPr>
        <p:spPr bwMode="auto">
          <a:xfrm>
            <a:off x="1692275" y="1898650"/>
            <a:ext cx="17557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S2:</a:t>
            </a:r>
            <a:r>
              <a:rPr lang="zh-CN" altLang="en-US" sz="2000">
                <a:solidFill>
                  <a:srgbClr val="CC3300"/>
                </a:solidFill>
              </a:rPr>
              <a:t>指令译码</a:t>
            </a:r>
          </a:p>
        </p:txBody>
      </p:sp>
      <p:sp>
        <p:nvSpPr>
          <p:cNvPr id="784494" name="Text Box 110"/>
          <p:cNvSpPr txBox="1">
            <a:spLocks noChangeArrowheads="1"/>
          </p:cNvSpPr>
          <p:nvPr/>
        </p:nvSpPr>
        <p:spPr bwMode="auto">
          <a:xfrm>
            <a:off x="341313" y="2303463"/>
            <a:ext cx="288131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S3:</a:t>
            </a:r>
            <a:r>
              <a:rPr lang="zh-CN" altLang="en-US" sz="2000">
                <a:solidFill>
                  <a:srgbClr val="CC3300"/>
                </a:solidFill>
              </a:rPr>
              <a:t>指令执行、</a:t>
            </a:r>
            <a:r>
              <a:rPr lang="en-US" altLang="zh-CN" sz="2000">
                <a:solidFill>
                  <a:srgbClr val="CC3300"/>
                </a:solidFill>
              </a:rPr>
              <a:t>EIP</a:t>
            </a:r>
            <a:r>
              <a:rPr lang="zh-CN" altLang="en-US" sz="2000">
                <a:solidFill>
                  <a:srgbClr val="CC3300"/>
                </a:solidFill>
              </a:rPr>
              <a:t>增量</a:t>
            </a:r>
          </a:p>
        </p:txBody>
      </p:sp>
      <p:sp>
        <p:nvSpPr>
          <p:cNvPr id="784496" name="Rectangle 112"/>
          <p:cNvSpPr>
            <a:spLocks noChangeArrowheads="1"/>
          </p:cNvSpPr>
          <p:nvPr/>
        </p:nvSpPr>
        <p:spPr bwMode="auto">
          <a:xfrm>
            <a:off x="4527550" y="3519488"/>
            <a:ext cx="7508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accent2"/>
                </a:solidFill>
              </a:rPr>
              <a:t>MAR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784499" name="Text Box 115"/>
          <p:cNvSpPr txBox="1">
            <a:spLocks noChangeArrowheads="1"/>
          </p:cNvSpPr>
          <p:nvPr/>
        </p:nvSpPr>
        <p:spPr bwMode="auto">
          <a:xfrm>
            <a:off x="3897313" y="4689475"/>
            <a:ext cx="11255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7fffffff</a:t>
            </a:r>
          </a:p>
        </p:txBody>
      </p:sp>
      <p:sp>
        <p:nvSpPr>
          <p:cNvPr id="784501" name="Text Box 117"/>
          <p:cNvSpPr txBox="1">
            <a:spLocks noChangeArrowheads="1"/>
          </p:cNvSpPr>
          <p:nvPr/>
        </p:nvSpPr>
        <p:spPr bwMode="auto">
          <a:xfrm>
            <a:off x="7677150" y="3114675"/>
            <a:ext cx="12525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beeefffc</a:t>
            </a:r>
          </a:p>
        </p:txBody>
      </p:sp>
      <p:sp>
        <p:nvSpPr>
          <p:cNvPr id="784502" name="Text Box 118"/>
          <p:cNvSpPr txBox="1">
            <a:spLocks noChangeArrowheads="1"/>
          </p:cNvSpPr>
          <p:nvPr/>
        </p:nvSpPr>
        <p:spPr bwMode="auto">
          <a:xfrm>
            <a:off x="6867525" y="3159125"/>
            <a:ext cx="5318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20</a:t>
            </a:r>
          </a:p>
        </p:txBody>
      </p:sp>
      <p:sp>
        <p:nvSpPr>
          <p:cNvPr id="784503" name="Text Box 119"/>
          <p:cNvSpPr txBox="1">
            <a:spLocks noChangeArrowheads="1"/>
          </p:cNvSpPr>
          <p:nvPr/>
        </p:nvSpPr>
        <p:spPr bwMode="auto">
          <a:xfrm>
            <a:off x="6867525" y="2849563"/>
            <a:ext cx="5318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00</a:t>
            </a:r>
          </a:p>
        </p:txBody>
      </p:sp>
      <p:sp>
        <p:nvSpPr>
          <p:cNvPr id="784504" name="Text Box 120"/>
          <p:cNvSpPr txBox="1">
            <a:spLocks noChangeArrowheads="1"/>
          </p:cNvSpPr>
          <p:nvPr/>
        </p:nvSpPr>
        <p:spPr bwMode="auto">
          <a:xfrm>
            <a:off x="6867525" y="2524125"/>
            <a:ext cx="5318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ff</a:t>
            </a:r>
          </a:p>
        </p:txBody>
      </p:sp>
      <p:sp>
        <p:nvSpPr>
          <p:cNvPr id="784505" name="Text Box 121"/>
          <p:cNvSpPr txBox="1">
            <a:spLocks noChangeArrowheads="1"/>
          </p:cNvSpPr>
          <p:nvPr/>
        </p:nvSpPr>
        <p:spPr bwMode="auto">
          <a:xfrm>
            <a:off x="6867525" y="2214563"/>
            <a:ext cx="5318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</a:t>
            </a:r>
          </a:p>
        </p:txBody>
      </p:sp>
      <p:sp>
        <p:nvSpPr>
          <p:cNvPr id="784506" name="Line 122"/>
          <p:cNvSpPr>
            <a:spLocks noChangeShapeType="1"/>
          </p:cNvSpPr>
          <p:nvPr/>
        </p:nvSpPr>
        <p:spPr bwMode="auto">
          <a:xfrm>
            <a:off x="115888" y="1493838"/>
            <a:ext cx="360362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4509" name="Line 125"/>
          <p:cNvSpPr>
            <a:spLocks noChangeShapeType="1"/>
          </p:cNvSpPr>
          <p:nvPr/>
        </p:nvSpPr>
        <p:spPr bwMode="auto">
          <a:xfrm>
            <a:off x="3897313" y="4689475"/>
            <a:ext cx="1033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4510" name="Text Box 126"/>
          <p:cNvSpPr txBox="1">
            <a:spLocks noChangeArrowheads="1"/>
          </p:cNvSpPr>
          <p:nvPr/>
        </p:nvSpPr>
        <p:spPr bwMode="auto">
          <a:xfrm>
            <a:off x="4932363" y="4729163"/>
            <a:ext cx="315912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2</a:t>
            </a:r>
          </a:p>
        </p:txBody>
      </p:sp>
      <p:sp>
        <p:nvSpPr>
          <p:cNvPr id="784511" name="Text Box 127"/>
          <p:cNvSpPr txBox="1">
            <a:spLocks noChangeArrowheads="1"/>
          </p:cNvSpPr>
          <p:nvPr/>
        </p:nvSpPr>
        <p:spPr bwMode="auto">
          <a:xfrm>
            <a:off x="3851275" y="4103688"/>
            <a:ext cx="112553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      </a:t>
            </a:r>
            <a:r>
              <a:rPr lang="en-US" altLang="zh-CN">
                <a:solidFill>
                  <a:srgbClr val="FF3300"/>
                </a:solidFill>
              </a:rPr>
              <a:t>2</a:t>
            </a:r>
          </a:p>
        </p:txBody>
      </p:sp>
      <p:sp>
        <p:nvSpPr>
          <p:cNvPr id="784512" name="Rectangle 128"/>
          <p:cNvSpPr>
            <a:spLocks noChangeArrowheads="1"/>
          </p:cNvSpPr>
          <p:nvPr/>
        </p:nvSpPr>
        <p:spPr bwMode="auto">
          <a:xfrm>
            <a:off x="385763" y="6219825"/>
            <a:ext cx="139541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altLang="zh-CN">
                <a:solidFill>
                  <a:srgbClr val="FF3300"/>
                </a:solidFill>
              </a:rPr>
              <a:t>8d040289</a:t>
            </a:r>
            <a:endParaRPr lang="zh-CN" altLang="en-US">
              <a:solidFill>
                <a:srgbClr val="FF3300"/>
              </a:solidFill>
            </a:endParaRPr>
          </a:p>
        </p:txBody>
      </p:sp>
      <p:sp>
        <p:nvSpPr>
          <p:cNvPr id="784513" name="Text Box 129"/>
          <p:cNvSpPr txBox="1">
            <a:spLocks noChangeArrowheads="1"/>
          </p:cNvSpPr>
          <p:nvPr/>
        </p:nvSpPr>
        <p:spPr bwMode="auto">
          <a:xfrm>
            <a:off x="5067300" y="2528888"/>
            <a:ext cx="315913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4</a:t>
            </a:r>
          </a:p>
        </p:txBody>
      </p:sp>
      <p:sp>
        <p:nvSpPr>
          <p:cNvPr id="784514" name="Text Box 130"/>
          <p:cNvSpPr txBox="1">
            <a:spLocks noChangeArrowheads="1"/>
          </p:cNvSpPr>
          <p:nvPr/>
        </p:nvSpPr>
        <p:spPr bwMode="auto">
          <a:xfrm>
            <a:off x="5067300" y="2033588"/>
            <a:ext cx="315913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4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84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84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84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84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4485" grpId="0"/>
      <p:bldP spid="784499" grpId="0"/>
      <p:bldP spid="784506" grpId="0" animBg="1"/>
      <p:bldP spid="784511" grpId="0"/>
      <p:bldP spid="7845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指令执行过程</a:t>
            </a:r>
          </a:p>
        </p:txBody>
      </p:sp>
      <p:sp>
        <p:nvSpPr>
          <p:cNvPr id="785411" name="Text Box 3"/>
          <p:cNvSpPr txBox="1">
            <a:spLocks noChangeArrowheads="1"/>
          </p:cNvSpPr>
          <p:nvPr/>
        </p:nvSpPr>
        <p:spPr bwMode="auto">
          <a:xfrm>
            <a:off x="657225" y="3068638"/>
            <a:ext cx="1484313" cy="466725"/>
          </a:xfrm>
          <a:prstGeom prst="rect">
            <a:avLst/>
          </a:prstGeom>
          <a:solidFill>
            <a:srgbClr val="0000FF">
              <a:alpha val="25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400"/>
              <a:t>  控制器</a:t>
            </a:r>
          </a:p>
        </p:txBody>
      </p:sp>
      <p:sp>
        <p:nvSpPr>
          <p:cNvPr id="785412" name="Rectangle 4"/>
          <p:cNvSpPr>
            <a:spLocks noChangeArrowheads="1"/>
          </p:cNvSpPr>
          <p:nvPr/>
        </p:nvSpPr>
        <p:spPr bwMode="auto">
          <a:xfrm>
            <a:off x="341313" y="1854200"/>
            <a:ext cx="4949825" cy="4905375"/>
          </a:xfrm>
          <a:prstGeom prst="rect">
            <a:avLst/>
          </a:prstGeom>
          <a:noFill/>
          <a:ln w="38100" cap="rnd" algn="ctr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5413" name="Text Box 5"/>
          <p:cNvSpPr txBox="1">
            <a:spLocks noChangeArrowheads="1"/>
          </p:cNvSpPr>
          <p:nvPr/>
        </p:nvSpPr>
        <p:spPr bwMode="auto">
          <a:xfrm>
            <a:off x="2592388" y="3159125"/>
            <a:ext cx="1123950" cy="406400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008000"/>
                </a:solidFill>
              </a:rPr>
              <a:t>   </a:t>
            </a:r>
          </a:p>
        </p:txBody>
      </p:sp>
      <p:sp>
        <p:nvSpPr>
          <p:cNvPr id="785414" name="Text Box 6"/>
          <p:cNvSpPr txBox="1">
            <a:spLocks noChangeArrowheads="1"/>
          </p:cNvSpPr>
          <p:nvPr/>
        </p:nvSpPr>
        <p:spPr bwMode="auto">
          <a:xfrm>
            <a:off x="3986213" y="3114675"/>
            <a:ext cx="1125537" cy="449263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82800" bIns="828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  </a:t>
            </a:r>
          </a:p>
        </p:txBody>
      </p:sp>
      <p:sp>
        <p:nvSpPr>
          <p:cNvPr id="785415" name="Text Box 7"/>
          <p:cNvSpPr txBox="1">
            <a:spLocks noChangeArrowheads="1"/>
          </p:cNvSpPr>
          <p:nvPr/>
        </p:nvSpPr>
        <p:spPr bwMode="auto">
          <a:xfrm>
            <a:off x="4032250" y="6173788"/>
            <a:ext cx="1079500" cy="376237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  </a:t>
            </a:r>
          </a:p>
        </p:txBody>
      </p:sp>
      <p:sp>
        <p:nvSpPr>
          <p:cNvPr id="785416" name="Line 8"/>
          <p:cNvSpPr>
            <a:spLocks noChangeShapeType="1"/>
          </p:cNvSpPr>
          <p:nvPr/>
        </p:nvSpPr>
        <p:spPr bwMode="auto">
          <a:xfrm>
            <a:off x="2141538" y="3338513"/>
            <a:ext cx="450850" cy="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5417" name="Line 9"/>
          <p:cNvSpPr>
            <a:spLocks noChangeShapeType="1"/>
          </p:cNvSpPr>
          <p:nvPr/>
        </p:nvSpPr>
        <p:spPr bwMode="auto">
          <a:xfrm>
            <a:off x="3716338" y="3338513"/>
            <a:ext cx="271462" cy="0"/>
          </a:xfrm>
          <a:prstGeom prst="line">
            <a:avLst/>
          </a:prstGeom>
          <a:noFill/>
          <a:ln w="38100">
            <a:solidFill>
              <a:srgbClr val="007635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5418" name="Line 10"/>
          <p:cNvSpPr>
            <a:spLocks noChangeShapeType="1"/>
          </p:cNvSpPr>
          <p:nvPr/>
        </p:nvSpPr>
        <p:spPr bwMode="auto">
          <a:xfrm>
            <a:off x="4392613" y="5678488"/>
            <a:ext cx="0" cy="4953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85419" name="Group 11"/>
          <p:cNvGrpSpPr>
            <a:grpSpLocks/>
          </p:cNvGrpSpPr>
          <p:nvPr/>
        </p:nvGrpSpPr>
        <p:grpSpPr bwMode="auto">
          <a:xfrm>
            <a:off x="2771775" y="3924300"/>
            <a:ext cx="765175" cy="1484313"/>
            <a:chOff x="3135" y="2472"/>
            <a:chExt cx="454" cy="935"/>
          </a:xfrm>
        </p:grpSpPr>
        <p:grpSp>
          <p:nvGrpSpPr>
            <p:cNvPr id="785420" name="Group 12"/>
            <p:cNvGrpSpPr>
              <a:grpSpLocks/>
            </p:cNvGrpSpPr>
            <p:nvPr/>
          </p:nvGrpSpPr>
          <p:grpSpPr bwMode="auto">
            <a:xfrm flipH="1">
              <a:off x="3135" y="2472"/>
              <a:ext cx="454" cy="935"/>
              <a:chOff x="3078" y="2330"/>
              <a:chExt cx="625" cy="1580"/>
            </a:xfrm>
          </p:grpSpPr>
          <p:sp>
            <p:nvSpPr>
              <p:cNvPr id="785421" name="Line 12"/>
              <p:cNvSpPr>
                <a:spLocks noChangeShapeType="1"/>
              </p:cNvSpPr>
              <p:nvPr/>
            </p:nvSpPr>
            <p:spPr bwMode="auto">
              <a:xfrm flipH="1">
                <a:off x="3078" y="2330"/>
                <a:ext cx="9" cy="6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5422" name="Line 13"/>
              <p:cNvSpPr>
                <a:spLocks noChangeShapeType="1"/>
              </p:cNvSpPr>
              <p:nvPr/>
            </p:nvSpPr>
            <p:spPr bwMode="auto">
              <a:xfrm>
                <a:off x="3107" y="2330"/>
                <a:ext cx="592" cy="30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5423" name="Line 14"/>
              <p:cNvSpPr>
                <a:spLocks noChangeShapeType="1"/>
              </p:cNvSpPr>
              <p:nvPr/>
            </p:nvSpPr>
            <p:spPr bwMode="auto">
              <a:xfrm>
                <a:off x="3087" y="3018"/>
                <a:ext cx="213" cy="11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5424" name="Line 16"/>
              <p:cNvSpPr>
                <a:spLocks noChangeShapeType="1"/>
              </p:cNvSpPr>
              <p:nvPr/>
            </p:nvSpPr>
            <p:spPr bwMode="auto">
              <a:xfrm>
                <a:off x="3693" y="2644"/>
                <a:ext cx="10" cy="45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5425" name="Line 18"/>
              <p:cNvSpPr>
                <a:spLocks noChangeShapeType="1"/>
              </p:cNvSpPr>
              <p:nvPr/>
            </p:nvSpPr>
            <p:spPr bwMode="auto">
              <a:xfrm flipV="1">
                <a:off x="3120" y="3256"/>
                <a:ext cx="0" cy="65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5426" name="Line 19"/>
              <p:cNvSpPr>
                <a:spLocks noChangeShapeType="1"/>
              </p:cNvSpPr>
              <p:nvPr/>
            </p:nvSpPr>
            <p:spPr bwMode="auto">
              <a:xfrm flipV="1">
                <a:off x="3135" y="3549"/>
                <a:ext cx="564" cy="34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5427" name="Line 20"/>
              <p:cNvSpPr>
                <a:spLocks noChangeShapeType="1"/>
              </p:cNvSpPr>
              <p:nvPr/>
            </p:nvSpPr>
            <p:spPr bwMode="auto">
              <a:xfrm flipV="1">
                <a:off x="3121" y="3125"/>
                <a:ext cx="171" cy="1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5428" name="Line 22"/>
              <p:cNvSpPr>
                <a:spLocks noChangeShapeType="1"/>
              </p:cNvSpPr>
              <p:nvPr/>
            </p:nvSpPr>
            <p:spPr bwMode="auto">
              <a:xfrm flipV="1">
                <a:off x="3702" y="3067"/>
                <a:ext cx="0" cy="4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85429" name="Rectangle 25"/>
            <p:cNvSpPr>
              <a:spLocks noChangeArrowheads="1"/>
            </p:cNvSpPr>
            <p:nvPr/>
          </p:nvSpPr>
          <p:spPr bwMode="auto">
            <a:xfrm rot="16200000" flipH="1">
              <a:off x="3033" y="2830"/>
              <a:ext cx="510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>
                  <a:latin typeface="Arial" pitchFamily="34" charset="0"/>
                  <a:ea typeface="宋体" pitchFamily="2" charset="-122"/>
                  <a:cs typeface="Arial" pitchFamily="34" charset="0"/>
                </a:rPr>
                <a:t>ALU</a:t>
              </a:r>
            </a:p>
          </p:txBody>
        </p:sp>
      </p:grpSp>
      <p:grpSp>
        <p:nvGrpSpPr>
          <p:cNvPr id="785430" name="Group 22"/>
          <p:cNvGrpSpPr>
            <a:grpSpLocks/>
          </p:cNvGrpSpPr>
          <p:nvPr/>
        </p:nvGrpSpPr>
        <p:grpSpPr bwMode="auto">
          <a:xfrm>
            <a:off x="3492500" y="4329113"/>
            <a:ext cx="404813" cy="809625"/>
            <a:chOff x="2030" y="2415"/>
            <a:chExt cx="341" cy="510"/>
          </a:xfrm>
        </p:grpSpPr>
        <p:sp>
          <p:nvSpPr>
            <p:cNvPr id="785431" name="Line 23"/>
            <p:cNvSpPr>
              <a:spLocks noChangeShapeType="1"/>
            </p:cNvSpPr>
            <p:nvPr/>
          </p:nvSpPr>
          <p:spPr bwMode="auto">
            <a:xfrm flipH="1">
              <a:off x="2031" y="241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5432" name="Line 24"/>
            <p:cNvSpPr>
              <a:spLocks noChangeShapeType="1"/>
            </p:cNvSpPr>
            <p:nvPr/>
          </p:nvSpPr>
          <p:spPr bwMode="auto">
            <a:xfrm flipH="1">
              <a:off x="2030" y="292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85433" name="Text Box 25"/>
          <p:cNvSpPr txBox="1">
            <a:spLocks noChangeArrowheads="1"/>
          </p:cNvSpPr>
          <p:nvPr/>
        </p:nvSpPr>
        <p:spPr bwMode="auto">
          <a:xfrm>
            <a:off x="1781175" y="3833813"/>
            <a:ext cx="450850" cy="1625600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000"/>
              <a:t>标</a:t>
            </a:r>
          </a:p>
          <a:p>
            <a:pPr marL="342900" indent="-342900"/>
            <a:r>
              <a:rPr lang="zh-CN" altLang="en-US" sz="2000"/>
              <a:t>志</a:t>
            </a:r>
          </a:p>
          <a:p>
            <a:pPr marL="342900" indent="-342900"/>
            <a:r>
              <a:rPr lang="zh-CN" altLang="en-US" sz="2000"/>
              <a:t>寄</a:t>
            </a:r>
          </a:p>
          <a:p>
            <a:pPr marL="342900" indent="-342900"/>
            <a:r>
              <a:rPr lang="zh-CN" altLang="en-US" sz="2000"/>
              <a:t>存</a:t>
            </a:r>
          </a:p>
          <a:p>
            <a:pPr marL="342900" indent="-342900"/>
            <a:r>
              <a:rPr lang="zh-CN" altLang="en-US" sz="2000"/>
              <a:t>器</a:t>
            </a:r>
            <a:endParaRPr lang="en-US" altLang="zh-CN" sz="2000"/>
          </a:p>
        </p:txBody>
      </p:sp>
      <p:sp>
        <p:nvSpPr>
          <p:cNvPr id="785434" name="Line 26"/>
          <p:cNvSpPr>
            <a:spLocks noChangeShapeType="1"/>
          </p:cNvSpPr>
          <p:nvPr/>
        </p:nvSpPr>
        <p:spPr bwMode="auto">
          <a:xfrm flipH="1">
            <a:off x="2232025" y="4419600"/>
            <a:ext cx="539750" cy="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85435" name="Group 27"/>
          <p:cNvGrpSpPr>
            <a:grpSpLocks/>
          </p:cNvGrpSpPr>
          <p:nvPr/>
        </p:nvGrpSpPr>
        <p:grpSpPr bwMode="auto">
          <a:xfrm>
            <a:off x="1511300" y="3519488"/>
            <a:ext cx="227013" cy="855662"/>
            <a:chOff x="895" y="1905"/>
            <a:chExt cx="143" cy="539"/>
          </a:xfrm>
        </p:grpSpPr>
        <p:sp>
          <p:nvSpPr>
            <p:cNvPr id="785436" name="Line 28"/>
            <p:cNvSpPr>
              <a:spLocks noChangeShapeType="1"/>
            </p:cNvSpPr>
            <p:nvPr/>
          </p:nvSpPr>
          <p:spPr bwMode="auto">
            <a:xfrm flipH="1">
              <a:off x="896" y="2443"/>
              <a:ext cx="142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5437" name="Line 29"/>
            <p:cNvSpPr>
              <a:spLocks noChangeShapeType="1"/>
            </p:cNvSpPr>
            <p:nvPr/>
          </p:nvSpPr>
          <p:spPr bwMode="auto">
            <a:xfrm flipV="1">
              <a:off x="895" y="1905"/>
              <a:ext cx="0" cy="539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85438" name="Line 30"/>
          <p:cNvSpPr>
            <a:spLocks noChangeShapeType="1"/>
          </p:cNvSpPr>
          <p:nvPr/>
        </p:nvSpPr>
        <p:spPr bwMode="auto">
          <a:xfrm flipV="1">
            <a:off x="4527550" y="3563938"/>
            <a:ext cx="0" cy="53975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85439" name="Group 31"/>
          <p:cNvGrpSpPr>
            <a:grpSpLocks/>
          </p:cNvGrpSpPr>
          <p:nvPr/>
        </p:nvGrpSpPr>
        <p:grpSpPr bwMode="auto">
          <a:xfrm>
            <a:off x="2501900" y="4776788"/>
            <a:ext cx="1530350" cy="1487487"/>
            <a:chOff x="1576" y="2924"/>
            <a:chExt cx="964" cy="937"/>
          </a:xfrm>
        </p:grpSpPr>
        <p:sp>
          <p:nvSpPr>
            <p:cNvPr id="785440" name="Line 32"/>
            <p:cNvSpPr>
              <a:spLocks noChangeShapeType="1"/>
            </p:cNvSpPr>
            <p:nvPr/>
          </p:nvSpPr>
          <p:spPr bwMode="auto">
            <a:xfrm>
              <a:off x="1576" y="2924"/>
              <a:ext cx="0" cy="935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5441" name="Line 33"/>
            <p:cNvSpPr>
              <a:spLocks noChangeShapeType="1"/>
            </p:cNvSpPr>
            <p:nvPr/>
          </p:nvSpPr>
          <p:spPr bwMode="auto">
            <a:xfrm>
              <a:off x="1576" y="3861"/>
              <a:ext cx="964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5442" name="Line 34"/>
            <p:cNvSpPr>
              <a:spLocks noChangeShapeType="1"/>
            </p:cNvSpPr>
            <p:nvPr/>
          </p:nvSpPr>
          <p:spPr bwMode="auto">
            <a:xfrm flipH="1">
              <a:off x="1576" y="2924"/>
              <a:ext cx="171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85443" name="Group 35"/>
          <p:cNvGrpSpPr>
            <a:grpSpLocks/>
          </p:cNvGrpSpPr>
          <p:nvPr/>
        </p:nvGrpSpPr>
        <p:grpSpPr bwMode="auto">
          <a:xfrm>
            <a:off x="3357563" y="5543550"/>
            <a:ext cx="493712" cy="719138"/>
            <a:chOff x="2115" y="3405"/>
            <a:chExt cx="311" cy="453"/>
          </a:xfrm>
        </p:grpSpPr>
        <p:sp>
          <p:nvSpPr>
            <p:cNvPr id="785444" name="Line 36"/>
            <p:cNvSpPr>
              <a:spLocks noChangeShapeType="1"/>
            </p:cNvSpPr>
            <p:nvPr/>
          </p:nvSpPr>
          <p:spPr bwMode="auto">
            <a:xfrm flipV="1">
              <a:off x="2115" y="3405"/>
              <a:ext cx="0" cy="45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5445" name="Line 37"/>
            <p:cNvSpPr>
              <a:spLocks noChangeShapeType="1"/>
            </p:cNvSpPr>
            <p:nvPr/>
          </p:nvSpPr>
          <p:spPr bwMode="auto">
            <a:xfrm>
              <a:off x="2115" y="3407"/>
              <a:ext cx="311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85446" name="Group 38"/>
          <p:cNvGrpSpPr>
            <a:grpSpLocks/>
          </p:cNvGrpSpPr>
          <p:nvPr/>
        </p:nvGrpSpPr>
        <p:grpSpPr bwMode="auto">
          <a:xfrm>
            <a:off x="1150938" y="3606800"/>
            <a:ext cx="4725987" cy="2208213"/>
            <a:chOff x="725" y="2158"/>
            <a:chExt cx="2977" cy="1448"/>
          </a:xfrm>
        </p:grpSpPr>
        <p:sp>
          <p:nvSpPr>
            <p:cNvPr id="785447" name="Line 39"/>
            <p:cNvSpPr>
              <a:spLocks noChangeShapeType="1"/>
            </p:cNvSpPr>
            <p:nvPr/>
          </p:nvSpPr>
          <p:spPr bwMode="auto">
            <a:xfrm flipV="1">
              <a:off x="725" y="3606"/>
              <a:ext cx="297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5448" name="Line 40"/>
            <p:cNvSpPr>
              <a:spLocks noChangeShapeType="1"/>
            </p:cNvSpPr>
            <p:nvPr/>
          </p:nvSpPr>
          <p:spPr bwMode="auto">
            <a:xfrm>
              <a:off x="754" y="2158"/>
              <a:ext cx="0" cy="138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5449" name="Line 41"/>
            <p:cNvSpPr>
              <a:spLocks noChangeShapeType="1"/>
            </p:cNvSpPr>
            <p:nvPr/>
          </p:nvSpPr>
          <p:spPr bwMode="auto">
            <a:xfrm flipV="1">
              <a:off x="1916" y="3209"/>
              <a:ext cx="0" cy="36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85450" name="Text Box 42"/>
          <p:cNvSpPr txBox="1">
            <a:spLocks noChangeArrowheads="1"/>
          </p:cNvSpPr>
          <p:nvPr/>
        </p:nvSpPr>
        <p:spPr bwMode="auto">
          <a:xfrm>
            <a:off x="476250" y="6219825"/>
            <a:ext cx="1216025" cy="376238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    </a:t>
            </a:r>
            <a:endParaRPr lang="en-US" altLang="zh-CN">
              <a:solidFill>
                <a:schemeClr val="hlink"/>
              </a:solidFill>
            </a:endParaRPr>
          </a:p>
        </p:txBody>
      </p:sp>
      <p:sp>
        <p:nvSpPr>
          <p:cNvPr id="785451" name="Line 43"/>
          <p:cNvSpPr>
            <a:spLocks noChangeShapeType="1"/>
          </p:cNvSpPr>
          <p:nvPr/>
        </p:nvSpPr>
        <p:spPr bwMode="auto">
          <a:xfrm flipH="1">
            <a:off x="1692275" y="6443663"/>
            <a:ext cx="2341563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5452" name="Line 44"/>
          <p:cNvSpPr>
            <a:spLocks noChangeShapeType="1"/>
          </p:cNvSpPr>
          <p:nvPr/>
        </p:nvSpPr>
        <p:spPr bwMode="auto">
          <a:xfrm flipV="1">
            <a:off x="836613" y="3519488"/>
            <a:ext cx="0" cy="270033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5453" name="Text Box 45"/>
          <p:cNvSpPr txBox="1">
            <a:spLocks noChangeArrowheads="1"/>
          </p:cNvSpPr>
          <p:nvPr/>
        </p:nvSpPr>
        <p:spPr bwMode="auto">
          <a:xfrm>
            <a:off x="5472113" y="3384550"/>
            <a:ext cx="8556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008000"/>
                </a:solidFill>
              </a:rPr>
              <a:t>地址</a:t>
            </a:r>
          </a:p>
        </p:txBody>
      </p:sp>
      <p:sp>
        <p:nvSpPr>
          <p:cNvPr id="785454" name="AutoShape 46"/>
          <p:cNvSpPr>
            <a:spLocks noChangeArrowheads="1"/>
          </p:cNvSpPr>
          <p:nvPr/>
        </p:nvSpPr>
        <p:spPr bwMode="auto">
          <a:xfrm>
            <a:off x="5338763" y="4419600"/>
            <a:ext cx="1214437" cy="450850"/>
          </a:xfrm>
          <a:prstGeom prst="leftRightArrow">
            <a:avLst>
              <a:gd name="adj1" fmla="val 50000"/>
              <a:gd name="adj2" fmla="val 53873"/>
            </a:avLst>
          </a:prstGeom>
          <a:solidFill>
            <a:schemeClr val="bg1"/>
          </a:solidFill>
          <a:ln w="28575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5455" name="Text Box 47"/>
          <p:cNvSpPr txBox="1">
            <a:spLocks noChangeArrowheads="1"/>
          </p:cNvSpPr>
          <p:nvPr/>
        </p:nvSpPr>
        <p:spPr bwMode="auto">
          <a:xfrm>
            <a:off x="5608638" y="5813425"/>
            <a:ext cx="7651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数据</a:t>
            </a:r>
          </a:p>
        </p:txBody>
      </p:sp>
      <p:sp>
        <p:nvSpPr>
          <p:cNvPr id="785456" name="AutoShape 48"/>
          <p:cNvSpPr>
            <a:spLocks noChangeArrowheads="1"/>
          </p:cNvSpPr>
          <p:nvPr/>
        </p:nvSpPr>
        <p:spPr bwMode="auto">
          <a:xfrm>
            <a:off x="5294313" y="6083300"/>
            <a:ext cx="1260475" cy="450850"/>
          </a:xfrm>
          <a:prstGeom prst="leftRightArrow">
            <a:avLst>
              <a:gd name="adj1" fmla="val 50000"/>
              <a:gd name="adj2" fmla="val 55915"/>
            </a:avLst>
          </a:prstGeom>
          <a:solidFill>
            <a:schemeClr val="bg1"/>
          </a:solidFill>
          <a:ln w="28575" algn="ctr">
            <a:solidFill>
              <a:srgbClr val="3333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5457" name="Text Box 49"/>
          <p:cNvSpPr txBox="1">
            <a:spLocks noChangeArrowheads="1"/>
          </p:cNvSpPr>
          <p:nvPr/>
        </p:nvSpPr>
        <p:spPr bwMode="auto">
          <a:xfrm>
            <a:off x="5564188" y="4111625"/>
            <a:ext cx="8556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FF3300"/>
                </a:solidFill>
              </a:rPr>
              <a:t>控制</a:t>
            </a:r>
          </a:p>
        </p:txBody>
      </p:sp>
      <p:sp>
        <p:nvSpPr>
          <p:cNvPr id="785458" name="AutoShape 50"/>
          <p:cNvSpPr>
            <a:spLocks noChangeArrowheads="1"/>
          </p:cNvSpPr>
          <p:nvPr/>
        </p:nvSpPr>
        <p:spPr bwMode="auto">
          <a:xfrm>
            <a:off x="5292725" y="2970213"/>
            <a:ext cx="1260475" cy="541337"/>
          </a:xfrm>
          <a:prstGeom prst="rightArrow">
            <a:avLst>
              <a:gd name="adj1" fmla="val 50000"/>
              <a:gd name="adj2" fmla="val 58211"/>
            </a:avLst>
          </a:prstGeom>
          <a:solidFill>
            <a:schemeClr val="bg1"/>
          </a:solidFill>
          <a:ln w="28575" algn="ctr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5459" name="Line 51"/>
          <p:cNvSpPr>
            <a:spLocks noChangeShapeType="1"/>
          </p:cNvSpPr>
          <p:nvPr/>
        </p:nvSpPr>
        <p:spPr bwMode="auto">
          <a:xfrm flipV="1">
            <a:off x="5924550" y="4778375"/>
            <a:ext cx="0" cy="99060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5460" name="Text Box 52"/>
          <p:cNvSpPr txBox="1">
            <a:spLocks noChangeArrowheads="1"/>
          </p:cNvSpPr>
          <p:nvPr/>
        </p:nvSpPr>
        <p:spPr bwMode="auto">
          <a:xfrm>
            <a:off x="3492500" y="3608388"/>
            <a:ext cx="11699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400">
                <a:solidFill>
                  <a:schemeClr val="accent2"/>
                </a:solidFill>
              </a:rPr>
              <a:t>GPRs</a:t>
            </a:r>
          </a:p>
        </p:txBody>
      </p:sp>
      <p:sp>
        <p:nvSpPr>
          <p:cNvPr id="785461" name="Rectangle 53"/>
          <p:cNvSpPr>
            <a:spLocks noChangeArrowheads="1"/>
          </p:cNvSpPr>
          <p:nvPr/>
        </p:nvSpPr>
        <p:spPr bwMode="auto">
          <a:xfrm>
            <a:off x="3851275" y="4103688"/>
            <a:ext cx="1125538" cy="15748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5462" name="Line 54"/>
          <p:cNvSpPr>
            <a:spLocks noChangeShapeType="1"/>
          </p:cNvSpPr>
          <p:nvPr/>
        </p:nvSpPr>
        <p:spPr bwMode="auto">
          <a:xfrm>
            <a:off x="3897313" y="4419600"/>
            <a:ext cx="1033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5463" name="Line 55"/>
          <p:cNvSpPr>
            <a:spLocks noChangeShapeType="1"/>
          </p:cNvSpPr>
          <p:nvPr/>
        </p:nvSpPr>
        <p:spPr bwMode="auto">
          <a:xfrm>
            <a:off x="3897313" y="5049838"/>
            <a:ext cx="1033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5464" name="Line 56"/>
          <p:cNvSpPr>
            <a:spLocks noChangeShapeType="1"/>
          </p:cNvSpPr>
          <p:nvPr/>
        </p:nvSpPr>
        <p:spPr bwMode="auto">
          <a:xfrm>
            <a:off x="3897313" y="5408613"/>
            <a:ext cx="1033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5465" name="Text Box 57"/>
          <p:cNvSpPr txBox="1">
            <a:spLocks noChangeArrowheads="1"/>
          </p:cNvSpPr>
          <p:nvPr/>
        </p:nvSpPr>
        <p:spPr bwMode="auto">
          <a:xfrm>
            <a:off x="4930775" y="4059238"/>
            <a:ext cx="3159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0</a:t>
            </a:r>
          </a:p>
        </p:txBody>
      </p:sp>
      <p:sp>
        <p:nvSpPr>
          <p:cNvPr id="785466" name="Text Box 58"/>
          <p:cNvSpPr txBox="1">
            <a:spLocks noChangeArrowheads="1"/>
          </p:cNvSpPr>
          <p:nvPr/>
        </p:nvSpPr>
        <p:spPr bwMode="auto">
          <a:xfrm>
            <a:off x="4932363" y="4373563"/>
            <a:ext cx="315912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1</a:t>
            </a:r>
          </a:p>
        </p:txBody>
      </p:sp>
      <p:sp>
        <p:nvSpPr>
          <p:cNvPr id="785467" name="Text Box 59"/>
          <p:cNvSpPr txBox="1">
            <a:spLocks noChangeArrowheads="1"/>
          </p:cNvSpPr>
          <p:nvPr/>
        </p:nvSpPr>
        <p:spPr bwMode="auto">
          <a:xfrm>
            <a:off x="4932363" y="4919663"/>
            <a:ext cx="315912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endParaRPr lang="en-US" altLang="zh-CN"/>
          </a:p>
        </p:txBody>
      </p:sp>
      <p:sp>
        <p:nvSpPr>
          <p:cNvPr id="785468" name="Text Box 60"/>
          <p:cNvSpPr txBox="1">
            <a:spLocks noChangeArrowheads="1"/>
          </p:cNvSpPr>
          <p:nvPr/>
        </p:nvSpPr>
        <p:spPr bwMode="auto">
          <a:xfrm>
            <a:off x="4930775" y="5368925"/>
            <a:ext cx="3159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7</a:t>
            </a:r>
          </a:p>
        </p:txBody>
      </p:sp>
      <p:sp>
        <p:nvSpPr>
          <p:cNvPr id="785469" name="Rectangle 61"/>
          <p:cNvSpPr>
            <a:spLocks noChangeArrowheads="1"/>
          </p:cNvSpPr>
          <p:nvPr/>
        </p:nvSpPr>
        <p:spPr bwMode="auto">
          <a:xfrm>
            <a:off x="6551613" y="819150"/>
            <a:ext cx="1133475" cy="57150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5470" name="Line 62"/>
          <p:cNvSpPr>
            <a:spLocks noChangeShapeType="1"/>
          </p:cNvSpPr>
          <p:nvPr/>
        </p:nvSpPr>
        <p:spPr bwMode="auto">
          <a:xfrm>
            <a:off x="6551613" y="252888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5471" name="Line 63"/>
          <p:cNvSpPr>
            <a:spLocks noChangeShapeType="1"/>
          </p:cNvSpPr>
          <p:nvPr/>
        </p:nvSpPr>
        <p:spPr bwMode="auto">
          <a:xfrm>
            <a:off x="6551613" y="2843213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5472" name="Line 64"/>
          <p:cNvSpPr>
            <a:spLocks noChangeShapeType="1"/>
          </p:cNvSpPr>
          <p:nvPr/>
        </p:nvSpPr>
        <p:spPr bwMode="auto">
          <a:xfrm>
            <a:off x="6551613" y="47339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5473" name="Line 65"/>
          <p:cNvSpPr>
            <a:spLocks noChangeShapeType="1"/>
          </p:cNvSpPr>
          <p:nvPr/>
        </p:nvSpPr>
        <p:spPr bwMode="auto">
          <a:xfrm>
            <a:off x="6551613" y="509428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5474" name="Line 66"/>
          <p:cNvSpPr>
            <a:spLocks noChangeShapeType="1"/>
          </p:cNvSpPr>
          <p:nvPr/>
        </p:nvSpPr>
        <p:spPr bwMode="auto">
          <a:xfrm>
            <a:off x="6551613" y="545465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5475" name="Line 67"/>
          <p:cNvSpPr>
            <a:spLocks noChangeShapeType="1"/>
          </p:cNvSpPr>
          <p:nvPr/>
        </p:nvSpPr>
        <p:spPr bwMode="auto">
          <a:xfrm>
            <a:off x="6551613" y="57626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5476" name="Line 68"/>
          <p:cNvSpPr>
            <a:spLocks noChangeShapeType="1"/>
          </p:cNvSpPr>
          <p:nvPr/>
        </p:nvSpPr>
        <p:spPr bwMode="auto">
          <a:xfrm>
            <a:off x="6551613" y="62198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5477" name="Text Box 69"/>
          <p:cNvSpPr txBox="1">
            <a:spLocks noChangeArrowheads="1"/>
          </p:cNvSpPr>
          <p:nvPr/>
        </p:nvSpPr>
        <p:spPr bwMode="auto">
          <a:xfrm>
            <a:off x="7677150" y="1179513"/>
            <a:ext cx="12160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bfff0020</a:t>
            </a:r>
          </a:p>
        </p:txBody>
      </p:sp>
      <p:sp>
        <p:nvSpPr>
          <p:cNvPr id="785478" name="Text Box 70"/>
          <p:cNvSpPr txBox="1">
            <a:spLocks noChangeArrowheads="1"/>
          </p:cNvSpPr>
          <p:nvPr/>
        </p:nvSpPr>
        <p:spPr bwMode="auto">
          <a:xfrm>
            <a:off x="7640638" y="4727575"/>
            <a:ext cx="12525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80483d6</a:t>
            </a:r>
          </a:p>
        </p:txBody>
      </p:sp>
      <p:sp>
        <p:nvSpPr>
          <p:cNvPr id="785479" name="Text Box 71"/>
          <p:cNvSpPr txBox="1">
            <a:spLocks noChangeArrowheads="1"/>
          </p:cNvSpPr>
          <p:nvPr/>
        </p:nvSpPr>
        <p:spPr bwMode="auto">
          <a:xfrm>
            <a:off x="7632700" y="5087938"/>
            <a:ext cx="12604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80483d5</a:t>
            </a:r>
          </a:p>
        </p:txBody>
      </p:sp>
      <p:sp>
        <p:nvSpPr>
          <p:cNvPr id="785480" name="Text Box 72"/>
          <p:cNvSpPr txBox="1">
            <a:spLocks noChangeArrowheads="1"/>
          </p:cNvSpPr>
          <p:nvPr/>
        </p:nvSpPr>
        <p:spPr bwMode="auto">
          <a:xfrm>
            <a:off x="7642225" y="5448300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80483d4</a:t>
            </a:r>
          </a:p>
        </p:txBody>
      </p:sp>
      <p:sp>
        <p:nvSpPr>
          <p:cNvPr id="785481" name="Text Box 73"/>
          <p:cNvSpPr txBox="1">
            <a:spLocks noChangeArrowheads="1"/>
          </p:cNvSpPr>
          <p:nvPr/>
        </p:nvSpPr>
        <p:spPr bwMode="auto">
          <a:xfrm>
            <a:off x="7640638" y="6211888"/>
            <a:ext cx="3968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785482" name="Text Box 74"/>
          <p:cNvSpPr txBox="1">
            <a:spLocks noChangeArrowheads="1"/>
          </p:cNvSpPr>
          <p:nvPr/>
        </p:nvSpPr>
        <p:spPr bwMode="auto">
          <a:xfrm>
            <a:off x="0" y="773113"/>
            <a:ext cx="88931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     </a:t>
            </a:r>
            <a:endParaRPr lang="zh-CN" altLang="en-US" sz="2000">
              <a:solidFill>
                <a:srgbClr val="3333CC"/>
              </a:solidFill>
              <a:latin typeface="Arial" pitchFamily="34" charset="0"/>
            </a:endParaRPr>
          </a:p>
        </p:txBody>
      </p:sp>
      <p:sp>
        <p:nvSpPr>
          <p:cNvPr id="785483" name="Rectangle 75"/>
          <p:cNvSpPr>
            <a:spLocks noChangeArrowheads="1"/>
          </p:cNvSpPr>
          <p:nvPr/>
        </p:nvSpPr>
        <p:spPr bwMode="auto">
          <a:xfrm>
            <a:off x="134938" y="731838"/>
            <a:ext cx="6416675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88925" eaLnBrk="1" hangingPunct="1">
              <a:lnSpc>
                <a:spcPct val="105000"/>
              </a:lnSpc>
            </a:pPr>
            <a:r>
              <a:rPr lang="en-US" altLang="zh-CN"/>
              <a:t>80483da:    8b 45 0c   mov   0xc(%ebp), %eax      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/>
              <a:t>80483dd:    8b 55 08   mov   0x8(%ebp), %edx</a:t>
            </a:r>
            <a:endParaRPr lang="en-US" altLang="zh-CN" sz="2000"/>
          </a:p>
          <a:p>
            <a:pPr indent="288925" eaLnBrk="1" hangingPunct="1">
              <a:lnSpc>
                <a:spcPct val="105000"/>
              </a:lnSpc>
            </a:pPr>
            <a:r>
              <a:rPr lang="en-US" altLang="zh-CN"/>
              <a:t>80483e0:    </a:t>
            </a:r>
            <a:r>
              <a:rPr lang="en-US" altLang="zh-CN">
                <a:solidFill>
                  <a:srgbClr val="FF3300"/>
                </a:solidFill>
              </a:rPr>
              <a:t>8d 04 02</a:t>
            </a:r>
            <a:r>
              <a:rPr lang="en-US" altLang="zh-CN"/>
              <a:t>   lea     (%edx,%eax,1), %eax</a:t>
            </a:r>
          </a:p>
        </p:txBody>
      </p:sp>
      <p:sp>
        <p:nvSpPr>
          <p:cNvPr id="785484" name="Line 76"/>
          <p:cNvSpPr>
            <a:spLocks noChangeShapeType="1"/>
          </p:cNvSpPr>
          <p:nvPr/>
        </p:nvSpPr>
        <p:spPr bwMode="auto">
          <a:xfrm>
            <a:off x="7137400" y="4329113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5485" name="Line 77"/>
          <p:cNvSpPr>
            <a:spLocks noChangeShapeType="1"/>
          </p:cNvSpPr>
          <p:nvPr/>
        </p:nvSpPr>
        <p:spPr bwMode="auto">
          <a:xfrm>
            <a:off x="7137400" y="5859463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5486" name="Text Box 78"/>
          <p:cNvSpPr txBox="1">
            <a:spLocks noChangeArrowheads="1"/>
          </p:cNvSpPr>
          <p:nvPr/>
        </p:nvSpPr>
        <p:spPr bwMode="auto">
          <a:xfrm>
            <a:off x="6919913" y="5448300"/>
            <a:ext cx="53181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55</a:t>
            </a:r>
          </a:p>
        </p:txBody>
      </p:sp>
      <p:sp>
        <p:nvSpPr>
          <p:cNvPr id="785487" name="Text Box 79"/>
          <p:cNvSpPr txBox="1">
            <a:spLocks noChangeArrowheads="1"/>
          </p:cNvSpPr>
          <p:nvPr/>
        </p:nvSpPr>
        <p:spPr bwMode="auto">
          <a:xfrm>
            <a:off x="6911975" y="5087938"/>
            <a:ext cx="5318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89</a:t>
            </a:r>
          </a:p>
        </p:txBody>
      </p:sp>
      <p:sp>
        <p:nvSpPr>
          <p:cNvPr id="785488" name="Text Box 80"/>
          <p:cNvSpPr txBox="1">
            <a:spLocks noChangeArrowheads="1"/>
          </p:cNvSpPr>
          <p:nvPr/>
        </p:nvSpPr>
        <p:spPr bwMode="auto">
          <a:xfrm>
            <a:off x="6911975" y="4733925"/>
            <a:ext cx="5318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e5</a:t>
            </a:r>
          </a:p>
        </p:txBody>
      </p:sp>
      <p:sp>
        <p:nvSpPr>
          <p:cNvPr id="785489" name="Line 81"/>
          <p:cNvSpPr>
            <a:spLocks noChangeShapeType="1"/>
          </p:cNvSpPr>
          <p:nvPr/>
        </p:nvSpPr>
        <p:spPr bwMode="auto">
          <a:xfrm>
            <a:off x="4392613" y="5092700"/>
            <a:ext cx="0" cy="315913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5490" name="Text Box 82"/>
          <p:cNvSpPr txBox="1">
            <a:spLocks noChangeArrowheads="1"/>
          </p:cNvSpPr>
          <p:nvPr/>
        </p:nvSpPr>
        <p:spPr bwMode="auto">
          <a:xfrm>
            <a:off x="3986213" y="2033588"/>
            <a:ext cx="1125537" cy="3873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36000" bIns="360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008000"/>
                </a:solidFill>
              </a:rPr>
              <a:t>   </a:t>
            </a:r>
          </a:p>
        </p:txBody>
      </p:sp>
      <p:sp>
        <p:nvSpPr>
          <p:cNvPr id="785491" name="Text Box 83"/>
          <p:cNvSpPr txBox="1">
            <a:spLocks noChangeArrowheads="1"/>
          </p:cNvSpPr>
          <p:nvPr/>
        </p:nvSpPr>
        <p:spPr bwMode="auto">
          <a:xfrm>
            <a:off x="3986213" y="2528888"/>
            <a:ext cx="1125537" cy="3873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36000" bIns="36000">
            <a:spAutoFit/>
          </a:bodyPr>
          <a:lstStyle/>
          <a:p>
            <a:pPr marL="342900" indent="-342900">
              <a:spcBef>
                <a:spcPct val="50000"/>
              </a:spcBef>
            </a:pPr>
            <a:endParaRPr lang="en-US" altLang="zh-CN" sz="2000">
              <a:solidFill>
                <a:srgbClr val="008000"/>
              </a:solidFill>
            </a:endParaRPr>
          </a:p>
        </p:txBody>
      </p:sp>
      <p:sp>
        <p:nvSpPr>
          <p:cNvPr id="785492" name="Rectangle 84"/>
          <p:cNvSpPr>
            <a:spLocks noChangeArrowheads="1"/>
          </p:cNvSpPr>
          <p:nvPr/>
        </p:nvSpPr>
        <p:spPr bwMode="auto">
          <a:xfrm>
            <a:off x="3230563" y="2046288"/>
            <a:ext cx="66833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EBP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785493" name="Rectangle 85"/>
          <p:cNvSpPr>
            <a:spLocks noChangeArrowheads="1"/>
          </p:cNvSpPr>
          <p:nvPr/>
        </p:nvSpPr>
        <p:spPr bwMode="auto">
          <a:xfrm>
            <a:off x="3222625" y="2541588"/>
            <a:ext cx="6477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ESP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785494" name="Rectangle 86"/>
          <p:cNvSpPr>
            <a:spLocks noChangeArrowheads="1"/>
          </p:cNvSpPr>
          <p:nvPr/>
        </p:nvSpPr>
        <p:spPr bwMode="auto">
          <a:xfrm>
            <a:off x="2636838" y="2811463"/>
            <a:ext cx="5810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EIP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785495" name="Line 87"/>
          <p:cNvSpPr>
            <a:spLocks noChangeShapeType="1"/>
          </p:cNvSpPr>
          <p:nvPr/>
        </p:nvSpPr>
        <p:spPr bwMode="auto">
          <a:xfrm>
            <a:off x="6551613" y="1223963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5496" name="Line 88"/>
          <p:cNvSpPr>
            <a:spLocks noChangeShapeType="1"/>
          </p:cNvSpPr>
          <p:nvPr/>
        </p:nvSpPr>
        <p:spPr bwMode="auto">
          <a:xfrm>
            <a:off x="6551613" y="149383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5497" name="Line 89"/>
          <p:cNvSpPr>
            <a:spLocks noChangeShapeType="1"/>
          </p:cNvSpPr>
          <p:nvPr/>
        </p:nvSpPr>
        <p:spPr bwMode="auto">
          <a:xfrm>
            <a:off x="7137400" y="863600"/>
            <a:ext cx="0" cy="315913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5498" name="Text Box 90"/>
          <p:cNvSpPr txBox="1">
            <a:spLocks noChangeArrowheads="1"/>
          </p:cNvSpPr>
          <p:nvPr/>
        </p:nvSpPr>
        <p:spPr bwMode="auto">
          <a:xfrm>
            <a:off x="7677150" y="1898650"/>
            <a:ext cx="12160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bfff0000</a:t>
            </a:r>
          </a:p>
        </p:txBody>
      </p:sp>
      <p:sp>
        <p:nvSpPr>
          <p:cNvPr id="785499" name="Line 91"/>
          <p:cNvSpPr>
            <a:spLocks noChangeShapeType="1"/>
          </p:cNvSpPr>
          <p:nvPr/>
        </p:nvSpPr>
        <p:spPr bwMode="auto">
          <a:xfrm>
            <a:off x="6551613" y="194310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5500" name="Line 92"/>
          <p:cNvSpPr>
            <a:spLocks noChangeShapeType="1"/>
          </p:cNvSpPr>
          <p:nvPr/>
        </p:nvSpPr>
        <p:spPr bwMode="auto">
          <a:xfrm>
            <a:off x="6551613" y="221297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5501" name="Line 93"/>
          <p:cNvSpPr>
            <a:spLocks noChangeShapeType="1"/>
          </p:cNvSpPr>
          <p:nvPr/>
        </p:nvSpPr>
        <p:spPr bwMode="auto">
          <a:xfrm>
            <a:off x="7137400" y="1582738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5502" name="Line 94"/>
          <p:cNvSpPr>
            <a:spLocks noChangeShapeType="1"/>
          </p:cNvSpPr>
          <p:nvPr/>
        </p:nvSpPr>
        <p:spPr bwMode="auto">
          <a:xfrm>
            <a:off x="6551613" y="31591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5503" name="Line 95"/>
          <p:cNvSpPr>
            <a:spLocks noChangeShapeType="1"/>
          </p:cNvSpPr>
          <p:nvPr/>
        </p:nvSpPr>
        <p:spPr bwMode="auto">
          <a:xfrm>
            <a:off x="6551613" y="347345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5504" name="Text Box 96"/>
          <p:cNvSpPr txBox="1">
            <a:spLocks noChangeArrowheads="1"/>
          </p:cNvSpPr>
          <p:nvPr/>
        </p:nvSpPr>
        <p:spPr bwMode="auto">
          <a:xfrm>
            <a:off x="2546350" y="3197225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80483e0</a:t>
            </a:r>
          </a:p>
        </p:txBody>
      </p:sp>
      <p:sp>
        <p:nvSpPr>
          <p:cNvPr id="785505" name="Rectangle 97"/>
          <p:cNvSpPr>
            <a:spLocks noChangeArrowheads="1"/>
          </p:cNvSpPr>
          <p:nvPr/>
        </p:nvSpPr>
        <p:spPr bwMode="auto">
          <a:xfrm>
            <a:off x="4527550" y="5815013"/>
            <a:ext cx="7604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accent2"/>
                </a:solidFill>
              </a:rPr>
              <a:t>MDR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785506" name="Text Box 98"/>
          <p:cNvSpPr txBox="1">
            <a:spLocks noChangeArrowheads="1"/>
          </p:cNvSpPr>
          <p:nvPr/>
        </p:nvSpPr>
        <p:spPr bwMode="auto">
          <a:xfrm>
            <a:off x="341313" y="1898650"/>
            <a:ext cx="13509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S1:</a:t>
            </a:r>
            <a:r>
              <a:rPr lang="zh-CN" altLang="en-US" sz="2000">
                <a:solidFill>
                  <a:srgbClr val="CC3300"/>
                </a:solidFill>
              </a:rPr>
              <a:t>取指令</a:t>
            </a:r>
          </a:p>
        </p:txBody>
      </p:sp>
      <p:sp>
        <p:nvSpPr>
          <p:cNvPr id="785507" name="Rectangle 99"/>
          <p:cNvSpPr>
            <a:spLocks noChangeArrowheads="1"/>
          </p:cNvSpPr>
          <p:nvPr/>
        </p:nvSpPr>
        <p:spPr bwMode="auto">
          <a:xfrm>
            <a:off x="1016000" y="5903913"/>
            <a:ext cx="4206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hlink"/>
                </a:solidFill>
              </a:rPr>
              <a:t>IR</a:t>
            </a:r>
            <a:endParaRPr lang="zh-CN" altLang="en-US">
              <a:solidFill>
                <a:schemeClr val="hlink"/>
              </a:solidFill>
            </a:endParaRPr>
          </a:p>
        </p:txBody>
      </p:sp>
      <p:sp>
        <p:nvSpPr>
          <p:cNvPr id="785508" name="Text Box 100"/>
          <p:cNvSpPr txBox="1">
            <a:spLocks noChangeArrowheads="1"/>
          </p:cNvSpPr>
          <p:nvPr/>
        </p:nvSpPr>
        <p:spPr bwMode="auto">
          <a:xfrm>
            <a:off x="971550" y="3743325"/>
            <a:ext cx="6302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Wr</a:t>
            </a:r>
          </a:p>
        </p:txBody>
      </p:sp>
      <p:sp>
        <p:nvSpPr>
          <p:cNvPr id="785509" name="Text Box 101"/>
          <p:cNvSpPr txBox="1">
            <a:spLocks noChangeArrowheads="1"/>
          </p:cNvSpPr>
          <p:nvPr/>
        </p:nvSpPr>
        <p:spPr bwMode="auto">
          <a:xfrm>
            <a:off x="1692275" y="1898650"/>
            <a:ext cx="17557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S2:</a:t>
            </a:r>
            <a:r>
              <a:rPr lang="zh-CN" altLang="en-US" sz="2000">
                <a:solidFill>
                  <a:srgbClr val="CC3300"/>
                </a:solidFill>
              </a:rPr>
              <a:t>指令译码</a:t>
            </a:r>
          </a:p>
        </p:txBody>
      </p:sp>
      <p:sp>
        <p:nvSpPr>
          <p:cNvPr id="785510" name="Text Box 102"/>
          <p:cNvSpPr txBox="1">
            <a:spLocks noChangeArrowheads="1"/>
          </p:cNvSpPr>
          <p:nvPr/>
        </p:nvSpPr>
        <p:spPr bwMode="auto">
          <a:xfrm>
            <a:off x="341313" y="2303463"/>
            <a:ext cx="288131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S3:</a:t>
            </a:r>
            <a:r>
              <a:rPr lang="zh-CN" altLang="en-US" sz="2000">
                <a:solidFill>
                  <a:srgbClr val="CC3300"/>
                </a:solidFill>
              </a:rPr>
              <a:t>指令执行、</a:t>
            </a:r>
            <a:r>
              <a:rPr lang="en-US" altLang="zh-CN" sz="2000">
                <a:solidFill>
                  <a:srgbClr val="CC3300"/>
                </a:solidFill>
              </a:rPr>
              <a:t>EIP</a:t>
            </a:r>
            <a:r>
              <a:rPr lang="zh-CN" altLang="en-US" sz="2000">
                <a:solidFill>
                  <a:srgbClr val="CC3300"/>
                </a:solidFill>
              </a:rPr>
              <a:t>增量</a:t>
            </a:r>
          </a:p>
        </p:txBody>
      </p:sp>
      <p:sp>
        <p:nvSpPr>
          <p:cNvPr id="785511" name="Rectangle 103"/>
          <p:cNvSpPr>
            <a:spLocks noChangeArrowheads="1"/>
          </p:cNvSpPr>
          <p:nvPr/>
        </p:nvSpPr>
        <p:spPr bwMode="auto">
          <a:xfrm>
            <a:off x="4527550" y="3519488"/>
            <a:ext cx="7508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accent2"/>
                </a:solidFill>
              </a:rPr>
              <a:t>MAR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785512" name="Text Box 104"/>
          <p:cNvSpPr txBox="1">
            <a:spLocks noChangeArrowheads="1"/>
          </p:cNvSpPr>
          <p:nvPr/>
        </p:nvSpPr>
        <p:spPr bwMode="auto">
          <a:xfrm>
            <a:off x="3897313" y="4689475"/>
            <a:ext cx="11255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7fffffff</a:t>
            </a:r>
          </a:p>
        </p:txBody>
      </p:sp>
      <p:sp>
        <p:nvSpPr>
          <p:cNvPr id="785513" name="Text Box 105"/>
          <p:cNvSpPr txBox="1">
            <a:spLocks noChangeArrowheads="1"/>
          </p:cNvSpPr>
          <p:nvPr/>
        </p:nvSpPr>
        <p:spPr bwMode="auto">
          <a:xfrm>
            <a:off x="7677150" y="3114675"/>
            <a:ext cx="12525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beeefffc</a:t>
            </a:r>
          </a:p>
        </p:txBody>
      </p:sp>
      <p:sp>
        <p:nvSpPr>
          <p:cNvPr id="785514" name="Text Box 106"/>
          <p:cNvSpPr txBox="1">
            <a:spLocks noChangeArrowheads="1"/>
          </p:cNvSpPr>
          <p:nvPr/>
        </p:nvSpPr>
        <p:spPr bwMode="auto">
          <a:xfrm>
            <a:off x="6867525" y="3159125"/>
            <a:ext cx="5318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20</a:t>
            </a:r>
          </a:p>
        </p:txBody>
      </p:sp>
      <p:sp>
        <p:nvSpPr>
          <p:cNvPr id="785515" name="Text Box 107"/>
          <p:cNvSpPr txBox="1">
            <a:spLocks noChangeArrowheads="1"/>
          </p:cNvSpPr>
          <p:nvPr/>
        </p:nvSpPr>
        <p:spPr bwMode="auto">
          <a:xfrm>
            <a:off x="6867525" y="2849563"/>
            <a:ext cx="5318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00</a:t>
            </a:r>
          </a:p>
        </p:txBody>
      </p:sp>
      <p:sp>
        <p:nvSpPr>
          <p:cNvPr id="785516" name="Text Box 108"/>
          <p:cNvSpPr txBox="1">
            <a:spLocks noChangeArrowheads="1"/>
          </p:cNvSpPr>
          <p:nvPr/>
        </p:nvSpPr>
        <p:spPr bwMode="auto">
          <a:xfrm>
            <a:off x="6867525" y="2524125"/>
            <a:ext cx="5318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ff</a:t>
            </a:r>
          </a:p>
        </p:txBody>
      </p:sp>
      <p:sp>
        <p:nvSpPr>
          <p:cNvPr id="785517" name="Text Box 109"/>
          <p:cNvSpPr txBox="1">
            <a:spLocks noChangeArrowheads="1"/>
          </p:cNvSpPr>
          <p:nvPr/>
        </p:nvSpPr>
        <p:spPr bwMode="auto">
          <a:xfrm>
            <a:off x="6867525" y="2214563"/>
            <a:ext cx="5318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</a:t>
            </a:r>
          </a:p>
        </p:txBody>
      </p:sp>
      <p:sp>
        <p:nvSpPr>
          <p:cNvPr id="785518" name="Line 110"/>
          <p:cNvSpPr>
            <a:spLocks noChangeShapeType="1"/>
          </p:cNvSpPr>
          <p:nvPr/>
        </p:nvSpPr>
        <p:spPr bwMode="auto">
          <a:xfrm>
            <a:off x="115888" y="1493838"/>
            <a:ext cx="360362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5519" name="Line 111"/>
          <p:cNvSpPr>
            <a:spLocks noChangeShapeType="1"/>
          </p:cNvSpPr>
          <p:nvPr/>
        </p:nvSpPr>
        <p:spPr bwMode="auto">
          <a:xfrm>
            <a:off x="3897313" y="4689475"/>
            <a:ext cx="1033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5520" name="Text Box 112"/>
          <p:cNvSpPr txBox="1">
            <a:spLocks noChangeArrowheads="1"/>
          </p:cNvSpPr>
          <p:nvPr/>
        </p:nvSpPr>
        <p:spPr bwMode="auto">
          <a:xfrm>
            <a:off x="4932363" y="4733925"/>
            <a:ext cx="315912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2</a:t>
            </a:r>
          </a:p>
        </p:txBody>
      </p:sp>
      <p:sp>
        <p:nvSpPr>
          <p:cNvPr id="785521" name="Text Box 113"/>
          <p:cNvSpPr txBox="1">
            <a:spLocks noChangeArrowheads="1"/>
          </p:cNvSpPr>
          <p:nvPr/>
        </p:nvSpPr>
        <p:spPr bwMode="auto">
          <a:xfrm>
            <a:off x="3402013" y="3833813"/>
            <a:ext cx="170973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      </a:t>
            </a:r>
            <a:r>
              <a:rPr lang="en-US" altLang="zh-CN">
                <a:solidFill>
                  <a:srgbClr val="FF3300"/>
                </a:solidFill>
              </a:rPr>
              <a:t>80000001</a:t>
            </a:r>
          </a:p>
        </p:txBody>
      </p:sp>
      <p:sp>
        <p:nvSpPr>
          <p:cNvPr id="785522" name="Rectangle 114"/>
          <p:cNvSpPr>
            <a:spLocks noChangeArrowheads="1"/>
          </p:cNvSpPr>
          <p:nvPr/>
        </p:nvSpPr>
        <p:spPr bwMode="auto">
          <a:xfrm>
            <a:off x="385763" y="6219825"/>
            <a:ext cx="15748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altLang="zh-CN">
                <a:solidFill>
                  <a:srgbClr val="FF3300"/>
                </a:solidFill>
              </a:rPr>
              <a:t>8d040289</a:t>
            </a:r>
            <a:endParaRPr lang="zh-CN" altLang="en-US">
              <a:solidFill>
                <a:srgbClr val="FF3300"/>
              </a:solidFill>
            </a:endParaRPr>
          </a:p>
        </p:txBody>
      </p:sp>
      <p:sp>
        <p:nvSpPr>
          <p:cNvPr id="785523" name="Text Box 115"/>
          <p:cNvSpPr txBox="1">
            <a:spLocks noChangeArrowheads="1"/>
          </p:cNvSpPr>
          <p:nvPr/>
        </p:nvSpPr>
        <p:spPr bwMode="auto">
          <a:xfrm>
            <a:off x="5067300" y="2528888"/>
            <a:ext cx="315913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4</a:t>
            </a:r>
          </a:p>
        </p:txBody>
      </p:sp>
      <p:sp>
        <p:nvSpPr>
          <p:cNvPr id="785524" name="Text Box 116"/>
          <p:cNvSpPr txBox="1">
            <a:spLocks noChangeArrowheads="1"/>
          </p:cNvSpPr>
          <p:nvPr/>
        </p:nvSpPr>
        <p:spPr bwMode="auto">
          <a:xfrm>
            <a:off x="5067300" y="2033588"/>
            <a:ext cx="315913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785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55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287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回顾：冯</a:t>
            </a:r>
            <a:r>
              <a:rPr lang="en-US" altLang="zh-CN" sz="3600" smtClean="0"/>
              <a:t>.</a:t>
            </a:r>
            <a:r>
              <a:rPr lang="zh-CN" altLang="en-US" sz="3600" smtClean="0"/>
              <a:t>诺依曼结构计算机模型</a:t>
            </a:r>
          </a:p>
        </p:txBody>
      </p:sp>
      <p:sp>
        <p:nvSpPr>
          <p:cNvPr id="756739" name="Text Box 3"/>
          <p:cNvSpPr txBox="1">
            <a:spLocks noChangeArrowheads="1"/>
          </p:cNvSpPr>
          <p:nvPr/>
        </p:nvSpPr>
        <p:spPr bwMode="auto">
          <a:xfrm>
            <a:off x="657225" y="2033588"/>
            <a:ext cx="1484313" cy="466725"/>
          </a:xfrm>
          <a:prstGeom prst="rect">
            <a:avLst/>
          </a:prstGeom>
          <a:solidFill>
            <a:srgbClr val="0000FF">
              <a:alpha val="25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400"/>
              <a:t>  控制器</a:t>
            </a:r>
          </a:p>
        </p:txBody>
      </p:sp>
      <p:grpSp>
        <p:nvGrpSpPr>
          <p:cNvPr id="756740" name="Group 4"/>
          <p:cNvGrpSpPr>
            <a:grpSpLocks/>
          </p:cNvGrpSpPr>
          <p:nvPr/>
        </p:nvGrpSpPr>
        <p:grpSpPr bwMode="auto">
          <a:xfrm>
            <a:off x="341313" y="1223963"/>
            <a:ext cx="4949825" cy="4591050"/>
            <a:chOff x="215" y="1338"/>
            <a:chExt cx="3118" cy="2892"/>
          </a:xfrm>
        </p:grpSpPr>
        <p:sp>
          <p:nvSpPr>
            <p:cNvPr id="756741" name="Rectangle 5"/>
            <p:cNvSpPr>
              <a:spLocks noChangeArrowheads="1"/>
            </p:cNvSpPr>
            <p:nvPr/>
          </p:nvSpPr>
          <p:spPr bwMode="auto">
            <a:xfrm>
              <a:off x="215" y="1650"/>
              <a:ext cx="3118" cy="2580"/>
            </a:xfrm>
            <a:prstGeom prst="rect">
              <a:avLst/>
            </a:prstGeom>
            <a:noFill/>
            <a:ln w="38100" cap="rnd" algn="ctr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6742" name="Text Box 6"/>
            <p:cNvSpPr txBox="1">
              <a:spLocks noChangeArrowheads="1"/>
            </p:cNvSpPr>
            <p:nvPr/>
          </p:nvSpPr>
          <p:spPr bwMode="auto">
            <a:xfrm>
              <a:off x="385" y="1338"/>
              <a:ext cx="538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400">
                  <a:solidFill>
                    <a:srgbClr val="FF3300"/>
                  </a:solidFill>
                </a:rPr>
                <a:t>CPU</a:t>
              </a:r>
            </a:p>
          </p:txBody>
        </p:sp>
      </p:grpSp>
      <p:sp>
        <p:nvSpPr>
          <p:cNvPr id="756743" name="Text Box 7"/>
          <p:cNvSpPr txBox="1">
            <a:spLocks noChangeArrowheads="1"/>
          </p:cNvSpPr>
          <p:nvPr/>
        </p:nvSpPr>
        <p:spPr bwMode="auto">
          <a:xfrm>
            <a:off x="2681288" y="2124075"/>
            <a:ext cx="1035050" cy="376238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    PC</a:t>
            </a:r>
          </a:p>
        </p:txBody>
      </p:sp>
      <p:grpSp>
        <p:nvGrpSpPr>
          <p:cNvPr id="756744" name="Group 8"/>
          <p:cNvGrpSpPr>
            <a:grpSpLocks/>
          </p:cNvGrpSpPr>
          <p:nvPr/>
        </p:nvGrpSpPr>
        <p:grpSpPr bwMode="auto">
          <a:xfrm>
            <a:off x="7767638" y="2484438"/>
            <a:ext cx="1125537" cy="831850"/>
            <a:chOff x="4893" y="2132"/>
            <a:chExt cx="709" cy="524"/>
          </a:xfrm>
        </p:grpSpPr>
        <p:sp>
          <p:nvSpPr>
            <p:cNvPr id="756745" name="Text Box 9"/>
            <p:cNvSpPr txBox="1">
              <a:spLocks noChangeArrowheads="1"/>
            </p:cNvSpPr>
            <p:nvPr/>
          </p:nvSpPr>
          <p:spPr bwMode="auto">
            <a:xfrm>
              <a:off x="5205" y="2132"/>
              <a:ext cx="397" cy="524"/>
            </a:xfrm>
            <a:prstGeom prst="rect">
              <a:avLst/>
            </a:prstGeom>
            <a:solidFill>
              <a:srgbClr val="0000FF">
                <a:alpha val="25999"/>
              </a:srgb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rIns="0">
              <a:spAutoFit/>
            </a:bodyPr>
            <a:lstStyle/>
            <a:p>
              <a:pPr marL="342900" indent="-342900"/>
              <a:r>
                <a:rPr lang="zh-CN" altLang="en-US" sz="2400">
                  <a:solidFill>
                    <a:srgbClr val="CC3300"/>
                  </a:solidFill>
                </a:rPr>
                <a:t>输入</a:t>
              </a:r>
            </a:p>
            <a:p>
              <a:pPr marL="342900" indent="-342900"/>
              <a:r>
                <a:rPr lang="zh-CN" altLang="en-US" sz="2400">
                  <a:solidFill>
                    <a:srgbClr val="CC3300"/>
                  </a:solidFill>
                </a:rPr>
                <a:t>设备</a:t>
              </a:r>
            </a:p>
          </p:txBody>
        </p:sp>
        <p:sp>
          <p:nvSpPr>
            <p:cNvPr id="756746" name="AutoShape 10"/>
            <p:cNvSpPr>
              <a:spLocks noChangeArrowheads="1"/>
            </p:cNvSpPr>
            <p:nvPr/>
          </p:nvSpPr>
          <p:spPr bwMode="auto">
            <a:xfrm>
              <a:off x="4893" y="2358"/>
              <a:ext cx="283" cy="141"/>
            </a:xfrm>
            <a:prstGeom prst="leftRightArrow">
              <a:avLst>
                <a:gd name="adj1" fmla="val 50000"/>
                <a:gd name="adj2" fmla="val 40142"/>
              </a:avLst>
            </a:prstGeom>
            <a:solidFill>
              <a:schemeClr val="bg1"/>
            </a:solidFill>
            <a:ln w="28575" algn="ctr">
              <a:solidFill>
                <a:srgbClr val="CC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/>
              <a:endParaRPr lang="zh-CN" altLang="en-US">
                <a:solidFill>
                  <a:srgbClr val="CC3300"/>
                </a:solidFill>
              </a:endParaRPr>
            </a:p>
          </p:txBody>
        </p:sp>
      </p:grpSp>
      <p:grpSp>
        <p:nvGrpSpPr>
          <p:cNvPr id="756747" name="Group 11"/>
          <p:cNvGrpSpPr>
            <a:grpSpLocks/>
          </p:cNvGrpSpPr>
          <p:nvPr/>
        </p:nvGrpSpPr>
        <p:grpSpPr bwMode="auto">
          <a:xfrm>
            <a:off x="7767638" y="3878263"/>
            <a:ext cx="1125537" cy="831850"/>
            <a:chOff x="4893" y="3010"/>
            <a:chExt cx="709" cy="524"/>
          </a:xfrm>
        </p:grpSpPr>
        <p:sp>
          <p:nvSpPr>
            <p:cNvPr id="756748" name="Text Box 12"/>
            <p:cNvSpPr txBox="1">
              <a:spLocks noChangeArrowheads="1"/>
            </p:cNvSpPr>
            <p:nvPr/>
          </p:nvSpPr>
          <p:spPr bwMode="auto">
            <a:xfrm>
              <a:off x="5205" y="3010"/>
              <a:ext cx="397" cy="524"/>
            </a:xfrm>
            <a:prstGeom prst="rect">
              <a:avLst/>
            </a:prstGeom>
            <a:solidFill>
              <a:srgbClr val="0000FF">
                <a:alpha val="25999"/>
              </a:srgb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rIns="0">
              <a:spAutoFit/>
            </a:bodyPr>
            <a:lstStyle/>
            <a:p>
              <a:pPr marL="342900" indent="-342900"/>
              <a:r>
                <a:rPr lang="zh-CN" altLang="en-US" sz="2400">
                  <a:solidFill>
                    <a:srgbClr val="CC3300"/>
                  </a:solidFill>
                </a:rPr>
                <a:t>输出</a:t>
              </a:r>
              <a:endParaRPr lang="en-US" altLang="zh-CN" sz="2400">
                <a:solidFill>
                  <a:srgbClr val="CC3300"/>
                </a:solidFill>
              </a:endParaRPr>
            </a:p>
            <a:p>
              <a:pPr marL="342900" indent="-342900"/>
              <a:r>
                <a:rPr lang="zh-CN" altLang="en-US" sz="2400">
                  <a:solidFill>
                    <a:srgbClr val="CC3300"/>
                  </a:solidFill>
                </a:rPr>
                <a:t>设备</a:t>
              </a:r>
            </a:p>
          </p:txBody>
        </p:sp>
        <p:sp>
          <p:nvSpPr>
            <p:cNvPr id="756749" name="AutoShape 13"/>
            <p:cNvSpPr>
              <a:spLocks noChangeArrowheads="1"/>
            </p:cNvSpPr>
            <p:nvPr/>
          </p:nvSpPr>
          <p:spPr bwMode="auto">
            <a:xfrm>
              <a:off x="4893" y="3180"/>
              <a:ext cx="283" cy="141"/>
            </a:xfrm>
            <a:prstGeom prst="leftRightArrow">
              <a:avLst>
                <a:gd name="adj1" fmla="val 50000"/>
                <a:gd name="adj2" fmla="val 40142"/>
              </a:avLst>
            </a:prstGeom>
            <a:solidFill>
              <a:schemeClr val="bg1"/>
            </a:solidFill>
            <a:ln w="28575" algn="ctr">
              <a:solidFill>
                <a:srgbClr val="CC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56750" name="Text Box 14"/>
          <p:cNvSpPr txBox="1">
            <a:spLocks noChangeArrowheads="1"/>
          </p:cNvSpPr>
          <p:nvPr/>
        </p:nvSpPr>
        <p:spPr bwMode="auto">
          <a:xfrm>
            <a:off x="3986213" y="2124075"/>
            <a:ext cx="1079500" cy="376238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  MAR</a:t>
            </a:r>
          </a:p>
        </p:txBody>
      </p:sp>
      <p:sp>
        <p:nvSpPr>
          <p:cNvPr id="756751" name="Text Box 15"/>
          <p:cNvSpPr txBox="1">
            <a:spLocks noChangeArrowheads="1"/>
          </p:cNvSpPr>
          <p:nvPr/>
        </p:nvSpPr>
        <p:spPr bwMode="auto">
          <a:xfrm>
            <a:off x="4032250" y="5138738"/>
            <a:ext cx="1079500" cy="376237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  MDR</a:t>
            </a:r>
          </a:p>
        </p:txBody>
      </p:sp>
      <p:sp>
        <p:nvSpPr>
          <p:cNvPr id="756752" name="Line 16"/>
          <p:cNvSpPr>
            <a:spLocks noChangeShapeType="1"/>
          </p:cNvSpPr>
          <p:nvPr/>
        </p:nvSpPr>
        <p:spPr bwMode="auto">
          <a:xfrm>
            <a:off x="2141538" y="2303463"/>
            <a:ext cx="539750" cy="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56753" name="Line 17"/>
          <p:cNvSpPr>
            <a:spLocks noChangeShapeType="1"/>
          </p:cNvSpPr>
          <p:nvPr/>
        </p:nvSpPr>
        <p:spPr bwMode="auto">
          <a:xfrm>
            <a:off x="3716338" y="2303463"/>
            <a:ext cx="271462" cy="0"/>
          </a:xfrm>
          <a:prstGeom prst="line">
            <a:avLst/>
          </a:prstGeom>
          <a:noFill/>
          <a:ln w="38100">
            <a:solidFill>
              <a:srgbClr val="007635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56754" name="Line 18"/>
          <p:cNvSpPr>
            <a:spLocks noChangeShapeType="1"/>
          </p:cNvSpPr>
          <p:nvPr/>
        </p:nvSpPr>
        <p:spPr bwMode="auto">
          <a:xfrm>
            <a:off x="4392613" y="4643438"/>
            <a:ext cx="0" cy="4953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56755" name="Group 19"/>
          <p:cNvGrpSpPr>
            <a:grpSpLocks/>
          </p:cNvGrpSpPr>
          <p:nvPr/>
        </p:nvGrpSpPr>
        <p:grpSpPr bwMode="auto">
          <a:xfrm>
            <a:off x="2771775" y="2889250"/>
            <a:ext cx="765175" cy="1484313"/>
            <a:chOff x="3135" y="2472"/>
            <a:chExt cx="454" cy="935"/>
          </a:xfrm>
        </p:grpSpPr>
        <p:grpSp>
          <p:nvGrpSpPr>
            <p:cNvPr id="756756" name="Group 20"/>
            <p:cNvGrpSpPr>
              <a:grpSpLocks/>
            </p:cNvGrpSpPr>
            <p:nvPr/>
          </p:nvGrpSpPr>
          <p:grpSpPr bwMode="auto">
            <a:xfrm flipH="1">
              <a:off x="3135" y="2472"/>
              <a:ext cx="454" cy="935"/>
              <a:chOff x="3078" y="2330"/>
              <a:chExt cx="625" cy="1580"/>
            </a:xfrm>
          </p:grpSpPr>
          <p:sp>
            <p:nvSpPr>
              <p:cNvPr id="756757" name="Line 12"/>
              <p:cNvSpPr>
                <a:spLocks noChangeShapeType="1"/>
              </p:cNvSpPr>
              <p:nvPr/>
            </p:nvSpPr>
            <p:spPr bwMode="auto">
              <a:xfrm flipH="1">
                <a:off x="3078" y="2330"/>
                <a:ext cx="9" cy="6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6758" name="Line 13"/>
              <p:cNvSpPr>
                <a:spLocks noChangeShapeType="1"/>
              </p:cNvSpPr>
              <p:nvPr/>
            </p:nvSpPr>
            <p:spPr bwMode="auto">
              <a:xfrm>
                <a:off x="3107" y="2330"/>
                <a:ext cx="592" cy="30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6759" name="Line 14"/>
              <p:cNvSpPr>
                <a:spLocks noChangeShapeType="1"/>
              </p:cNvSpPr>
              <p:nvPr/>
            </p:nvSpPr>
            <p:spPr bwMode="auto">
              <a:xfrm>
                <a:off x="3087" y="3018"/>
                <a:ext cx="213" cy="11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6760" name="Line 16"/>
              <p:cNvSpPr>
                <a:spLocks noChangeShapeType="1"/>
              </p:cNvSpPr>
              <p:nvPr/>
            </p:nvSpPr>
            <p:spPr bwMode="auto">
              <a:xfrm>
                <a:off x="3693" y="2644"/>
                <a:ext cx="10" cy="45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6761" name="Line 18"/>
              <p:cNvSpPr>
                <a:spLocks noChangeShapeType="1"/>
              </p:cNvSpPr>
              <p:nvPr/>
            </p:nvSpPr>
            <p:spPr bwMode="auto">
              <a:xfrm flipV="1">
                <a:off x="3120" y="3256"/>
                <a:ext cx="0" cy="65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6762" name="Line 19"/>
              <p:cNvSpPr>
                <a:spLocks noChangeShapeType="1"/>
              </p:cNvSpPr>
              <p:nvPr/>
            </p:nvSpPr>
            <p:spPr bwMode="auto">
              <a:xfrm flipV="1">
                <a:off x="3135" y="3549"/>
                <a:ext cx="564" cy="34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6763" name="Line 20"/>
              <p:cNvSpPr>
                <a:spLocks noChangeShapeType="1"/>
              </p:cNvSpPr>
              <p:nvPr/>
            </p:nvSpPr>
            <p:spPr bwMode="auto">
              <a:xfrm flipV="1">
                <a:off x="3121" y="3125"/>
                <a:ext cx="171" cy="1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6764" name="Line 22"/>
              <p:cNvSpPr>
                <a:spLocks noChangeShapeType="1"/>
              </p:cNvSpPr>
              <p:nvPr/>
            </p:nvSpPr>
            <p:spPr bwMode="auto">
              <a:xfrm flipV="1">
                <a:off x="3702" y="3067"/>
                <a:ext cx="0" cy="4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56765" name="Rectangle 25"/>
            <p:cNvSpPr>
              <a:spLocks noChangeArrowheads="1"/>
            </p:cNvSpPr>
            <p:nvPr/>
          </p:nvSpPr>
          <p:spPr bwMode="auto">
            <a:xfrm rot="16200000" flipH="1">
              <a:off x="3033" y="2830"/>
              <a:ext cx="510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>
                  <a:latin typeface="Arial" pitchFamily="34" charset="0"/>
                  <a:ea typeface="宋体" pitchFamily="2" charset="-122"/>
                  <a:cs typeface="Arial" pitchFamily="34" charset="0"/>
                </a:rPr>
                <a:t>ALU</a:t>
              </a:r>
            </a:p>
          </p:txBody>
        </p:sp>
      </p:grpSp>
      <p:grpSp>
        <p:nvGrpSpPr>
          <p:cNvPr id="756766" name="Group 30"/>
          <p:cNvGrpSpPr>
            <a:grpSpLocks/>
          </p:cNvGrpSpPr>
          <p:nvPr/>
        </p:nvGrpSpPr>
        <p:grpSpPr bwMode="auto">
          <a:xfrm>
            <a:off x="3492500" y="3294063"/>
            <a:ext cx="404813" cy="809625"/>
            <a:chOff x="2030" y="2415"/>
            <a:chExt cx="341" cy="510"/>
          </a:xfrm>
        </p:grpSpPr>
        <p:sp>
          <p:nvSpPr>
            <p:cNvPr id="756767" name="Line 31"/>
            <p:cNvSpPr>
              <a:spLocks noChangeShapeType="1"/>
            </p:cNvSpPr>
            <p:nvPr/>
          </p:nvSpPr>
          <p:spPr bwMode="auto">
            <a:xfrm flipH="1">
              <a:off x="2031" y="241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6768" name="Line 32"/>
            <p:cNvSpPr>
              <a:spLocks noChangeShapeType="1"/>
            </p:cNvSpPr>
            <p:nvPr/>
          </p:nvSpPr>
          <p:spPr bwMode="auto">
            <a:xfrm flipH="1">
              <a:off x="2030" y="292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56769" name="Text Box 33"/>
          <p:cNvSpPr txBox="1">
            <a:spLocks noChangeArrowheads="1"/>
          </p:cNvSpPr>
          <p:nvPr/>
        </p:nvSpPr>
        <p:spPr bwMode="auto">
          <a:xfrm>
            <a:off x="1781175" y="2798763"/>
            <a:ext cx="450850" cy="1625600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000"/>
              <a:t>标</a:t>
            </a:r>
          </a:p>
          <a:p>
            <a:pPr marL="342900" indent="-342900"/>
            <a:r>
              <a:rPr lang="zh-CN" altLang="en-US" sz="2000"/>
              <a:t>志</a:t>
            </a:r>
          </a:p>
          <a:p>
            <a:pPr marL="342900" indent="-342900"/>
            <a:r>
              <a:rPr lang="zh-CN" altLang="en-US" sz="2000"/>
              <a:t>寄</a:t>
            </a:r>
          </a:p>
          <a:p>
            <a:pPr marL="342900" indent="-342900"/>
            <a:r>
              <a:rPr lang="zh-CN" altLang="en-US" sz="2000"/>
              <a:t>存</a:t>
            </a:r>
          </a:p>
          <a:p>
            <a:pPr marL="342900" indent="-342900"/>
            <a:r>
              <a:rPr lang="zh-CN" altLang="en-US" sz="2000"/>
              <a:t>器</a:t>
            </a:r>
            <a:endParaRPr lang="en-US" altLang="zh-CN" sz="2000"/>
          </a:p>
        </p:txBody>
      </p:sp>
      <p:sp>
        <p:nvSpPr>
          <p:cNvPr id="756770" name="Line 34"/>
          <p:cNvSpPr>
            <a:spLocks noChangeShapeType="1"/>
          </p:cNvSpPr>
          <p:nvPr/>
        </p:nvSpPr>
        <p:spPr bwMode="auto">
          <a:xfrm flipH="1">
            <a:off x="2232025" y="3384550"/>
            <a:ext cx="539750" cy="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56771" name="Group 35"/>
          <p:cNvGrpSpPr>
            <a:grpSpLocks/>
          </p:cNvGrpSpPr>
          <p:nvPr/>
        </p:nvGrpSpPr>
        <p:grpSpPr bwMode="auto">
          <a:xfrm>
            <a:off x="1511300" y="2484438"/>
            <a:ext cx="227013" cy="855662"/>
            <a:chOff x="895" y="1905"/>
            <a:chExt cx="143" cy="539"/>
          </a:xfrm>
        </p:grpSpPr>
        <p:sp>
          <p:nvSpPr>
            <p:cNvPr id="756772" name="Line 36"/>
            <p:cNvSpPr>
              <a:spLocks noChangeShapeType="1"/>
            </p:cNvSpPr>
            <p:nvPr/>
          </p:nvSpPr>
          <p:spPr bwMode="auto">
            <a:xfrm flipH="1">
              <a:off x="896" y="2443"/>
              <a:ext cx="142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6773" name="Line 37"/>
            <p:cNvSpPr>
              <a:spLocks noChangeShapeType="1"/>
            </p:cNvSpPr>
            <p:nvPr/>
          </p:nvSpPr>
          <p:spPr bwMode="auto">
            <a:xfrm flipV="1">
              <a:off x="895" y="1905"/>
              <a:ext cx="0" cy="539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56774" name="Line 38"/>
          <p:cNvSpPr>
            <a:spLocks noChangeShapeType="1"/>
          </p:cNvSpPr>
          <p:nvPr/>
        </p:nvSpPr>
        <p:spPr bwMode="auto">
          <a:xfrm flipV="1">
            <a:off x="4527550" y="2528888"/>
            <a:ext cx="0" cy="53975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56775" name="Group 39"/>
          <p:cNvGrpSpPr>
            <a:grpSpLocks/>
          </p:cNvGrpSpPr>
          <p:nvPr/>
        </p:nvGrpSpPr>
        <p:grpSpPr bwMode="auto">
          <a:xfrm>
            <a:off x="2501900" y="3741738"/>
            <a:ext cx="1530350" cy="1487487"/>
            <a:chOff x="1576" y="2924"/>
            <a:chExt cx="964" cy="937"/>
          </a:xfrm>
        </p:grpSpPr>
        <p:sp>
          <p:nvSpPr>
            <p:cNvPr id="756776" name="Line 40"/>
            <p:cNvSpPr>
              <a:spLocks noChangeShapeType="1"/>
            </p:cNvSpPr>
            <p:nvPr/>
          </p:nvSpPr>
          <p:spPr bwMode="auto">
            <a:xfrm>
              <a:off x="1576" y="2924"/>
              <a:ext cx="0" cy="935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6777" name="Line 41"/>
            <p:cNvSpPr>
              <a:spLocks noChangeShapeType="1"/>
            </p:cNvSpPr>
            <p:nvPr/>
          </p:nvSpPr>
          <p:spPr bwMode="auto">
            <a:xfrm>
              <a:off x="1576" y="3861"/>
              <a:ext cx="964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6778" name="Line 42"/>
            <p:cNvSpPr>
              <a:spLocks noChangeShapeType="1"/>
            </p:cNvSpPr>
            <p:nvPr/>
          </p:nvSpPr>
          <p:spPr bwMode="auto">
            <a:xfrm flipH="1">
              <a:off x="1576" y="2924"/>
              <a:ext cx="171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56779" name="Group 43"/>
          <p:cNvGrpSpPr>
            <a:grpSpLocks/>
          </p:cNvGrpSpPr>
          <p:nvPr/>
        </p:nvGrpSpPr>
        <p:grpSpPr bwMode="auto">
          <a:xfrm>
            <a:off x="3357563" y="4508500"/>
            <a:ext cx="493712" cy="719138"/>
            <a:chOff x="2115" y="3405"/>
            <a:chExt cx="311" cy="453"/>
          </a:xfrm>
        </p:grpSpPr>
        <p:sp>
          <p:nvSpPr>
            <p:cNvPr id="756780" name="Line 44"/>
            <p:cNvSpPr>
              <a:spLocks noChangeShapeType="1"/>
            </p:cNvSpPr>
            <p:nvPr/>
          </p:nvSpPr>
          <p:spPr bwMode="auto">
            <a:xfrm flipV="1">
              <a:off x="2115" y="3405"/>
              <a:ext cx="0" cy="45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6781" name="Line 45"/>
            <p:cNvSpPr>
              <a:spLocks noChangeShapeType="1"/>
            </p:cNvSpPr>
            <p:nvPr/>
          </p:nvSpPr>
          <p:spPr bwMode="auto">
            <a:xfrm>
              <a:off x="2115" y="3407"/>
              <a:ext cx="311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56782" name="Group 46"/>
          <p:cNvGrpSpPr>
            <a:grpSpLocks/>
          </p:cNvGrpSpPr>
          <p:nvPr/>
        </p:nvGrpSpPr>
        <p:grpSpPr bwMode="auto">
          <a:xfrm>
            <a:off x="1150938" y="2525713"/>
            <a:ext cx="4725987" cy="2298700"/>
            <a:chOff x="725" y="2158"/>
            <a:chExt cx="2977" cy="1448"/>
          </a:xfrm>
        </p:grpSpPr>
        <p:sp>
          <p:nvSpPr>
            <p:cNvPr id="756783" name="Line 47"/>
            <p:cNvSpPr>
              <a:spLocks noChangeShapeType="1"/>
            </p:cNvSpPr>
            <p:nvPr/>
          </p:nvSpPr>
          <p:spPr bwMode="auto">
            <a:xfrm flipV="1">
              <a:off x="725" y="3606"/>
              <a:ext cx="297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6784" name="Line 48"/>
            <p:cNvSpPr>
              <a:spLocks noChangeShapeType="1"/>
            </p:cNvSpPr>
            <p:nvPr/>
          </p:nvSpPr>
          <p:spPr bwMode="auto">
            <a:xfrm>
              <a:off x="754" y="2158"/>
              <a:ext cx="0" cy="138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6785" name="Line 49"/>
            <p:cNvSpPr>
              <a:spLocks noChangeShapeType="1"/>
            </p:cNvSpPr>
            <p:nvPr/>
          </p:nvSpPr>
          <p:spPr bwMode="auto">
            <a:xfrm flipV="1">
              <a:off x="1916" y="3209"/>
              <a:ext cx="0" cy="36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56786" name="Text Box 50"/>
          <p:cNvSpPr txBox="1">
            <a:spLocks noChangeArrowheads="1"/>
          </p:cNvSpPr>
          <p:nvPr/>
        </p:nvSpPr>
        <p:spPr bwMode="auto">
          <a:xfrm>
            <a:off x="657225" y="5184775"/>
            <a:ext cx="1035050" cy="376238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    </a:t>
            </a:r>
            <a:r>
              <a:rPr lang="en-US" altLang="zh-CN">
                <a:solidFill>
                  <a:schemeClr val="hlink"/>
                </a:solidFill>
              </a:rPr>
              <a:t>IR</a:t>
            </a:r>
          </a:p>
        </p:txBody>
      </p:sp>
      <p:sp>
        <p:nvSpPr>
          <p:cNvPr id="756787" name="Line 51"/>
          <p:cNvSpPr>
            <a:spLocks noChangeShapeType="1"/>
          </p:cNvSpPr>
          <p:nvPr/>
        </p:nvSpPr>
        <p:spPr bwMode="auto">
          <a:xfrm flipH="1">
            <a:off x="1692275" y="5408613"/>
            <a:ext cx="2341563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56788" name="Line 52"/>
          <p:cNvSpPr>
            <a:spLocks noChangeShapeType="1"/>
          </p:cNvSpPr>
          <p:nvPr/>
        </p:nvSpPr>
        <p:spPr bwMode="auto">
          <a:xfrm flipV="1">
            <a:off x="836613" y="2484438"/>
            <a:ext cx="0" cy="270033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56789" name="Group 53"/>
          <p:cNvGrpSpPr>
            <a:grpSpLocks/>
          </p:cNvGrpSpPr>
          <p:nvPr/>
        </p:nvGrpSpPr>
        <p:grpSpPr bwMode="auto">
          <a:xfrm>
            <a:off x="5292725" y="1719263"/>
            <a:ext cx="1262063" cy="3870325"/>
            <a:chOff x="3333" y="1650"/>
            <a:chExt cx="795" cy="2438"/>
          </a:xfrm>
        </p:grpSpPr>
        <p:sp>
          <p:nvSpPr>
            <p:cNvPr id="756790" name="Text Box 54"/>
            <p:cNvSpPr txBox="1">
              <a:spLocks noChangeArrowheads="1"/>
            </p:cNvSpPr>
            <p:nvPr/>
          </p:nvSpPr>
          <p:spPr bwMode="auto">
            <a:xfrm>
              <a:off x="3447" y="1650"/>
              <a:ext cx="53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zh-CN" altLang="en-US" sz="2000">
                  <a:solidFill>
                    <a:srgbClr val="008000"/>
                  </a:solidFill>
                </a:rPr>
                <a:t>地址</a:t>
              </a:r>
            </a:p>
          </p:txBody>
        </p:sp>
        <p:sp>
          <p:nvSpPr>
            <p:cNvPr id="756791" name="AutoShape 55"/>
            <p:cNvSpPr>
              <a:spLocks noChangeArrowheads="1"/>
            </p:cNvSpPr>
            <p:nvPr/>
          </p:nvSpPr>
          <p:spPr bwMode="auto">
            <a:xfrm>
              <a:off x="3362" y="2756"/>
              <a:ext cx="765" cy="284"/>
            </a:xfrm>
            <a:prstGeom prst="leftRightArrow">
              <a:avLst>
                <a:gd name="adj1" fmla="val 50000"/>
                <a:gd name="adj2" fmla="val 53873"/>
              </a:avLst>
            </a:prstGeom>
            <a:solidFill>
              <a:schemeClr val="bg1"/>
            </a:solidFill>
            <a:ln w="28575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6792" name="Text Box 56"/>
            <p:cNvSpPr txBox="1">
              <a:spLocks noChangeArrowheads="1"/>
            </p:cNvSpPr>
            <p:nvPr/>
          </p:nvSpPr>
          <p:spPr bwMode="auto">
            <a:xfrm>
              <a:off x="3532" y="3634"/>
              <a:ext cx="48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zh-CN" altLang="en-US" sz="2000">
                  <a:solidFill>
                    <a:srgbClr val="3333CC"/>
                  </a:solidFill>
                </a:rPr>
                <a:t>数据</a:t>
              </a:r>
            </a:p>
          </p:txBody>
        </p:sp>
        <p:sp>
          <p:nvSpPr>
            <p:cNvPr id="756793" name="AutoShape 57"/>
            <p:cNvSpPr>
              <a:spLocks noChangeArrowheads="1"/>
            </p:cNvSpPr>
            <p:nvPr/>
          </p:nvSpPr>
          <p:spPr bwMode="auto">
            <a:xfrm>
              <a:off x="3334" y="3804"/>
              <a:ext cx="794" cy="284"/>
            </a:xfrm>
            <a:prstGeom prst="leftRightArrow">
              <a:avLst>
                <a:gd name="adj1" fmla="val 50000"/>
                <a:gd name="adj2" fmla="val 55915"/>
              </a:avLst>
            </a:prstGeom>
            <a:solidFill>
              <a:schemeClr val="bg1"/>
            </a:solidFill>
            <a:ln w="28575" algn="ctr">
              <a:solidFill>
                <a:srgbClr val="3333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6794" name="Text Box 58"/>
            <p:cNvSpPr txBox="1">
              <a:spLocks noChangeArrowheads="1"/>
            </p:cNvSpPr>
            <p:nvPr/>
          </p:nvSpPr>
          <p:spPr bwMode="auto">
            <a:xfrm>
              <a:off x="3504" y="2534"/>
              <a:ext cx="53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zh-CN" altLang="en-US" sz="2000">
                  <a:solidFill>
                    <a:srgbClr val="FF3300"/>
                  </a:solidFill>
                </a:rPr>
                <a:t>控制</a:t>
              </a:r>
            </a:p>
          </p:txBody>
        </p:sp>
        <p:sp>
          <p:nvSpPr>
            <p:cNvPr id="756795" name="AutoShape 59"/>
            <p:cNvSpPr>
              <a:spLocks noChangeArrowheads="1"/>
            </p:cNvSpPr>
            <p:nvPr/>
          </p:nvSpPr>
          <p:spPr bwMode="auto">
            <a:xfrm>
              <a:off x="3333" y="1843"/>
              <a:ext cx="794" cy="341"/>
            </a:xfrm>
            <a:prstGeom prst="rightArrow">
              <a:avLst>
                <a:gd name="adj1" fmla="val 50000"/>
                <a:gd name="adj2" fmla="val 58211"/>
              </a:avLst>
            </a:prstGeom>
            <a:solidFill>
              <a:schemeClr val="bg1"/>
            </a:solidFill>
            <a:ln w="28575" algn="ctr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6796" name="Line 60"/>
            <p:cNvSpPr>
              <a:spLocks noChangeShapeType="1"/>
            </p:cNvSpPr>
            <p:nvPr/>
          </p:nvSpPr>
          <p:spPr bwMode="auto">
            <a:xfrm flipV="1">
              <a:off x="3731" y="2982"/>
              <a:ext cx="0" cy="62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56797" name="Group 61"/>
          <p:cNvGrpSpPr>
            <a:grpSpLocks/>
          </p:cNvGrpSpPr>
          <p:nvPr/>
        </p:nvGrpSpPr>
        <p:grpSpPr bwMode="auto">
          <a:xfrm>
            <a:off x="3490913" y="2568575"/>
            <a:ext cx="1755775" cy="2127250"/>
            <a:chOff x="2199" y="2185"/>
            <a:chExt cx="1106" cy="1340"/>
          </a:xfrm>
        </p:grpSpPr>
        <p:sp>
          <p:nvSpPr>
            <p:cNvPr id="756798" name="Text Box 62"/>
            <p:cNvSpPr txBox="1">
              <a:spLocks noChangeArrowheads="1"/>
            </p:cNvSpPr>
            <p:nvPr/>
          </p:nvSpPr>
          <p:spPr bwMode="auto">
            <a:xfrm>
              <a:off x="2199" y="2185"/>
              <a:ext cx="737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400"/>
                <a:t>GPRs</a:t>
              </a:r>
            </a:p>
          </p:txBody>
        </p:sp>
        <p:grpSp>
          <p:nvGrpSpPr>
            <p:cNvPr id="756799" name="Group 63"/>
            <p:cNvGrpSpPr>
              <a:grpSpLocks/>
            </p:cNvGrpSpPr>
            <p:nvPr/>
          </p:nvGrpSpPr>
          <p:grpSpPr bwMode="auto">
            <a:xfrm>
              <a:off x="2452" y="2500"/>
              <a:ext cx="853" cy="1025"/>
              <a:chOff x="2398" y="2273"/>
              <a:chExt cx="853" cy="1025"/>
            </a:xfrm>
          </p:grpSpPr>
          <p:grpSp>
            <p:nvGrpSpPr>
              <p:cNvPr id="756800" name="Group 64"/>
              <p:cNvGrpSpPr>
                <a:grpSpLocks/>
              </p:cNvGrpSpPr>
              <p:nvPr/>
            </p:nvGrpSpPr>
            <p:grpSpPr bwMode="auto">
              <a:xfrm>
                <a:off x="2398" y="2273"/>
                <a:ext cx="652" cy="992"/>
                <a:chOff x="2228" y="1678"/>
                <a:chExt cx="737" cy="992"/>
              </a:xfrm>
            </p:grpSpPr>
            <p:sp>
              <p:nvSpPr>
                <p:cNvPr id="756801" name="Rectangle 65"/>
                <p:cNvSpPr>
                  <a:spLocks noChangeArrowheads="1"/>
                </p:cNvSpPr>
                <p:nvPr/>
              </p:nvSpPr>
              <p:spPr bwMode="auto">
                <a:xfrm>
                  <a:off x="2228" y="1678"/>
                  <a:ext cx="737" cy="992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6802" name="Line 66"/>
                <p:cNvSpPr>
                  <a:spLocks noChangeShapeType="1"/>
                </p:cNvSpPr>
                <p:nvPr/>
              </p:nvSpPr>
              <p:spPr bwMode="auto">
                <a:xfrm>
                  <a:off x="2228" y="1933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6803" name="Line 67"/>
                <p:cNvSpPr>
                  <a:spLocks noChangeShapeType="1"/>
                </p:cNvSpPr>
                <p:nvPr/>
              </p:nvSpPr>
              <p:spPr bwMode="auto">
                <a:xfrm>
                  <a:off x="2228" y="2188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6804" name="Line 68"/>
                <p:cNvSpPr>
                  <a:spLocks noChangeShapeType="1"/>
                </p:cNvSpPr>
                <p:nvPr/>
              </p:nvSpPr>
              <p:spPr bwMode="auto">
                <a:xfrm>
                  <a:off x="2228" y="2415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56805" name="Text Box 69"/>
              <p:cNvSpPr txBox="1">
                <a:spLocks noChangeArrowheads="1"/>
              </p:cNvSpPr>
              <p:nvPr/>
            </p:nvSpPr>
            <p:spPr bwMode="auto">
              <a:xfrm>
                <a:off x="3051" y="2282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0</a:t>
                </a:r>
              </a:p>
            </p:txBody>
          </p:sp>
          <p:sp>
            <p:nvSpPr>
              <p:cNvPr id="756806" name="Text Box 70"/>
              <p:cNvSpPr txBox="1">
                <a:spLocks noChangeArrowheads="1"/>
              </p:cNvSpPr>
              <p:nvPr/>
            </p:nvSpPr>
            <p:spPr bwMode="auto">
              <a:xfrm>
                <a:off x="3052" y="2525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1</a:t>
                </a:r>
              </a:p>
            </p:txBody>
          </p:sp>
          <p:sp>
            <p:nvSpPr>
              <p:cNvPr id="756807" name="Text Box 71"/>
              <p:cNvSpPr txBox="1">
                <a:spLocks noChangeArrowheads="1"/>
              </p:cNvSpPr>
              <p:nvPr/>
            </p:nvSpPr>
            <p:spPr bwMode="auto">
              <a:xfrm>
                <a:off x="3052" y="2784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2</a:t>
                </a:r>
              </a:p>
            </p:txBody>
          </p:sp>
          <p:sp>
            <p:nvSpPr>
              <p:cNvPr id="756808" name="Text Box 72"/>
              <p:cNvSpPr txBox="1">
                <a:spLocks noChangeArrowheads="1"/>
              </p:cNvSpPr>
              <p:nvPr/>
            </p:nvSpPr>
            <p:spPr bwMode="auto">
              <a:xfrm>
                <a:off x="3051" y="3067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3</a:t>
                </a:r>
              </a:p>
            </p:txBody>
          </p:sp>
        </p:grpSp>
        <p:sp>
          <p:nvSpPr>
            <p:cNvPr id="756809" name="Rectangle 73"/>
            <p:cNvSpPr>
              <a:spLocks noChangeArrowheads="1"/>
            </p:cNvSpPr>
            <p:nvPr/>
          </p:nvSpPr>
          <p:spPr bwMode="auto">
            <a:xfrm>
              <a:off x="2455" y="2500"/>
              <a:ext cx="652" cy="992"/>
            </a:xfrm>
            <a:prstGeom prst="rect">
              <a:avLst/>
            </a:prstGeom>
            <a:solidFill>
              <a:srgbClr val="008000">
                <a:alpha val="17000"/>
              </a:srgb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56810" name="Group 74"/>
          <p:cNvGrpSpPr>
            <a:grpSpLocks/>
          </p:cNvGrpSpPr>
          <p:nvPr/>
        </p:nvGrpSpPr>
        <p:grpSpPr bwMode="auto">
          <a:xfrm>
            <a:off x="6551613" y="1584325"/>
            <a:ext cx="1397000" cy="4049713"/>
            <a:chOff x="4127" y="1565"/>
            <a:chExt cx="880" cy="2551"/>
          </a:xfrm>
        </p:grpSpPr>
        <p:grpSp>
          <p:nvGrpSpPr>
            <p:cNvPr id="756811" name="Group 75"/>
            <p:cNvGrpSpPr>
              <a:grpSpLocks/>
            </p:cNvGrpSpPr>
            <p:nvPr/>
          </p:nvGrpSpPr>
          <p:grpSpPr bwMode="auto">
            <a:xfrm>
              <a:off x="4127" y="1565"/>
              <a:ext cx="880" cy="2551"/>
              <a:chOff x="4156" y="1565"/>
              <a:chExt cx="908" cy="2551"/>
            </a:xfrm>
          </p:grpSpPr>
          <p:sp>
            <p:nvSpPr>
              <p:cNvPr id="756812" name="Text Box 76"/>
              <p:cNvSpPr txBox="1">
                <a:spLocks noChangeArrowheads="1"/>
              </p:cNvSpPr>
              <p:nvPr/>
            </p:nvSpPr>
            <p:spPr bwMode="auto">
              <a:xfrm>
                <a:off x="4156" y="1565"/>
                <a:ext cx="737" cy="288"/>
              </a:xfrm>
              <a:prstGeom prst="rect">
                <a:avLst/>
              </a:prstGeom>
              <a:solidFill>
                <a:srgbClr val="0000FF">
                  <a:alpha val="25999"/>
                </a:srgbClr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zh-CN" altLang="en-US" sz="2400"/>
                  <a:t>存储器</a:t>
                </a:r>
              </a:p>
            </p:txBody>
          </p:sp>
          <p:grpSp>
            <p:nvGrpSpPr>
              <p:cNvPr id="756813" name="Group 77"/>
              <p:cNvGrpSpPr>
                <a:grpSpLocks/>
              </p:cNvGrpSpPr>
              <p:nvPr/>
            </p:nvGrpSpPr>
            <p:grpSpPr bwMode="auto">
              <a:xfrm>
                <a:off x="4156" y="1877"/>
                <a:ext cx="737" cy="2211"/>
                <a:chOff x="3447" y="1423"/>
                <a:chExt cx="879" cy="2211"/>
              </a:xfrm>
            </p:grpSpPr>
            <p:sp>
              <p:nvSpPr>
                <p:cNvPr id="756814" name="Rectangle 78"/>
                <p:cNvSpPr>
                  <a:spLocks noChangeArrowheads="1"/>
                </p:cNvSpPr>
                <p:nvPr/>
              </p:nvSpPr>
              <p:spPr bwMode="auto">
                <a:xfrm>
                  <a:off x="3447" y="1423"/>
                  <a:ext cx="879" cy="2211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6815" name="Line 79"/>
                <p:cNvSpPr>
                  <a:spLocks noChangeShapeType="1"/>
                </p:cNvSpPr>
                <p:nvPr/>
              </p:nvSpPr>
              <p:spPr bwMode="auto">
                <a:xfrm>
                  <a:off x="3447" y="1678"/>
                  <a:ext cx="8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6816" name="Line 80"/>
                <p:cNvSpPr>
                  <a:spLocks noChangeShapeType="1"/>
                </p:cNvSpPr>
                <p:nvPr/>
              </p:nvSpPr>
              <p:spPr bwMode="auto">
                <a:xfrm>
                  <a:off x="3447" y="1962"/>
                  <a:ext cx="8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6817" name="Line 81"/>
                <p:cNvSpPr>
                  <a:spLocks noChangeShapeType="1"/>
                </p:cNvSpPr>
                <p:nvPr/>
              </p:nvSpPr>
              <p:spPr bwMode="auto">
                <a:xfrm>
                  <a:off x="3447" y="2245"/>
                  <a:ext cx="8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6818" name="Line 82"/>
                <p:cNvSpPr>
                  <a:spLocks noChangeShapeType="1"/>
                </p:cNvSpPr>
                <p:nvPr/>
              </p:nvSpPr>
              <p:spPr bwMode="auto">
                <a:xfrm>
                  <a:off x="3447" y="2529"/>
                  <a:ext cx="8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6819" name="Line 83"/>
                <p:cNvSpPr>
                  <a:spLocks noChangeShapeType="1"/>
                </p:cNvSpPr>
                <p:nvPr/>
              </p:nvSpPr>
              <p:spPr bwMode="auto">
                <a:xfrm>
                  <a:off x="3447" y="2812"/>
                  <a:ext cx="8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6820" name="Line 84"/>
                <p:cNvSpPr>
                  <a:spLocks noChangeShapeType="1"/>
                </p:cNvSpPr>
                <p:nvPr/>
              </p:nvSpPr>
              <p:spPr bwMode="auto">
                <a:xfrm>
                  <a:off x="3447" y="3096"/>
                  <a:ext cx="8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6821" name="Line 85"/>
                <p:cNvSpPr>
                  <a:spLocks noChangeShapeType="1"/>
                </p:cNvSpPr>
                <p:nvPr/>
              </p:nvSpPr>
              <p:spPr bwMode="auto">
                <a:xfrm>
                  <a:off x="3447" y="3379"/>
                  <a:ext cx="8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56822" name="Text Box 86"/>
              <p:cNvSpPr txBox="1">
                <a:spLocks noChangeArrowheads="1"/>
              </p:cNvSpPr>
              <p:nvPr/>
            </p:nvSpPr>
            <p:spPr bwMode="auto">
              <a:xfrm>
                <a:off x="4864" y="1941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8000"/>
                    </a:solidFill>
                  </a:rPr>
                  <a:t>0</a:t>
                </a:r>
              </a:p>
            </p:txBody>
          </p:sp>
          <p:sp>
            <p:nvSpPr>
              <p:cNvPr id="756823" name="Text Box 87"/>
              <p:cNvSpPr txBox="1">
                <a:spLocks noChangeArrowheads="1"/>
              </p:cNvSpPr>
              <p:nvPr/>
            </p:nvSpPr>
            <p:spPr bwMode="auto">
              <a:xfrm>
                <a:off x="4865" y="2160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8000"/>
                    </a:solidFill>
                  </a:rPr>
                  <a:t>1</a:t>
                </a:r>
              </a:p>
            </p:txBody>
          </p:sp>
          <p:sp>
            <p:nvSpPr>
              <p:cNvPr id="756824" name="Text Box 88"/>
              <p:cNvSpPr txBox="1">
                <a:spLocks noChangeArrowheads="1"/>
              </p:cNvSpPr>
              <p:nvPr/>
            </p:nvSpPr>
            <p:spPr bwMode="auto">
              <a:xfrm>
                <a:off x="4865" y="2472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8000"/>
                    </a:solidFill>
                  </a:rPr>
                  <a:t>2</a:t>
                </a:r>
              </a:p>
            </p:txBody>
          </p:sp>
          <p:sp>
            <p:nvSpPr>
              <p:cNvPr id="756825" name="Text Box 89"/>
              <p:cNvSpPr txBox="1">
                <a:spLocks noChangeArrowheads="1"/>
              </p:cNvSpPr>
              <p:nvPr/>
            </p:nvSpPr>
            <p:spPr bwMode="auto">
              <a:xfrm>
                <a:off x="4864" y="2755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8000"/>
                    </a:solidFill>
                  </a:rPr>
                  <a:t>3</a:t>
                </a:r>
              </a:p>
            </p:txBody>
          </p:sp>
          <p:sp>
            <p:nvSpPr>
              <p:cNvPr id="756826" name="Text Box 90"/>
              <p:cNvSpPr txBox="1">
                <a:spLocks noChangeArrowheads="1"/>
              </p:cNvSpPr>
              <p:nvPr/>
            </p:nvSpPr>
            <p:spPr bwMode="auto">
              <a:xfrm>
                <a:off x="4865" y="2982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8000"/>
                    </a:solidFill>
                  </a:rPr>
                  <a:t>4</a:t>
                </a:r>
              </a:p>
            </p:txBody>
          </p:sp>
          <p:sp>
            <p:nvSpPr>
              <p:cNvPr id="756827" name="Text Box 91"/>
              <p:cNvSpPr txBox="1">
                <a:spLocks noChangeArrowheads="1"/>
              </p:cNvSpPr>
              <p:nvPr/>
            </p:nvSpPr>
            <p:spPr bwMode="auto">
              <a:xfrm>
                <a:off x="4865" y="3322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8000"/>
                    </a:solidFill>
                  </a:rPr>
                  <a:t>5</a:t>
                </a:r>
              </a:p>
            </p:txBody>
          </p:sp>
          <p:sp>
            <p:nvSpPr>
              <p:cNvPr id="756828" name="Text Box 92"/>
              <p:cNvSpPr txBox="1">
                <a:spLocks noChangeArrowheads="1"/>
              </p:cNvSpPr>
              <p:nvPr/>
            </p:nvSpPr>
            <p:spPr bwMode="auto">
              <a:xfrm>
                <a:off x="4864" y="3578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8000"/>
                    </a:solidFill>
                  </a:rPr>
                  <a:t>6</a:t>
                </a:r>
              </a:p>
            </p:txBody>
          </p:sp>
          <p:sp>
            <p:nvSpPr>
              <p:cNvPr id="756829" name="Text Box 93"/>
              <p:cNvSpPr txBox="1">
                <a:spLocks noChangeArrowheads="1"/>
              </p:cNvSpPr>
              <p:nvPr/>
            </p:nvSpPr>
            <p:spPr bwMode="auto">
              <a:xfrm>
                <a:off x="4864" y="3885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8000"/>
                    </a:solidFill>
                  </a:rPr>
                  <a:t>7</a:t>
                </a:r>
              </a:p>
            </p:txBody>
          </p:sp>
        </p:grpSp>
        <p:sp>
          <p:nvSpPr>
            <p:cNvPr id="756830" name="Rectangle 94"/>
            <p:cNvSpPr>
              <a:spLocks noChangeArrowheads="1"/>
            </p:cNvSpPr>
            <p:nvPr/>
          </p:nvSpPr>
          <p:spPr bwMode="auto">
            <a:xfrm>
              <a:off x="4127" y="1877"/>
              <a:ext cx="708" cy="2211"/>
            </a:xfrm>
            <a:prstGeom prst="rect">
              <a:avLst/>
            </a:prstGeom>
            <a:solidFill>
              <a:srgbClr val="008000">
                <a:alpha val="17000"/>
              </a:srgb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56831" name="Text Box 95"/>
          <p:cNvSpPr txBox="1">
            <a:spLocks noChangeArrowheads="1"/>
          </p:cNvSpPr>
          <p:nvPr/>
        </p:nvSpPr>
        <p:spPr bwMode="auto">
          <a:xfrm>
            <a:off x="206375" y="773113"/>
            <a:ext cx="634523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10000"/>
              </a:spcBef>
            </a:pPr>
            <a:r>
              <a:rPr lang="zh-CN" altLang="en-US" sz="2400"/>
              <a:t>你还记得冯</a:t>
            </a:r>
            <a:r>
              <a:rPr lang="en-US" altLang="zh-CN" sz="2400"/>
              <a:t>.</a:t>
            </a:r>
            <a:r>
              <a:rPr lang="zh-CN" altLang="en-US" sz="2400"/>
              <a:t>诺依曼计算机结构的特点吗？</a:t>
            </a:r>
          </a:p>
        </p:txBody>
      </p:sp>
      <p:sp>
        <p:nvSpPr>
          <p:cNvPr id="756832" name="Rectangle 96"/>
          <p:cNvSpPr>
            <a:spLocks noChangeArrowheads="1"/>
          </p:cNvSpPr>
          <p:nvPr/>
        </p:nvSpPr>
        <p:spPr bwMode="auto">
          <a:xfrm>
            <a:off x="6821488" y="5949950"/>
            <a:ext cx="1860550" cy="427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200">
                <a:solidFill>
                  <a:srgbClr val="3333CC"/>
                </a:solidFill>
              </a:rPr>
              <a:t>工厂、饭店？</a:t>
            </a:r>
          </a:p>
        </p:txBody>
      </p:sp>
      <p:sp>
        <p:nvSpPr>
          <p:cNvPr id="756833" name="Text Box 97"/>
          <p:cNvSpPr txBox="1">
            <a:spLocks noChangeArrowheads="1"/>
          </p:cNvSpPr>
          <p:nvPr/>
        </p:nvSpPr>
        <p:spPr bwMode="auto">
          <a:xfrm>
            <a:off x="341313" y="6400800"/>
            <a:ext cx="6884987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400">
                <a:solidFill>
                  <a:srgbClr val="3333CC"/>
                </a:solidFill>
              </a:rPr>
              <a:t>计算机是如何工作的呢？</a:t>
            </a:r>
          </a:p>
        </p:txBody>
      </p:sp>
      <p:sp>
        <p:nvSpPr>
          <p:cNvPr id="756834" name="Text Box 98"/>
          <p:cNvSpPr txBox="1">
            <a:spLocks noChangeArrowheads="1"/>
          </p:cNvSpPr>
          <p:nvPr/>
        </p:nvSpPr>
        <p:spPr bwMode="auto">
          <a:xfrm>
            <a:off x="296863" y="5949950"/>
            <a:ext cx="6345237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10000"/>
              </a:spcBef>
            </a:pPr>
            <a:r>
              <a:rPr lang="zh-CN" altLang="en-US" sz="2400"/>
              <a:t>你能想到计算机相当于现实生活中的什么呢？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8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68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56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5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56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56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56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56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56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56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56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56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56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56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5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756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756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756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756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756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756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75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756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75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756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756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756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756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756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756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6739" grpId="0" animBg="1"/>
      <p:bldP spid="756743" grpId="0" animBg="1"/>
      <p:bldP spid="756750" grpId="0" animBg="1"/>
      <p:bldP spid="756751" grpId="0" animBg="1"/>
      <p:bldP spid="756752" grpId="0" animBg="1"/>
      <p:bldP spid="756753" grpId="0" animBg="1"/>
      <p:bldP spid="756754" grpId="0" animBg="1"/>
      <p:bldP spid="756769" grpId="0" animBg="1"/>
      <p:bldP spid="756770" grpId="0" animBg="1"/>
      <p:bldP spid="756774" grpId="0" animBg="1"/>
      <p:bldP spid="756786" grpId="0" animBg="1"/>
      <p:bldP spid="756787" grpId="0" animBg="1"/>
      <p:bldP spid="756788" grpId="0" animBg="1"/>
      <p:bldP spid="756832" grpId="0"/>
      <p:bldP spid="75683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过程调用的机器级表示</a:t>
            </a:r>
          </a:p>
        </p:txBody>
      </p:sp>
      <p:sp>
        <p:nvSpPr>
          <p:cNvPr id="73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836613"/>
            <a:ext cx="8229600" cy="1601787"/>
          </a:xfrm>
        </p:spPr>
        <p:txBody>
          <a:bodyPr/>
          <a:lstStyle/>
          <a:p>
            <a:r>
              <a:rPr lang="zh-CN" altLang="en-US" smtClean="0">
                <a:ea typeface="微软雅黑" pitchFamily="34" charset="-122"/>
              </a:rPr>
              <a:t>以下过程（函数）调用对应的机器级代码是什么？</a:t>
            </a:r>
          </a:p>
          <a:p>
            <a:r>
              <a:rPr lang="zh-CN" altLang="en-US" smtClean="0">
                <a:ea typeface="微软雅黑" pitchFamily="34" charset="-122"/>
              </a:rPr>
              <a:t>如何将</a:t>
            </a:r>
            <a:r>
              <a:rPr lang="en-US" altLang="zh-CN" smtClean="0">
                <a:ea typeface="微软雅黑" pitchFamily="34" charset="-122"/>
              </a:rPr>
              <a:t>t1(125)</a:t>
            </a:r>
            <a:r>
              <a:rPr lang="zh-CN" altLang="en-US" smtClean="0">
                <a:ea typeface="微软雅黑" pitchFamily="34" charset="-122"/>
              </a:rPr>
              <a:t>、</a:t>
            </a:r>
            <a:r>
              <a:rPr lang="en-US" altLang="zh-CN" smtClean="0">
                <a:ea typeface="微软雅黑" pitchFamily="34" charset="-122"/>
              </a:rPr>
              <a:t>t2(80)</a:t>
            </a:r>
            <a:r>
              <a:rPr lang="zh-CN" altLang="en-US" smtClean="0">
                <a:ea typeface="微软雅黑" pitchFamily="34" charset="-122"/>
              </a:rPr>
              <a:t>分别传递给</a:t>
            </a:r>
            <a:r>
              <a:rPr lang="en-US" altLang="zh-CN" smtClean="0">
                <a:ea typeface="微软雅黑" pitchFamily="34" charset="-122"/>
              </a:rPr>
              <a:t>add</a:t>
            </a:r>
            <a:r>
              <a:rPr lang="zh-CN" altLang="en-US" smtClean="0">
                <a:ea typeface="微软雅黑" pitchFamily="34" charset="-122"/>
              </a:rPr>
              <a:t>中的形式参数</a:t>
            </a:r>
            <a:r>
              <a:rPr lang="en-US" altLang="zh-CN" smtClean="0">
                <a:ea typeface="微软雅黑" pitchFamily="34" charset="-122"/>
              </a:rPr>
              <a:t>x</a:t>
            </a:r>
            <a:r>
              <a:rPr lang="zh-CN" altLang="en-US" smtClean="0">
                <a:ea typeface="微软雅黑" pitchFamily="34" charset="-122"/>
              </a:rPr>
              <a:t>、</a:t>
            </a:r>
            <a:r>
              <a:rPr lang="en-US" altLang="zh-CN" smtClean="0">
                <a:ea typeface="微软雅黑" pitchFamily="34" charset="-122"/>
              </a:rPr>
              <a:t>y</a:t>
            </a:r>
          </a:p>
          <a:p>
            <a:r>
              <a:rPr lang="en-US" altLang="zh-CN" smtClean="0">
                <a:ea typeface="微软雅黑" pitchFamily="34" charset="-122"/>
              </a:rPr>
              <a:t>add</a:t>
            </a:r>
            <a:r>
              <a:rPr lang="zh-CN" altLang="en-US" smtClean="0">
                <a:ea typeface="微软雅黑" pitchFamily="34" charset="-122"/>
              </a:rPr>
              <a:t>函数执行的结果如何返回给</a:t>
            </a:r>
            <a:r>
              <a:rPr lang="en-US" altLang="zh-CN" smtClean="0">
                <a:ea typeface="微软雅黑" pitchFamily="34" charset="-122"/>
              </a:rPr>
              <a:t>caller?</a:t>
            </a:r>
          </a:p>
        </p:txBody>
      </p:sp>
      <p:sp>
        <p:nvSpPr>
          <p:cNvPr id="734212" name="Text Box 4"/>
          <p:cNvSpPr txBox="1">
            <a:spLocks noChangeArrowheads="1"/>
          </p:cNvSpPr>
          <p:nvPr/>
        </p:nvSpPr>
        <p:spPr bwMode="auto">
          <a:xfrm>
            <a:off x="431800" y="2843213"/>
            <a:ext cx="4095750" cy="34512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altLang="zh-CN" sz="2200"/>
              <a:t>int add ( int x, int y ) {</a:t>
            </a:r>
          </a:p>
          <a:p>
            <a:pPr marL="342900" indent="-342900"/>
            <a:r>
              <a:rPr lang="en-US" altLang="zh-CN" sz="2200"/>
              <a:t>	 return x+y;</a:t>
            </a:r>
          </a:p>
          <a:p>
            <a:pPr marL="342900" indent="-342900"/>
            <a:r>
              <a:rPr lang="en-US" altLang="zh-CN" sz="2200"/>
              <a:t>}</a:t>
            </a:r>
          </a:p>
          <a:p>
            <a:pPr marL="342900" indent="-342900"/>
            <a:endParaRPr lang="en-US" altLang="zh-CN" sz="2200"/>
          </a:p>
          <a:p>
            <a:pPr marL="342900" indent="-342900"/>
            <a:r>
              <a:rPr lang="en-US" altLang="zh-CN" sz="2200"/>
              <a:t>int caller ( ) {	</a:t>
            </a:r>
          </a:p>
          <a:p>
            <a:pPr marL="342900" indent="-342900"/>
            <a:r>
              <a:rPr lang="en-US" altLang="zh-CN" sz="2200"/>
              <a:t>	 int	t1 = 2147483647;</a:t>
            </a:r>
          </a:p>
          <a:p>
            <a:pPr marL="342900" indent="-342900"/>
            <a:r>
              <a:rPr lang="en-US" altLang="zh-CN" sz="2200"/>
              <a:t>      int t2 = 2;</a:t>
            </a:r>
          </a:p>
          <a:p>
            <a:pPr marL="342900" indent="-342900"/>
            <a:r>
              <a:rPr lang="en-US" altLang="zh-CN" sz="2200"/>
              <a:t>	 int	sum = </a:t>
            </a:r>
            <a:r>
              <a:rPr lang="en-US" altLang="zh-CN" sz="2200">
                <a:solidFill>
                  <a:srgbClr val="FF3300"/>
                </a:solidFill>
              </a:rPr>
              <a:t>add (t1, t2)</a:t>
            </a:r>
            <a:r>
              <a:rPr lang="en-US" altLang="zh-CN" sz="2200"/>
              <a:t>;</a:t>
            </a:r>
          </a:p>
          <a:p>
            <a:pPr marL="342900" indent="-342900"/>
            <a:r>
              <a:rPr lang="en-US" altLang="zh-CN" sz="2200"/>
              <a:t>	 return sum;</a:t>
            </a:r>
            <a:endParaRPr lang="zh-CN" altLang="en-US" sz="2200"/>
          </a:p>
          <a:p>
            <a:pPr marL="342900" indent="-342900"/>
            <a:r>
              <a:rPr lang="en-US" altLang="zh-CN" sz="2200"/>
              <a:t>}</a:t>
            </a:r>
            <a:endParaRPr lang="zh-CN" altLang="en-US" sz="2200"/>
          </a:p>
        </p:txBody>
      </p:sp>
      <p:grpSp>
        <p:nvGrpSpPr>
          <p:cNvPr id="734213" name="Group 5"/>
          <p:cNvGrpSpPr>
            <a:grpSpLocks/>
          </p:cNvGrpSpPr>
          <p:nvPr/>
        </p:nvGrpSpPr>
        <p:grpSpPr bwMode="auto">
          <a:xfrm>
            <a:off x="4841875" y="2889250"/>
            <a:ext cx="1081088" cy="2833688"/>
            <a:chOff x="3050" y="1820"/>
            <a:chExt cx="681" cy="1785"/>
          </a:xfrm>
        </p:grpSpPr>
        <p:sp>
          <p:nvSpPr>
            <p:cNvPr id="734214" name="Text Box 6"/>
            <p:cNvSpPr txBox="1">
              <a:spLocks noChangeArrowheads="1"/>
            </p:cNvSpPr>
            <p:nvPr/>
          </p:nvSpPr>
          <p:spPr bwMode="auto">
            <a:xfrm>
              <a:off x="3050" y="1820"/>
              <a:ext cx="681" cy="1785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25000"/>
                </a:spcBef>
              </a:pPr>
              <a:r>
                <a:rPr lang="en-US" altLang="zh-CN"/>
                <a:t> </a:t>
              </a:r>
              <a:r>
                <a:rPr lang="en-US" altLang="zh-CN" sz="2400">
                  <a:solidFill>
                    <a:srgbClr val="3333CC"/>
                  </a:solidFill>
                </a:rPr>
                <a:t>add</a:t>
              </a:r>
            </a:p>
            <a:p>
              <a:pPr marL="342900" indent="-342900">
                <a:spcBef>
                  <a:spcPct val="25000"/>
                </a:spcBef>
              </a:pPr>
              <a:endParaRPr lang="en-US" altLang="zh-CN" sz="2400">
                <a:solidFill>
                  <a:srgbClr val="3333CC"/>
                </a:solidFill>
              </a:endParaRPr>
            </a:p>
            <a:p>
              <a:pPr marL="342900" indent="-342900">
                <a:spcBef>
                  <a:spcPct val="25000"/>
                </a:spcBef>
              </a:pPr>
              <a:r>
                <a:rPr lang="en-US" altLang="zh-CN" sz="2400">
                  <a:solidFill>
                    <a:srgbClr val="3333CC"/>
                  </a:solidFill>
                </a:rPr>
                <a:t>caller</a:t>
              </a:r>
            </a:p>
            <a:p>
              <a:pPr marL="342900" indent="-342900">
                <a:spcBef>
                  <a:spcPct val="25000"/>
                </a:spcBef>
              </a:pPr>
              <a:endParaRPr lang="en-US" altLang="zh-CN" sz="2400">
                <a:solidFill>
                  <a:srgbClr val="3333CC"/>
                </a:solidFill>
              </a:endParaRPr>
            </a:p>
            <a:p>
              <a:pPr marL="342900" indent="-342900">
                <a:spcBef>
                  <a:spcPct val="25000"/>
                </a:spcBef>
              </a:pPr>
              <a:r>
                <a:rPr lang="en-US" altLang="zh-CN" sz="2400">
                  <a:solidFill>
                    <a:srgbClr val="3333CC"/>
                  </a:solidFill>
                </a:rPr>
                <a:t>  P</a:t>
              </a:r>
            </a:p>
            <a:p>
              <a:pPr marL="342900" indent="-342900">
                <a:spcBef>
                  <a:spcPct val="50000"/>
                </a:spcBef>
              </a:pPr>
              <a:endParaRPr lang="en-US" altLang="zh-CN" sz="2400"/>
            </a:p>
          </p:txBody>
        </p:sp>
        <p:sp>
          <p:nvSpPr>
            <p:cNvPr id="734215" name="Line 7"/>
            <p:cNvSpPr>
              <a:spLocks noChangeShapeType="1"/>
            </p:cNvSpPr>
            <p:nvPr/>
          </p:nvSpPr>
          <p:spPr bwMode="auto">
            <a:xfrm flipV="1">
              <a:off x="3277" y="2699"/>
              <a:ext cx="0" cy="28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4216" name="Line 8"/>
            <p:cNvSpPr>
              <a:spLocks noChangeShapeType="1"/>
            </p:cNvSpPr>
            <p:nvPr/>
          </p:nvSpPr>
          <p:spPr bwMode="auto">
            <a:xfrm flipV="1">
              <a:off x="3277" y="2132"/>
              <a:ext cx="0" cy="28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34217" name="Text Box 9"/>
          <p:cNvSpPr txBox="1">
            <a:spLocks noChangeArrowheads="1"/>
          </p:cNvSpPr>
          <p:nvPr/>
        </p:nvSpPr>
        <p:spPr bwMode="auto">
          <a:xfrm>
            <a:off x="4841875" y="5716588"/>
            <a:ext cx="34655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400"/>
              <a:t>Sum=-2147483647</a:t>
            </a:r>
          </a:p>
        </p:txBody>
      </p:sp>
      <p:sp>
        <p:nvSpPr>
          <p:cNvPr id="734219" name="Text Box 11"/>
          <p:cNvSpPr txBox="1">
            <a:spLocks noChangeArrowheads="1"/>
          </p:cNvSpPr>
          <p:nvPr/>
        </p:nvSpPr>
        <p:spPr bwMode="auto">
          <a:xfrm>
            <a:off x="4886325" y="5229225"/>
            <a:ext cx="34655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400"/>
              <a:t>Sum=0x80000001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3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3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3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42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234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98425"/>
            <a:ext cx="8229600" cy="561975"/>
          </a:xfrm>
        </p:spPr>
        <p:txBody>
          <a:bodyPr lIns="38100" tIns="38100" rIns="38100" bIns="38100"/>
          <a:lstStyle/>
          <a:p>
            <a:pPr marL="119063" indent="-119063" eaLnBrk="1" hangingPunct="1"/>
            <a:r>
              <a:rPr lang="zh-CN" altLang="en-US" sz="3600" smtClean="0"/>
              <a:t>过程调用的机器级表示</a:t>
            </a:r>
          </a:p>
        </p:txBody>
      </p:sp>
      <p:sp>
        <p:nvSpPr>
          <p:cNvPr id="735235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206375" y="998538"/>
            <a:ext cx="8937625" cy="4275137"/>
          </a:xfrm>
        </p:spPr>
        <p:txBody>
          <a:bodyPr lIns="38100" tIns="38100" rIns="38100" bIns="38100"/>
          <a:lstStyle/>
          <a:p>
            <a:pPr marL="254000" indent="-254000" algn="just" eaLnBrk="1" hangingPunct="1">
              <a:spcBef>
                <a:spcPct val="50000"/>
              </a:spcBef>
              <a:buFontTx/>
              <a:buNone/>
            </a:pPr>
            <a:r>
              <a:rPr lang="zh-CN" altLang="en-US" sz="2200" smtClean="0"/>
              <a:t> 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过程调用的执行步骤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(P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称为调用者，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Q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称为被调用者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552450" lvl="1" indent="-234950">
              <a:spcBef>
                <a:spcPct val="50000"/>
              </a:spcBef>
              <a:buFontTx/>
              <a:buNone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将入口参数（实参）放到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Q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能访问到的地方；</a:t>
            </a:r>
            <a:endParaRPr lang="en-US" altLang="zh-CN" smtClean="0">
              <a:solidFill>
                <a:srgbClr val="99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552450" lvl="1" indent="-234950">
              <a:spcBef>
                <a:spcPct val="50000"/>
              </a:spcBef>
              <a:buFontTx/>
              <a:buNone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保存返回地址，然后将控制转移到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Q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mtClean="0">
              <a:solidFill>
                <a:srgbClr val="99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552450" lvl="1" indent="-234950">
              <a:spcBef>
                <a:spcPct val="50000"/>
              </a:spcBef>
              <a:buFontTx/>
              <a:buNone/>
            </a:pPr>
            <a:r>
              <a:rPr lang="zh-CN" altLang="en-US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Q</a:t>
            </a:r>
            <a:r>
              <a:rPr lang="zh-CN" altLang="en-US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保存</a:t>
            </a:r>
            <a:r>
              <a:rPr lang="en-US" altLang="zh-CN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的现场，并为自己的</a:t>
            </a: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非静态局部变量</a:t>
            </a:r>
            <a:r>
              <a:rPr lang="zh-CN" altLang="en-US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分配空间；</a:t>
            </a:r>
          </a:p>
          <a:p>
            <a:pPr marL="552450" lvl="1" indent="-234950">
              <a:spcBef>
                <a:spcPct val="50000"/>
              </a:spcBef>
              <a:buFontTx/>
              <a:buNone/>
            </a:pPr>
            <a:r>
              <a:rPr lang="zh-CN" altLang="en-US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）执行</a:t>
            </a:r>
            <a:r>
              <a:rPr lang="en-US" altLang="zh-CN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Q</a:t>
            </a:r>
            <a:r>
              <a:rPr lang="zh-CN" altLang="en-US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的过程体（函数体）；</a:t>
            </a:r>
          </a:p>
          <a:p>
            <a:pPr marL="552450" lvl="1" indent="-234950">
              <a:spcBef>
                <a:spcPct val="50000"/>
              </a:spcBef>
              <a:buFontTx/>
              <a:buNone/>
            </a:pPr>
            <a:r>
              <a:rPr lang="zh-CN" altLang="en-US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Q</a:t>
            </a:r>
            <a:r>
              <a:rPr lang="zh-CN" altLang="en-US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恢复</a:t>
            </a:r>
            <a:r>
              <a:rPr lang="en-US" altLang="zh-CN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的现场，释放局部变量空间；</a:t>
            </a:r>
          </a:p>
          <a:p>
            <a:pPr marL="552450" lvl="1" indent="-234950">
              <a:spcBef>
                <a:spcPct val="50000"/>
              </a:spcBef>
              <a:buFontTx/>
              <a:buNone/>
            </a:pPr>
            <a:r>
              <a:rPr lang="zh-CN" altLang="en-US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Q</a:t>
            </a:r>
            <a:r>
              <a:rPr lang="zh-CN" altLang="en-US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取出返回地址，将控制转移到</a:t>
            </a:r>
            <a:r>
              <a:rPr lang="en-US" altLang="zh-CN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mtClean="0">
              <a:solidFill>
                <a:srgbClr val="00763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35236" name="Group 4"/>
          <p:cNvGrpSpPr>
            <a:grpSpLocks/>
          </p:cNvGrpSpPr>
          <p:nvPr/>
        </p:nvGrpSpPr>
        <p:grpSpPr bwMode="auto">
          <a:xfrm>
            <a:off x="6057900" y="3743325"/>
            <a:ext cx="1574800" cy="630238"/>
            <a:chOff x="3816" y="2358"/>
            <a:chExt cx="992" cy="397"/>
          </a:xfrm>
        </p:grpSpPr>
        <p:sp>
          <p:nvSpPr>
            <p:cNvPr id="735237" name="AutoShape 5"/>
            <p:cNvSpPr>
              <a:spLocks/>
            </p:cNvSpPr>
            <p:nvPr/>
          </p:nvSpPr>
          <p:spPr bwMode="auto">
            <a:xfrm>
              <a:off x="3816" y="2358"/>
              <a:ext cx="84" cy="397"/>
            </a:xfrm>
            <a:prstGeom prst="rightBracket">
              <a:avLst>
                <a:gd name="adj" fmla="val 39385"/>
              </a:avLst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5238" name="Text Box 6"/>
            <p:cNvSpPr txBox="1">
              <a:spLocks noChangeArrowheads="1"/>
            </p:cNvSpPr>
            <p:nvPr/>
          </p:nvSpPr>
          <p:spPr bwMode="auto">
            <a:xfrm>
              <a:off x="3901" y="2415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zh-CN" altLang="en-US" sz="2000">
                  <a:solidFill>
                    <a:srgbClr val="CC3300"/>
                  </a:solidFill>
                </a:rPr>
                <a:t>结束阶段</a:t>
              </a:r>
            </a:p>
          </p:txBody>
        </p:sp>
      </p:grpSp>
      <p:sp>
        <p:nvSpPr>
          <p:cNvPr id="735239" name="Text Box 7"/>
          <p:cNvSpPr txBox="1">
            <a:spLocks noChangeArrowheads="1"/>
          </p:cNvSpPr>
          <p:nvPr/>
        </p:nvSpPr>
        <p:spPr bwMode="auto">
          <a:xfrm>
            <a:off x="7588250" y="2635250"/>
            <a:ext cx="14398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CC3300"/>
                </a:solidFill>
              </a:rPr>
              <a:t>准备阶段</a:t>
            </a:r>
          </a:p>
        </p:txBody>
      </p:sp>
      <p:grpSp>
        <p:nvGrpSpPr>
          <p:cNvPr id="735240" name="Group 8"/>
          <p:cNvGrpSpPr>
            <a:grpSpLocks/>
          </p:cNvGrpSpPr>
          <p:nvPr/>
        </p:nvGrpSpPr>
        <p:grpSpPr bwMode="auto">
          <a:xfrm>
            <a:off x="7407275" y="2782888"/>
            <a:ext cx="1349375" cy="1574800"/>
            <a:chOff x="4666" y="1753"/>
            <a:chExt cx="850" cy="992"/>
          </a:xfrm>
        </p:grpSpPr>
        <p:sp>
          <p:nvSpPr>
            <p:cNvPr id="735241" name="AutoShape 9"/>
            <p:cNvSpPr>
              <a:spLocks/>
            </p:cNvSpPr>
            <p:nvPr/>
          </p:nvSpPr>
          <p:spPr bwMode="auto">
            <a:xfrm>
              <a:off x="4666" y="1753"/>
              <a:ext cx="227" cy="992"/>
            </a:xfrm>
            <a:prstGeom prst="rightBrace">
              <a:avLst>
                <a:gd name="adj1" fmla="val 36417"/>
                <a:gd name="adj2" fmla="val 50000"/>
              </a:avLst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5242" name="Text Box 10"/>
            <p:cNvSpPr txBox="1">
              <a:spLocks noChangeArrowheads="1"/>
            </p:cNvSpPr>
            <p:nvPr/>
          </p:nvSpPr>
          <p:spPr bwMode="auto">
            <a:xfrm>
              <a:off x="4893" y="2132"/>
              <a:ext cx="623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000">
                  <a:solidFill>
                    <a:srgbClr val="FF3300"/>
                  </a:solidFill>
                </a:rPr>
                <a:t>Q</a:t>
              </a:r>
              <a:r>
                <a:rPr lang="zh-CN" altLang="en-US" sz="2000">
                  <a:solidFill>
                    <a:srgbClr val="FF3300"/>
                  </a:solidFill>
                </a:rPr>
                <a:t>过程</a:t>
              </a:r>
            </a:p>
          </p:txBody>
        </p:sp>
      </p:grpSp>
      <p:grpSp>
        <p:nvGrpSpPr>
          <p:cNvPr id="735243" name="Group 11"/>
          <p:cNvGrpSpPr>
            <a:grpSpLocks/>
          </p:cNvGrpSpPr>
          <p:nvPr/>
        </p:nvGrpSpPr>
        <p:grpSpPr bwMode="auto">
          <a:xfrm>
            <a:off x="7046913" y="1628775"/>
            <a:ext cx="1304925" cy="765175"/>
            <a:chOff x="4439" y="1026"/>
            <a:chExt cx="822" cy="482"/>
          </a:xfrm>
        </p:grpSpPr>
        <p:sp>
          <p:nvSpPr>
            <p:cNvPr id="735244" name="AutoShape 12"/>
            <p:cNvSpPr>
              <a:spLocks/>
            </p:cNvSpPr>
            <p:nvPr/>
          </p:nvSpPr>
          <p:spPr bwMode="auto">
            <a:xfrm>
              <a:off x="4439" y="1026"/>
              <a:ext cx="170" cy="482"/>
            </a:xfrm>
            <a:prstGeom prst="rightBrace">
              <a:avLst>
                <a:gd name="adj1" fmla="val 23627"/>
                <a:gd name="adj2" fmla="val 50000"/>
              </a:avLst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5245" name="Text Box 13"/>
            <p:cNvSpPr txBox="1">
              <a:spLocks noChangeArrowheads="1"/>
            </p:cNvSpPr>
            <p:nvPr/>
          </p:nvSpPr>
          <p:spPr bwMode="auto">
            <a:xfrm>
              <a:off x="4638" y="1139"/>
              <a:ext cx="623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000">
                  <a:solidFill>
                    <a:srgbClr val="FF3300"/>
                  </a:solidFill>
                </a:rPr>
                <a:t>P</a:t>
              </a:r>
              <a:r>
                <a:rPr lang="zh-CN" altLang="en-US" sz="2000">
                  <a:solidFill>
                    <a:srgbClr val="FF3300"/>
                  </a:solidFill>
                </a:rPr>
                <a:t>过程</a:t>
              </a:r>
            </a:p>
          </p:txBody>
        </p:sp>
      </p:grpSp>
      <p:sp>
        <p:nvSpPr>
          <p:cNvPr id="735246" name="Text Box 14"/>
          <p:cNvSpPr txBox="1">
            <a:spLocks noChangeArrowheads="1"/>
          </p:cNvSpPr>
          <p:nvPr/>
        </p:nvSpPr>
        <p:spPr bwMode="auto">
          <a:xfrm>
            <a:off x="4527550" y="3068638"/>
            <a:ext cx="14398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CC3300"/>
                </a:solidFill>
              </a:rPr>
              <a:t>处理阶段</a:t>
            </a:r>
          </a:p>
        </p:txBody>
      </p:sp>
      <p:sp>
        <p:nvSpPr>
          <p:cNvPr id="735247" name="Text Box 15"/>
          <p:cNvSpPr txBox="1">
            <a:spLocks noChangeArrowheads="1"/>
          </p:cNvSpPr>
          <p:nvPr/>
        </p:nvSpPr>
        <p:spPr bwMode="auto">
          <a:xfrm>
            <a:off x="5562600" y="2079625"/>
            <a:ext cx="14398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CALL</a:t>
            </a:r>
            <a:r>
              <a:rPr lang="zh-CN" altLang="en-US" sz="2000">
                <a:solidFill>
                  <a:srgbClr val="CC3300"/>
                </a:solidFill>
              </a:rPr>
              <a:t>指令</a:t>
            </a:r>
          </a:p>
        </p:txBody>
      </p:sp>
      <p:sp>
        <p:nvSpPr>
          <p:cNvPr id="735248" name="Text Box 16"/>
          <p:cNvSpPr txBox="1">
            <a:spLocks noChangeArrowheads="1"/>
          </p:cNvSpPr>
          <p:nvPr/>
        </p:nvSpPr>
        <p:spPr bwMode="auto">
          <a:xfrm>
            <a:off x="4932363" y="4059238"/>
            <a:ext cx="14398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RET</a:t>
            </a:r>
            <a:r>
              <a:rPr lang="zh-CN" altLang="en-US" sz="2000">
                <a:solidFill>
                  <a:srgbClr val="CC3300"/>
                </a:solidFill>
              </a:rPr>
              <a:t>指令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3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3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3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3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3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35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35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735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735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735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73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735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5239" grpId="0"/>
      <p:bldP spid="735246" grpId="0"/>
      <p:bldP spid="735247" grpId="0"/>
      <p:bldP spid="73524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过程调用的机器级表示</a:t>
            </a:r>
          </a:p>
        </p:txBody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684213"/>
            <a:ext cx="8229600" cy="5218112"/>
          </a:xfrm>
        </p:spPr>
        <p:txBody>
          <a:bodyPr/>
          <a:lstStyle/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过程调用过程中栈和栈帧的变化 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(Q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为被调用过程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  <p:pic>
        <p:nvPicPr>
          <p:cNvPr id="73626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58900"/>
            <a:ext cx="9144000" cy="549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6261" name="Text Box 5"/>
          <p:cNvSpPr txBox="1">
            <a:spLocks noChangeArrowheads="1"/>
          </p:cNvSpPr>
          <p:nvPr/>
        </p:nvSpPr>
        <p:spPr bwMode="auto">
          <a:xfrm>
            <a:off x="341313" y="2798763"/>
            <a:ext cx="9001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  <a:latin typeface="Arial" pitchFamily="34" charset="0"/>
                <a:ea typeface="黑体" pitchFamily="49" charset="-122"/>
              </a:rPr>
              <a:t>①</a:t>
            </a:r>
          </a:p>
        </p:txBody>
      </p:sp>
      <p:sp>
        <p:nvSpPr>
          <p:cNvPr id="736262" name="Text Box 6"/>
          <p:cNvSpPr txBox="1">
            <a:spLocks noChangeArrowheads="1"/>
          </p:cNvSpPr>
          <p:nvPr/>
        </p:nvSpPr>
        <p:spPr bwMode="auto">
          <a:xfrm>
            <a:off x="2322513" y="3338513"/>
            <a:ext cx="9001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  <a:latin typeface="Arial" pitchFamily="34" charset="0"/>
                <a:ea typeface="黑体" pitchFamily="49" charset="-122"/>
              </a:rPr>
              <a:t>②</a:t>
            </a:r>
          </a:p>
        </p:txBody>
      </p:sp>
      <p:sp>
        <p:nvSpPr>
          <p:cNvPr id="736263" name="Text Box 7"/>
          <p:cNvSpPr txBox="1">
            <a:spLocks noChangeArrowheads="1"/>
          </p:cNvSpPr>
          <p:nvPr/>
        </p:nvSpPr>
        <p:spPr bwMode="auto">
          <a:xfrm>
            <a:off x="5697538" y="4598988"/>
            <a:ext cx="9001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  <a:latin typeface="Arial" pitchFamily="34" charset="0"/>
                <a:ea typeface="黑体" pitchFamily="49" charset="-122"/>
              </a:rPr>
              <a:t>③</a:t>
            </a:r>
          </a:p>
        </p:txBody>
      </p:sp>
      <p:sp>
        <p:nvSpPr>
          <p:cNvPr id="736264" name="Text Box 8"/>
          <p:cNvSpPr txBox="1">
            <a:spLocks noChangeArrowheads="1"/>
          </p:cNvSpPr>
          <p:nvPr/>
        </p:nvSpPr>
        <p:spPr bwMode="auto">
          <a:xfrm>
            <a:off x="6642100" y="3743325"/>
            <a:ext cx="9001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  <a:latin typeface="Arial" pitchFamily="34" charset="0"/>
                <a:ea typeface="黑体" pitchFamily="49" charset="-122"/>
              </a:rPr>
              <a:t>⑤</a:t>
            </a:r>
          </a:p>
        </p:txBody>
      </p:sp>
      <p:sp>
        <p:nvSpPr>
          <p:cNvPr id="736265" name="Text Box 9"/>
          <p:cNvSpPr txBox="1">
            <a:spLocks noChangeArrowheads="1"/>
          </p:cNvSpPr>
          <p:nvPr/>
        </p:nvSpPr>
        <p:spPr bwMode="auto">
          <a:xfrm>
            <a:off x="385763" y="5003800"/>
            <a:ext cx="2925762" cy="3667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Q(</a:t>
            </a:r>
            <a:r>
              <a:rPr lang="zh-CN" altLang="en-US">
                <a:solidFill>
                  <a:srgbClr val="FF3300"/>
                </a:solidFill>
              </a:rPr>
              <a:t>参数</a:t>
            </a:r>
            <a:r>
              <a:rPr lang="en-US" altLang="zh-CN">
                <a:solidFill>
                  <a:srgbClr val="FF3300"/>
                </a:solidFill>
              </a:rPr>
              <a:t>1</a:t>
            </a:r>
            <a:r>
              <a:rPr lang="zh-CN" altLang="en-US">
                <a:solidFill>
                  <a:srgbClr val="FF3300"/>
                </a:solidFill>
              </a:rPr>
              <a:t>，</a:t>
            </a:r>
            <a:r>
              <a:rPr lang="en-US" altLang="zh-CN">
                <a:solidFill>
                  <a:srgbClr val="FF3300"/>
                </a:solidFill>
              </a:rPr>
              <a:t>…</a:t>
            </a:r>
            <a:r>
              <a:rPr lang="zh-CN" altLang="en-US">
                <a:solidFill>
                  <a:srgbClr val="FF3300"/>
                </a:solidFill>
              </a:rPr>
              <a:t>，参数</a:t>
            </a:r>
            <a:r>
              <a:rPr lang="en-US" altLang="zh-CN">
                <a:solidFill>
                  <a:srgbClr val="FF3300"/>
                </a:solidFill>
              </a:rPr>
              <a:t>n);</a:t>
            </a:r>
            <a:endParaRPr lang="zh-CN" altLang="en-US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过程调用的机器级表示</a:t>
            </a:r>
          </a:p>
        </p:txBody>
      </p:sp>
      <p:sp>
        <p:nvSpPr>
          <p:cNvPr id="73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836613"/>
            <a:ext cx="8447088" cy="5218112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spcBef>
                <a:spcPct val="25000"/>
              </a:spcBef>
            </a:pPr>
            <a:r>
              <a:rPr lang="en-US" altLang="zh-CN" smtClean="0"/>
              <a:t> 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IA-32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的寄存器使用约定 </a:t>
            </a:r>
          </a:p>
          <a:p>
            <a:pPr lvl="1" algn="just" eaLnBrk="1" hangingPunct="1">
              <a:lnSpc>
                <a:spcPct val="120000"/>
              </a:lnSpc>
              <a:spcBef>
                <a:spcPct val="25000"/>
              </a:spcBef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调用者保存寄存器：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EAX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EDX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ECX</a:t>
            </a:r>
          </a:p>
          <a:p>
            <a:pPr lvl="1" algn="just" eaLnBrk="1" hangingPunct="1">
              <a:lnSpc>
                <a:spcPct val="120000"/>
              </a:lnSpc>
              <a:spcBef>
                <a:spcPct val="25000"/>
              </a:spcBef>
              <a:buFontTx/>
              <a:buNone/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2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当过程</a:t>
            </a:r>
            <a:r>
              <a:rPr lang="en-US" altLang="zh-CN" sz="22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z="22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调用过程</a:t>
            </a:r>
            <a:r>
              <a:rPr lang="en-US" altLang="zh-CN" sz="22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Q</a:t>
            </a:r>
            <a:r>
              <a:rPr lang="zh-CN" altLang="en-US" sz="22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时，</a:t>
            </a:r>
            <a:r>
              <a:rPr lang="en-US" altLang="zh-CN" sz="22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Q</a:t>
            </a:r>
            <a:r>
              <a:rPr lang="zh-CN" altLang="en-US" sz="22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可以直接使用这三个寄存器，不用将它们的值保存到栈中。如果</a:t>
            </a:r>
            <a:r>
              <a:rPr lang="en-US" altLang="zh-CN" sz="22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z="22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在从</a:t>
            </a:r>
            <a:r>
              <a:rPr lang="en-US" altLang="zh-CN" sz="22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Q</a:t>
            </a:r>
            <a:r>
              <a:rPr lang="zh-CN" altLang="en-US" sz="22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返回后还要用这三个寄存器的话，</a:t>
            </a:r>
            <a:r>
              <a:rPr lang="en-US" altLang="zh-CN" sz="22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z="22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应在转到</a:t>
            </a:r>
            <a:r>
              <a:rPr lang="en-US" altLang="zh-CN" sz="22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Q</a:t>
            </a:r>
            <a:r>
              <a:rPr lang="zh-CN" altLang="en-US" sz="22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之前先保存，并在从</a:t>
            </a:r>
            <a:r>
              <a:rPr lang="en-US" altLang="zh-CN" sz="22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Q</a:t>
            </a:r>
            <a:r>
              <a:rPr lang="zh-CN" altLang="en-US" sz="22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返回后先恢复它们的值再使用。</a:t>
            </a:r>
          </a:p>
          <a:p>
            <a:pPr lvl="1" algn="just" eaLnBrk="1" hangingPunct="1">
              <a:lnSpc>
                <a:spcPct val="120000"/>
              </a:lnSpc>
              <a:spcBef>
                <a:spcPct val="25000"/>
              </a:spcBef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被调用者保存寄存器：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EBX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ESI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EDI</a:t>
            </a:r>
          </a:p>
          <a:p>
            <a:pPr lvl="1" algn="just" eaLnBrk="1" hangingPunct="1">
              <a:lnSpc>
                <a:spcPct val="120000"/>
              </a:lnSpc>
              <a:spcBef>
                <a:spcPct val="25000"/>
              </a:spcBef>
              <a:buFontTx/>
              <a:buNone/>
            </a:pP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2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Q</a:t>
            </a:r>
            <a:r>
              <a:rPr lang="zh-CN" altLang="en-US" sz="22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必须先将它们的值保存到栈中再使用它们，并在返回</a:t>
            </a:r>
            <a:r>
              <a:rPr lang="en-US" altLang="zh-CN" sz="22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z="22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之前恢复它们的值。</a:t>
            </a:r>
          </a:p>
          <a:p>
            <a:pPr lvl="1" algn="just" eaLnBrk="1" hangingPunct="1">
              <a:lnSpc>
                <a:spcPct val="120000"/>
              </a:lnSpc>
              <a:spcBef>
                <a:spcPct val="25000"/>
              </a:spcBef>
            </a:pP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EBP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ESP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分别是帧指针寄存器和栈指针寄存器，分别用来指向当前栈帧的底部和顶部。 </a:t>
            </a: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7284" name="Text Box 4"/>
          <p:cNvSpPr txBox="1">
            <a:spLocks noChangeArrowheads="1"/>
          </p:cNvSpPr>
          <p:nvPr/>
        </p:nvSpPr>
        <p:spPr bwMode="auto">
          <a:xfrm>
            <a:off x="341313" y="5859463"/>
            <a:ext cx="837088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</a:rPr>
              <a:t>问题：为减少准备和结束阶段的开销，每个过程应先使用哪些寄存器？</a:t>
            </a:r>
          </a:p>
        </p:txBody>
      </p:sp>
      <p:sp>
        <p:nvSpPr>
          <p:cNvPr id="737285" name="Text Box 5"/>
          <p:cNvSpPr txBox="1">
            <a:spLocks noChangeArrowheads="1"/>
          </p:cNvSpPr>
          <p:nvPr/>
        </p:nvSpPr>
        <p:spPr bwMode="auto">
          <a:xfrm>
            <a:off x="792163" y="6308725"/>
            <a:ext cx="297021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chemeClr val="accent2"/>
                </a:solidFill>
              </a:rPr>
              <a:t>EAX</a:t>
            </a:r>
            <a:r>
              <a:rPr lang="zh-CN" altLang="en-US" sz="2000">
                <a:solidFill>
                  <a:schemeClr val="accent2"/>
                </a:solidFill>
              </a:rPr>
              <a:t>、</a:t>
            </a:r>
            <a:r>
              <a:rPr lang="en-US" altLang="zh-CN" sz="2000">
                <a:solidFill>
                  <a:schemeClr val="accent2"/>
                </a:solidFill>
              </a:rPr>
              <a:t>ECX</a:t>
            </a:r>
            <a:r>
              <a:rPr lang="zh-CN" altLang="en-US" sz="2000">
                <a:solidFill>
                  <a:schemeClr val="accent2"/>
                </a:solidFill>
              </a:rPr>
              <a:t>、</a:t>
            </a:r>
            <a:r>
              <a:rPr lang="en-US" altLang="zh-CN" sz="2000">
                <a:solidFill>
                  <a:schemeClr val="accent2"/>
                </a:solidFill>
              </a:rPr>
              <a:t>EDX</a:t>
            </a:r>
            <a:r>
              <a:rPr lang="zh-CN" altLang="en-US" sz="2000">
                <a:solidFill>
                  <a:schemeClr val="accent2"/>
                </a:solidFill>
              </a:rPr>
              <a:t>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3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3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3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3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3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284" grpId="0"/>
      <p:bldP spid="73728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一个简单的过程调用例子</a:t>
            </a:r>
          </a:p>
        </p:txBody>
      </p:sp>
      <p:sp>
        <p:nvSpPr>
          <p:cNvPr id="738307" name="Rectangle 3"/>
          <p:cNvSpPr>
            <a:spLocks noChangeArrowheads="1"/>
          </p:cNvSpPr>
          <p:nvPr/>
        </p:nvSpPr>
        <p:spPr bwMode="auto">
          <a:xfrm>
            <a:off x="0" y="2738438"/>
            <a:ext cx="2970213" cy="411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pPr eaLnBrk="1" hangingPunct="1"/>
            <a:r>
              <a:rPr lang="en-US" altLang="zh-CN">
                <a:solidFill>
                  <a:srgbClr val="3333CC"/>
                </a:solidFill>
              </a:rPr>
              <a:t>caller</a:t>
            </a:r>
            <a:r>
              <a:rPr lang="zh-CN" altLang="en-US">
                <a:solidFill>
                  <a:srgbClr val="3333CC"/>
                </a:solidFill>
              </a:rPr>
              <a:t>：</a:t>
            </a:r>
          </a:p>
          <a:p>
            <a:pPr eaLnBrk="1" hangingPunct="1"/>
            <a:r>
              <a:rPr lang="en-US" altLang="zh-CN">
                <a:latin typeface="Arial" pitchFamily="34" charset="0"/>
                <a:ea typeface="宋体" pitchFamily="2" charset="-122"/>
              </a:rPr>
              <a:t> pushl	%ebp</a:t>
            </a:r>
          </a:p>
          <a:p>
            <a:pPr eaLnBrk="1" hangingPunct="1"/>
            <a:r>
              <a:rPr lang="en-US" altLang="zh-CN">
                <a:latin typeface="Arial" pitchFamily="34" charset="0"/>
                <a:ea typeface="宋体" pitchFamily="2" charset="-122"/>
              </a:rPr>
              <a:t> movl 	%esp, %ebp</a:t>
            </a:r>
          </a:p>
          <a:p>
            <a:pPr eaLnBrk="1" hangingPunct="1"/>
            <a:r>
              <a:rPr lang="en-US" altLang="zh-CN">
                <a:latin typeface="Arial" pitchFamily="34" charset="0"/>
                <a:ea typeface="宋体" pitchFamily="2" charset="-122"/>
              </a:rPr>
              <a:t> subl	$24, %esp</a:t>
            </a:r>
          </a:p>
          <a:p>
            <a:pPr eaLnBrk="1" hangingPunct="1"/>
            <a:r>
              <a:rPr lang="en-US" altLang="zh-CN">
                <a:latin typeface="Arial" pitchFamily="34" charset="0"/>
                <a:ea typeface="宋体" pitchFamily="2" charset="-122"/>
              </a:rPr>
              <a:t> movl	$125, -12(%ebp)	</a:t>
            </a:r>
          </a:p>
          <a:p>
            <a:pPr eaLnBrk="1" hangingPunct="1"/>
            <a:r>
              <a:rPr lang="en-US" altLang="zh-CN">
                <a:latin typeface="Arial" pitchFamily="34" charset="0"/>
                <a:ea typeface="宋体" pitchFamily="2" charset="-122"/>
              </a:rPr>
              <a:t> movl	$80, -8(%ebp) </a:t>
            </a:r>
          </a:p>
          <a:p>
            <a:pPr eaLnBrk="1" hangingPunct="1"/>
            <a:r>
              <a:rPr lang="en-US" altLang="zh-CN">
                <a:latin typeface="Arial" pitchFamily="34" charset="0"/>
                <a:ea typeface="宋体" pitchFamily="2" charset="-122"/>
              </a:rPr>
              <a:t> movl     -8(%ebp), %eax</a:t>
            </a:r>
          </a:p>
          <a:p>
            <a:pPr eaLnBrk="1" hangingPunct="1"/>
            <a:r>
              <a:rPr lang="en-US" altLang="zh-CN">
                <a:latin typeface="Arial" pitchFamily="34" charset="0"/>
                <a:ea typeface="宋体" pitchFamily="2" charset="-122"/>
              </a:rPr>
              <a:t> movl	%eax, 4(%esp)</a:t>
            </a:r>
          </a:p>
          <a:p>
            <a:pPr eaLnBrk="1" hangingPunct="1"/>
            <a:r>
              <a:rPr lang="en-US" altLang="zh-CN">
                <a:latin typeface="Arial" pitchFamily="34" charset="0"/>
                <a:ea typeface="宋体" pitchFamily="2" charset="-122"/>
              </a:rPr>
              <a:t> movl	-12(%ebp), %eax	</a:t>
            </a:r>
          </a:p>
          <a:p>
            <a:pPr eaLnBrk="1" hangingPunct="1"/>
            <a:r>
              <a:rPr lang="en-US" altLang="zh-CN">
                <a:latin typeface="Arial" pitchFamily="34" charset="0"/>
                <a:ea typeface="宋体" pitchFamily="2" charset="-122"/>
              </a:rPr>
              <a:t> movl	%eax, (%esp)	</a:t>
            </a:r>
          </a:p>
          <a:p>
            <a:pPr eaLnBrk="1" hangingPunct="1"/>
            <a:r>
              <a:rPr lang="en-US" altLang="zh-CN">
                <a:latin typeface="Arial" pitchFamily="34" charset="0"/>
                <a:ea typeface="宋体" pitchFamily="2" charset="-122"/>
              </a:rPr>
              <a:t> call	add		</a:t>
            </a:r>
          </a:p>
          <a:p>
            <a:pPr eaLnBrk="1" hangingPunct="1"/>
            <a:r>
              <a:rPr lang="en-US" altLang="zh-CN">
                <a:latin typeface="Arial" pitchFamily="34" charset="0"/>
                <a:ea typeface="宋体" pitchFamily="2" charset="-122"/>
              </a:rPr>
              <a:t> movl	%eax, -4(%ebp) 	</a:t>
            </a:r>
          </a:p>
          <a:p>
            <a:pPr eaLnBrk="1" hangingPunct="1"/>
            <a:r>
              <a:rPr lang="en-US" altLang="zh-CN">
                <a:latin typeface="Arial" pitchFamily="34" charset="0"/>
                <a:ea typeface="宋体" pitchFamily="2" charset="-122"/>
              </a:rPr>
              <a:t> movl	-4(%ebp), %eax	</a:t>
            </a:r>
          </a:p>
          <a:p>
            <a:pPr eaLnBrk="1" hangingPunct="1"/>
            <a:r>
              <a:rPr lang="en-US" altLang="zh-CN">
                <a:latin typeface="Arial" pitchFamily="34" charset="0"/>
                <a:ea typeface="宋体" pitchFamily="2" charset="-122"/>
              </a:rPr>
              <a:t> leave	</a:t>
            </a:r>
          </a:p>
          <a:p>
            <a:pPr eaLnBrk="1" hangingPunct="1"/>
            <a:r>
              <a:rPr lang="en-US" altLang="zh-CN">
                <a:latin typeface="Arial" pitchFamily="34" charset="0"/>
                <a:ea typeface="宋体" pitchFamily="2" charset="-122"/>
              </a:rPr>
              <a:t> ret</a:t>
            </a:r>
            <a:r>
              <a:rPr lang="en-US" altLang="zh-CN" b="0">
                <a:latin typeface="Arial" pitchFamily="34" charset="0"/>
                <a:ea typeface="宋体" pitchFamily="2" charset="-122"/>
              </a:rPr>
              <a:t> </a:t>
            </a:r>
            <a:endParaRPr lang="zh-CN" altLang="en-US" b="0"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738308" name="Group 4"/>
          <p:cNvGrpSpPr>
            <a:grpSpLocks/>
          </p:cNvGrpSpPr>
          <p:nvPr/>
        </p:nvGrpSpPr>
        <p:grpSpPr bwMode="auto">
          <a:xfrm>
            <a:off x="2322513" y="3114675"/>
            <a:ext cx="1035050" cy="687388"/>
            <a:chOff x="1746" y="1848"/>
            <a:chExt cx="652" cy="433"/>
          </a:xfrm>
        </p:grpSpPr>
        <p:sp>
          <p:nvSpPr>
            <p:cNvPr id="738309" name="AutoShape 5"/>
            <p:cNvSpPr>
              <a:spLocks/>
            </p:cNvSpPr>
            <p:nvPr/>
          </p:nvSpPr>
          <p:spPr bwMode="auto">
            <a:xfrm>
              <a:off x="1746" y="1848"/>
              <a:ext cx="170" cy="425"/>
            </a:xfrm>
            <a:prstGeom prst="rightBrace">
              <a:avLst>
                <a:gd name="adj1" fmla="val 20833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zh-CN" altLang="en-US" b="0">
                <a:solidFill>
                  <a:srgbClr val="FF3300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38310" name="Text Box 6"/>
            <p:cNvSpPr txBox="1">
              <a:spLocks noChangeArrowheads="1"/>
            </p:cNvSpPr>
            <p:nvPr/>
          </p:nvSpPr>
          <p:spPr bwMode="auto">
            <a:xfrm>
              <a:off x="1916" y="1877"/>
              <a:ext cx="48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rgbClr val="FF3300"/>
                  </a:solidFill>
                  <a:latin typeface="Arial" pitchFamily="34" charset="0"/>
                </a:rPr>
                <a:t>准备阶段</a:t>
              </a:r>
            </a:p>
          </p:txBody>
        </p:sp>
      </p:grpSp>
      <p:grpSp>
        <p:nvGrpSpPr>
          <p:cNvPr id="738311" name="Group 7"/>
          <p:cNvGrpSpPr>
            <a:grpSpLocks/>
          </p:cNvGrpSpPr>
          <p:nvPr/>
        </p:nvGrpSpPr>
        <p:grpSpPr bwMode="auto">
          <a:xfrm>
            <a:off x="881063" y="6264275"/>
            <a:ext cx="989012" cy="587375"/>
            <a:chOff x="584" y="3916"/>
            <a:chExt cx="623" cy="370"/>
          </a:xfrm>
        </p:grpSpPr>
        <p:sp>
          <p:nvSpPr>
            <p:cNvPr id="738312" name="AutoShape 8"/>
            <p:cNvSpPr>
              <a:spLocks/>
            </p:cNvSpPr>
            <p:nvPr/>
          </p:nvSpPr>
          <p:spPr bwMode="auto">
            <a:xfrm>
              <a:off x="584" y="3973"/>
              <a:ext cx="170" cy="308"/>
            </a:xfrm>
            <a:prstGeom prst="rightBrace">
              <a:avLst>
                <a:gd name="adj1" fmla="val 15098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zh-CN" altLang="en-US" b="0">
                <a:solidFill>
                  <a:srgbClr val="FF3300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38313" name="Text Box 9"/>
            <p:cNvSpPr txBox="1">
              <a:spLocks noChangeArrowheads="1"/>
            </p:cNvSpPr>
            <p:nvPr/>
          </p:nvSpPr>
          <p:spPr bwMode="auto">
            <a:xfrm>
              <a:off x="725" y="3916"/>
              <a:ext cx="482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  <a:spcBef>
                  <a:spcPct val="10000"/>
                </a:spcBef>
              </a:pPr>
              <a:r>
                <a:rPr lang="zh-CN" altLang="en-US">
                  <a:solidFill>
                    <a:srgbClr val="FF3300"/>
                  </a:solidFill>
                  <a:latin typeface="Arial" pitchFamily="34" charset="0"/>
                </a:rPr>
                <a:t>结束阶段</a:t>
              </a:r>
            </a:p>
          </p:txBody>
        </p:sp>
      </p:grpSp>
      <p:pic>
        <p:nvPicPr>
          <p:cNvPr id="738314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81513" y="0"/>
            <a:ext cx="4662487" cy="5805488"/>
          </a:xfrm>
          <a:prstGeom prst="rect">
            <a:avLst/>
          </a:prstGeom>
          <a:noFill/>
        </p:spPr>
      </p:pic>
      <p:sp>
        <p:nvSpPr>
          <p:cNvPr id="738315" name="Text Box 11"/>
          <p:cNvSpPr txBox="1">
            <a:spLocks noChangeArrowheads="1"/>
          </p:cNvSpPr>
          <p:nvPr/>
        </p:nvSpPr>
        <p:spPr bwMode="auto">
          <a:xfrm>
            <a:off x="7902575" y="98425"/>
            <a:ext cx="9445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altLang="zh-CN" sz="2000">
                <a:solidFill>
                  <a:srgbClr val="FF3300"/>
                </a:solidFill>
              </a:rPr>
              <a:t>caller</a:t>
            </a:r>
          </a:p>
          <a:p>
            <a:pPr eaLnBrk="1" hangingPunct="1"/>
            <a:r>
              <a:rPr lang="zh-CN" altLang="en-US" sz="2000">
                <a:solidFill>
                  <a:srgbClr val="FF3300"/>
                </a:solidFill>
              </a:rPr>
              <a:t>帧底</a:t>
            </a:r>
          </a:p>
        </p:txBody>
      </p:sp>
      <p:sp>
        <p:nvSpPr>
          <p:cNvPr id="738316" name="Text Box 12"/>
          <p:cNvSpPr txBox="1">
            <a:spLocks noChangeArrowheads="1"/>
          </p:cNvSpPr>
          <p:nvPr/>
        </p:nvSpPr>
        <p:spPr bwMode="auto">
          <a:xfrm>
            <a:off x="115888" y="46038"/>
            <a:ext cx="3286125" cy="25733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altLang="zh-CN"/>
              <a:t>int add ( int x, int y ) {</a:t>
            </a:r>
          </a:p>
          <a:p>
            <a:pPr marL="342900" indent="-342900"/>
            <a:r>
              <a:rPr lang="en-US" altLang="zh-CN"/>
              <a:t>	 return x+y;</a:t>
            </a:r>
          </a:p>
          <a:p>
            <a:pPr marL="342900" indent="-342900"/>
            <a:r>
              <a:rPr lang="en-US" altLang="zh-CN"/>
              <a:t>}</a:t>
            </a:r>
          </a:p>
          <a:p>
            <a:pPr marL="342900" indent="-342900"/>
            <a:r>
              <a:rPr lang="en-US" altLang="zh-CN"/>
              <a:t>int	 caller ( ) {	</a:t>
            </a:r>
          </a:p>
          <a:p>
            <a:pPr marL="342900" indent="-342900"/>
            <a:r>
              <a:rPr lang="en-US" altLang="zh-CN"/>
              <a:t>	 int	t1 = 125;</a:t>
            </a:r>
          </a:p>
          <a:p>
            <a:pPr marL="342900" indent="-342900"/>
            <a:r>
              <a:rPr lang="en-US" altLang="zh-CN"/>
              <a:t>      int 	t2 = 80;</a:t>
            </a:r>
          </a:p>
          <a:p>
            <a:pPr marL="342900" indent="-342900"/>
            <a:r>
              <a:rPr lang="en-US" altLang="zh-CN"/>
              <a:t>	 int	sum = </a:t>
            </a:r>
            <a:r>
              <a:rPr lang="en-US" altLang="zh-CN">
                <a:solidFill>
                  <a:srgbClr val="FF3300"/>
                </a:solidFill>
              </a:rPr>
              <a:t>add (t1, t2)</a:t>
            </a:r>
            <a:r>
              <a:rPr lang="en-US" altLang="zh-CN"/>
              <a:t>;</a:t>
            </a:r>
          </a:p>
          <a:p>
            <a:pPr marL="342900" indent="-342900"/>
            <a:r>
              <a:rPr lang="en-US" altLang="zh-CN"/>
              <a:t>	 return sum;</a:t>
            </a:r>
            <a:endParaRPr lang="zh-CN" altLang="en-US"/>
          </a:p>
          <a:p>
            <a:pPr marL="342900" indent="-342900"/>
            <a:r>
              <a:rPr lang="en-US" altLang="zh-CN"/>
              <a:t>}</a:t>
            </a:r>
            <a:endParaRPr lang="zh-CN" altLang="en-US"/>
          </a:p>
        </p:txBody>
      </p:sp>
      <p:sp>
        <p:nvSpPr>
          <p:cNvPr id="738317" name="Text Box 13"/>
          <p:cNvSpPr txBox="1">
            <a:spLocks noChangeArrowheads="1"/>
          </p:cNvSpPr>
          <p:nvPr/>
        </p:nvSpPr>
        <p:spPr bwMode="auto">
          <a:xfrm>
            <a:off x="7858125" y="3024188"/>
            <a:ext cx="10795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FF3300"/>
                </a:solidFill>
              </a:rPr>
              <a:t>ESP+4</a:t>
            </a:r>
          </a:p>
        </p:txBody>
      </p:sp>
      <p:grpSp>
        <p:nvGrpSpPr>
          <p:cNvPr id="738318" name="Group 14"/>
          <p:cNvGrpSpPr>
            <a:grpSpLocks/>
          </p:cNvGrpSpPr>
          <p:nvPr/>
        </p:nvGrpSpPr>
        <p:grpSpPr bwMode="auto">
          <a:xfrm>
            <a:off x="2771775" y="3789363"/>
            <a:ext cx="1125538" cy="641350"/>
            <a:chOff x="1746" y="2387"/>
            <a:chExt cx="709" cy="404"/>
          </a:xfrm>
        </p:grpSpPr>
        <p:sp>
          <p:nvSpPr>
            <p:cNvPr id="738319" name="AutoShape 15"/>
            <p:cNvSpPr>
              <a:spLocks/>
            </p:cNvSpPr>
            <p:nvPr/>
          </p:nvSpPr>
          <p:spPr bwMode="auto">
            <a:xfrm>
              <a:off x="1746" y="2443"/>
              <a:ext cx="170" cy="306"/>
            </a:xfrm>
            <a:prstGeom prst="rightBrace">
              <a:avLst>
                <a:gd name="adj1" fmla="val 15000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zh-CN" altLang="en-US" b="0">
                <a:solidFill>
                  <a:srgbClr val="FF3300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38320" name="Text Box 16"/>
            <p:cNvSpPr txBox="1">
              <a:spLocks noChangeArrowheads="1"/>
            </p:cNvSpPr>
            <p:nvPr/>
          </p:nvSpPr>
          <p:spPr bwMode="auto">
            <a:xfrm>
              <a:off x="1888" y="2387"/>
              <a:ext cx="56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rgbClr val="FF3300"/>
                  </a:solidFill>
                  <a:latin typeface="Arial" pitchFamily="34" charset="0"/>
                </a:rPr>
                <a:t>分配局部变量</a:t>
              </a:r>
            </a:p>
          </p:txBody>
        </p:sp>
      </p:grpSp>
      <p:grpSp>
        <p:nvGrpSpPr>
          <p:cNvPr id="738321" name="Group 17"/>
          <p:cNvGrpSpPr>
            <a:grpSpLocks/>
          </p:cNvGrpSpPr>
          <p:nvPr/>
        </p:nvGrpSpPr>
        <p:grpSpPr bwMode="auto">
          <a:xfrm>
            <a:off x="2771775" y="4464050"/>
            <a:ext cx="1125538" cy="927100"/>
            <a:chOff x="1746" y="2812"/>
            <a:chExt cx="709" cy="584"/>
          </a:xfrm>
        </p:grpSpPr>
        <p:sp>
          <p:nvSpPr>
            <p:cNvPr id="738322" name="AutoShape 18"/>
            <p:cNvSpPr>
              <a:spLocks/>
            </p:cNvSpPr>
            <p:nvPr/>
          </p:nvSpPr>
          <p:spPr bwMode="auto">
            <a:xfrm>
              <a:off x="1746" y="2812"/>
              <a:ext cx="170" cy="584"/>
            </a:xfrm>
            <a:prstGeom prst="rightBrace">
              <a:avLst>
                <a:gd name="adj1" fmla="val 28627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zh-CN" altLang="en-US" b="0">
                <a:solidFill>
                  <a:srgbClr val="FF3300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38323" name="Text Box 19"/>
            <p:cNvSpPr txBox="1">
              <a:spLocks noChangeArrowheads="1"/>
            </p:cNvSpPr>
            <p:nvPr/>
          </p:nvSpPr>
          <p:spPr bwMode="auto">
            <a:xfrm>
              <a:off x="1888" y="2897"/>
              <a:ext cx="56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rgbClr val="FF3300"/>
                  </a:solidFill>
                  <a:latin typeface="Arial" pitchFamily="34" charset="0"/>
                </a:rPr>
                <a:t>准备入口参数</a:t>
              </a:r>
            </a:p>
          </p:txBody>
        </p:sp>
      </p:grpSp>
      <p:grpSp>
        <p:nvGrpSpPr>
          <p:cNvPr id="738324" name="Group 20"/>
          <p:cNvGrpSpPr>
            <a:grpSpLocks/>
          </p:cNvGrpSpPr>
          <p:nvPr/>
        </p:nvGrpSpPr>
        <p:grpSpPr bwMode="auto">
          <a:xfrm>
            <a:off x="4706938" y="765175"/>
            <a:ext cx="809625" cy="2746375"/>
            <a:chOff x="2965" y="482"/>
            <a:chExt cx="510" cy="1730"/>
          </a:xfrm>
        </p:grpSpPr>
        <p:sp>
          <p:nvSpPr>
            <p:cNvPr id="738325" name="Text Box 21"/>
            <p:cNvSpPr txBox="1">
              <a:spLocks noChangeArrowheads="1"/>
            </p:cNvSpPr>
            <p:nvPr/>
          </p:nvSpPr>
          <p:spPr bwMode="auto">
            <a:xfrm>
              <a:off x="3050" y="482"/>
              <a:ext cx="39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000"/>
                <a:t>-4</a:t>
              </a:r>
            </a:p>
          </p:txBody>
        </p:sp>
        <p:sp>
          <p:nvSpPr>
            <p:cNvPr id="738326" name="Text Box 22"/>
            <p:cNvSpPr txBox="1">
              <a:spLocks noChangeArrowheads="1"/>
            </p:cNvSpPr>
            <p:nvPr/>
          </p:nvSpPr>
          <p:spPr bwMode="auto">
            <a:xfrm>
              <a:off x="3050" y="794"/>
              <a:ext cx="39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000"/>
                <a:t>-8</a:t>
              </a:r>
            </a:p>
          </p:txBody>
        </p:sp>
        <p:sp>
          <p:nvSpPr>
            <p:cNvPr id="738327" name="Text Box 23"/>
            <p:cNvSpPr txBox="1">
              <a:spLocks noChangeArrowheads="1"/>
            </p:cNvSpPr>
            <p:nvPr/>
          </p:nvSpPr>
          <p:spPr bwMode="auto">
            <a:xfrm>
              <a:off x="2965" y="1219"/>
              <a:ext cx="48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000"/>
                <a:t>-12</a:t>
              </a:r>
            </a:p>
          </p:txBody>
        </p:sp>
        <p:sp>
          <p:nvSpPr>
            <p:cNvPr id="738328" name="Text Box 24"/>
            <p:cNvSpPr txBox="1">
              <a:spLocks noChangeArrowheads="1"/>
            </p:cNvSpPr>
            <p:nvPr/>
          </p:nvSpPr>
          <p:spPr bwMode="auto">
            <a:xfrm>
              <a:off x="2965" y="1565"/>
              <a:ext cx="48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000"/>
                <a:t>-16</a:t>
              </a:r>
            </a:p>
          </p:txBody>
        </p:sp>
        <p:sp>
          <p:nvSpPr>
            <p:cNvPr id="738329" name="Text Box 25"/>
            <p:cNvSpPr txBox="1">
              <a:spLocks noChangeArrowheads="1"/>
            </p:cNvSpPr>
            <p:nvPr/>
          </p:nvSpPr>
          <p:spPr bwMode="auto">
            <a:xfrm>
              <a:off x="2993" y="1962"/>
              <a:ext cx="48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000"/>
                <a:t>-20</a:t>
              </a:r>
            </a:p>
          </p:txBody>
        </p:sp>
      </p:grpSp>
      <p:grpSp>
        <p:nvGrpSpPr>
          <p:cNvPr id="738330" name="Group 26"/>
          <p:cNvGrpSpPr>
            <a:grpSpLocks/>
          </p:cNvGrpSpPr>
          <p:nvPr/>
        </p:nvGrpSpPr>
        <p:grpSpPr bwMode="auto">
          <a:xfrm>
            <a:off x="1781175" y="5454650"/>
            <a:ext cx="3060700" cy="366713"/>
            <a:chOff x="1122" y="3436"/>
            <a:chExt cx="1928" cy="231"/>
          </a:xfrm>
        </p:grpSpPr>
        <p:sp>
          <p:nvSpPr>
            <p:cNvPr id="738331" name="Text Box 27"/>
            <p:cNvSpPr txBox="1">
              <a:spLocks noChangeArrowheads="1"/>
            </p:cNvSpPr>
            <p:nvPr/>
          </p:nvSpPr>
          <p:spPr bwMode="auto">
            <a:xfrm>
              <a:off x="1377" y="3436"/>
              <a:ext cx="1673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zh-CN" altLang="en-US">
                  <a:solidFill>
                    <a:srgbClr val="FF3300"/>
                  </a:solidFill>
                </a:rPr>
                <a:t>返回参数总在</a:t>
              </a:r>
              <a:r>
                <a:rPr lang="en-US" altLang="zh-CN">
                  <a:solidFill>
                    <a:srgbClr val="FF3300"/>
                  </a:solidFill>
                </a:rPr>
                <a:t>EAX</a:t>
              </a:r>
              <a:r>
                <a:rPr lang="zh-CN" altLang="en-US">
                  <a:solidFill>
                    <a:srgbClr val="FF3300"/>
                  </a:solidFill>
                </a:rPr>
                <a:t>中</a:t>
              </a:r>
            </a:p>
          </p:txBody>
        </p:sp>
        <p:sp>
          <p:nvSpPr>
            <p:cNvPr id="738332" name="Line 28"/>
            <p:cNvSpPr>
              <a:spLocks noChangeShapeType="1"/>
            </p:cNvSpPr>
            <p:nvPr/>
          </p:nvSpPr>
          <p:spPr bwMode="auto">
            <a:xfrm flipH="1">
              <a:off x="1122" y="3549"/>
              <a:ext cx="284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38333" name="Group 29"/>
          <p:cNvGrpSpPr>
            <a:grpSpLocks/>
          </p:cNvGrpSpPr>
          <p:nvPr/>
        </p:nvGrpSpPr>
        <p:grpSpPr bwMode="auto">
          <a:xfrm>
            <a:off x="2771775" y="5768975"/>
            <a:ext cx="1125538" cy="641350"/>
            <a:chOff x="1746" y="3634"/>
            <a:chExt cx="709" cy="404"/>
          </a:xfrm>
        </p:grpSpPr>
        <p:sp>
          <p:nvSpPr>
            <p:cNvPr id="738334" name="AutoShape 30"/>
            <p:cNvSpPr>
              <a:spLocks/>
            </p:cNvSpPr>
            <p:nvPr/>
          </p:nvSpPr>
          <p:spPr bwMode="auto">
            <a:xfrm>
              <a:off x="1746" y="3677"/>
              <a:ext cx="142" cy="269"/>
            </a:xfrm>
            <a:prstGeom prst="rightBrace">
              <a:avLst>
                <a:gd name="adj1" fmla="val 15786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zh-CN" altLang="en-US" b="0">
                <a:solidFill>
                  <a:srgbClr val="FF3300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38335" name="Text Box 31"/>
            <p:cNvSpPr txBox="1">
              <a:spLocks noChangeArrowheads="1"/>
            </p:cNvSpPr>
            <p:nvPr/>
          </p:nvSpPr>
          <p:spPr bwMode="auto">
            <a:xfrm>
              <a:off x="1888" y="3634"/>
              <a:ext cx="56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rgbClr val="FF3300"/>
                  </a:solidFill>
                  <a:latin typeface="Arial" pitchFamily="34" charset="0"/>
                </a:rPr>
                <a:t>准备返回参数</a:t>
              </a:r>
            </a:p>
          </p:txBody>
        </p:sp>
      </p:grpSp>
      <p:sp>
        <p:nvSpPr>
          <p:cNvPr id="738336" name="Text Box 32"/>
          <p:cNvSpPr txBox="1">
            <a:spLocks noChangeArrowheads="1"/>
          </p:cNvSpPr>
          <p:nvPr/>
        </p:nvSpPr>
        <p:spPr bwMode="auto">
          <a:xfrm>
            <a:off x="6372225" y="5770563"/>
            <a:ext cx="2744788" cy="9445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"/>
              </a:spcBef>
            </a:pPr>
            <a:r>
              <a:rPr lang="en-US" altLang="zh-CN">
                <a:solidFill>
                  <a:srgbClr val="3333CC"/>
                </a:solidFill>
              </a:rPr>
              <a:t>add</a:t>
            </a:r>
            <a:r>
              <a:rPr lang="zh-CN" altLang="en-US">
                <a:solidFill>
                  <a:srgbClr val="3333CC"/>
                </a:solidFill>
              </a:rPr>
              <a:t>函数开始是什么？</a:t>
            </a:r>
          </a:p>
          <a:p>
            <a:pPr marL="342900" indent="-342900">
              <a:spcBef>
                <a:spcPct val="5000"/>
              </a:spcBef>
            </a:pPr>
            <a:r>
              <a:rPr lang="en-US" altLang="zh-CN">
                <a:solidFill>
                  <a:srgbClr val="FF3300"/>
                </a:solidFill>
              </a:rPr>
              <a:t>pushl   %ebp</a:t>
            </a:r>
          </a:p>
          <a:p>
            <a:pPr marL="342900" indent="-342900">
              <a:spcBef>
                <a:spcPct val="5000"/>
              </a:spcBef>
            </a:pPr>
            <a:r>
              <a:rPr lang="en-US" altLang="zh-CN">
                <a:solidFill>
                  <a:srgbClr val="FF3300"/>
                </a:solidFill>
              </a:rPr>
              <a:t>movl   %esp, %ebp</a:t>
            </a:r>
          </a:p>
        </p:txBody>
      </p:sp>
      <p:sp>
        <p:nvSpPr>
          <p:cNvPr id="738337" name="Line 33"/>
          <p:cNvSpPr>
            <a:spLocks noChangeShapeType="1"/>
          </p:cNvSpPr>
          <p:nvPr/>
        </p:nvSpPr>
        <p:spPr bwMode="auto">
          <a:xfrm flipH="1" flipV="1">
            <a:off x="5786438" y="5003800"/>
            <a:ext cx="1711325" cy="11699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38338" name="Group 34"/>
          <p:cNvGrpSpPr>
            <a:grpSpLocks/>
          </p:cNvGrpSpPr>
          <p:nvPr/>
        </p:nvGrpSpPr>
        <p:grpSpPr bwMode="auto">
          <a:xfrm>
            <a:off x="3446463" y="142875"/>
            <a:ext cx="1081087" cy="2151063"/>
            <a:chOff x="2171" y="119"/>
            <a:chExt cx="681" cy="1355"/>
          </a:xfrm>
        </p:grpSpPr>
        <p:sp>
          <p:nvSpPr>
            <p:cNvPr id="738339" name="Text Box 35"/>
            <p:cNvSpPr txBox="1">
              <a:spLocks noChangeArrowheads="1"/>
            </p:cNvSpPr>
            <p:nvPr/>
          </p:nvSpPr>
          <p:spPr bwMode="auto">
            <a:xfrm>
              <a:off x="2171" y="119"/>
              <a:ext cx="681" cy="1355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25000"/>
                </a:spcBef>
              </a:pPr>
              <a:r>
                <a:rPr lang="en-US" altLang="zh-CN"/>
                <a:t> </a:t>
              </a:r>
              <a:r>
                <a:rPr lang="en-US" altLang="zh-CN">
                  <a:solidFill>
                    <a:srgbClr val="3333CC"/>
                  </a:solidFill>
                </a:rPr>
                <a:t>add</a:t>
              </a:r>
            </a:p>
            <a:p>
              <a:pPr marL="342900" indent="-342900">
                <a:spcBef>
                  <a:spcPct val="25000"/>
                </a:spcBef>
              </a:pPr>
              <a:endParaRPr lang="en-US" altLang="zh-CN">
                <a:solidFill>
                  <a:srgbClr val="3333CC"/>
                </a:solidFill>
              </a:endParaRPr>
            </a:p>
            <a:p>
              <a:pPr marL="342900" indent="-342900">
                <a:spcBef>
                  <a:spcPct val="25000"/>
                </a:spcBef>
              </a:pPr>
              <a:r>
                <a:rPr lang="en-US" altLang="zh-CN">
                  <a:solidFill>
                    <a:srgbClr val="3333CC"/>
                  </a:solidFill>
                </a:rPr>
                <a:t>caller</a:t>
              </a:r>
            </a:p>
            <a:p>
              <a:pPr marL="342900" indent="-342900">
                <a:spcBef>
                  <a:spcPct val="25000"/>
                </a:spcBef>
              </a:pPr>
              <a:endParaRPr lang="en-US" altLang="zh-CN">
                <a:solidFill>
                  <a:srgbClr val="3333CC"/>
                </a:solidFill>
              </a:endParaRPr>
            </a:p>
            <a:p>
              <a:pPr marL="342900" indent="-342900">
                <a:spcBef>
                  <a:spcPct val="25000"/>
                </a:spcBef>
              </a:pPr>
              <a:r>
                <a:rPr lang="en-US" altLang="zh-CN">
                  <a:solidFill>
                    <a:srgbClr val="3333CC"/>
                  </a:solidFill>
                </a:rPr>
                <a:t>  P</a:t>
              </a:r>
            </a:p>
            <a:p>
              <a:pPr marL="342900" indent="-342900">
                <a:spcBef>
                  <a:spcPct val="50000"/>
                </a:spcBef>
              </a:pPr>
              <a:endParaRPr lang="en-US" altLang="zh-CN"/>
            </a:p>
          </p:txBody>
        </p:sp>
        <p:sp>
          <p:nvSpPr>
            <p:cNvPr id="738340" name="Line 36"/>
            <p:cNvSpPr>
              <a:spLocks noChangeShapeType="1"/>
            </p:cNvSpPr>
            <p:nvPr/>
          </p:nvSpPr>
          <p:spPr bwMode="auto">
            <a:xfrm flipV="1">
              <a:off x="2370" y="743"/>
              <a:ext cx="0" cy="28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8341" name="Line 37"/>
            <p:cNvSpPr>
              <a:spLocks noChangeShapeType="1"/>
            </p:cNvSpPr>
            <p:nvPr/>
          </p:nvSpPr>
          <p:spPr bwMode="auto">
            <a:xfrm flipV="1">
              <a:off x="2370" y="289"/>
              <a:ext cx="0" cy="28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38342" name="Line 38"/>
          <p:cNvSpPr>
            <a:spLocks noChangeShapeType="1"/>
          </p:cNvSpPr>
          <p:nvPr/>
        </p:nvSpPr>
        <p:spPr bwMode="auto">
          <a:xfrm>
            <a:off x="2185988" y="3698875"/>
            <a:ext cx="2295525" cy="134938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38343" name="Line 39"/>
          <p:cNvSpPr>
            <a:spLocks noChangeShapeType="1"/>
          </p:cNvSpPr>
          <p:nvPr/>
        </p:nvSpPr>
        <p:spPr bwMode="auto">
          <a:xfrm flipV="1">
            <a:off x="2727325" y="2214563"/>
            <a:ext cx="2565400" cy="166370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38344" name="Line 40"/>
          <p:cNvSpPr>
            <a:spLocks noChangeShapeType="1"/>
          </p:cNvSpPr>
          <p:nvPr/>
        </p:nvSpPr>
        <p:spPr bwMode="auto">
          <a:xfrm flipV="1">
            <a:off x="2501900" y="1538288"/>
            <a:ext cx="2835275" cy="2746375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38345" name="Line 41"/>
          <p:cNvSpPr>
            <a:spLocks noChangeShapeType="1"/>
          </p:cNvSpPr>
          <p:nvPr/>
        </p:nvSpPr>
        <p:spPr bwMode="auto">
          <a:xfrm flipV="1">
            <a:off x="2592388" y="3294063"/>
            <a:ext cx="2789237" cy="1484312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38346" name="Line 42"/>
          <p:cNvSpPr>
            <a:spLocks noChangeShapeType="1"/>
          </p:cNvSpPr>
          <p:nvPr/>
        </p:nvSpPr>
        <p:spPr bwMode="auto">
          <a:xfrm flipV="1">
            <a:off x="2501900" y="3924300"/>
            <a:ext cx="2835275" cy="1439863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38347" name="Rectangle 43"/>
          <p:cNvSpPr>
            <a:spLocks noChangeArrowheads="1"/>
          </p:cNvSpPr>
          <p:nvPr/>
        </p:nvSpPr>
        <p:spPr bwMode="auto">
          <a:xfrm>
            <a:off x="3402013" y="6345238"/>
            <a:ext cx="2493962" cy="466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pPr indent="269875">
              <a:lnSpc>
                <a:spcPct val="85000"/>
              </a:lnSpc>
            </a:pPr>
            <a:r>
              <a:rPr lang="en-US" altLang="zh-CN">
                <a:solidFill>
                  <a:srgbClr val="3333CC"/>
                </a:solidFill>
              </a:rPr>
              <a:t>movl 	%ebp, %esp</a:t>
            </a:r>
          </a:p>
          <a:p>
            <a:pPr indent="269875">
              <a:lnSpc>
                <a:spcPct val="85000"/>
              </a:lnSpc>
            </a:pPr>
            <a:r>
              <a:rPr lang="en-US" altLang="zh-CN">
                <a:solidFill>
                  <a:srgbClr val="3333CC"/>
                </a:solidFill>
              </a:rPr>
              <a:t>popl	%ebp</a:t>
            </a:r>
          </a:p>
        </p:txBody>
      </p:sp>
      <p:sp>
        <p:nvSpPr>
          <p:cNvPr id="738348" name="Line 44"/>
          <p:cNvSpPr>
            <a:spLocks noChangeShapeType="1"/>
          </p:cNvSpPr>
          <p:nvPr/>
        </p:nvSpPr>
        <p:spPr bwMode="auto">
          <a:xfrm>
            <a:off x="746125" y="6489700"/>
            <a:ext cx="2700338" cy="4445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8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8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38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3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3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38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38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38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38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38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38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38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38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38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738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738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738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7383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7383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738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738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738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738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738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8307" grpId="0"/>
      <p:bldP spid="738315" grpId="0"/>
      <p:bldP spid="738316" grpId="0" animBg="1"/>
      <p:bldP spid="738317" grpId="0"/>
      <p:bldP spid="738337" grpId="0" animBg="1"/>
      <p:bldP spid="738342" grpId="0" animBg="1"/>
      <p:bldP spid="738343" grpId="0" animBg="1"/>
      <p:bldP spid="738344" grpId="0" animBg="1"/>
      <p:bldP spid="738345" grpId="0" animBg="1"/>
      <p:bldP spid="738346" grpId="0" animBg="1"/>
      <p:bldP spid="738347" grpId="0"/>
      <p:bldP spid="73834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过程调用参数传递举例</a:t>
            </a:r>
          </a:p>
        </p:txBody>
      </p:sp>
      <p:sp>
        <p:nvSpPr>
          <p:cNvPr id="739331" name="Text Box 3"/>
          <p:cNvSpPr txBox="1">
            <a:spLocks noChangeArrowheads="1"/>
          </p:cNvSpPr>
          <p:nvPr/>
        </p:nvSpPr>
        <p:spPr bwMode="auto">
          <a:xfrm>
            <a:off x="746125" y="5753100"/>
            <a:ext cx="2338388" cy="8715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tIns="0" bIns="0"/>
          <a:lstStyle/>
          <a:p>
            <a:pPr algn="just" eaLnBrk="1" hangingPunct="1"/>
            <a:r>
              <a:rPr lang="zh-CN" altLang="en-US" sz="2000"/>
              <a:t>程序一的输出：</a:t>
            </a:r>
          </a:p>
          <a:p>
            <a:pPr algn="just" eaLnBrk="1" hangingPunct="1"/>
            <a:r>
              <a:rPr lang="en-US" altLang="zh-CN" sz="2000"/>
              <a:t>a=15	b=22</a:t>
            </a:r>
          </a:p>
          <a:p>
            <a:pPr algn="just" eaLnBrk="1" hangingPunct="1"/>
            <a:r>
              <a:rPr lang="en-US" altLang="zh-CN" sz="2000"/>
              <a:t>a=22	b=15</a:t>
            </a:r>
          </a:p>
        </p:txBody>
      </p:sp>
      <p:sp>
        <p:nvSpPr>
          <p:cNvPr id="739332" name="Text Box 4"/>
          <p:cNvSpPr txBox="1">
            <a:spLocks noChangeArrowheads="1"/>
          </p:cNvSpPr>
          <p:nvPr/>
        </p:nvSpPr>
        <p:spPr bwMode="auto">
          <a:xfrm>
            <a:off x="5697538" y="5724525"/>
            <a:ext cx="2212975" cy="9001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tIns="0" bIns="0"/>
          <a:lstStyle/>
          <a:p>
            <a:pPr algn="just" eaLnBrk="1" hangingPunct="1"/>
            <a:r>
              <a:rPr lang="zh-CN" altLang="en-US" sz="2000"/>
              <a:t>程序二的输出：</a:t>
            </a:r>
          </a:p>
          <a:p>
            <a:pPr algn="just" eaLnBrk="1" hangingPunct="1"/>
            <a:r>
              <a:rPr lang="en-US" altLang="zh-CN" sz="2000"/>
              <a:t>a=15	b=22</a:t>
            </a:r>
          </a:p>
          <a:p>
            <a:pPr algn="just" eaLnBrk="1" hangingPunct="1"/>
            <a:r>
              <a:rPr lang="en-US" altLang="zh-CN" sz="2000"/>
              <a:t>a=15	b=22</a:t>
            </a:r>
          </a:p>
        </p:txBody>
      </p:sp>
      <p:sp>
        <p:nvSpPr>
          <p:cNvPr id="739333" name="Text Box 5"/>
          <p:cNvSpPr txBox="1">
            <a:spLocks noChangeArrowheads="1"/>
          </p:cNvSpPr>
          <p:nvPr/>
        </p:nvSpPr>
        <p:spPr bwMode="auto">
          <a:xfrm>
            <a:off x="161925" y="908050"/>
            <a:ext cx="4184650" cy="47244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/>
            <a:r>
              <a:rPr lang="zh-CN" altLang="en-US" sz="2000">
                <a:latin typeface="Arial" pitchFamily="34" charset="0"/>
              </a:rPr>
              <a:t>程序一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#include &lt;stdio.h&gt;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main ( )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{ 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   int a=15, b=22;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   printf (“a=%d\tb=%d\n”, a, b);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   </a:t>
            </a:r>
            <a:r>
              <a:rPr lang="en-US" altLang="zh-CN" sz="2000">
                <a:solidFill>
                  <a:srgbClr val="FF3300"/>
                </a:solidFill>
                <a:latin typeface="Arial" pitchFamily="34" charset="0"/>
              </a:rPr>
              <a:t>swap (&amp;a, &amp;b);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   printf (“a=%d\tb=%d\n”, a, b);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}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swap (int *x, int *y )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{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	int t=*x;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	*x=*y;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	*y=t;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}</a:t>
            </a:r>
          </a:p>
          <a:p>
            <a:pPr marL="342900" indent="-342900"/>
            <a:endParaRPr lang="en-US" altLang="zh-CN" sz="2000">
              <a:latin typeface="Arial" pitchFamily="34" charset="0"/>
            </a:endParaRPr>
          </a:p>
        </p:txBody>
      </p:sp>
      <p:sp>
        <p:nvSpPr>
          <p:cNvPr id="739334" name="Text Box 6"/>
          <p:cNvSpPr txBox="1">
            <a:spLocks noChangeArrowheads="1"/>
          </p:cNvSpPr>
          <p:nvPr/>
        </p:nvSpPr>
        <p:spPr bwMode="auto">
          <a:xfrm>
            <a:off x="4751388" y="863600"/>
            <a:ext cx="4186237" cy="47244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/>
            <a:r>
              <a:rPr lang="zh-CN" altLang="en-US" sz="2000">
                <a:latin typeface="Arial" pitchFamily="34" charset="0"/>
              </a:rPr>
              <a:t>程序二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#include &lt;stdio.h&gt;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main ( )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{ 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   int a=15, b=22;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   printf (“a=%d\tb=%d\n”, a, b);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   </a:t>
            </a:r>
            <a:r>
              <a:rPr lang="en-US" altLang="zh-CN" sz="2000">
                <a:solidFill>
                  <a:srgbClr val="FF3300"/>
                </a:solidFill>
                <a:latin typeface="Arial" pitchFamily="34" charset="0"/>
              </a:rPr>
              <a:t>swap (a, b);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   printf (“a=%d\tb=%d\n”, a, b);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}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swap (int x, int y )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{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	int t=x;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	x=y;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	y=t;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}</a:t>
            </a:r>
          </a:p>
          <a:p>
            <a:pPr marL="342900" indent="-342900"/>
            <a:endParaRPr lang="en-US" altLang="zh-CN" sz="2000">
              <a:latin typeface="Arial" pitchFamily="34" charset="0"/>
            </a:endParaRPr>
          </a:p>
        </p:txBody>
      </p:sp>
      <p:sp>
        <p:nvSpPr>
          <p:cNvPr id="739335" name="Rectangle 7"/>
          <p:cNvSpPr>
            <a:spLocks noChangeArrowheads="1"/>
          </p:cNvSpPr>
          <p:nvPr/>
        </p:nvSpPr>
        <p:spPr bwMode="auto">
          <a:xfrm>
            <a:off x="1827213" y="4508500"/>
            <a:ext cx="2139950" cy="427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zh-CN" altLang="en-US" sz="2200">
                <a:solidFill>
                  <a:srgbClr val="FF3300"/>
                </a:solidFill>
              </a:rPr>
              <a:t>按地址传递参数</a:t>
            </a:r>
          </a:p>
        </p:txBody>
      </p:sp>
      <p:sp>
        <p:nvSpPr>
          <p:cNvPr id="739336" name="Rectangle 8"/>
          <p:cNvSpPr>
            <a:spLocks noChangeArrowheads="1"/>
          </p:cNvSpPr>
          <p:nvPr/>
        </p:nvSpPr>
        <p:spPr bwMode="auto">
          <a:xfrm>
            <a:off x="6597650" y="4554538"/>
            <a:ext cx="1860550" cy="4270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zh-CN" altLang="en-US" sz="2200">
                <a:solidFill>
                  <a:srgbClr val="FF3300"/>
                </a:solidFill>
              </a:rPr>
              <a:t>按值传递参数</a:t>
            </a:r>
          </a:p>
        </p:txBody>
      </p:sp>
      <p:sp>
        <p:nvSpPr>
          <p:cNvPr id="739337" name="Text Box 9"/>
          <p:cNvSpPr txBox="1">
            <a:spLocks noChangeArrowheads="1"/>
          </p:cNvSpPr>
          <p:nvPr/>
        </p:nvSpPr>
        <p:spPr bwMode="auto">
          <a:xfrm>
            <a:off x="1692275" y="5138738"/>
            <a:ext cx="2700338" cy="4270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200">
                <a:solidFill>
                  <a:srgbClr val="3333CC"/>
                </a:solidFill>
              </a:rPr>
              <a:t>执行结果？为什么？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9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9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39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39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39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9331" grpId="0"/>
      <p:bldP spid="739332" grpId="0" animBg="1"/>
      <p:bldP spid="739335" grpId="0"/>
      <p:bldP spid="73933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03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41875" y="863600"/>
            <a:ext cx="3825875" cy="4230688"/>
          </a:xfrm>
          <a:prstGeom prst="rect">
            <a:avLst/>
          </a:prstGeom>
          <a:noFill/>
        </p:spPr>
      </p:pic>
      <p:sp>
        <p:nvSpPr>
          <p:cNvPr id="740355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过程调用参数传递举例</a:t>
            </a:r>
          </a:p>
        </p:txBody>
      </p:sp>
      <p:pic>
        <p:nvPicPr>
          <p:cNvPr id="74035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3838" y="638175"/>
            <a:ext cx="4662487" cy="6038850"/>
          </a:xfrm>
          <a:prstGeom prst="rect">
            <a:avLst/>
          </a:prstGeom>
          <a:noFill/>
        </p:spPr>
      </p:pic>
      <p:grpSp>
        <p:nvGrpSpPr>
          <p:cNvPr id="740357" name="Group 5"/>
          <p:cNvGrpSpPr>
            <a:grpSpLocks/>
          </p:cNvGrpSpPr>
          <p:nvPr/>
        </p:nvGrpSpPr>
        <p:grpSpPr bwMode="auto">
          <a:xfrm>
            <a:off x="5607050" y="3783013"/>
            <a:ext cx="2249488" cy="320675"/>
            <a:chOff x="3674" y="2752"/>
            <a:chExt cx="1417" cy="202"/>
          </a:xfrm>
        </p:grpSpPr>
        <p:sp>
          <p:nvSpPr>
            <p:cNvPr id="740358" name="Line 6"/>
            <p:cNvSpPr>
              <a:spLocks noChangeShapeType="1"/>
            </p:cNvSpPr>
            <p:nvPr/>
          </p:nvSpPr>
          <p:spPr bwMode="auto">
            <a:xfrm>
              <a:off x="3674" y="2954"/>
              <a:ext cx="14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0359" name="Text Box 7"/>
            <p:cNvSpPr txBox="1">
              <a:spLocks noChangeArrowheads="1"/>
            </p:cNvSpPr>
            <p:nvPr/>
          </p:nvSpPr>
          <p:spPr bwMode="auto">
            <a:xfrm>
              <a:off x="4042" y="2752"/>
              <a:ext cx="709" cy="173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tIns="0" bIns="0"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zh-CN" altLang="en-US">
                  <a:solidFill>
                    <a:srgbClr val="FF3300"/>
                  </a:solidFill>
                </a:rPr>
                <a:t>返回地址</a:t>
              </a:r>
            </a:p>
          </p:txBody>
        </p:sp>
      </p:grpSp>
      <p:grpSp>
        <p:nvGrpSpPr>
          <p:cNvPr id="740360" name="Group 8"/>
          <p:cNvGrpSpPr>
            <a:grpSpLocks/>
          </p:cNvGrpSpPr>
          <p:nvPr/>
        </p:nvGrpSpPr>
        <p:grpSpPr bwMode="auto">
          <a:xfrm>
            <a:off x="5607050" y="4149725"/>
            <a:ext cx="2249488" cy="320675"/>
            <a:chOff x="3674" y="2979"/>
            <a:chExt cx="1417" cy="202"/>
          </a:xfrm>
        </p:grpSpPr>
        <p:sp>
          <p:nvSpPr>
            <p:cNvPr id="740361" name="Line 9"/>
            <p:cNvSpPr>
              <a:spLocks noChangeShapeType="1"/>
            </p:cNvSpPr>
            <p:nvPr/>
          </p:nvSpPr>
          <p:spPr bwMode="auto">
            <a:xfrm>
              <a:off x="3674" y="3181"/>
              <a:ext cx="14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0362" name="Text Box 10"/>
            <p:cNvSpPr txBox="1">
              <a:spLocks noChangeArrowheads="1"/>
            </p:cNvSpPr>
            <p:nvPr/>
          </p:nvSpPr>
          <p:spPr bwMode="auto">
            <a:xfrm>
              <a:off x="3730" y="2979"/>
              <a:ext cx="1333" cy="173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tIns="0" bIns="0"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EBP</a:t>
              </a:r>
              <a:r>
                <a:rPr lang="zh-CN" altLang="en-US">
                  <a:solidFill>
                    <a:srgbClr val="FF3300"/>
                  </a:solidFill>
                </a:rPr>
                <a:t>在</a:t>
              </a:r>
              <a:r>
                <a:rPr lang="en-US" altLang="zh-CN">
                  <a:solidFill>
                    <a:srgbClr val="FF3300"/>
                  </a:solidFill>
                </a:rPr>
                <a:t>main</a:t>
              </a:r>
              <a:r>
                <a:rPr lang="zh-CN" altLang="en-US">
                  <a:solidFill>
                    <a:srgbClr val="FF3300"/>
                  </a:solidFill>
                </a:rPr>
                <a:t>中的值</a:t>
              </a:r>
            </a:p>
          </p:txBody>
        </p:sp>
      </p:grpSp>
      <p:grpSp>
        <p:nvGrpSpPr>
          <p:cNvPr id="740363" name="Group 11"/>
          <p:cNvGrpSpPr>
            <a:grpSpLocks/>
          </p:cNvGrpSpPr>
          <p:nvPr/>
        </p:nvGrpSpPr>
        <p:grpSpPr bwMode="auto">
          <a:xfrm>
            <a:off x="4706938" y="4149725"/>
            <a:ext cx="854075" cy="366713"/>
            <a:chOff x="3334" y="3861"/>
            <a:chExt cx="538" cy="231"/>
          </a:xfrm>
        </p:grpSpPr>
        <p:sp>
          <p:nvSpPr>
            <p:cNvPr id="740364" name="Text Box 12"/>
            <p:cNvSpPr txBox="1">
              <a:spLocks noChangeArrowheads="1"/>
            </p:cNvSpPr>
            <p:nvPr/>
          </p:nvSpPr>
          <p:spPr bwMode="auto">
            <a:xfrm>
              <a:off x="3334" y="3861"/>
              <a:ext cx="453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EBP</a:t>
              </a:r>
            </a:p>
          </p:txBody>
        </p:sp>
        <p:sp>
          <p:nvSpPr>
            <p:cNvPr id="740365" name="Line 13"/>
            <p:cNvSpPr>
              <a:spLocks noChangeShapeType="1"/>
            </p:cNvSpPr>
            <p:nvPr/>
          </p:nvSpPr>
          <p:spPr bwMode="auto">
            <a:xfrm>
              <a:off x="3702" y="3974"/>
              <a:ext cx="17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40366" name="Line 14"/>
          <p:cNvSpPr>
            <a:spLocks noChangeShapeType="1"/>
          </p:cNvSpPr>
          <p:nvPr/>
        </p:nvSpPr>
        <p:spPr bwMode="auto">
          <a:xfrm>
            <a:off x="2906713" y="4329113"/>
            <a:ext cx="184467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0367" name="Text Box 15"/>
          <p:cNvSpPr txBox="1">
            <a:spLocks noChangeArrowheads="1"/>
          </p:cNvSpPr>
          <p:nvPr/>
        </p:nvSpPr>
        <p:spPr bwMode="auto">
          <a:xfrm>
            <a:off x="7829550" y="3376613"/>
            <a:ext cx="10350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EBP+8</a:t>
            </a:r>
          </a:p>
        </p:txBody>
      </p:sp>
      <p:sp>
        <p:nvSpPr>
          <p:cNvPr id="740368" name="Text Box 16"/>
          <p:cNvSpPr txBox="1">
            <a:spLocks noChangeArrowheads="1"/>
          </p:cNvSpPr>
          <p:nvPr/>
        </p:nvSpPr>
        <p:spPr bwMode="auto">
          <a:xfrm>
            <a:off x="7812088" y="2881313"/>
            <a:ext cx="11239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EBP+12</a:t>
            </a:r>
          </a:p>
        </p:txBody>
      </p:sp>
      <p:grpSp>
        <p:nvGrpSpPr>
          <p:cNvPr id="740369" name="Group 17"/>
          <p:cNvGrpSpPr>
            <a:grpSpLocks/>
          </p:cNvGrpSpPr>
          <p:nvPr/>
        </p:nvGrpSpPr>
        <p:grpSpPr bwMode="auto">
          <a:xfrm>
            <a:off x="5607050" y="4503738"/>
            <a:ext cx="2249488" cy="320675"/>
            <a:chOff x="3674" y="2979"/>
            <a:chExt cx="1417" cy="202"/>
          </a:xfrm>
        </p:grpSpPr>
        <p:sp>
          <p:nvSpPr>
            <p:cNvPr id="740370" name="Line 18"/>
            <p:cNvSpPr>
              <a:spLocks noChangeShapeType="1"/>
            </p:cNvSpPr>
            <p:nvPr/>
          </p:nvSpPr>
          <p:spPr bwMode="auto">
            <a:xfrm>
              <a:off x="3674" y="3181"/>
              <a:ext cx="14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0371" name="Text Box 19"/>
            <p:cNvSpPr txBox="1">
              <a:spLocks noChangeArrowheads="1"/>
            </p:cNvSpPr>
            <p:nvPr/>
          </p:nvSpPr>
          <p:spPr bwMode="auto">
            <a:xfrm>
              <a:off x="3730" y="2979"/>
              <a:ext cx="1333" cy="173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tIns="0" bIns="0"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EBX</a:t>
              </a:r>
              <a:r>
                <a:rPr lang="zh-CN" altLang="en-US">
                  <a:solidFill>
                    <a:srgbClr val="FF3300"/>
                  </a:solidFill>
                </a:rPr>
                <a:t>在</a:t>
              </a:r>
              <a:r>
                <a:rPr lang="en-US" altLang="zh-CN">
                  <a:solidFill>
                    <a:srgbClr val="FF3300"/>
                  </a:solidFill>
                </a:rPr>
                <a:t>main</a:t>
              </a:r>
              <a:r>
                <a:rPr lang="zh-CN" altLang="en-US">
                  <a:solidFill>
                    <a:srgbClr val="FF3300"/>
                  </a:solidFill>
                </a:rPr>
                <a:t>中的值</a:t>
              </a:r>
            </a:p>
          </p:txBody>
        </p:sp>
      </p:grpSp>
      <p:sp>
        <p:nvSpPr>
          <p:cNvPr id="740372" name="Text Box 20"/>
          <p:cNvSpPr txBox="1">
            <a:spLocks noChangeArrowheads="1"/>
          </p:cNvSpPr>
          <p:nvPr/>
        </p:nvSpPr>
        <p:spPr bwMode="auto">
          <a:xfrm>
            <a:off x="3446463" y="5003800"/>
            <a:ext cx="283527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3333CC"/>
                </a:solidFill>
              </a:rPr>
              <a:t>R[ecx]</a:t>
            </a:r>
            <a:r>
              <a:rPr lang="en-US" altLang="zh-CN">
                <a:solidFill>
                  <a:srgbClr val="3333CC"/>
                </a:solidFill>
                <a:cs typeface="Times New Roman" pitchFamily="18" charset="0"/>
              </a:rPr>
              <a:t>←M[&amp;a]=</a:t>
            </a:r>
            <a:r>
              <a:rPr lang="en-US" altLang="zh-CN">
                <a:solidFill>
                  <a:srgbClr val="3333CC"/>
                </a:solidFill>
              </a:rPr>
              <a:t>15</a:t>
            </a:r>
          </a:p>
        </p:txBody>
      </p:sp>
      <p:sp>
        <p:nvSpPr>
          <p:cNvPr id="740373" name="Text Box 21"/>
          <p:cNvSpPr txBox="1">
            <a:spLocks noChangeArrowheads="1"/>
          </p:cNvSpPr>
          <p:nvPr/>
        </p:nvSpPr>
        <p:spPr bwMode="auto">
          <a:xfrm>
            <a:off x="3627438" y="5543550"/>
            <a:ext cx="37798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3333CC"/>
                </a:solidFill>
              </a:rPr>
              <a:t>R[ebx]</a:t>
            </a:r>
            <a:r>
              <a:rPr lang="en-US" altLang="zh-CN">
                <a:solidFill>
                  <a:srgbClr val="3333CC"/>
                </a:solidFill>
                <a:cs typeface="Times New Roman" pitchFamily="18" charset="0"/>
              </a:rPr>
              <a:t>←M[&amp;b]=22</a:t>
            </a:r>
            <a:endParaRPr lang="en-US" altLang="zh-CN">
              <a:solidFill>
                <a:srgbClr val="3333CC"/>
              </a:solidFill>
            </a:endParaRPr>
          </a:p>
        </p:txBody>
      </p:sp>
      <p:sp>
        <p:nvSpPr>
          <p:cNvPr id="740374" name="Text Box 22"/>
          <p:cNvSpPr txBox="1">
            <a:spLocks noChangeArrowheads="1"/>
          </p:cNvSpPr>
          <p:nvPr/>
        </p:nvSpPr>
        <p:spPr bwMode="auto">
          <a:xfrm>
            <a:off x="3446463" y="5949950"/>
            <a:ext cx="373538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3333CC"/>
                </a:solidFill>
              </a:rPr>
              <a:t>M[&amp;a] ←</a:t>
            </a:r>
            <a:r>
              <a:rPr lang="en-US" altLang="zh-CN"/>
              <a:t> </a:t>
            </a:r>
            <a:r>
              <a:rPr lang="en-US" altLang="zh-CN">
                <a:solidFill>
                  <a:srgbClr val="3333CC"/>
                </a:solidFill>
              </a:rPr>
              <a:t>R[ebx] </a:t>
            </a:r>
            <a:r>
              <a:rPr lang="en-US" altLang="zh-CN">
                <a:solidFill>
                  <a:srgbClr val="3333CC"/>
                </a:solidFill>
                <a:cs typeface="Times New Roman" pitchFamily="18" charset="0"/>
              </a:rPr>
              <a:t>=</a:t>
            </a:r>
            <a:r>
              <a:rPr lang="en-US" altLang="zh-CN">
                <a:solidFill>
                  <a:srgbClr val="3333CC"/>
                </a:solidFill>
              </a:rPr>
              <a:t>22</a:t>
            </a:r>
          </a:p>
        </p:txBody>
      </p:sp>
      <p:sp>
        <p:nvSpPr>
          <p:cNvPr id="740375" name="Text Box 23"/>
          <p:cNvSpPr txBox="1">
            <a:spLocks noChangeArrowheads="1"/>
          </p:cNvSpPr>
          <p:nvPr/>
        </p:nvSpPr>
        <p:spPr bwMode="auto">
          <a:xfrm>
            <a:off x="3446463" y="6348413"/>
            <a:ext cx="373538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3333CC"/>
                </a:solidFill>
              </a:rPr>
              <a:t>M[&amp;b] ←</a:t>
            </a:r>
            <a:r>
              <a:rPr lang="en-US" altLang="zh-CN"/>
              <a:t> </a:t>
            </a:r>
            <a:r>
              <a:rPr lang="en-US" altLang="zh-CN">
                <a:solidFill>
                  <a:srgbClr val="3333CC"/>
                </a:solidFill>
              </a:rPr>
              <a:t>R[ecx] </a:t>
            </a:r>
            <a:r>
              <a:rPr lang="en-US" altLang="zh-CN">
                <a:solidFill>
                  <a:srgbClr val="3333CC"/>
                </a:solidFill>
                <a:cs typeface="Times New Roman" pitchFamily="18" charset="0"/>
              </a:rPr>
              <a:t>= </a:t>
            </a:r>
            <a:r>
              <a:rPr lang="en-US" altLang="zh-CN">
                <a:solidFill>
                  <a:srgbClr val="3333CC"/>
                </a:solidFill>
              </a:rPr>
              <a:t>15</a:t>
            </a:r>
          </a:p>
        </p:txBody>
      </p:sp>
      <p:sp>
        <p:nvSpPr>
          <p:cNvPr id="740376" name="AutoShape 24"/>
          <p:cNvSpPr>
            <a:spLocks/>
          </p:cNvSpPr>
          <p:nvPr/>
        </p:nvSpPr>
        <p:spPr bwMode="auto">
          <a:xfrm>
            <a:off x="3222625" y="4914900"/>
            <a:ext cx="223838" cy="493713"/>
          </a:xfrm>
          <a:prstGeom prst="rightBrace">
            <a:avLst>
              <a:gd name="adj1" fmla="val 18381"/>
              <a:gd name="adj2" fmla="val 50000"/>
            </a:avLst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0377" name="AutoShape 25"/>
          <p:cNvSpPr>
            <a:spLocks/>
          </p:cNvSpPr>
          <p:nvPr/>
        </p:nvSpPr>
        <p:spPr bwMode="auto">
          <a:xfrm>
            <a:off x="3267075" y="5499100"/>
            <a:ext cx="225425" cy="450850"/>
          </a:xfrm>
          <a:prstGeom prst="rightBrace">
            <a:avLst>
              <a:gd name="adj1" fmla="val 16667"/>
              <a:gd name="adj2" fmla="val 50000"/>
            </a:avLst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0378" name="Text Box 26"/>
          <p:cNvSpPr txBox="1">
            <a:spLocks noChangeArrowheads="1"/>
          </p:cNvSpPr>
          <p:nvPr/>
        </p:nvSpPr>
        <p:spPr bwMode="auto">
          <a:xfrm>
            <a:off x="6686550" y="1444625"/>
            <a:ext cx="314325" cy="27463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22</a:t>
            </a:r>
          </a:p>
        </p:txBody>
      </p:sp>
      <p:sp>
        <p:nvSpPr>
          <p:cNvPr id="740379" name="Text Box 27"/>
          <p:cNvSpPr txBox="1">
            <a:spLocks noChangeArrowheads="1"/>
          </p:cNvSpPr>
          <p:nvPr/>
        </p:nvSpPr>
        <p:spPr bwMode="auto">
          <a:xfrm>
            <a:off x="6686550" y="1854200"/>
            <a:ext cx="314325" cy="27463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15</a:t>
            </a:r>
          </a:p>
        </p:txBody>
      </p:sp>
      <p:sp>
        <p:nvSpPr>
          <p:cNvPr id="740380" name="Text Box 28"/>
          <p:cNvSpPr txBox="1">
            <a:spLocks noChangeArrowheads="1"/>
          </p:cNvSpPr>
          <p:nvPr/>
        </p:nvSpPr>
        <p:spPr bwMode="auto">
          <a:xfrm>
            <a:off x="6102350" y="5184775"/>
            <a:ext cx="30416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/>
              <a:t>局部变量</a:t>
            </a:r>
            <a:r>
              <a:rPr lang="en-US" altLang="zh-CN" sz="2000"/>
              <a:t>a</a:t>
            </a:r>
            <a:r>
              <a:rPr lang="zh-CN" altLang="en-US" sz="2000"/>
              <a:t>和</a:t>
            </a:r>
            <a:r>
              <a:rPr lang="en-US" altLang="zh-CN" sz="2000"/>
              <a:t>b</a:t>
            </a:r>
            <a:r>
              <a:rPr lang="zh-CN" altLang="en-US" sz="2000"/>
              <a:t>确实交换</a:t>
            </a:r>
          </a:p>
        </p:txBody>
      </p:sp>
      <p:sp>
        <p:nvSpPr>
          <p:cNvPr id="740381" name="Line 29"/>
          <p:cNvSpPr>
            <a:spLocks noChangeShapeType="1"/>
          </p:cNvSpPr>
          <p:nvPr/>
        </p:nvSpPr>
        <p:spPr bwMode="auto">
          <a:xfrm>
            <a:off x="3222625" y="1854200"/>
            <a:ext cx="2384425" cy="1260475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0382" name="Line 30"/>
          <p:cNvSpPr>
            <a:spLocks noChangeShapeType="1"/>
          </p:cNvSpPr>
          <p:nvPr/>
        </p:nvSpPr>
        <p:spPr bwMode="auto">
          <a:xfrm>
            <a:off x="3041650" y="2484438"/>
            <a:ext cx="2520950" cy="107950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40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40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40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40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40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40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40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40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40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40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40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40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40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0366" grpId="0" animBg="1"/>
      <p:bldP spid="740367" grpId="0"/>
      <p:bldP spid="740368" grpId="0"/>
      <p:bldP spid="740372" grpId="0"/>
      <p:bldP spid="740373" grpId="0"/>
      <p:bldP spid="740374" grpId="0"/>
      <p:bldP spid="740375" grpId="0"/>
      <p:bldP spid="740378" grpId="0" animBg="1"/>
      <p:bldP spid="740379" grpId="0" animBg="1"/>
      <p:bldP spid="74038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13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76813" y="773113"/>
            <a:ext cx="3871912" cy="4410075"/>
          </a:xfrm>
          <a:prstGeom prst="rect">
            <a:avLst/>
          </a:prstGeom>
          <a:noFill/>
        </p:spPr>
      </p:pic>
      <p:sp>
        <p:nvSpPr>
          <p:cNvPr id="74137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过程调用参数传递举例</a:t>
            </a:r>
          </a:p>
        </p:txBody>
      </p:sp>
      <p:pic>
        <p:nvPicPr>
          <p:cNvPr id="74138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925" y="819150"/>
            <a:ext cx="4365625" cy="5849938"/>
          </a:xfrm>
          <a:prstGeom prst="rect">
            <a:avLst/>
          </a:prstGeom>
          <a:noFill/>
        </p:spPr>
      </p:pic>
      <p:grpSp>
        <p:nvGrpSpPr>
          <p:cNvPr id="741381" name="Group 5"/>
          <p:cNvGrpSpPr>
            <a:grpSpLocks/>
          </p:cNvGrpSpPr>
          <p:nvPr/>
        </p:nvGrpSpPr>
        <p:grpSpPr bwMode="auto">
          <a:xfrm>
            <a:off x="5741988" y="4192588"/>
            <a:ext cx="2249487" cy="320675"/>
            <a:chOff x="3674" y="2752"/>
            <a:chExt cx="1417" cy="202"/>
          </a:xfrm>
        </p:grpSpPr>
        <p:sp>
          <p:nvSpPr>
            <p:cNvPr id="741382" name="Line 6"/>
            <p:cNvSpPr>
              <a:spLocks noChangeShapeType="1"/>
            </p:cNvSpPr>
            <p:nvPr/>
          </p:nvSpPr>
          <p:spPr bwMode="auto">
            <a:xfrm>
              <a:off x="3674" y="2954"/>
              <a:ext cx="14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1383" name="Text Box 7"/>
            <p:cNvSpPr txBox="1">
              <a:spLocks noChangeArrowheads="1"/>
            </p:cNvSpPr>
            <p:nvPr/>
          </p:nvSpPr>
          <p:spPr bwMode="auto">
            <a:xfrm>
              <a:off x="4042" y="2752"/>
              <a:ext cx="709" cy="173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tIns="0" bIns="0"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zh-CN" altLang="en-US">
                  <a:solidFill>
                    <a:srgbClr val="FF3300"/>
                  </a:solidFill>
                </a:rPr>
                <a:t>返回地址</a:t>
              </a:r>
            </a:p>
          </p:txBody>
        </p:sp>
      </p:grpSp>
      <p:grpSp>
        <p:nvGrpSpPr>
          <p:cNvPr id="741384" name="Group 8"/>
          <p:cNvGrpSpPr>
            <a:grpSpLocks/>
          </p:cNvGrpSpPr>
          <p:nvPr/>
        </p:nvGrpSpPr>
        <p:grpSpPr bwMode="auto">
          <a:xfrm>
            <a:off x="5741988" y="4552950"/>
            <a:ext cx="2249487" cy="320675"/>
            <a:chOff x="3674" y="2979"/>
            <a:chExt cx="1417" cy="202"/>
          </a:xfrm>
        </p:grpSpPr>
        <p:sp>
          <p:nvSpPr>
            <p:cNvPr id="741385" name="Line 9"/>
            <p:cNvSpPr>
              <a:spLocks noChangeShapeType="1"/>
            </p:cNvSpPr>
            <p:nvPr/>
          </p:nvSpPr>
          <p:spPr bwMode="auto">
            <a:xfrm>
              <a:off x="3674" y="3181"/>
              <a:ext cx="14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1386" name="Text Box 10"/>
            <p:cNvSpPr txBox="1">
              <a:spLocks noChangeArrowheads="1"/>
            </p:cNvSpPr>
            <p:nvPr/>
          </p:nvSpPr>
          <p:spPr bwMode="auto">
            <a:xfrm>
              <a:off x="3730" y="2979"/>
              <a:ext cx="1333" cy="173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tIns="0" bIns="0"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EBP</a:t>
              </a:r>
              <a:r>
                <a:rPr lang="zh-CN" altLang="en-US">
                  <a:solidFill>
                    <a:srgbClr val="FF3300"/>
                  </a:solidFill>
                </a:rPr>
                <a:t>在</a:t>
              </a:r>
              <a:r>
                <a:rPr lang="en-US" altLang="zh-CN">
                  <a:solidFill>
                    <a:srgbClr val="FF3300"/>
                  </a:solidFill>
                </a:rPr>
                <a:t>main</a:t>
              </a:r>
              <a:r>
                <a:rPr lang="zh-CN" altLang="en-US">
                  <a:solidFill>
                    <a:srgbClr val="FF3300"/>
                  </a:solidFill>
                </a:rPr>
                <a:t>中的值</a:t>
              </a:r>
            </a:p>
          </p:txBody>
        </p:sp>
      </p:grpSp>
      <p:grpSp>
        <p:nvGrpSpPr>
          <p:cNvPr id="741387" name="Group 11"/>
          <p:cNvGrpSpPr>
            <a:grpSpLocks/>
          </p:cNvGrpSpPr>
          <p:nvPr/>
        </p:nvGrpSpPr>
        <p:grpSpPr bwMode="auto">
          <a:xfrm>
            <a:off x="4841875" y="4508500"/>
            <a:ext cx="854075" cy="366713"/>
            <a:chOff x="3334" y="3861"/>
            <a:chExt cx="538" cy="231"/>
          </a:xfrm>
        </p:grpSpPr>
        <p:sp>
          <p:nvSpPr>
            <p:cNvPr id="741388" name="Text Box 12"/>
            <p:cNvSpPr txBox="1">
              <a:spLocks noChangeArrowheads="1"/>
            </p:cNvSpPr>
            <p:nvPr/>
          </p:nvSpPr>
          <p:spPr bwMode="auto">
            <a:xfrm>
              <a:off x="3334" y="3861"/>
              <a:ext cx="453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EBP</a:t>
              </a:r>
            </a:p>
          </p:txBody>
        </p:sp>
        <p:sp>
          <p:nvSpPr>
            <p:cNvPr id="741389" name="Line 13"/>
            <p:cNvSpPr>
              <a:spLocks noChangeShapeType="1"/>
            </p:cNvSpPr>
            <p:nvPr/>
          </p:nvSpPr>
          <p:spPr bwMode="auto">
            <a:xfrm>
              <a:off x="3702" y="3974"/>
              <a:ext cx="17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41390" name="Text Box 14"/>
          <p:cNvSpPr txBox="1">
            <a:spLocks noChangeArrowheads="1"/>
          </p:cNvSpPr>
          <p:nvPr/>
        </p:nvSpPr>
        <p:spPr bwMode="auto">
          <a:xfrm>
            <a:off x="8010525" y="3697288"/>
            <a:ext cx="10350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EBP+8</a:t>
            </a:r>
          </a:p>
        </p:txBody>
      </p:sp>
      <p:sp>
        <p:nvSpPr>
          <p:cNvPr id="741391" name="Text Box 15"/>
          <p:cNvSpPr txBox="1">
            <a:spLocks noChangeArrowheads="1"/>
          </p:cNvSpPr>
          <p:nvPr/>
        </p:nvSpPr>
        <p:spPr bwMode="auto">
          <a:xfrm>
            <a:off x="7993063" y="3203575"/>
            <a:ext cx="11239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EBP+12</a:t>
            </a:r>
          </a:p>
        </p:txBody>
      </p:sp>
      <p:sp>
        <p:nvSpPr>
          <p:cNvPr id="741392" name="Line 16"/>
          <p:cNvSpPr>
            <a:spLocks noChangeShapeType="1"/>
          </p:cNvSpPr>
          <p:nvPr/>
        </p:nvSpPr>
        <p:spPr bwMode="auto">
          <a:xfrm flipV="1">
            <a:off x="3492500" y="4914900"/>
            <a:ext cx="1304925" cy="13493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1393" name="Text Box 17"/>
          <p:cNvSpPr txBox="1">
            <a:spLocks noChangeArrowheads="1"/>
          </p:cNvSpPr>
          <p:nvPr/>
        </p:nvSpPr>
        <p:spPr bwMode="auto">
          <a:xfrm>
            <a:off x="3986213" y="5184775"/>
            <a:ext cx="184467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3333CC"/>
                </a:solidFill>
              </a:rPr>
              <a:t>R[edx]</a:t>
            </a:r>
            <a:r>
              <a:rPr lang="en-US" altLang="zh-CN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←</a:t>
            </a:r>
            <a:r>
              <a:rPr lang="en-US" altLang="zh-CN">
                <a:solidFill>
                  <a:srgbClr val="3333CC"/>
                </a:solidFill>
              </a:rPr>
              <a:t>15</a:t>
            </a:r>
          </a:p>
        </p:txBody>
      </p:sp>
      <p:sp>
        <p:nvSpPr>
          <p:cNvPr id="741394" name="Text Box 18"/>
          <p:cNvSpPr txBox="1">
            <a:spLocks noChangeArrowheads="1"/>
          </p:cNvSpPr>
          <p:nvPr/>
        </p:nvSpPr>
        <p:spPr bwMode="auto">
          <a:xfrm>
            <a:off x="4122738" y="5543550"/>
            <a:ext cx="184467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3333CC"/>
                </a:solidFill>
              </a:rPr>
              <a:t>R[eax]</a:t>
            </a:r>
            <a:r>
              <a:rPr lang="en-US" altLang="zh-CN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←</a:t>
            </a:r>
            <a:r>
              <a:rPr lang="en-US" altLang="zh-CN">
                <a:solidFill>
                  <a:srgbClr val="3333CC"/>
                </a:solidFill>
              </a:rPr>
              <a:t>22</a:t>
            </a:r>
          </a:p>
        </p:txBody>
      </p:sp>
      <p:sp>
        <p:nvSpPr>
          <p:cNvPr id="741395" name="Text Box 19"/>
          <p:cNvSpPr txBox="1">
            <a:spLocks noChangeArrowheads="1"/>
          </p:cNvSpPr>
          <p:nvPr/>
        </p:nvSpPr>
        <p:spPr bwMode="auto">
          <a:xfrm>
            <a:off x="6642100" y="3743325"/>
            <a:ext cx="676275" cy="3667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22</a:t>
            </a:r>
          </a:p>
        </p:txBody>
      </p:sp>
      <p:sp>
        <p:nvSpPr>
          <p:cNvPr id="741396" name="Text Box 20"/>
          <p:cNvSpPr txBox="1">
            <a:spLocks noChangeArrowheads="1"/>
          </p:cNvSpPr>
          <p:nvPr/>
        </p:nvSpPr>
        <p:spPr bwMode="auto">
          <a:xfrm>
            <a:off x="6643688" y="3248025"/>
            <a:ext cx="676275" cy="3667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15</a:t>
            </a:r>
          </a:p>
        </p:txBody>
      </p:sp>
      <p:sp>
        <p:nvSpPr>
          <p:cNvPr id="741397" name="Text Box 21"/>
          <p:cNvSpPr txBox="1">
            <a:spLocks noChangeArrowheads="1"/>
          </p:cNvSpPr>
          <p:nvPr/>
        </p:nvSpPr>
        <p:spPr bwMode="auto">
          <a:xfrm>
            <a:off x="4527550" y="5859463"/>
            <a:ext cx="37353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3333CC"/>
                </a:solidFill>
              </a:rPr>
              <a:t>M[R[ebp]+8] ←</a:t>
            </a:r>
            <a:r>
              <a:rPr lang="en-US" altLang="zh-CN"/>
              <a:t> </a:t>
            </a:r>
            <a:r>
              <a:rPr lang="en-US" altLang="zh-CN">
                <a:solidFill>
                  <a:srgbClr val="3333CC"/>
                </a:solidFill>
              </a:rPr>
              <a:t>R[eax] </a:t>
            </a:r>
            <a:r>
              <a:rPr lang="en-US" altLang="zh-CN">
                <a:solidFill>
                  <a:srgbClr val="3333CC"/>
                </a:solidFill>
                <a:cs typeface="Times New Roman" pitchFamily="18" charset="0"/>
              </a:rPr>
              <a:t>=</a:t>
            </a:r>
            <a:r>
              <a:rPr lang="en-US" altLang="zh-CN">
                <a:solidFill>
                  <a:srgbClr val="3333CC"/>
                </a:solidFill>
              </a:rPr>
              <a:t>22</a:t>
            </a:r>
          </a:p>
        </p:txBody>
      </p:sp>
      <p:sp>
        <p:nvSpPr>
          <p:cNvPr id="741398" name="Text Box 22"/>
          <p:cNvSpPr txBox="1">
            <a:spLocks noChangeArrowheads="1"/>
          </p:cNvSpPr>
          <p:nvPr/>
        </p:nvSpPr>
        <p:spPr bwMode="auto">
          <a:xfrm>
            <a:off x="4481513" y="6264275"/>
            <a:ext cx="373538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3333CC"/>
                </a:solidFill>
              </a:rPr>
              <a:t>M[R[ebp]+12] ←</a:t>
            </a:r>
            <a:r>
              <a:rPr lang="en-US" altLang="zh-CN"/>
              <a:t> </a:t>
            </a:r>
            <a:r>
              <a:rPr lang="en-US" altLang="zh-CN">
                <a:solidFill>
                  <a:srgbClr val="3333CC"/>
                </a:solidFill>
              </a:rPr>
              <a:t>R[edx] </a:t>
            </a:r>
            <a:r>
              <a:rPr lang="en-US" altLang="zh-CN">
                <a:solidFill>
                  <a:srgbClr val="3333CC"/>
                </a:solidFill>
                <a:cs typeface="Times New Roman" pitchFamily="18" charset="0"/>
              </a:rPr>
              <a:t>=</a:t>
            </a:r>
            <a:r>
              <a:rPr lang="en-US" altLang="zh-CN">
                <a:solidFill>
                  <a:srgbClr val="3333CC"/>
                </a:solidFill>
              </a:rPr>
              <a:t>15</a:t>
            </a:r>
          </a:p>
        </p:txBody>
      </p:sp>
      <p:sp>
        <p:nvSpPr>
          <p:cNvPr id="741399" name="Text Box 23"/>
          <p:cNvSpPr txBox="1">
            <a:spLocks noChangeArrowheads="1"/>
          </p:cNvSpPr>
          <p:nvPr/>
        </p:nvSpPr>
        <p:spPr bwMode="auto">
          <a:xfrm>
            <a:off x="5516563" y="5094288"/>
            <a:ext cx="319563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/>
              <a:t>     局部变量</a:t>
            </a:r>
            <a:r>
              <a:rPr lang="en-US" altLang="zh-CN"/>
              <a:t>a</a:t>
            </a:r>
            <a:r>
              <a:rPr lang="zh-CN" altLang="en-US"/>
              <a:t>和</a:t>
            </a:r>
            <a:r>
              <a:rPr lang="en-US" altLang="zh-CN"/>
              <a:t>b</a:t>
            </a:r>
            <a:r>
              <a:rPr lang="zh-CN" altLang="en-US"/>
              <a:t>没有交换，交换的仅是入口参数！</a:t>
            </a:r>
          </a:p>
        </p:txBody>
      </p:sp>
      <p:sp>
        <p:nvSpPr>
          <p:cNvPr id="741400" name="Line 24"/>
          <p:cNvSpPr>
            <a:spLocks noChangeShapeType="1"/>
          </p:cNvSpPr>
          <p:nvPr/>
        </p:nvSpPr>
        <p:spPr bwMode="auto">
          <a:xfrm>
            <a:off x="3627438" y="2079625"/>
            <a:ext cx="2159000" cy="1304925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1401" name="Line 25"/>
          <p:cNvSpPr>
            <a:spLocks noChangeShapeType="1"/>
          </p:cNvSpPr>
          <p:nvPr/>
        </p:nvSpPr>
        <p:spPr bwMode="auto">
          <a:xfrm>
            <a:off x="3446463" y="2708275"/>
            <a:ext cx="2251075" cy="1125538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41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4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41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41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41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41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41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41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41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41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4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41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1390" grpId="0"/>
      <p:bldP spid="741391" grpId="0"/>
      <p:bldP spid="741392" grpId="0" animBg="1"/>
      <p:bldP spid="741393" grpId="0"/>
      <p:bldP spid="741394" grpId="0"/>
      <p:bldP spid="741395" grpId="0" animBg="1"/>
      <p:bldP spid="741396" grpId="0" animBg="1"/>
      <p:bldP spid="741397" grpId="0"/>
      <p:bldP spid="741398" grpId="0"/>
      <p:bldP spid="74139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入口参数的位置</a:t>
            </a:r>
          </a:p>
        </p:txBody>
      </p:sp>
      <p:sp>
        <p:nvSpPr>
          <p:cNvPr id="74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75" y="819150"/>
            <a:ext cx="4321175" cy="5849938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ct val="40000"/>
              </a:spcBef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每个过程开始两条指令总是</a:t>
            </a:r>
          </a:p>
          <a:p>
            <a:pPr lvl="1">
              <a:lnSpc>
                <a:spcPct val="100000"/>
              </a:lnSpc>
              <a:spcBef>
                <a:spcPct val="40000"/>
              </a:spcBef>
              <a:buFontTx/>
              <a:buNone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pushl %ebp</a:t>
            </a:r>
          </a:p>
          <a:p>
            <a:pPr lvl="1">
              <a:lnSpc>
                <a:spcPct val="100000"/>
              </a:lnSpc>
              <a:spcBef>
                <a:spcPct val="40000"/>
              </a:spcBef>
              <a:buFontTx/>
              <a:buNone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movl %esp, %ebp</a:t>
            </a:r>
          </a:p>
          <a:p>
            <a:pPr>
              <a:lnSpc>
                <a:spcPct val="125000"/>
              </a:lnSpc>
              <a:spcBef>
                <a:spcPct val="40000"/>
              </a:spcBef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IA-32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中，若栈中存放的参数的类型是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char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unsigned char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short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unsigned short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，也都分配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个字节。</a:t>
            </a:r>
          </a:p>
          <a:p>
            <a:pPr>
              <a:lnSpc>
                <a:spcPct val="125000"/>
              </a:lnSpc>
              <a:spcBef>
                <a:spcPct val="40000"/>
              </a:spcBef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因而，在被调用函数的执行过程中，可以使用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R[ebp]+8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R[ebp]+12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R[ebp]+16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…… 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作为有效地址来访问函数的入口参数。 </a:t>
            </a:r>
          </a:p>
        </p:txBody>
      </p:sp>
      <p:pic>
        <p:nvPicPr>
          <p:cNvPr id="74240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06938" y="2484438"/>
            <a:ext cx="3825875" cy="4230687"/>
          </a:xfrm>
          <a:prstGeom prst="rect">
            <a:avLst/>
          </a:prstGeom>
          <a:noFill/>
        </p:spPr>
      </p:pic>
      <p:grpSp>
        <p:nvGrpSpPr>
          <p:cNvPr id="742405" name="Group 5"/>
          <p:cNvGrpSpPr>
            <a:grpSpLocks/>
          </p:cNvGrpSpPr>
          <p:nvPr/>
        </p:nvGrpSpPr>
        <p:grpSpPr bwMode="auto">
          <a:xfrm>
            <a:off x="5472113" y="5403850"/>
            <a:ext cx="2249487" cy="320675"/>
            <a:chOff x="3674" y="2752"/>
            <a:chExt cx="1417" cy="202"/>
          </a:xfrm>
        </p:grpSpPr>
        <p:sp>
          <p:nvSpPr>
            <p:cNvPr id="742406" name="Line 6"/>
            <p:cNvSpPr>
              <a:spLocks noChangeShapeType="1"/>
            </p:cNvSpPr>
            <p:nvPr/>
          </p:nvSpPr>
          <p:spPr bwMode="auto">
            <a:xfrm>
              <a:off x="3674" y="2954"/>
              <a:ext cx="14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2407" name="Text Box 7"/>
            <p:cNvSpPr txBox="1">
              <a:spLocks noChangeArrowheads="1"/>
            </p:cNvSpPr>
            <p:nvPr/>
          </p:nvSpPr>
          <p:spPr bwMode="auto">
            <a:xfrm>
              <a:off x="4042" y="2752"/>
              <a:ext cx="709" cy="173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tIns="0" bIns="0"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zh-CN" altLang="en-US">
                  <a:solidFill>
                    <a:srgbClr val="FF3300"/>
                  </a:solidFill>
                </a:rPr>
                <a:t>返回地址</a:t>
              </a:r>
            </a:p>
          </p:txBody>
        </p:sp>
      </p:grpSp>
      <p:grpSp>
        <p:nvGrpSpPr>
          <p:cNvPr id="742408" name="Group 8"/>
          <p:cNvGrpSpPr>
            <a:grpSpLocks/>
          </p:cNvGrpSpPr>
          <p:nvPr/>
        </p:nvGrpSpPr>
        <p:grpSpPr bwMode="auto">
          <a:xfrm>
            <a:off x="5472113" y="5770563"/>
            <a:ext cx="2249487" cy="320675"/>
            <a:chOff x="3674" y="2979"/>
            <a:chExt cx="1417" cy="202"/>
          </a:xfrm>
        </p:grpSpPr>
        <p:sp>
          <p:nvSpPr>
            <p:cNvPr id="742409" name="Line 9"/>
            <p:cNvSpPr>
              <a:spLocks noChangeShapeType="1"/>
            </p:cNvSpPr>
            <p:nvPr/>
          </p:nvSpPr>
          <p:spPr bwMode="auto">
            <a:xfrm>
              <a:off x="3674" y="3181"/>
              <a:ext cx="14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2410" name="Text Box 10"/>
            <p:cNvSpPr txBox="1">
              <a:spLocks noChangeArrowheads="1"/>
            </p:cNvSpPr>
            <p:nvPr/>
          </p:nvSpPr>
          <p:spPr bwMode="auto">
            <a:xfrm>
              <a:off x="3730" y="2979"/>
              <a:ext cx="1333" cy="173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tIns="0" bIns="0"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EBP</a:t>
              </a:r>
              <a:r>
                <a:rPr lang="zh-CN" altLang="en-US">
                  <a:solidFill>
                    <a:srgbClr val="FF3300"/>
                  </a:solidFill>
                </a:rPr>
                <a:t>在</a:t>
              </a:r>
              <a:r>
                <a:rPr lang="en-US" altLang="zh-CN">
                  <a:solidFill>
                    <a:srgbClr val="FF3300"/>
                  </a:solidFill>
                </a:rPr>
                <a:t>main</a:t>
              </a:r>
              <a:r>
                <a:rPr lang="zh-CN" altLang="en-US">
                  <a:solidFill>
                    <a:srgbClr val="FF3300"/>
                  </a:solidFill>
                </a:rPr>
                <a:t>中的值</a:t>
              </a:r>
            </a:p>
          </p:txBody>
        </p:sp>
      </p:grpSp>
      <p:grpSp>
        <p:nvGrpSpPr>
          <p:cNvPr id="742411" name="Group 11"/>
          <p:cNvGrpSpPr>
            <a:grpSpLocks/>
          </p:cNvGrpSpPr>
          <p:nvPr/>
        </p:nvGrpSpPr>
        <p:grpSpPr bwMode="auto">
          <a:xfrm>
            <a:off x="4572000" y="5770563"/>
            <a:ext cx="854075" cy="366712"/>
            <a:chOff x="3334" y="3861"/>
            <a:chExt cx="538" cy="231"/>
          </a:xfrm>
        </p:grpSpPr>
        <p:sp>
          <p:nvSpPr>
            <p:cNvPr id="742412" name="Text Box 12"/>
            <p:cNvSpPr txBox="1">
              <a:spLocks noChangeArrowheads="1"/>
            </p:cNvSpPr>
            <p:nvPr/>
          </p:nvSpPr>
          <p:spPr bwMode="auto">
            <a:xfrm>
              <a:off x="3334" y="3861"/>
              <a:ext cx="453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EBP</a:t>
              </a:r>
            </a:p>
          </p:txBody>
        </p:sp>
        <p:sp>
          <p:nvSpPr>
            <p:cNvPr id="742413" name="Line 13"/>
            <p:cNvSpPr>
              <a:spLocks noChangeShapeType="1"/>
            </p:cNvSpPr>
            <p:nvPr/>
          </p:nvSpPr>
          <p:spPr bwMode="auto">
            <a:xfrm>
              <a:off x="3702" y="3974"/>
              <a:ext cx="17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42414" name="Text Box 14"/>
          <p:cNvSpPr txBox="1">
            <a:spLocks noChangeArrowheads="1"/>
          </p:cNvSpPr>
          <p:nvPr/>
        </p:nvSpPr>
        <p:spPr bwMode="auto">
          <a:xfrm>
            <a:off x="7694613" y="4997450"/>
            <a:ext cx="10350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EBP+8</a:t>
            </a:r>
          </a:p>
        </p:txBody>
      </p:sp>
      <p:sp>
        <p:nvSpPr>
          <p:cNvPr id="742415" name="Text Box 15"/>
          <p:cNvSpPr txBox="1">
            <a:spLocks noChangeArrowheads="1"/>
          </p:cNvSpPr>
          <p:nvPr/>
        </p:nvSpPr>
        <p:spPr bwMode="auto">
          <a:xfrm>
            <a:off x="7677150" y="4502150"/>
            <a:ext cx="11239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EBP+12</a:t>
            </a:r>
          </a:p>
        </p:txBody>
      </p:sp>
      <p:sp>
        <p:nvSpPr>
          <p:cNvPr id="742416" name="Text Box 16"/>
          <p:cNvSpPr txBox="1">
            <a:spLocks noChangeArrowheads="1"/>
          </p:cNvSpPr>
          <p:nvPr/>
        </p:nvSpPr>
        <p:spPr bwMode="auto">
          <a:xfrm>
            <a:off x="5921375" y="5045075"/>
            <a:ext cx="1306513" cy="27463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/>
              <a:t>入口参数</a:t>
            </a:r>
            <a:r>
              <a:rPr lang="en-US" altLang="zh-CN"/>
              <a:t>1</a:t>
            </a:r>
          </a:p>
        </p:txBody>
      </p:sp>
      <p:sp>
        <p:nvSpPr>
          <p:cNvPr id="742417" name="Text Box 17"/>
          <p:cNvSpPr txBox="1">
            <a:spLocks noChangeArrowheads="1"/>
          </p:cNvSpPr>
          <p:nvPr/>
        </p:nvSpPr>
        <p:spPr bwMode="auto">
          <a:xfrm>
            <a:off x="5921375" y="4640263"/>
            <a:ext cx="1306513" cy="27463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/>
              <a:t>入口参数</a:t>
            </a:r>
            <a:r>
              <a:rPr lang="en-US" altLang="zh-CN"/>
              <a:t>2</a:t>
            </a:r>
          </a:p>
        </p:txBody>
      </p:sp>
      <p:sp>
        <p:nvSpPr>
          <p:cNvPr id="742418" name="Text Box 18"/>
          <p:cNvSpPr txBox="1">
            <a:spLocks noChangeArrowheads="1"/>
          </p:cNvSpPr>
          <p:nvPr/>
        </p:nvSpPr>
        <p:spPr bwMode="auto">
          <a:xfrm>
            <a:off x="5967413" y="4240213"/>
            <a:ext cx="1306512" cy="27463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/>
              <a:t>入口参数</a:t>
            </a:r>
            <a:r>
              <a:rPr lang="en-US" altLang="zh-CN"/>
              <a:t>3</a:t>
            </a:r>
          </a:p>
        </p:txBody>
      </p:sp>
      <p:sp>
        <p:nvSpPr>
          <p:cNvPr id="742419" name="Text Box 19"/>
          <p:cNvSpPr txBox="1">
            <a:spLocks noChangeArrowheads="1"/>
          </p:cNvSpPr>
          <p:nvPr/>
        </p:nvSpPr>
        <p:spPr bwMode="auto">
          <a:xfrm>
            <a:off x="7677150" y="4149725"/>
            <a:ext cx="11239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EBP+16</a:t>
            </a:r>
          </a:p>
        </p:txBody>
      </p:sp>
      <p:sp>
        <p:nvSpPr>
          <p:cNvPr id="742420" name="Line 20"/>
          <p:cNvSpPr>
            <a:spLocks noChangeShapeType="1"/>
          </p:cNvSpPr>
          <p:nvPr/>
        </p:nvSpPr>
        <p:spPr bwMode="auto">
          <a:xfrm>
            <a:off x="2997200" y="2079625"/>
            <a:ext cx="1619250" cy="37353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2421" name="Text Box 21"/>
          <p:cNvSpPr txBox="1">
            <a:spLocks noChangeArrowheads="1"/>
          </p:cNvSpPr>
          <p:nvPr/>
        </p:nvSpPr>
        <p:spPr bwMode="auto">
          <a:xfrm>
            <a:off x="4886325" y="1089025"/>
            <a:ext cx="3376613" cy="779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3333CC"/>
                </a:solidFill>
              </a:rPr>
              <a:t>movl …….  </a:t>
            </a:r>
            <a:r>
              <a:rPr lang="zh-CN" altLang="en-US">
                <a:solidFill>
                  <a:srgbClr val="3333CC"/>
                </a:solidFill>
              </a:rPr>
              <a:t>准备入口参数</a:t>
            </a:r>
          </a:p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3333CC"/>
                </a:solidFill>
              </a:rPr>
              <a:t>call   …….</a:t>
            </a:r>
          </a:p>
        </p:txBody>
      </p:sp>
      <p:sp>
        <p:nvSpPr>
          <p:cNvPr id="742422" name="Line 22"/>
          <p:cNvSpPr>
            <a:spLocks noChangeShapeType="1"/>
          </p:cNvSpPr>
          <p:nvPr/>
        </p:nvSpPr>
        <p:spPr bwMode="auto">
          <a:xfrm>
            <a:off x="5516563" y="1808163"/>
            <a:ext cx="495300" cy="3690937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2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42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4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4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4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4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42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42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742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742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742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742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74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74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2414" grpId="0"/>
      <p:bldP spid="742415" grpId="0"/>
      <p:bldP spid="742419" grpId="0"/>
      <p:bldP spid="742420" grpId="0" animBg="1"/>
      <p:bldP spid="742421" grpId="0"/>
      <p:bldP spid="74242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过程调用举例</a:t>
            </a:r>
          </a:p>
        </p:txBody>
      </p:sp>
      <p:sp>
        <p:nvSpPr>
          <p:cNvPr id="74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75" y="728663"/>
            <a:ext cx="8559800" cy="5986462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1  void test ( int x, int *ptr )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2  { 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3 	     if  ( x&gt;0 &amp;&amp; *ptr&gt;0 ) 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4	     *ptr+=x;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5	}	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6				 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7  void caller (int a, int y 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8  {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9         int x = a&gt;0 ? a : a+100; 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10	      </a:t>
            </a:r>
            <a:r>
              <a:rPr lang="en-US" altLang="zh-CN" sz="18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test (x, &amp;y)</a:t>
            </a:r>
            <a:r>
              <a:rPr lang="zh-CN" altLang="en-US" sz="18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；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11  }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     调用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caller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的过程为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中给出形参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的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实参分别是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100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200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，画出相应栈帧中的状态，并回答下列问题。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test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的形参是按值传递还是按地址传递？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test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的形参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ptr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对应的实参是一个 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         什么类型的值？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test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中被改变的*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ptr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的结果如何返回给它的调用过程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caller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？</a:t>
            </a:r>
          </a:p>
          <a:p>
            <a:pPr>
              <a:lnSpc>
                <a:spcPct val="120000"/>
              </a:lnSpc>
              <a:buFontTx/>
              <a:buNone/>
            </a:pPr>
            <a:endParaRPr lang="zh-CN" altLang="en-US" sz="18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caller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中被改变的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的结果能否返回给过程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？为什么？</a:t>
            </a:r>
          </a:p>
        </p:txBody>
      </p:sp>
      <p:grpSp>
        <p:nvGrpSpPr>
          <p:cNvPr id="743428" name="Group 4"/>
          <p:cNvGrpSpPr>
            <a:grpSpLocks/>
          </p:cNvGrpSpPr>
          <p:nvPr/>
        </p:nvGrpSpPr>
        <p:grpSpPr bwMode="auto">
          <a:xfrm>
            <a:off x="4076700" y="998538"/>
            <a:ext cx="1081088" cy="2151062"/>
            <a:chOff x="2171" y="119"/>
            <a:chExt cx="681" cy="1355"/>
          </a:xfrm>
        </p:grpSpPr>
        <p:sp>
          <p:nvSpPr>
            <p:cNvPr id="743429" name="Text Box 5"/>
            <p:cNvSpPr txBox="1">
              <a:spLocks noChangeArrowheads="1"/>
            </p:cNvSpPr>
            <p:nvPr/>
          </p:nvSpPr>
          <p:spPr bwMode="auto">
            <a:xfrm>
              <a:off x="2171" y="119"/>
              <a:ext cx="681" cy="1355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25000"/>
                </a:spcBef>
              </a:pPr>
              <a:r>
                <a:rPr lang="en-US" altLang="zh-CN"/>
                <a:t> </a:t>
              </a:r>
              <a:r>
                <a:rPr lang="en-US" altLang="zh-CN">
                  <a:solidFill>
                    <a:srgbClr val="3333CC"/>
                  </a:solidFill>
                </a:rPr>
                <a:t>test</a:t>
              </a:r>
            </a:p>
            <a:p>
              <a:pPr marL="342900" indent="-342900">
                <a:spcBef>
                  <a:spcPct val="25000"/>
                </a:spcBef>
              </a:pPr>
              <a:endParaRPr lang="en-US" altLang="zh-CN">
                <a:solidFill>
                  <a:srgbClr val="3333CC"/>
                </a:solidFill>
              </a:endParaRPr>
            </a:p>
            <a:p>
              <a:pPr marL="342900" indent="-342900">
                <a:spcBef>
                  <a:spcPct val="25000"/>
                </a:spcBef>
              </a:pPr>
              <a:r>
                <a:rPr lang="en-US" altLang="zh-CN">
                  <a:solidFill>
                    <a:srgbClr val="3333CC"/>
                  </a:solidFill>
                </a:rPr>
                <a:t>caller</a:t>
              </a:r>
            </a:p>
            <a:p>
              <a:pPr marL="342900" indent="-342900">
                <a:spcBef>
                  <a:spcPct val="25000"/>
                </a:spcBef>
              </a:pPr>
              <a:endParaRPr lang="en-US" altLang="zh-CN">
                <a:solidFill>
                  <a:srgbClr val="3333CC"/>
                </a:solidFill>
              </a:endParaRPr>
            </a:p>
            <a:p>
              <a:pPr marL="342900" indent="-342900">
                <a:spcBef>
                  <a:spcPct val="25000"/>
                </a:spcBef>
              </a:pPr>
              <a:r>
                <a:rPr lang="en-US" altLang="zh-CN">
                  <a:solidFill>
                    <a:srgbClr val="3333CC"/>
                  </a:solidFill>
                </a:rPr>
                <a:t>  P</a:t>
              </a:r>
            </a:p>
            <a:p>
              <a:pPr marL="342900" indent="-342900">
                <a:spcBef>
                  <a:spcPct val="50000"/>
                </a:spcBef>
              </a:pPr>
              <a:endParaRPr lang="en-US" altLang="zh-CN"/>
            </a:p>
          </p:txBody>
        </p:sp>
        <p:sp>
          <p:nvSpPr>
            <p:cNvPr id="743430" name="Line 6"/>
            <p:cNvSpPr>
              <a:spLocks noChangeShapeType="1"/>
            </p:cNvSpPr>
            <p:nvPr/>
          </p:nvSpPr>
          <p:spPr bwMode="auto">
            <a:xfrm flipV="1">
              <a:off x="2370" y="743"/>
              <a:ext cx="0" cy="28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3431" name="Line 7"/>
            <p:cNvSpPr>
              <a:spLocks noChangeShapeType="1"/>
            </p:cNvSpPr>
            <p:nvPr/>
          </p:nvSpPr>
          <p:spPr bwMode="auto">
            <a:xfrm flipV="1">
              <a:off x="2370" y="289"/>
              <a:ext cx="0" cy="28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743432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62600" y="854075"/>
            <a:ext cx="3375025" cy="2655888"/>
          </a:xfrm>
          <a:prstGeom prst="rect">
            <a:avLst/>
          </a:prstGeom>
          <a:noFill/>
        </p:spPr>
      </p:pic>
      <p:sp>
        <p:nvSpPr>
          <p:cNvPr id="743433" name="Text Box 9"/>
          <p:cNvSpPr txBox="1">
            <a:spLocks noChangeArrowheads="1"/>
          </p:cNvSpPr>
          <p:nvPr/>
        </p:nvSpPr>
        <p:spPr bwMode="auto">
          <a:xfrm>
            <a:off x="5876925" y="2789238"/>
            <a:ext cx="2971800" cy="91598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>
                <a:solidFill>
                  <a:srgbClr val="FF3300"/>
                </a:solidFill>
              </a:rPr>
              <a:t>     </a:t>
            </a:r>
            <a:r>
              <a:rPr lang="en-US" altLang="zh-CN">
                <a:solidFill>
                  <a:srgbClr val="FF3300"/>
                </a:solidFill>
              </a:rPr>
              <a:t>caller</a:t>
            </a:r>
            <a:r>
              <a:rPr lang="zh-CN" altLang="en-US">
                <a:solidFill>
                  <a:srgbClr val="FF3300"/>
                </a:solidFill>
              </a:rPr>
              <a:t>执行过程中，在进入</a:t>
            </a:r>
            <a:r>
              <a:rPr lang="en-US" altLang="zh-CN">
                <a:solidFill>
                  <a:srgbClr val="FF3300"/>
                </a:solidFill>
              </a:rPr>
              <a:t>test</a:t>
            </a:r>
            <a:r>
              <a:rPr lang="zh-CN" altLang="en-US">
                <a:solidFill>
                  <a:srgbClr val="FF3300"/>
                </a:solidFill>
              </a:rPr>
              <a:t>之前一刻栈中的状态如何？</a:t>
            </a:r>
          </a:p>
        </p:txBody>
      </p:sp>
      <p:pic>
        <p:nvPicPr>
          <p:cNvPr id="743434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92725" y="134938"/>
            <a:ext cx="3644900" cy="3946525"/>
          </a:xfrm>
          <a:prstGeom prst="rect">
            <a:avLst/>
          </a:prstGeom>
          <a:noFill/>
        </p:spPr>
      </p:pic>
      <p:sp>
        <p:nvSpPr>
          <p:cNvPr id="743435" name="Text Box 11"/>
          <p:cNvSpPr txBox="1">
            <a:spLocks noChangeArrowheads="1"/>
          </p:cNvSpPr>
          <p:nvPr/>
        </p:nvSpPr>
        <p:spPr bwMode="auto">
          <a:xfrm>
            <a:off x="5697538" y="3375025"/>
            <a:ext cx="2835275" cy="6413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>
                <a:solidFill>
                  <a:srgbClr val="FF3300"/>
                </a:solidFill>
              </a:rPr>
              <a:t>     进入</a:t>
            </a:r>
            <a:r>
              <a:rPr lang="en-US" altLang="zh-CN">
                <a:solidFill>
                  <a:srgbClr val="FF3300"/>
                </a:solidFill>
              </a:rPr>
              <a:t>test</a:t>
            </a:r>
            <a:r>
              <a:rPr lang="zh-CN" altLang="en-US">
                <a:solidFill>
                  <a:srgbClr val="FF3300"/>
                </a:solidFill>
              </a:rPr>
              <a:t>并生成其栈帧后，栈中状态如何？</a:t>
            </a:r>
          </a:p>
        </p:txBody>
      </p:sp>
      <p:pic>
        <p:nvPicPr>
          <p:cNvPr id="743436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11750" y="179388"/>
            <a:ext cx="3781425" cy="4059237"/>
          </a:xfrm>
          <a:prstGeom prst="rect">
            <a:avLst/>
          </a:prstGeom>
          <a:noFill/>
        </p:spPr>
      </p:pic>
      <p:grpSp>
        <p:nvGrpSpPr>
          <p:cNvPr id="743437" name="Group 13"/>
          <p:cNvGrpSpPr>
            <a:grpSpLocks/>
          </p:cNvGrpSpPr>
          <p:nvPr/>
        </p:nvGrpSpPr>
        <p:grpSpPr bwMode="auto">
          <a:xfrm>
            <a:off x="5832475" y="584200"/>
            <a:ext cx="674688" cy="720725"/>
            <a:chOff x="3617" y="402"/>
            <a:chExt cx="425" cy="454"/>
          </a:xfrm>
        </p:grpSpPr>
        <p:sp>
          <p:nvSpPr>
            <p:cNvPr id="743438" name="Text Box 14"/>
            <p:cNvSpPr txBox="1">
              <a:spLocks noChangeArrowheads="1"/>
            </p:cNvSpPr>
            <p:nvPr/>
          </p:nvSpPr>
          <p:spPr bwMode="auto">
            <a:xfrm>
              <a:off x="3617" y="402"/>
              <a:ext cx="425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&amp;y:</a:t>
              </a:r>
            </a:p>
          </p:txBody>
        </p:sp>
        <p:sp>
          <p:nvSpPr>
            <p:cNvPr id="743439" name="Text Box 15"/>
            <p:cNvSpPr txBox="1">
              <a:spLocks noChangeArrowheads="1"/>
            </p:cNvSpPr>
            <p:nvPr/>
          </p:nvSpPr>
          <p:spPr bwMode="auto">
            <a:xfrm>
              <a:off x="3617" y="625"/>
              <a:ext cx="425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&amp;a:</a:t>
              </a:r>
            </a:p>
          </p:txBody>
        </p:sp>
      </p:grpSp>
      <p:grpSp>
        <p:nvGrpSpPr>
          <p:cNvPr id="743440" name="Group 16"/>
          <p:cNvGrpSpPr>
            <a:grpSpLocks/>
          </p:cNvGrpSpPr>
          <p:nvPr/>
        </p:nvGrpSpPr>
        <p:grpSpPr bwMode="auto">
          <a:xfrm>
            <a:off x="8488363" y="539750"/>
            <a:ext cx="539750" cy="1079500"/>
            <a:chOff x="5290" y="374"/>
            <a:chExt cx="340" cy="680"/>
          </a:xfrm>
        </p:grpSpPr>
        <p:sp>
          <p:nvSpPr>
            <p:cNvPr id="743441" name="AutoShape 17"/>
            <p:cNvSpPr>
              <a:spLocks/>
            </p:cNvSpPr>
            <p:nvPr/>
          </p:nvSpPr>
          <p:spPr bwMode="auto">
            <a:xfrm>
              <a:off x="5290" y="374"/>
              <a:ext cx="113" cy="680"/>
            </a:xfrm>
            <a:prstGeom prst="rightBrace">
              <a:avLst>
                <a:gd name="adj1" fmla="val 50147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3442" name="Text Box 18"/>
            <p:cNvSpPr txBox="1">
              <a:spLocks noChangeArrowheads="1"/>
            </p:cNvSpPr>
            <p:nvPr/>
          </p:nvSpPr>
          <p:spPr bwMode="auto">
            <a:xfrm>
              <a:off x="5403" y="601"/>
              <a:ext cx="227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P</a:t>
              </a:r>
            </a:p>
          </p:txBody>
        </p:sp>
      </p:grpSp>
      <p:grpSp>
        <p:nvGrpSpPr>
          <p:cNvPr id="743443" name="Group 19"/>
          <p:cNvGrpSpPr>
            <a:grpSpLocks/>
          </p:cNvGrpSpPr>
          <p:nvPr/>
        </p:nvGrpSpPr>
        <p:grpSpPr bwMode="auto">
          <a:xfrm>
            <a:off x="8488363" y="1754188"/>
            <a:ext cx="539750" cy="1371600"/>
            <a:chOff x="5290" y="1139"/>
            <a:chExt cx="340" cy="864"/>
          </a:xfrm>
        </p:grpSpPr>
        <p:sp>
          <p:nvSpPr>
            <p:cNvPr id="743444" name="AutoShape 20"/>
            <p:cNvSpPr>
              <a:spLocks/>
            </p:cNvSpPr>
            <p:nvPr/>
          </p:nvSpPr>
          <p:spPr bwMode="auto">
            <a:xfrm>
              <a:off x="5290" y="1139"/>
              <a:ext cx="113" cy="794"/>
            </a:xfrm>
            <a:prstGeom prst="rightBrace">
              <a:avLst>
                <a:gd name="adj1" fmla="val 58555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3445" name="Text Box 21"/>
            <p:cNvSpPr txBox="1">
              <a:spLocks noChangeArrowheads="1"/>
            </p:cNvSpPr>
            <p:nvPr/>
          </p:nvSpPr>
          <p:spPr bwMode="auto">
            <a:xfrm>
              <a:off x="5341" y="1253"/>
              <a:ext cx="289" cy="7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caller</a:t>
              </a:r>
            </a:p>
          </p:txBody>
        </p:sp>
      </p:grpSp>
      <p:sp>
        <p:nvSpPr>
          <p:cNvPr id="743446" name="Text Box 22"/>
          <p:cNvSpPr txBox="1">
            <a:spLocks noChangeArrowheads="1"/>
          </p:cNvSpPr>
          <p:nvPr/>
        </p:nvSpPr>
        <p:spPr bwMode="auto">
          <a:xfrm>
            <a:off x="1827213" y="1943100"/>
            <a:ext cx="13049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100   200</a:t>
            </a:r>
          </a:p>
        </p:txBody>
      </p:sp>
      <p:sp>
        <p:nvSpPr>
          <p:cNvPr id="743447" name="Text Box 23"/>
          <p:cNvSpPr txBox="1">
            <a:spLocks noChangeArrowheads="1"/>
          </p:cNvSpPr>
          <p:nvPr/>
        </p:nvSpPr>
        <p:spPr bwMode="auto">
          <a:xfrm>
            <a:off x="7048500" y="630238"/>
            <a:ext cx="809625" cy="27463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300</a:t>
            </a:r>
          </a:p>
        </p:txBody>
      </p:sp>
      <p:sp>
        <p:nvSpPr>
          <p:cNvPr id="743448" name="Line 24"/>
          <p:cNvSpPr>
            <a:spLocks noChangeShapeType="1"/>
          </p:cNvSpPr>
          <p:nvPr/>
        </p:nvSpPr>
        <p:spPr bwMode="auto">
          <a:xfrm flipV="1">
            <a:off x="2097088" y="819150"/>
            <a:ext cx="4995862" cy="85407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3449" name="Rectangle 25"/>
          <p:cNvSpPr>
            <a:spLocks noChangeArrowheads="1"/>
          </p:cNvSpPr>
          <p:nvPr/>
        </p:nvSpPr>
        <p:spPr bwMode="auto">
          <a:xfrm>
            <a:off x="2862263" y="4689475"/>
            <a:ext cx="42989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>
                <a:solidFill>
                  <a:srgbClr val="FF3300"/>
                </a:solidFill>
              </a:rPr>
              <a:t>前者按值、后者按地址。一定是一个地址</a:t>
            </a:r>
          </a:p>
        </p:txBody>
      </p:sp>
      <p:sp>
        <p:nvSpPr>
          <p:cNvPr id="743450" name="Rectangle 26"/>
          <p:cNvSpPr>
            <a:spLocks noChangeArrowheads="1"/>
          </p:cNvSpPr>
          <p:nvPr/>
        </p:nvSpPr>
        <p:spPr bwMode="auto">
          <a:xfrm>
            <a:off x="566738" y="5499100"/>
            <a:ext cx="81470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>
                <a:solidFill>
                  <a:srgbClr val="FF3300"/>
                </a:solidFill>
              </a:rPr>
              <a:t>第</a:t>
            </a:r>
            <a:r>
              <a:rPr lang="en-US" altLang="zh-CN">
                <a:solidFill>
                  <a:srgbClr val="FF3300"/>
                </a:solidFill>
              </a:rPr>
              <a:t>10</a:t>
            </a:r>
            <a:r>
              <a:rPr lang="zh-CN" altLang="en-US">
                <a:solidFill>
                  <a:srgbClr val="FF3300"/>
                </a:solidFill>
              </a:rPr>
              <a:t>行执行后，</a:t>
            </a:r>
            <a:r>
              <a:rPr lang="en-US" altLang="zh-CN">
                <a:solidFill>
                  <a:srgbClr val="FF3300"/>
                </a:solidFill>
              </a:rPr>
              <a:t>P</a:t>
            </a:r>
            <a:r>
              <a:rPr lang="zh-CN" altLang="en-US">
                <a:solidFill>
                  <a:srgbClr val="FF3300"/>
                </a:solidFill>
              </a:rPr>
              <a:t>帧中</a:t>
            </a:r>
            <a:r>
              <a:rPr lang="en-US" altLang="zh-CN">
                <a:solidFill>
                  <a:srgbClr val="FF3300"/>
                </a:solidFill>
              </a:rPr>
              <a:t>200</a:t>
            </a:r>
            <a:r>
              <a:rPr lang="zh-CN" altLang="en-US">
                <a:solidFill>
                  <a:srgbClr val="FF3300"/>
                </a:solidFill>
              </a:rPr>
              <a:t>变成</a:t>
            </a:r>
            <a:r>
              <a:rPr lang="en-US" altLang="zh-CN">
                <a:solidFill>
                  <a:srgbClr val="FF3300"/>
                </a:solidFill>
              </a:rPr>
              <a:t>300</a:t>
            </a:r>
            <a:r>
              <a:rPr lang="zh-CN" altLang="en-US">
                <a:solidFill>
                  <a:srgbClr val="FF3300"/>
                </a:solidFill>
              </a:rPr>
              <a:t>，</a:t>
            </a:r>
            <a:r>
              <a:rPr lang="en-US" altLang="zh-CN">
                <a:solidFill>
                  <a:srgbClr val="FF3300"/>
                </a:solidFill>
              </a:rPr>
              <a:t>test</a:t>
            </a:r>
            <a:r>
              <a:rPr lang="zh-CN" altLang="en-US">
                <a:solidFill>
                  <a:srgbClr val="FF3300"/>
                </a:solidFill>
              </a:rPr>
              <a:t>退帧后，</a:t>
            </a:r>
            <a:r>
              <a:rPr lang="en-US" altLang="zh-CN">
                <a:solidFill>
                  <a:srgbClr val="FF3300"/>
                </a:solidFill>
              </a:rPr>
              <a:t>caller</a:t>
            </a:r>
            <a:r>
              <a:rPr lang="zh-CN" altLang="en-US">
                <a:solidFill>
                  <a:srgbClr val="FF3300"/>
                </a:solidFill>
              </a:rPr>
              <a:t>中通过</a:t>
            </a:r>
            <a:r>
              <a:rPr lang="en-US" altLang="zh-CN">
                <a:solidFill>
                  <a:srgbClr val="FF3300"/>
                </a:solidFill>
              </a:rPr>
              <a:t>y</a:t>
            </a:r>
            <a:r>
              <a:rPr lang="zh-CN" altLang="en-US">
                <a:solidFill>
                  <a:srgbClr val="FF3300"/>
                </a:solidFill>
              </a:rPr>
              <a:t>引用该值</a:t>
            </a:r>
            <a:r>
              <a:rPr lang="en-US" altLang="zh-CN">
                <a:solidFill>
                  <a:srgbClr val="FF3300"/>
                </a:solidFill>
              </a:rPr>
              <a:t>300</a:t>
            </a:r>
          </a:p>
        </p:txBody>
      </p:sp>
      <p:sp>
        <p:nvSpPr>
          <p:cNvPr id="743451" name="Rectangle 27"/>
          <p:cNvSpPr>
            <a:spLocks noChangeArrowheads="1"/>
          </p:cNvSpPr>
          <p:nvPr/>
        </p:nvSpPr>
        <p:spPr bwMode="auto">
          <a:xfrm>
            <a:off x="522288" y="6257925"/>
            <a:ext cx="84153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>
                <a:solidFill>
                  <a:srgbClr val="FF3300"/>
                </a:solidFill>
              </a:rPr>
              <a:t>第</a:t>
            </a:r>
            <a:r>
              <a:rPr lang="en-US" altLang="zh-CN">
                <a:solidFill>
                  <a:srgbClr val="FF3300"/>
                </a:solidFill>
              </a:rPr>
              <a:t>11</a:t>
            </a:r>
            <a:r>
              <a:rPr lang="zh-CN" altLang="en-US">
                <a:solidFill>
                  <a:srgbClr val="FF3300"/>
                </a:solidFill>
              </a:rPr>
              <a:t>行执行后</a:t>
            </a:r>
            <a:r>
              <a:rPr lang="en-US" altLang="zh-CN">
                <a:solidFill>
                  <a:srgbClr val="FF3300"/>
                </a:solidFill>
              </a:rPr>
              <a:t>caller</a:t>
            </a:r>
            <a:r>
              <a:rPr lang="zh-CN" altLang="en-US">
                <a:solidFill>
                  <a:srgbClr val="FF3300"/>
                </a:solidFill>
              </a:rPr>
              <a:t>退帧并返回</a:t>
            </a:r>
            <a:r>
              <a:rPr lang="en-US" altLang="zh-CN">
                <a:solidFill>
                  <a:srgbClr val="FF3300"/>
                </a:solidFill>
              </a:rPr>
              <a:t>P</a:t>
            </a:r>
            <a:r>
              <a:rPr lang="zh-CN" altLang="en-US">
                <a:solidFill>
                  <a:srgbClr val="FF3300"/>
                </a:solidFill>
              </a:rPr>
              <a:t>，因</a:t>
            </a:r>
            <a:r>
              <a:rPr lang="en-US" altLang="zh-CN">
                <a:solidFill>
                  <a:srgbClr val="FF3300"/>
                </a:solidFill>
              </a:rPr>
              <a:t>P</a:t>
            </a:r>
            <a:r>
              <a:rPr lang="zh-CN" altLang="en-US">
                <a:solidFill>
                  <a:srgbClr val="FF3300"/>
                </a:solidFill>
              </a:rPr>
              <a:t>中无变量与之对应，故无法引用该值</a:t>
            </a:r>
            <a:r>
              <a:rPr lang="en-US" altLang="zh-CN">
                <a:solidFill>
                  <a:srgbClr val="FF3300"/>
                </a:solidFill>
              </a:rPr>
              <a:t>300</a:t>
            </a:r>
          </a:p>
        </p:txBody>
      </p:sp>
      <p:grpSp>
        <p:nvGrpSpPr>
          <p:cNvPr id="743454" name="Group 30"/>
          <p:cNvGrpSpPr>
            <a:grpSpLocks/>
          </p:cNvGrpSpPr>
          <p:nvPr/>
        </p:nvGrpSpPr>
        <p:grpSpPr bwMode="auto">
          <a:xfrm>
            <a:off x="2501900" y="3114675"/>
            <a:ext cx="4679950" cy="2428875"/>
            <a:chOff x="1718" y="1962"/>
            <a:chExt cx="2806" cy="1530"/>
          </a:xfrm>
        </p:grpSpPr>
        <p:sp>
          <p:nvSpPr>
            <p:cNvPr id="743452" name="Text Box 28"/>
            <p:cNvSpPr txBox="1">
              <a:spLocks noChangeArrowheads="1"/>
            </p:cNvSpPr>
            <p:nvPr/>
          </p:nvSpPr>
          <p:spPr bwMode="auto">
            <a:xfrm>
              <a:off x="1718" y="1962"/>
              <a:ext cx="116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zh-CN" altLang="en-US">
                  <a:solidFill>
                    <a:srgbClr val="3333CC"/>
                  </a:solidFill>
                </a:rPr>
                <a:t>若</a:t>
              </a:r>
              <a:r>
                <a:rPr lang="en-US" altLang="zh-CN">
                  <a:solidFill>
                    <a:srgbClr val="3333CC"/>
                  </a:solidFill>
                </a:rPr>
                <a:t>return x+y</a:t>
              </a:r>
              <a:r>
                <a:rPr lang="zh-CN" altLang="en-US">
                  <a:solidFill>
                    <a:srgbClr val="3333CC"/>
                  </a:solidFill>
                </a:rPr>
                <a:t>；</a:t>
              </a:r>
            </a:p>
          </p:txBody>
        </p:sp>
        <p:sp>
          <p:nvSpPr>
            <p:cNvPr id="743453" name="Line 29"/>
            <p:cNvSpPr>
              <a:spLocks noChangeShapeType="1"/>
            </p:cNvSpPr>
            <p:nvPr/>
          </p:nvSpPr>
          <p:spPr bwMode="auto">
            <a:xfrm flipH="1" flipV="1">
              <a:off x="2228" y="2160"/>
              <a:ext cx="2296" cy="1332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43455" name="Text Box 31"/>
          <p:cNvSpPr txBox="1">
            <a:spLocks noChangeArrowheads="1"/>
          </p:cNvSpPr>
          <p:nvPr/>
        </p:nvSpPr>
        <p:spPr bwMode="auto">
          <a:xfrm>
            <a:off x="4122738" y="2889250"/>
            <a:ext cx="175418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>
                <a:solidFill>
                  <a:srgbClr val="3333CC"/>
                </a:solidFill>
              </a:rPr>
              <a:t>则函数返回</a:t>
            </a:r>
            <a:r>
              <a:rPr lang="en-US" altLang="zh-CN">
                <a:solidFill>
                  <a:srgbClr val="3333CC"/>
                </a:solidFill>
              </a:rPr>
              <a:t>400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43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43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4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43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43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43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43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43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43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43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43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43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43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743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743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743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3433" grpId="0" animBg="1"/>
      <p:bldP spid="743435" grpId="0" animBg="1"/>
      <p:bldP spid="743446" grpId="0"/>
      <p:bldP spid="743447" grpId="0" animBg="1"/>
      <p:bldP spid="743448" grpId="0" animBg="1"/>
      <p:bldP spid="743449" grpId="0"/>
      <p:bldP spid="743450" grpId="0"/>
      <p:bldP spid="743451" grpId="0"/>
      <p:bldP spid="74345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计算机是如何工作的？</a:t>
            </a:r>
          </a:p>
        </p:txBody>
      </p:sp>
      <p:sp>
        <p:nvSpPr>
          <p:cNvPr id="757763" name="Text Box 3"/>
          <p:cNvSpPr txBox="1">
            <a:spLocks noChangeArrowheads="1"/>
          </p:cNvSpPr>
          <p:nvPr/>
        </p:nvSpPr>
        <p:spPr bwMode="auto">
          <a:xfrm>
            <a:off x="657225" y="2843213"/>
            <a:ext cx="1484313" cy="466725"/>
          </a:xfrm>
          <a:prstGeom prst="rect">
            <a:avLst/>
          </a:prstGeom>
          <a:solidFill>
            <a:srgbClr val="0000FF">
              <a:alpha val="25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400"/>
              <a:t>  控制器</a:t>
            </a:r>
          </a:p>
        </p:txBody>
      </p:sp>
      <p:grpSp>
        <p:nvGrpSpPr>
          <p:cNvPr id="757764" name="Group 4"/>
          <p:cNvGrpSpPr>
            <a:grpSpLocks/>
          </p:cNvGrpSpPr>
          <p:nvPr/>
        </p:nvGrpSpPr>
        <p:grpSpPr bwMode="auto">
          <a:xfrm>
            <a:off x="341313" y="2033588"/>
            <a:ext cx="4949825" cy="4591050"/>
            <a:chOff x="215" y="1338"/>
            <a:chExt cx="3118" cy="2892"/>
          </a:xfrm>
        </p:grpSpPr>
        <p:sp>
          <p:nvSpPr>
            <p:cNvPr id="757765" name="Rectangle 5"/>
            <p:cNvSpPr>
              <a:spLocks noChangeArrowheads="1"/>
            </p:cNvSpPr>
            <p:nvPr/>
          </p:nvSpPr>
          <p:spPr bwMode="auto">
            <a:xfrm>
              <a:off x="215" y="1650"/>
              <a:ext cx="3118" cy="2580"/>
            </a:xfrm>
            <a:prstGeom prst="rect">
              <a:avLst/>
            </a:prstGeom>
            <a:noFill/>
            <a:ln w="38100" cap="rnd" algn="ctr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7766" name="Text Box 6"/>
            <p:cNvSpPr txBox="1">
              <a:spLocks noChangeArrowheads="1"/>
            </p:cNvSpPr>
            <p:nvPr/>
          </p:nvSpPr>
          <p:spPr bwMode="auto">
            <a:xfrm>
              <a:off x="385" y="1338"/>
              <a:ext cx="538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400"/>
                <a:t>CPU</a:t>
              </a:r>
            </a:p>
          </p:txBody>
        </p:sp>
      </p:grpSp>
      <p:sp>
        <p:nvSpPr>
          <p:cNvPr id="757767" name="Text Box 7"/>
          <p:cNvSpPr txBox="1">
            <a:spLocks noChangeArrowheads="1"/>
          </p:cNvSpPr>
          <p:nvPr/>
        </p:nvSpPr>
        <p:spPr bwMode="auto">
          <a:xfrm>
            <a:off x="2681288" y="2933700"/>
            <a:ext cx="1035050" cy="376238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    PC</a:t>
            </a:r>
          </a:p>
        </p:txBody>
      </p:sp>
      <p:grpSp>
        <p:nvGrpSpPr>
          <p:cNvPr id="757768" name="Group 8"/>
          <p:cNvGrpSpPr>
            <a:grpSpLocks/>
          </p:cNvGrpSpPr>
          <p:nvPr/>
        </p:nvGrpSpPr>
        <p:grpSpPr bwMode="auto">
          <a:xfrm>
            <a:off x="7767638" y="3294063"/>
            <a:ext cx="1125537" cy="831850"/>
            <a:chOff x="4893" y="2132"/>
            <a:chExt cx="709" cy="524"/>
          </a:xfrm>
        </p:grpSpPr>
        <p:sp>
          <p:nvSpPr>
            <p:cNvPr id="757769" name="Text Box 9"/>
            <p:cNvSpPr txBox="1">
              <a:spLocks noChangeArrowheads="1"/>
            </p:cNvSpPr>
            <p:nvPr/>
          </p:nvSpPr>
          <p:spPr bwMode="auto">
            <a:xfrm>
              <a:off x="5205" y="2132"/>
              <a:ext cx="397" cy="524"/>
            </a:xfrm>
            <a:prstGeom prst="rect">
              <a:avLst/>
            </a:prstGeom>
            <a:solidFill>
              <a:srgbClr val="0000FF">
                <a:alpha val="25999"/>
              </a:srgb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rIns="0">
              <a:spAutoFit/>
            </a:bodyPr>
            <a:lstStyle/>
            <a:p>
              <a:pPr marL="342900" indent="-342900"/>
              <a:r>
                <a:rPr lang="zh-CN" altLang="en-US" sz="2400">
                  <a:solidFill>
                    <a:srgbClr val="CC3300"/>
                  </a:solidFill>
                </a:rPr>
                <a:t>输入</a:t>
              </a:r>
            </a:p>
            <a:p>
              <a:pPr marL="342900" indent="-342900"/>
              <a:r>
                <a:rPr lang="zh-CN" altLang="en-US" sz="2400">
                  <a:solidFill>
                    <a:srgbClr val="CC3300"/>
                  </a:solidFill>
                </a:rPr>
                <a:t>设备</a:t>
              </a:r>
            </a:p>
          </p:txBody>
        </p:sp>
        <p:sp>
          <p:nvSpPr>
            <p:cNvPr id="757770" name="AutoShape 10"/>
            <p:cNvSpPr>
              <a:spLocks noChangeArrowheads="1"/>
            </p:cNvSpPr>
            <p:nvPr/>
          </p:nvSpPr>
          <p:spPr bwMode="auto">
            <a:xfrm>
              <a:off x="4893" y="2358"/>
              <a:ext cx="283" cy="141"/>
            </a:xfrm>
            <a:prstGeom prst="leftRightArrow">
              <a:avLst>
                <a:gd name="adj1" fmla="val 50000"/>
                <a:gd name="adj2" fmla="val 40142"/>
              </a:avLst>
            </a:prstGeom>
            <a:solidFill>
              <a:schemeClr val="bg1"/>
            </a:solidFill>
            <a:ln w="28575" algn="ctr">
              <a:solidFill>
                <a:srgbClr val="CC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/>
              <a:endParaRPr lang="zh-CN" altLang="en-US">
                <a:solidFill>
                  <a:srgbClr val="CC3300"/>
                </a:solidFill>
              </a:endParaRPr>
            </a:p>
          </p:txBody>
        </p:sp>
      </p:grpSp>
      <p:grpSp>
        <p:nvGrpSpPr>
          <p:cNvPr id="757771" name="Group 11"/>
          <p:cNvGrpSpPr>
            <a:grpSpLocks/>
          </p:cNvGrpSpPr>
          <p:nvPr/>
        </p:nvGrpSpPr>
        <p:grpSpPr bwMode="auto">
          <a:xfrm>
            <a:off x="7767638" y="4687888"/>
            <a:ext cx="1125537" cy="831850"/>
            <a:chOff x="4893" y="3010"/>
            <a:chExt cx="709" cy="524"/>
          </a:xfrm>
        </p:grpSpPr>
        <p:sp>
          <p:nvSpPr>
            <p:cNvPr id="757772" name="Text Box 12"/>
            <p:cNvSpPr txBox="1">
              <a:spLocks noChangeArrowheads="1"/>
            </p:cNvSpPr>
            <p:nvPr/>
          </p:nvSpPr>
          <p:spPr bwMode="auto">
            <a:xfrm>
              <a:off x="5205" y="3010"/>
              <a:ext cx="397" cy="524"/>
            </a:xfrm>
            <a:prstGeom prst="rect">
              <a:avLst/>
            </a:prstGeom>
            <a:solidFill>
              <a:srgbClr val="0000FF">
                <a:alpha val="25999"/>
              </a:srgb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rIns="0">
              <a:spAutoFit/>
            </a:bodyPr>
            <a:lstStyle/>
            <a:p>
              <a:pPr marL="342900" indent="-342900"/>
              <a:r>
                <a:rPr lang="zh-CN" altLang="en-US" sz="2400">
                  <a:solidFill>
                    <a:srgbClr val="CC3300"/>
                  </a:solidFill>
                </a:rPr>
                <a:t>输出</a:t>
              </a:r>
              <a:endParaRPr lang="en-US" altLang="zh-CN" sz="2400">
                <a:solidFill>
                  <a:srgbClr val="CC3300"/>
                </a:solidFill>
              </a:endParaRPr>
            </a:p>
            <a:p>
              <a:pPr marL="342900" indent="-342900"/>
              <a:r>
                <a:rPr lang="zh-CN" altLang="en-US" sz="2400">
                  <a:solidFill>
                    <a:srgbClr val="CC3300"/>
                  </a:solidFill>
                </a:rPr>
                <a:t>设备</a:t>
              </a:r>
            </a:p>
          </p:txBody>
        </p:sp>
        <p:sp>
          <p:nvSpPr>
            <p:cNvPr id="757773" name="AutoShape 13"/>
            <p:cNvSpPr>
              <a:spLocks noChangeArrowheads="1"/>
            </p:cNvSpPr>
            <p:nvPr/>
          </p:nvSpPr>
          <p:spPr bwMode="auto">
            <a:xfrm>
              <a:off x="4893" y="3180"/>
              <a:ext cx="283" cy="141"/>
            </a:xfrm>
            <a:prstGeom prst="leftRightArrow">
              <a:avLst>
                <a:gd name="adj1" fmla="val 50000"/>
                <a:gd name="adj2" fmla="val 40142"/>
              </a:avLst>
            </a:prstGeom>
            <a:solidFill>
              <a:schemeClr val="bg1"/>
            </a:solidFill>
            <a:ln w="28575" algn="ctr">
              <a:solidFill>
                <a:srgbClr val="CC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57774" name="Text Box 14"/>
          <p:cNvSpPr txBox="1">
            <a:spLocks noChangeArrowheads="1"/>
          </p:cNvSpPr>
          <p:nvPr/>
        </p:nvSpPr>
        <p:spPr bwMode="auto">
          <a:xfrm>
            <a:off x="3986213" y="2933700"/>
            <a:ext cx="1079500" cy="376238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  MAR</a:t>
            </a:r>
          </a:p>
        </p:txBody>
      </p:sp>
      <p:sp>
        <p:nvSpPr>
          <p:cNvPr id="757775" name="Text Box 15"/>
          <p:cNvSpPr txBox="1">
            <a:spLocks noChangeArrowheads="1"/>
          </p:cNvSpPr>
          <p:nvPr/>
        </p:nvSpPr>
        <p:spPr bwMode="auto">
          <a:xfrm>
            <a:off x="4032250" y="5948363"/>
            <a:ext cx="1079500" cy="376237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  MDR</a:t>
            </a:r>
          </a:p>
        </p:txBody>
      </p:sp>
      <p:sp>
        <p:nvSpPr>
          <p:cNvPr id="757776" name="Line 16"/>
          <p:cNvSpPr>
            <a:spLocks noChangeShapeType="1"/>
          </p:cNvSpPr>
          <p:nvPr/>
        </p:nvSpPr>
        <p:spPr bwMode="auto">
          <a:xfrm>
            <a:off x="2141538" y="3113088"/>
            <a:ext cx="539750" cy="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57777" name="Line 17"/>
          <p:cNvSpPr>
            <a:spLocks noChangeShapeType="1"/>
          </p:cNvSpPr>
          <p:nvPr/>
        </p:nvSpPr>
        <p:spPr bwMode="auto">
          <a:xfrm>
            <a:off x="3716338" y="3113088"/>
            <a:ext cx="271462" cy="0"/>
          </a:xfrm>
          <a:prstGeom prst="line">
            <a:avLst/>
          </a:prstGeom>
          <a:noFill/>
          <a:ln w="38100">
            <a:solidFill>
              <a:srgbClr val="007635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57778" name="Line 18"/>
          <p:cNvSpPr>
            <a:spLocks noChangeShapeType="1"/>
          </p:cNvSpPr>
          <p:nvPr/>
        </p:nvSpPr>
        <p:spPr bwMode="auto">
          <a:xfrm>
            <a:off x="4392613" y="5453063"/>
            <a:ext cx="0" cy="4953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57779" name="Group 19"/>
          <p:cNvGrpSpPr>
            <a:grpSpLocks/>
          </p:cNvGrpSpPr>
          <p:nvPr/>
        </p:nvGrpSpPr>
        <p:grpSpPr bwMode="auto">
          <a:xfrm>
            <a:off x="2771775" y="3698875"/>
            <a:ext cx="765175" cy="1484313"/>
            <a:chOff x="3135" y="2472"/>
            <a:chExt cx="454" cy="935"/>
          </a:xfrm>
        </p:grpSpPr>
        <p:grpSp>
          <p:nvGrpSpPr>
            <p:cNvPr id="757780" name="Group 20"/>
            <p:cNvGrpSpPr>
              <a:grpSpLocks/>
            </p:cNvGrpSpPr>
            <p:nvPr/>
          </p:nvGrpSpPr>
          <p:grpSpPr bwMode="auto">
            <a:xfrm flipH="1">
              <a:off x="3135" y="2472"/>
              <a:ext cx="454" cy="935"/>
              <a:chOff x="3078" y="2330"/>
              <a:chExt cx="625" cy="1580"/>
            </a:xfrm>
          </p:grpSpPr>
          <p:sp>
            <p:nvSpPr>
              <p:cNvPr id="757781" name="Line 12"/>
              <p:cNvSpPr>
                <a:spLocks noChangeShapeType="1"/>
              </p:cNvSpPr>
              <p:nvPr/>
            </p:nvSpPr>
            <p:spPr bwMode="auto">
              <a:xfrm flipH="1">
                <a:off x="3078" y="2330"/>
                <a:ext cx="9" cy="6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7782" name="Line 13"/>
              <p:cNvSpPr>
                <a:spLocks noChangeShapeType="1"/>
              </p:cNvSpPr>
              <p:nvPr/>
            </p:nvSpPr>
            <p:spPr bwMode="auto">
              <a:xfrm>
                <a:off x="3107" y="2330"/>
                <a:ext cx="592" cy="30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7783" name="Line 14"/>
              <p:cNvSpPr>
                <a:spLocks noChangeShapeType="1"/>
              </p:cNvSpPr>
              <p:nvPr/>
            </p:nvSpPr>
            <p:spPr bwMode="auto">
              <a:xfrm>
                <a:off x="3087" y="3018"/>
                <a:ext cx="213" cy="11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7784" name="Line 16"/>
              <p:cNvSpPr>
                <a:spLocks noChangeShapeType="1"/>
              </p:cNvSpPr>
              <p:nvPr/>
            </p:nvSpPr>
            <p:spPr bwMode="auto">
              <a:xfrm>
                <a:off x="3693" y="2644"/>
                <a:ext cx="10" cy="45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7785" name="Line 18"/>
              <p:cNvSpPr>
                <a:spLocks noChangeShapeType="1"/>
              </p:cNvSpPr>
              <p:nvPr/>
            </p:nvSpPr>
            <p:spPr bwMode="auto">
              <a:xfrm flipV="1">
                <a:off x="3120" y="3256"/>
                <a:ext cx="0" cy="65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7786" name="Line 19"/>
              <p:cNvSpPr>
                <a:spLocks noChangeShapeType="1"/>
              </p:cNvSpPr>
              <p:nvPr/>
            </p:nvSpPr>
            <p:spPr bwMode="auto">
              <a:xfrm flipV="1">
                <a:off x="3135" y="3549"/>
                <a:ext cx="564" cy="34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7787" name="Line 20"/>
              <p:cNvSpPr>
                <a:spLocks noChangeShapeType="1"/>
              </p:cNvSpPr>
              <p:nvPr/>
            </p:nvSpPr>
            <p:spPr bwMode="auto">
              <a:xfrm flipV="1">
                <a:off x="3121" y="3125"/>
                <a:ext cx="171" cy="1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7788" name="Line 22"/>
              <p:cNvSpPr>
                <a:spLocks noChangeShapeType="1"/>
              </p:cNvSpPr>
              <p:nvPr/>
            </p:nvSpPr>
            <p:spPr bwMode="auto">
              <a:xfrm flipV="1">
                <a:off x="3702" y="3067"/>
                <a:ext cx="0" cy="4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57789" name="Rectangle 25"/>
            <p:cNvSpPr>
              <a:spLocks noChangeArrowheads="1"/>
            </p:cNvSpPr>
            <p:nvPr/>
          </p:nvSpPr>
          <p:spPr bwMode="auto">
            <a:xfrm rot="16200000" flipH="1">
              <a:off x="3033" y="2830"/>
              <a:ext cx="510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>
                  <a:latin typeface="Arial" pitchFamily="34" charset="0"/>
                  <a:ea typeface="宋体" pitchFamily="2" charset="-122"/>
                  <a:cs typeface="Arial" pitchFamily="34" charset="0"/>
                </a:rPr>
                <a:t>ALU</a:t>
              </a:r>
            </a:p>
          </p:txBody>
        </p:sp>
      </p:grpSp>
      <p:grpSp>
        <p:nvGrpSpPr>
          <p:cNvPr id="757790" name="Group 30"/>
          <p:cNvGrpSpPr>
            <a:grpSpLocks/>
          </p:cNvGrpSpPr>
          <p:nvPr/>
        </p:nvGrpSpPr>
        <p:grpSpPr bwMode="auto">
          <a:xfrm>
            <a:off x="3492500" y="4103688"/>
            <a:ext cx="404813" cy="809625"/>
            <a:chOff x="2030" y="2415"/>
            <a:chExt cx="341" cy="510"/>
          </a:xfrm>
        </p:grpSpPr>
        <p:sp>
          <p:nvSpPr>
            <p:cNvPr id="757791" name="Line 31"/>
            <p:cNvSpPr>
              <a:spLocks noChangeShapeType="1"/>
            </p:cNvSpPr>
            <p:nvPr/>
          </p:nvSpPr>
          <p:spPr bwMode="auto">
            <a:xfrm flipH="1">
              <a:off x="2031" y="241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792" name="Line 32"/>
            <p:cNvSpPr>
              <a:spLocks noChangeShapeType="1"/>
            </p:cNvSpPr>
            <p:nvPr/>
          </p:nvSpPr>
          <p:spPr bwMode="auto">
            <a:xfrm flipH="1">
              <a:off x="2030" y="292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57793" name="Text Box 33"/>
          <p:cNvSpPr txBox="1">
            <a:spLocks noChangeArrowheads="1"/>
          </p:cNvSpPr>
          <p:nvPr/>
        </p:nvSpPr>
        <p:spPr bwMode="auto">
          <a:xfrm>
            <a:off x="1781175" y="3608388"/>
            <a:ext cx="450850" cy="1625600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000"/>
              <a:t>标</a:t>
            </a:r>
          </a:p>
          <a:p>
            <a:pPr marL="342900" indent="-342900"/>
            <a:r>
              <a:rPr lang="zh-CN" altLang="en-US" sz="2000"/>
              <a:t>志</a:t>
            </a:r>
          </a:p>
          <a:p>
            <a:pPr marL="342900" indent="-342900"/>
            <a:r>
              <a:rPr lang="zh-CN" altLang="en-US" sz="2000"/>
              <a:t>寄</a:t>
            </a:r>
          </a:p>
          <a:p>
            <a:pPr marL="342900" indent="-342900"/>
            <a:r>
              <a:rPr lang="zh-CN" altLang="en-US" sz="2000"/>
              <a:t>存</a:t>
            </a:r>
          </a:p>
          <a:p>
            <a:pPr marL="342900" indent="-342900"/>
            <a:r>
              <a:rPr lang="zh-CN" altLang="en-US" sz="2000"/>
              <a:t>器</a:t>
            </a:r>
            <a:endParaRPr lang="en-US" altLang="zh-CN" sz="2000"/>
          </a:p>
        </p:txBody>
      </p:sp>
      <p:sp>
        <p:nvSpPr>
          <p:cNvPr id="757794" name="Line 34"/>
          <p:cNvSpPr>
            <a:spLocks noChangeShapeType="1"/>
          </p:cNvSpPr>
          <p:nvPr/>
        </p:nvSpPr>
        <p:spPr bwMode="auto">
          <a:xfrm flipH="1">
            <a:off x="2232025" y="4194175"/>
            <a:ext cx="539750" cy="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57795" name="Group 35"/>
          <p:cNvGrpSpPr>
            <a:grpSpLocks/>
          </p:cNvGrpSpPr>
          <p:nvPr/>
        </p:nvGrpSpPr>
        <p:grpSpPr bwMode="auto">
          <a:xfrm>
            <a:off x="1511300" y="3294063"/>
            <a:ext cx="227013" cy="855662"/>
            <a:chOff x="895" y="1905"/>
            <a:chExt cx="143" cy="539"/>
          </a:xfrm>
        </p:grpSpPr>
        <p:sp>
          <p:nvSpPr>
            <p:cNvPr id="757796" name="Line 36"/>
            <p:cNvSpPr>
              <a:spLocks noChangeShapeType="1"/>
            </p:cNvSpPr>
            <p:nvPr/>
          </p:nvSpPr>
          <p:spPr bwMode="auto">
            <a:xfrm flipH="1">
              <a:off x="896" y="2443"/>
              <a:ext cx="142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797" name="Line 37"/>
            <p:cNvSpPr>
              <a:spLocks noChangeShapeType="1"/>
            </p:cNvSpPr>
            <p:nvPr/>
          </p:nvSpPr>
          <p:spPr bwMode="auto">
            <a:xfrm flipV="1">
              <a:off x="895" y="1905"/>
              <a:ext cx="0" cy="539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57798" name="Line 38"/>
          <p:cNvSpPr>
            <a:spLocks noChangeShapeType="1"/>
          </p:cNvSpPr>
          <p:nvPr/>
        </p:nvSpPr>
        <p:spPr bwMode="auto">
          <a:xfrm flipV="1">
            <a:off x="4527550" y="3338513"/>
            <a:ext cx="0" cy="53975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57799" name="Group 39"/>
          <p:cNvGrpSpPr>
            <a:grpSpLocks/>
          </p:cNvGrpSpPr>
          <p:nvPr/>
        </p:nvGrpSpPr>
        <p:grpSpPr bwMode="auto">
          <a:xfrm>
            <a:off x="2501900" y="4551363"/>
            <a:ext cx="1530350" cy="1487487"/>
            <a:chOff x="1576" y="2924"/>
            <a:chExt cx="964" cy="937"/>
          </a:xfrm>
        </p:grpSpPr>
        <p:sp>
          <p:nvSpPr>
            <p:cNvPr id="757800" name="Line 40"/>
            <p:cNvSpPr>
              <a:spLocks noChangeShapeType="1"/>
            </p:cNvSpPr>
            <p:nvPr/>
          </p:nvSpPr>
          <p:spPr bwMode="auto">
            <a:xfrm>
              <a:off x="1576" y="2924"/>
              <a:ext cx="0" cy="935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801" name="Line 41"/>
            <p:cNvSpPr>
              <a:spLocks noChangeShapeType="1"/>
            </p:cNvSpPr>
            <p:nvPr/>
          </p:nvSpPr>
          <p:spPr bwMode="auto">
            <a:xfrm>
              <a:off x="1576" y="3861"/>
              <a:ext cx="964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802" name="Line 42"/>
            <p:cNvSpPr>
              <a:spLocks noChangeShapeType="1"/>
            </p:cNvSpPr>
            <p:nvPr/>
          </p:nvSpPr>
          <p:spPr bwMode="auto">
            <a:xfrm flipH="1">
              <a:off x="1576" y="2924"/>
              <a:ext cx="171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57803" name="Group 43"/>
          <p:cNvGrpSpPr>
            <a:grpSpLocks/>
          </p:cNvGrpSpPr>
          <p:nvPr/>
        </p:nvGrpSpPr>
        <p:grpSpPr bwMode="auto">
          <a:xfrm>
            <a:off x="3357563" y="5318125"/>
            <a:ext cx="493712" cy="719138"/>
            <a:chOff x="2115" y="3405"/>
            <a:chExt cx="311" cy="453"/>
          </a:xfrm>
        </p:grpSpPr>
        <p:sp>
          <p:nvSpPr>
            <p:cNvPr id="757804" name="Line 44"/>
            <p:cNvSpPr>
              <a:spLocks noChangeShapeType="1"/>
            </p:cNvSpPr>
            <p:nvPr/>
          </p:nvSpPr>
          <p:spPr bwMode="auto">
            <a:xfrm flipV="1">
              <a:off x="2115" y="3405"/>
              <a:ext cx="0" cy="45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805" name="Line 45"/>
            <p:cNvSpPr>
              <a:spLocks noChangeShapeType="1"/>
            </p:cNvSpPr>
            <p:nvPr/>
          </p:nvSpPr>
          <p:spPr bwMode="auto">
            <a:xfrm>
              <a:off x="2115" y="3407"/>
              <a:ext cx="311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57806" name="Group 46"/>
          <p:cNvGrpSpPr>
            <a:grpSpLocks/>
          </p:cNvGrpSpPr>
          <p:nvPr/>
        </p:nvGrpSpPr>
        <p:grpSpPr bwMode="auto">
          <a:xfrm>
            <a:off x="1150938" y="3335338"/>
            <a:ext cx="4725987" cy="2298700"/>
            <a:chOff x="725" y="2158"/>
            <a:chExt cx="2977" cy="1448"/>
          </a:xfrm>
        </p:grpSpPr>
        <p:sp>
          <p:nvSpPr>
            <p:cNvPr id="757807" name="Line 47"/>
            <p:cNvSpPr>
              <a:spLocks noChangeShapeType="1"/>
            </p:cNvSpPr>
            <p:nvPr/>
          </p:nvSpPr>
          <p:spPr bwMode="auto">
            <a:xfrm flipV="1">
              <a:off x="725" y="3606"/>
              <a:ext cx="297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808" name="Line 48"/>
            <p:cNvSpPr>
              <a:spLocks noChangeShapeType="1"/>
            </p:cNvSpPr>
            <p:nvPr/>
          </p:nvSpPr>
          <p:spPr bwMode="auto">
            <a:xfrm>
              <a:off x="754" y="2158"/>
              <a:ext cx="0" cy="138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809" name="Line 49"/>
            <p:cNvSpPr>
              <a:spLocks noChangeShapeType="1"/>
            </p:cNvSpPr>
            <p:nvPr/>
          </p:nvSpPr>
          <p:spPr bwMode="auto">
            <a:xfrm flipV="1">
              <a:off x="1916" y="3209"/>
              <a:ext cx="0" cy="36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57810" name="Text Box 50"/>
          <p:cNvSpPr txBox="1">
            <a:spLocks noChangeArrowheads="1"/>
          </p:cNvSpPr>
          <p:nvPr/>
        </p:nvSpPr>
        <p:spPr bwMode="auto">
          <a:xfrm>
            <a:off x="657225" y="5994400"/>
            <a:ext cx="1035050" cy="376238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    </a:t>
            </a:r>
            <a:r>
              <a:rPr lang="en-US" altLang="zh-CN">
                <a:solidFill>
                  <a:schemeClr val="hlink"/>
                </a:solidFill>
              </a:rPr>
              <a:t>IR</a:t>
            </a:r>
          </a:p>
        </p:txBody>
      </p:sp>
      <p:sp>
        <p:nvSpPr>
          <p:cNvPr id="757811" name="Line 51"/>
          <p:cNvSpPr>
            <a:spLocks noChangeShapeType="1"/>
          </p:cNvSpPr>
          <p:nvPr/>
        </p:nvSpPr>
        <p:spPr bwMode="auto">
          <a:xfrm flipH="1">
            <a:off x="1692275" y="6218238"/>
            <a:ext cx="2341563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57812" name="Line 52"/>
          <p:cNvSpPr>
            <a:spLocks noChangeShapeType="1"/>
          </p:cNvSpPr>
          <p:nvPr/>
        </p:nvSpPr>
        <p:spPr bwMode="auto">
          <a:xfrm flipV="1">
            <a:off x="836613" y="3294063"/>
            <a:ext cx="0" cy="270033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57813" name="Group 53"/>
          <p:cNvGrpSpPr>
            <a:grpSpLocks/>
          </p:cNvGrpSpPr>
          <p:nvPr/>
        </p:nvGrpSpPr>
        <p:grpSpPr bwMode="auto">
          <a:xfrm>
            <a:off x="5292725" y="2528888"/>
            <a:ext cx="1262063" cy="3870325"/>
            <a:chOff x="3333" y="1650"/>
            <a:chExt cx="795" cy="2438"/>
          </a:xfrm>
        </p:grpSpPr>
        <p:sp>
          <p:nvSpPr>
            <p:cNvPr id="757814" name="Text Box 54"/>
            <p:cNvSpPr txBox="1">
              <a:spLocks noChangeArrowheads="1"/>
            </p:cNvSpPr>
            <p:nvPr/>
          </p:nvSpPr>
          <p:spPr bwMode="auto">
            <a:xfrm>
              <a:off x="3447" y="1650"/>
              <a:ext cx="53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zh-CN" altLang="en-US" sz="2000">
                  <a:solidFill>
                    <a:srgbClr val="008000"/>
                  </a:solidFill>
                </a:rPr>
                <a:t>地址</a:t>
              </a:r>
            </a:p>
          </p:txBody>
        </p:sp>
        <p:sp>
          <p:nvSpPr>
            <p:cNvPr id="757815" name="AutoShape 55"/>
            <p:cNvSpPr>
              <a:spLocks noChangeArrowheads="1"/>
            </p:cNvSpPr>
            <p:nvPr/>
          </p:nvSpPr>
          <p:spPr bwMode="auto">
            <a:xfrm>
              <a:off x="3362" y="2756"/>
              <a:ext cx="765" cy="284"/>
            </a:xfrm>
            <a:prstGeom prst="leftRightArrow">
              <a:avLst>
                <a:gd name="adj1" fmla="val 50000"/>
                <a:gd name="adj2" fmla="val 53873"/>
              </a:avLst>
            </a:prstGeom>
            <a:solidFill>
              <a:schemeClr val="bg1"/>
            </a:solidFill>
            <a:ln w="28575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7816" name="Text Box 56"/>
            <p:cNvSpPr txBox="1">
              <a:spLocks noChangeArrowheads="1"/>
            </p:cNvSpPr>
            <p:nvPr/>
          </p:nvSpPr>
          <p:spPr bwMode="auto">
            <a:xfrm>
              <a:off x="3532" y="3634"/>
              <a:ext cx="48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zh-CN" altLang="en-US" sz="2000">
                  <a:solidFill>
                    <a:srgbClr val="3333CC"/>
                  </a:solidFill>
                </a:rPr>
                <a:t>数据</a:t>
              </a:r>
            </a:p>
          </p:txBody>
        </p:sp>
        <p:sp>
          <p:nvSpPr>
            <p:cNvPr id="757817" name="AutoShape 57"/>
            <p:cNvSpPr>
              <a:spLocks noChangeArrowheads="1"/>
            </p:cNvSpPr>
            <p:nvPr/>
          </p:nvSpPr>
          <p:spPr bwMode="auto">
            <a:xfrm>
              <a:off x="3334" y="3804"/>
              <a:ext cx="794" cy="284"/>
            </a:xfrm>
            <a:prstGeom prst="leftRightArrow">
              <a:avLst>
                <a:gd name="adj1" fmla="val 50000"/>
                <a:gd name="adj2" fmla="val 55915"/>
              </a:avLst>
            </a:prstGeom>
            <a:solidFill>
              <a:schemeClr val="bg1"/>
            </a:solidFill>
            <a:ln w="28575" algn="ctr">
              <a:solidFill>
                <a:srgbClr val="3333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7818" name="Text Box 58"/>
            <p:cNvSpPr txBox="1">
              <a:spLocks noChangeArrowheads="1"/>
            </p:cNvSpPr>
            <p:nvPr/>
          </p:nvSpPr>
          <p:spPr bwMode="auto">
            <a:xfrm>
              <a:off x="3504" y="2534"/>
              <a:ext cx="53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zh-CN" altLang="en-US" sz="2000">
                  <a:solidFill>
                    <a:srgbClr val="FF3300"/>
                  </a:solidFill>
                </a:rPr>
                <a:t>控制</a:t>
              </a:r>
            </a:p>
          </p:txBody>
        </p:sp>
        <p:sp>
          <p:nvSpPr>
            <p:cNvPr id="757819" name="AutoShape 59"/>
            <p:cNvSpPr>
              <a:spLocks noChangeArrowheads="1"/>
            </p:cNvSpPr>
            <p:nvPr/>
          </p:nvSpPr>
          <p:spPr bwMode="auto">
            <a:xfrm>
              <a:off x="3333" y="1843"/>
              <a:ext cx="794" cy="341"/>
            </a:xfrm>
            <a:prstGeom prst="rightArrow">
              <a:avLst>
                <a:gd name="adj1" fmla="val 50000"/>
                <a:gd name="adj2" fmla="val 58211"/>
              </a:avLst>
            </a:prstGeom>
            <a:solidFill>
              <a:schemeClr val="bg1"/>
            </a:solidFill>
            <a:ln w="28575" algn="ctr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7820" name="Line 60"/>
            <p:cNvSpPr>
              <a:spLocks noChangeShapeType="1"/>
            </p:cNvSpPr>
            <p:nvPr/>
          </p:nvSpPr>
          <p:spPr bwMode="auto">
            <a:xfrm flipV="1">
              <a:off x="3731" y="2982"/>
              <a:ext cx="0" cy="62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57821" name="Group 61"/>
          <p:cNvGrpSpPr>
            <a:grpSpLocks/>
          </p:cNvGrpSpPr>
          <p:nvPr/>
        </p:nvGrpSpPr>
        <p:grpSpPr bwMode="auto">
          <a:xfrm>
            <a:off x="3490913" y="3378200"/>
            <a:ext cx="1755775" cy="2127250"/>
            <a:chOff x="2199" y="2185"/>
            <a:chExt cx="1106" cy="1340"/>
          </a:xfrm>
        </p:grpSpPr>
        <p:sp>
          <p:nvSpPr>
            <p:cNvPr id="757822" name="Text Box 62"/>
            <p:cNvSpPr txBox="1">
              <a:spLocks noChangeArrowheads="1"/>
            </p:cNvSpPr>
            <p:nvPr/>
          </p:nvSpPr>
          <p:spPr bwMode="auto">
            <a:xfrm>
              <a:off x="2199" y="2185"/>
              <a:ext cx="737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400"/>
                <a:t>GPRs</a:t>
              </a:r>
            </a:p>
          </p:txBody>
        </p:sp>
        <p:grpSp>
          <p:nvGrpSpPr>
            <p:cNvPr id="757823" name="Group 63"/>
            <p:cNvGrpSpPr>
              <a:grpSpLocks/>
            </p:cNvGrpSpPr>
            <p:nvPr/>
          </p:nvGrpSpPr>
          <p:grpSpPr bwMode="auto">
            <a:xfrm>
              <a:off x="2452" y="2500"/>
              <a:ext cx="853" cy="1025"/>
              <a:chOff x="2398" y="2273"/>
              <a:chExt cx="853" cy="1025"/>
            </a:xfrm>
          </p:grpSpPr>
          <p:grpSp>
            <p:nvGrpSpPr>
              <p:cNvPr id="757824" name="Group 64"/>
              <p:cNvGrpSpPr>
                <a:grpSpLocks/>
              </p:cNvGrpSpPr>
              <p:nvPr/>
            </p:nvGrpSpPr>
            <p:grpSpPr bwMode="auto">
              <a:xfrm>
                <a:off x="2398" y="2273"/>
                <a:ext cx="652" cy="992"/>
                <a:chOff x="2228" y="1678"/>
                <a:chExt cx="737" cy="992"/>
              </a:xfrm>
            </p:grpSpPr>
            <p:sp>
              <p:nvSpPr>
                <p:cNvPr id="757825" name="Rectangle 65"/>
                <p:cNvSpPr>
                  <a:spLocks noChangeArrowheads="1"/>
                </p:cNvSpPr>
                <p:nvPr/>
              </p:nvSpPr>
              <p:spPr bwMode="auto">
                <a:xfrm>
                  <a:off x="2228" y="1678"/>
                  <a:ext cx="737" cy="992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7826" name="Line 66"/>
                <p:cNvSpPr>
                  <a:spLocks noChangeShapeType="1"/>
                </p:cNvSpPr>
                <p:nvPr/>
              </p:nvSpPr>
              <p:spPr bwMode="auto">
                <a:xfrm>
                  <a:off x="2228" y="1933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7827" name="Line 67"/>
                <p:cNvSpPr>
                  <a:spLocks noChangeShapeType="1"/>
                </p:cNvSpPr>
                <p:nvPr/>
              </p:nvSpPr>
              <p:spPr bwMode="auto">
                <a:xfrm>
                  <a:off x="2228" y="2188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7828" name="Line 68"/>
                <p:cNvSpPr>
                  <a:spLocks noChangeShapeType="1"/>
                </p:cNvSpPr>
                <p:nvPr/>
              </p:nvSpPr>
              <p:spPr bwMode="auto">
                <a:xfrm>
                  <a:off x="2228" y="2415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57829" name="Text Box 69"/>
              <p:cNvSpPr txBox="1">
                <a:spLocks noChangeArrowheads="1"/>
              </p:cNvSpPr>
              <p:nvPr/>
            </p:nvSpPr>
            <p:spPr bwMode="auto">
              <a:xfrm>
                <a:off x="3051" y="2282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0</a:t>
                </a:r>
              </a:p>
            </p:txBody>
          </p:sp>
          <p:sp>
            <p:nvSpPr>
              <p:cNvPr id="757830" name="Text Box 70"/>
              <p:cNvSpPr txBox="1">
                <a:spLocks noChangeArrowheads="1"/>
              </p:cNvSpPr>
              <p:nvPr/>
            </p:nvSpPr>
            <p:spPr bwMode="auto">
              <a:xfrm>
                <a:off x="3052" y="2525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1</a:t>
                </a:r>
              </a:p>
            </p:txBody>
          </p:sp>
          <p:sp>
            <p:nvSpPr>
              <p:cNvPr id="757831" name="Text Box 71"/>
              <p:cNvSpPr txBox="1">
                <a:spLocks noChangeArrowheads="1"/>
              </p:cNvSpPr>
              <p:nvPr/>
            </p:nvSpPr>
            <p:spPr bwMode="auto">
              <a:xfrm>
                <a:off x="3052" y="2784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2</a:t>
                </a:r>
              </a:p>
            </p:txBody>
          </p:sp>
          <p:sp>
            <p:nvSpPr>
              <p:cNvPr id="757832" name="Text Box 72"/>
              <p:cNvSpPr txBox="1">
                <a:spLocks noChangeArrowheads="1"/>
              </p:cNvSpPr>
              <p:nvPr/>
            </p:nvSpPr>
            <p:spPr bwMode="auto">
              <a:xfrm>
                <a:off x="3051" y="3067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3</a:t>
                </a:r>
              </a:p>
            </p:txBody>
          </p:sp>
        </p:grpSp>
        <p:sp>
          <p:nvSpPr>
            <p:cNvPr id="757833" name="Rectangle 73"/>
            <p:cNvSpPr>
              <a:spLocks noChangeArrowheads="1"/>
            </p:cNvSpPr>
            <p:nvPr/>
          </p:nvSpPr>
          <p:spPr bwMode="auto">
            <a:xfrm>
              <a:off x="2455" y="2500"/>
              <a:ext cx="652" cy="992"/>
            </a:xfrm>
            <a:prstGeom prst="rect">
              <a:avLst/>
            </a:prstGeom>
            <a:solidFill>
              <a:srgbClr val="008000">
                <a:alpha val="17000"/>
              </a:srgb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57834" name="Group 74"/>
          <p:cNvGrpSpPr>
            <a:grpSpLocks/>
          </p:cNvGrpSpPr>
          <p:nvPr/>
        </p:nvGrpSpPr>
        <p:grpSpPr bwMode="auto">
          <a:xfrm>
            <a:off x="6551613" y="2393950"/>
            <a:ext cx="1397000" cy="4049713"/>
            <a:chOff x="4127" y="1565"/>
            <a:chExt cx="880" cy="2551"/>
          </a:xfrm>
        </p:grpSpPr>
        <p:grpSp>
          <p:nvGrpSpPr>
            <p:cNvPr id="757835" name="Group 75"/>
            <p:cNvGrpSpPr>
              <a:grpSpLocks/>
            </p:cNvGrpSpPr>
            <p:nvPr/>
          </p:nvGrpSpPr>
          <p:grpSpPr bwMode="auto">
            <a:xfrm>
              <a:off x="4127" y="1565"/>
              <a:ext cx="880" cy="2551"/>
              <a:chOff x="4156" y="1565"/>
              <a:chExt cx="908" cy="2551"/>
            </a:xfrm>
          </p:grpSpPr>
          <p:sp>
            <p:nvSpPr>
              <p:cNvPr id="757836" name="Text Box 76"/>
              <p:cNvSpPr txBox="1">
                <a:spLocks noChangeArrowheads="1"/>
              </p:cNvSpPr>
              <p:nvPr/>
            </p:nvSpPr>
            <p:spPr bwMode="auto">
              <a:xfrm>
                <a:off x="4156" y="1565"/>
                <a:ext cx="737" cy="288"/>
              </a:xfrm>
              <a:prstGeom prst="rect">
                <a:avLst/>
              </a:prstGeom>
              <a:solidFill>
                <a:srgbClr val="0000FF">
                  <a:alpha val="25999"/>
                </a:srgbClr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zh-CN" altLang="en-US" sz="2400"/>
                  <a:t>存储器</a:t>
                </a:r>
              </a:p>
            </p:txBody>
          </p:sp>
          <p:grpSp>
            <p:nvGrpSpPr>
              <p:cNvPr id="757837" name="Group 77"/>
              <p:cNvGrpSpPr>
                <a:grpSpLocks/>
              </p:cNvGrpSpPr>
              <p:nvPr/>
            </p:nvGrpSpPr>
            <p:grpSpPr bwMode="auto">
              <a:xfrm>
                <a:off x="4156" y="1877"/>
                <a:ext cx="737" cy="2211"/>
                <a:chOff x="3447" y="1423"/>
                <a:chExt cx="879" cy="2211"/>
              </a:xfrm>
            </p:grpSpPr>
            <p:sp>
              <p:nvSpPr>
                <p:cNvPr id="757838" name="Rectangle 78"/>
                <p:cNvSpPr>
                  <a:spLocks noChangeArrowheads="1"/>
                </p:cNvSpPr>
                <p:nvPr/>
              </p:nvSpPr>
              <p:spPr bwMode="auto">
                <a:xfrm>
                  <a:off x="3447" y="1423"/>
                  <a:ext cx="879" cy="2211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7839" name="Line 79"/>
                <p:cNvSpPr>
                  <a:spLocks noChangeShapeType="1"/>
                </p:cNvSpPr>
                <p:nvPr/>
              </p:nvSpPr>
              <p:spPr bwMode="auto">
                <a:xfrm>
                  <a:off x="3447" y="1678"/>
                  <a:ext cx="8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7840" name="Line 80"/>
                <p:cNvSpPr>
                  <a:spLocks noChangeShapeType="1"/>
                </p:cNvSpPr>
                <p:nvPr/>
              </p:nvSpPr>
              <p:spPr bwMode="auto">
                <a:xfrm>
                  <a:off x="3447" y="1962"/>
                  <a:ext cx="8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7841" name="Line 81"/>
                <p:cNvSpPr>
                  <a:spLocks noChangeShapeType="1"/>
                </p:cNvSpPr>
                <p:nvPr/>
              </p:nvSpPr>
              <p:spPr bwMode="auto">
                <a:xfrm>
                  <a:off x="3447" y="2245"/>
                  <a:ext cx="8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7842" name="Line 82"/>
                <p:cNvSpPr>
                  <a:spLocks noChangeShapeType="1"/>
                </p:cNvSpPr>
                <p:nvPr/>
              </p:nvSpPr>
              <p:spPr bwMode="auto">
                <a:xfrm>
                  <a:off x="3447" y="2529"/>
                  <a:ext cx="8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7843" name="Line 83"/>
                <p:cNvSpPr>
                  <a:spLocks noChangeShapeType="1"/>
                </p:cNvSpPr>
                <p:nvPr/>
              </p:nvSpPr>
              <p:spPr bwMode="auto">
                <a:xfrm>
                  <a:off x="3447" y="2812"/>
                  <a:ext cx="8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7844" name="Line 84"/>
                <p:cNvSpPr>
                  <a:spLocks noChangeShapeType="1"/>
                </p:cNvSpPr>
                <p:nvPr/>
              </p:nvSpPr>
              <p:spPr bwMode="auto">
                <a:xfrm>
                  <a:off x="3447" y="3096"/>
                  <a:ext cx="8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7845" name="Line 85"/>
                <p:cNvSpPr>
                  <a:spLocks noChangeShapeType="1"/>
                </p:cNvSpPr>
                <p:nvPr/>
              </p:nvSpPr>
              <p:spPr bwMode="auto">
                <a:xfrm>
                  <a:off x="3447" y="3379"/>
                  <a:ext cx="8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57846" name="Text Box 86"/>
              <p:cNvSpPr txBox="1">
                <a:spLocks noChangeArrowheads="1"/>
              </p:cNvSpPr>
              <p:nvPr/>
            </p:nvSpPr>
            <p:spPr bwMode="auto">
              <a:xfrm>
                <a:off x="4864" y="1941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8000"/>
                    </a:solidFill>
                  </a:rPr>
                  <a:t>0</a:t>
                </a:r>
              </a:p>
            </p:txBody>
          </p:sp>
          <p:sp>
            <p:nvSpPr>
              <p:cNvPr id="757847" name="Text Box 87"/>
              <p:cNvSpPr txBox="1">
                <a:spLocks noChangeArrowheads="1"/>
              </p:cNvSpPr>
              <p:nvPr/>
            </p:nvSpPr>
            <p:spPr bwMode="auto">
              <a:xfrm>
                <a:off x="4865" y="2160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8000"/>
                    </a:solidFill>
                  </a:rPr>
                  <a:t>1</a:t>
                </a:r>
              </a:p>
            </p:txBody>
          </p:sp>
          <p:sp>
            <p:nvSpPr>
              <p:cNvPr id="757848" name="Text Box 88"/>
              <p:cNvSpPr txBox="1">
                <a:spLocks noChangeArrowheads="1"/>
              </p:cNvSpPr>
              <p:nvPr/>
            </p:nvSpPr>
            <p:spPr bwMode="auto">
              <a:xfrm>
                <a:off x="4865" y="2472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8000"/>
                    </a:solidFill>
                  </a:rPr>
                  <a:t>2</a:t>
                </a:r>
              </a:p>
            </p:txBody>
          </p:sp>
          <p:sp>
            <p:nvSpPr>
              <p:cNvPr id="757849" name="Text Box 89"/>
              <p:cNvSpPr txBox="1">
                <a:spLocks noChangeArrowheads="1"/>
              </p:cNvSpPr>
              <p:nvPr/>
            </p:nvSpPr>
            <p:spPr bwMode="auto">
              <a:xfrm>
                <a:off x="4864" y="2755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8000"/>
                    </a:solidFill>
                  </a:rPr>
                  <a:t>3</a:t>
                </a:r>
              </a:p>
            </p:txBody>
          </p:sp>
          <p:sp>
            <p:nvSpPr>
              <p:cNvPr id="757850" name="Text Box 90"/>
              <p:cNvSpPr txBox="1">
                <a:spLocks noChangeArrowheads="1"/>
              </p:cNvSpPr>
              <p:nvPr/>
            </p:nvSpPr>
            <p:spPr bwMode="auto">
              <a:xfrm>
                <a:off x="4865" y="2982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8000"/>
                    </a:solidFill>
                  </a:rPr>
                  <a:t>4</a:t>
                </a:r>
              </a:p>
            </p:txBody>
          </p:sp>
          <p:sp>
            <p:nvSpPr>
              <p:cNvPr id="757851" name="Text Box 91"/>
              <p:cNvSpPr txBox="1">
                <a:spLocks noChangeArrowheads="1"/>
              </p:cNvSpPr>
              <p:nvPr/>
            </p:nvSpPr>
            <p:spPr bwMode="auto">
              <a:xfrm>
                <a:off x="4865" y="3322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8000"/>
                    </a:solidFill>
                  </a:rPr>
                  <a:t>5</a:t>
                </a:r>
              </a:p>
            </p:txBody>
          </p:sp>
          <p:sp>
            <p:nvSpPr>
              <p:cNvPr id="757852" name="Text Box 92"/>
              <p:cNvSpPr txBox="1">
                <a:spLocks noChangeArrowheads="1"/>
              </p:cNvSpPr>
              <p:nvPr/>
            </p:nvSpPr>
            <p:spPr bwMode="auto">
              <a:xfrm>
                <a:off x="4864" y="3578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8000"/>
                    </a:solidFill>
                  </a:rPr>
                  <a:t>6</a:t>
                </a:r>
              </a:p>
            </p:txBody>
          </p:sp>
          <p:sp>
            <p:nvSpPr>
              <p:cNvPr id="757853" name="Text Box 93"/>
              <p:cNvSpPr txBox="1">
                <a:spLocks noChangeArrowheads="1"/>
              </p:cNvSpPr>
              <p:nvPr/>
            </p:nvSpPr>
            <p:spPr bwMode="auto">
              <a:xfrm>
                <a:off x="4864" y="3885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8000"/>
                    </a:solidFill>
                  </a:rPr>
                  <a:t>7</a:t>
                </a:r>
              </a:p>
            </p:txBody>
          </p:sp>
        </p:grpSp>
        <p:sp>
          <p:nvSpPr>
            <p:cNvPr id="757854" name="Rectangle 94"/>
            <p:cNvSpPr>
              <a:spLocks noChangeArrowheads="1"/>
            </p:cNvSpPr>
            <p:nvPr/>
          </p:nvSpPr>
          <p:spPr bwMode="auto">
            <a:xfrm>
              <a:off x="4127" y="1877"/>
              <a:ext cx="708" cy="2211"/>
            </a:xfrm>
            <a:prstGeom prst="rect">
              <a:avLst/>
            </a:prstGeom>
            <a:solidFill>
              <a:srgbClr val="008000">
                <a:alpha val="17000"/>
              </a:srgb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57855" name="Text Box 95"/>
          <p:cNvSpPr txBox="1">
            <a:spLocks noChangeArrowheads="1"/>
          </p:cNvSpPr>
          <p:nvPr/>
        </p:nvSpPr>
        <p:spPr bwMode="auto">
          <a:xfrm>
            <a:off x="206375" y="850900"/>
            <a:ext cx="8235950" cy="868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/>
              <a:t>先想象一下妈妈是怎样做一桌你喜欢（</a:t>
            </a:r>
            <a:r>
              <a:rPr lang="zh-CN" altLang="en-US" sz="2400">
                <a:solidFill>
                  <a:srgbClr val="FF3300"/>
                </a:solidFill>
              </a:rPr>
              <a:t>指定</a:t>
            </a:r>
            <a:r>
              <a:rPr lang="zh-CN" altLang="en-US" sz="2400"/>
              <a:t>）的菜的？</a:t>
            </a:r>
          </a:p>
          <a:p>
            <a:pPr marL="342900" indent="-342900">
              <a:lnSpc>
                <a:spcPct val="115000"/>
              </a:lnSpc>
              <a:spcBef>
                <a:spcPct val="20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    </a:t>
            </a:r>
          </a:p>
        </p:txBody>
      </p:sp>
      <p:sp>
        <p:nvSpPr>
          <p:cNvPr id="757856" name="Text Box 96"/>
          <p:cNvSpPr txBox="1">
            <a:spLocks noChangeArrowheads="1"/>
          </p:cNvSpPr>
          <p:nvPr/>
        </p:nvSpPr>
        <p:spPr bwMode="auto">
          <a:xfrm>
            <a:off x="250825" y="1449388"/>
            <a:ext cx="8686800" cy="4270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200">
                <a:solidFill>
                  <a:schemeClr val="accent2"/>
                </a:solidFill>
              </a:rPr>
              <a:t>厨房</a:t>
            </a:r>
            <a:r>
              <a:rPr lang="en-US" altLang="zh-CN" sz="2200">
                <a:solidFill>
                  <a:schemeClr val="accent2"/>
                </a:solidFill>
              </a:rPr>
              <a:t>-</a:t>
            </a:r>
            <a:r>
              <a:rPr lang="en-US" altLang="zh-CN" sz="2200">
                <a:solidFill>
                  <a:srgbClr val="FF3300"/>
                </a:solidFill>
              </a:rPr>
              <a:t>CPU</a:t>
            </a:r>
            <a:r>
              <a:rPr lang="zh-CN" altLang="en-US" sz="2200">
                <a:solidFill>
                  <a:schemeClr val="accent2"/>
                </a:solidFill>
              </a:rPr>
              <a:t>，你妈</a:t>
            </a:r>
            <a:r>
              <a:rPr lang="en-US" altLang="zh-CN" sz="2200">
                <a:solidFill>
                  <a:schemeClr val="accent2"/>
                </a:solidFill>
              </a:rPr>
              <a:t>-</a:t>
            </a:r>
            <a:r>
              <a:rPr lang="zh-CN" altLang="en-US" sz="2200">
                <a:solidFill>
                  <a:srgbClr val="FF3300"/>
                </a:solidFill>
              </a:rPr>
              <a:t>控制器</a:t>
            </a:r>
            <a:r>
              <a:rPr lang="zh-CN" altLang="en-US" sz="2200">
                <a:solidFill>
                  <a:schemeClr val="accent2"/>
                </a:solidFill>
              </a:rPr>
              <a:t>，盘</a:t>
            </a:r>
            <a:r>
              <a:rPr lang="en-US" altLang="zh-CN" sz="2200">
                <a:solidFill>
                  <a:schemeClr val="accent2"/>
                </a:solidFill>
              </a:rPr>
              <a:t>-</a:t>
            </a:r>
            <a:r>
              <a:rPr lang="en-US" altLang="zh-CN" sz="2200">
                <a:solidFill>
                  <a:srgbClr val="FF3300"/>
                </a:solidFill>
              </a:rPr>
              <a:t>GPRs</a:t>
            </a:r>
            <a:r>
              <a:rPr lang="zh-CN" altLang="en-US" sz="2200">
                <a:solidFill>
                  <a:schemeClr val="accent2"/>
                </a:solidFill>
              </a:rPr>
              <a:t>，锅灶等</a:t>
            </a:r>
            <a:r>
              <a:rPr lang="en-US" altLang="zh-CN" sz="2200">
                <a:solidFill>
                  <a:schemeClr val="accent2"/>
                </a:solidFill>
              </a:rPr>
              <a:t>-</a:t>
            </a:r>
            <a:r>
              <a:rPr lang="en-US" altLang="zh-CN" sz="2200">
                <a:solidFill>
                  <a:srgbClr val="FF3300"/>
                </a:solidFill>
              </a:rPr>
              <a:t>ALU </a:t>
            </a:r>
            <a:r>
              <a:rPr lang="zh-CN" altLang="en-US" sz="2200">
                <a:solidFill>
                  <a:schemeClr val="accent2"/>
                </a:solidFill>
              </a:rPr>
              <a:t>，架子</a:t>
            </a:r>
            <a:r>
              <a:rPr lang="en-US" altLang="zh-CN" sz="2200">
                <a:solidFill>
                  <a:schemeClr val="accent2"/>
                </a:solidFill>
              </a:rPr>
              <a:t>-</a:t>
            </a:r>
            <a:r>
              <a:rPr lang="zh-CN" altLang="en-US" sz="2200">
                <a:solidFill>
                  <a:srgbClr val="FF3300"/>
                </a:solidFill>
              </a:rPr>
              <a:t>存储器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78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57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5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50" name="Rectangle 2"/>
          <p:cNvSpPr>
            <a:spLocks noChangeArrowheads="1"/>
          </p:cNvSpPr>
          <p:nvPr/>
        </p:nvSpPr>
        <p:spPr bwMode="auto">
          <a:xfrm>
            <a:off x="161925" y="98425"/>
            <a:ext cx="3825875" cy="23209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</a:pPr>
            <a:r>
              <a:rPr lang="en-US" altLang="zh-CN">
                <a:solidFill>
                  <a:srgbClr val="CC3300"/>
                </a:solidFill>
              </a:rPr>
              <a:t>int  nn_sum ( int n) 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CN">
                <a:solidFill>
                  <a:srgbClr val="CC3300"/>
                </a:solidFill>
              </a:rPr>
              <a:t>{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CN">
                <a:solidFill>
                  <a:srgbClr val="CC3300"/>
                </a:solidFill>
              </a:rPr>
              <a:t>	int result;	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CN">
                <a:solidFill>
                  <a:srgbClr val="CC3300"/>
                </a:solidFill>
              </a:rPr>
              <a:t>	if  (n&lt;=0 )  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CN">
                <a:solidFill>
                  <a:srgbClr val="CC3300"/>
                </a:solidFill>
              </a:rPr>
              <a:t>	    result=0;   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CN">
                <a:solidFill>
                  <a:srgbClr val="CC3300"/>
                </a:solidFill>
              </a:rPr>
              <a:t>	else	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CN">
                <a:solidFill>
                  <a:srgbClr val="CC3300"/>
                </a:solidFill>
              </a:rPr>
              <a:t>	    result=n+nn_sum(n-1); 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CN">
                <a:solidFill>
                  <a:srgbClr val="CC3300"/>
                </a:solidFill>
              </a:rPr>
              <a:t>	return  result</a:t>
            </a:r>
            <a:r>
              <a:rPr lang="zh-CN" altLang="en-US">
                <a:solidFill>
                  <a:srgbClr val="CC3300"/>
                </a:solidFill>
              </a:rPr>
              <a:t>；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CN">
                <a:solidFill>
                  <a:srgbClr val="CC3300"/>
                </a:solidFill>
              </a:rPr>
              <a:t>}</a:t>
            </a:r>
          </a:p>
        </p:txBody>
      </p:sp>
      <p:pic>
        <p:nvPicPr>
          <p:cNvPr id="7444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6375" y="2393950"/>
            <a:ext cx="3267075" cy="4464050"/>
          </a:xfrm>
          <a:prstGeom prst="rect">
            <a:avLst/>
          </a:prstGeom>
          <a:noFill/>
        </p:spPr>
      </p:pic>
      <p:sp>
        <p:nvSpPr>
          <p:cNvPr id="744452" name="Rectangle 4"/>
          <p:cNvSpPr>
            <a:spLocks noGrp="1" noChangeArrowheads="1"/>
          </p:cNvSpPr>
          <p:nvPr>
            <p:ph type="title"/>
          </p:nvPr>
        </p:nvSpPr>
        <p:spPr>
          <a:xfrm>
            <a:off x="476250" y="0"/>
            <a:ext cx="8229600" cy="561975"/>
          </a:xfrm>
        </p:spPr>
        <p:txBody>
          <a:bodyPr/>
          <a:lstStyle/>
          <a:p>
            <a:pPr algn="r"/>
            <a:r>
              <a:rPr lang="zh-CN" altLang="en-US" sz="3600" smtClean="0"/>
              <a:t>递归过程调用举例</a:t>
            </a:r>
          </a:p>
        </p:txBody>
      </p:sp>
      <p:pic>
        <p:nvPicPr>
          <p:cNvPr id="7444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02238" y="90488"/>
            <a:ext cx="3330575" cy="4868862"/>
          </a:xfrm>
          <a:prstGeom prst="rect">
            <a:avLst/>
          </a:prstGeom>
          <a:noFill/>
        </p:spPr>
      </p:pic>
      <p:grpSp>
        <p:nvGrpSpPr>
          <p:cNvPr id="744454" name="Group 6"/>
          <p:cNvGrpSpPr>
            <a:grpSpLocks/>
          </p:cNvGrpSpPr>
          <p:nvPr/>
        </p:nvGrpSpPr>
        <p:grpSpPr bwMode="auto">
          <a:xfrm>
            <a:off x="8532813" y="368300"/>
            <a:ext cx="539750" cy="1125538"/>
            <a:chOff x="5290" y="374"/>
            <a:chExt cx="340" cy="680"/>
          </a:xfrm>
        </p:grpSpPr>
        <p:sp>
          <p:nvSpPr>
            <p:cNvPr id="744455" name="AutoShape 7"/>
            <p:cNvSpPr>
              <a:spLocks/>
            </p:cNvSpPr>
            <p:nvPr/>
          </p:nvSpPr>
          <p:spPr bwMode="auto">
            <a:xfrm>
              <a:off x="5290" y="374"/>
              <a:ext cx="113" cy="680"/>
            </a:xfrm>
            <a:prstGeom prst="rightBrace">
              <a:avLst>
                <a:gd name="adj1" fmla="val 50147"/>
                <a:gd name="adj2" fmla="val 50000"/>
              </a:avLst>
            </a:prstGeom>
            <a:solidFill>
              <a:schemeClr val="bg1"/>
            </a:solidFill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4456" name="Text Box 8"/>
            <p:cNvSpPr txBox="1">
              <a:spLocks noChangeArrowheads="1"/>
            </p:cNvSpPr>
            <p:nvPr/>
          </p:nvSpPr>
          <p:spPr bwMode="auto">
            <a:xfrm>
              <a:off x="5403" y="601"/>
              <a:ext cx="227" cy="222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P</a:t>
              </a:r>
            </a:p>
          </p:txBody>
        </p:sp>
      </p:grpSp>
      <p:grpSp>
        <p:nvGrpSpPr>
          <p:cNvPr id="744457" name="Group 9"/>
          <p:cNvGrpSpPr>
            <a:grpSpLocks/>
          </p:cNvGrpSpPr>
          <p:nvPr/>
        </p:nvGrpSpPr>
        <p:grpSpPr bwMode="auto">
          <a:xfrm>
            <a:off x="3581400" y="0"/>
            <a:ext cx="1665288" cy="2363788"/>
            <a:chOff x="2171" y="119"/>
            <a:chExt cx="681" cy="1343"/>
          </a:xfrm>
        </p:grpSpPr>
        <p:sp>
          <p:nvSpPr>
            <p:cNvPr id="744458" name="Text Box 10"/>
            <p:cNvSpPr txBox="1">
              <a:spLocks noChangeArrowheads="1"/>
            </p:cNvSpPr>
            <p:nvPr/>
          </p:nvSpPr>
          <p:spPr bwMode="auto">
            <a:xfrm>
              <a:off x="2171" y="119"/>
              <a:ext cx="681" cy="1343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25000"/>
                </a:spcBef>
              </a:pPr>
              <a:r>
                <a:rPr lang="en-US" altLang="zh-CN" sz="1700">
                  <a:solidFill>
                    <a:srgbClr val="3333CC"/>
                  </a:solidFill>
                </a:rPr>
                <a:t>nn_sum(n-1)</a:t>
              </a:r>
            </a:p>
            <a:p>
              <a:pPr marL="342900" indent="-342900">
                <a:spcBef>
                  <a:spcPct val="25000"/>
                </a:spcBef>
              </a:pPr>
              <a:endParaRPr lang="en-US" altLang="zh-CN" sz="1700">
                <a:solidFill>
                  <a:srgbClr val="3333CC"/>
                </a:solidFill>
              </a:endParaRPr>
            </a:p>
            <a:p>
              <a:pPr marL="342900" indent="-342900">
                <a:lnSpc>
                  <a:spcPct val="120000"/>
                </a:lnSpc>
                <a:spcBef>
                  <a:spcPct val="25000"/>
                </a:spcBef>
              </a:pPr>
              <a:r>
                <a:rPr lang="en-US" altLang="zh-CN">
                  <a:solidFill>
                    <a:srgbClr val="3333CC"/>
                  </a:solidFill>
                </a:rPr>
                <a:t>nn_sum(n)</a:t>
              </a:r>
            </a:p>
            <a:p>
              <a:pPr marL="342900" indent="-342900">
                <a:spcBef>
                  <a:spcPct val="25000"/>
                </a:spcBef>
              </a:pPr>
              <a:endParaRPr lang="en-US" altLang="zh-CN">
                <a:solidFill>
                  <a:srgbClr val="3333CC"/>
                </a:solidFill>
              </a:endParaRPr>
            </a:p>
            <a:p>
              <a:pPr marL="342900" indent="-342900">
                <a:lnSpc>
                  <a:spcPct val="130000"/>
                </a:lnSpc>
                <a:spcBef>
                  <a:spcPct val="65000"/>
                </a:spcBef>
              </a:pPr>
              <a:r>
                <a:rPr lang="en-US" altLang="zh-CN">
                  <a:solidFill>
                    <a:srgbClr val="3333CC"/>
                  </a:solidFill>
                </a:rPr>
                <a:t>     P</a:t>
              </a:r>
            </a:p>
            <a:p>
              <a:pPr marL="342900" indent="-342900">
                <a:spcBef>
                  <a:spcPct val="50000"/>
                </a:spcBef>
              </a:pPr>
              <a:endParaRPr lang="en-US" altLang="zh-CN"/>
            </a:p>
          </p:txBody>
        </p:sp>
        <p:sp>
          <p:nvSpPr>
            <p:cNvPr id="744459" name="Line 11"/>
            <p:cNvSpPr>
              <a:spLocks noChangeShapeType="1"/>
            </p:cNvSpPr>
            <p:nvPr/>
          </p:nvSpPr>
          <p:spPr bwMode="auto">
            <a:xfrm flipV="1">
              <a:off x="2370" y="743"/>
              <a:ext cx="0" cy="28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4460" name="Line 12"/>
            <p:cNvSpPr>
              <a:spLocks noChangeShapeType="1"/>
            </p:cNvSpPr>
            <p:nvPr/>
          </p:nvSpPr>
          <p:spPr bwMode="auto">
            <a:xfrm flipV="1">
              <a:off x="2370" y="289"/>
              <a:ext cx="0" cy="28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44461" name="Group 13"/>
          <p:cNvGrpSpPr>
            <a:grpSpLocks/>
          </p:cNvGrpSpPr>
          <p:nvPr/>
        </p:nvGrpSpPr>
        <p:grpSpPr bwMode="auto">
          <a:xfrm>
            <a:off x="8532813" y="1584325"/>
            <a:ext cx="539750" cy="1371600"/>
            <a:chOff x="5290" y="1139"/>
            <a:chExt cx="340" cy="864"/>
          </a:xfrm>
        </p:grpSpPr>
        <p:sp>
          <p:nvSpPr>
            <p:cNvPr id="744462" name="AutoShape 14"/>
            <p:cNvSpPr>
              <a:spLocks/>
            </p:cNvSpPr>
            <p:nvPr/>
          </p:nvSpPr>
          <p:spPr bwMode="auto">
            <a:xfrm>
              <a:off x="5290" y="1139"/>
              <a:ext cx="113" cy="794"/>
            </a:xfrm>
            <a:prstGeom prst="rightBrace">
              <a:avLst>
                <a:gd name="adj1" fmla="val 58555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4463" name="Text Box 15"/>
            <p:cNvSpPr txBox="1">
              <a:spLocks noChangeArrowheads="1"/>
            </p:cNvSpPr>
            <p:nvPr/>
          </p:nvSpPr>
          <p:spPr bwMode="auto">
            <a:xfrm>
              <a:off x="5341" y="1253"/>
              <a:ext cx="289" cy="7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Sum(n)</a:t>
              </a:r>
            </a:p>
          </p:txBody>
        </p:sp>
      </p:grpSp>
      <p:grpSp>
        <p:nvGrpSpPr>
          <p:cNvPr id="744464" name="Group 16"/>
          <p:cNvGrpSpPr>
            <a:grpSpLocks/>
          </p:cNvGrpSpPr>
          <p:nvPr/>
        </p:nvGrpSpPr>
        <p:grpSpPr bwMode="auto">
          <a:xfrm>
            <a:off x="8532813" y="2933700"/>
            <a:ext cx="539750" cy="1439863"/>
            <a:chOff x="5290" y="1139"/>
            <a:chExt cx="340" cy="864"/>
          </a:xfrm>
        </p:grpSpPr>
        <p:sp>
          <p:nvSpPr>
            <p:cNvPr id="744465" name="AutoShape 17"/>
            <p:cNvSpPr>
              <a:spLocks/>
            </p:cNvSpPr>
            <p:nvPr/>
          </p:nvSpPr>
          <p:spPr bwMode="auto">
            <a:xfrm>
              <a:off x="5290" y="1139"/>
              <a:ext cx="113" cy="794"/>
            </a:xfrm>
            <a:prstGeom prst="rightBrace">
              <a:avLst>
                <a:gd name="adj1" fmla="val 58555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4466" name="Text Box 18"/>
            <p:cNvSpPr txBox="1">
              <a:spLocks noChangeArrowheads="1"/>
            </p:cNvSpPr>
            <p:nvPr/>
          </p:nvSpPr>
          <p:spPr bwMode="auto">
            <a:xfrm>
              <a:off x="5341" y="1253"/>
              <a:ext cx="289" cy="7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Sum(n-1)</a:t>
              </a:r>
            </a:p>
          </p:txBody>
        </p:sp>
      </p:grpSp>
      <p:sp>
        <p:nvSpPr>
          <p:cNvPr id="744467" name="Line 19"/>
          <p:cNvSpPr>
            <a:spLocks noChangeShapeType="1"/>
          </p:cNvSpPr>
          <p:nvPr/>
        </p:nvSpPr>
        <p:spPr bwMode="auto">
          <a:xfrm flipV="1">
            <a:off x="2232025" y="1673225"/>
            <a:ext cx="3014663" cy="811213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4468" name="Line 20"/>
          <p:cNvSpPr>
            <a:spLocks noChangeShapeType="1"/>
          </p:cNvSpPr>
          <p:nvPr/>
        </p:nvSpPr>
        <p:spPr bwMode="auto">
          <a:xfrm flipV="1">
            <a:off x="2366963" y="2033588"/>
            <a:ext cx="2879725" cy="990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4469" name="Text Box 21"/>
          <p:cNvSpPr txBox="1">
            <a:spLocks noChangeArrowheads="1"/>
          </p:cNvSpPr>
          <p:nvPr/>
        </p:nvSpPr>
        <p:spPr bwMode="auto">
          <a:xfrm>
            <a:off x="3492500" y="3338513"/>
            <a:ext cx="15303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R[ebx]</a:t>
            </a:r>
            <a:r>
              <a:rPr lang="en-US" altLang="zh-CN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←</a:t>
            </a:r>
            <a:r>
              <a:rPr lang="en-US" altLang="zh-CN">
                <a:solidFill>
                  <a:srgbClr val="FF3300"/>
                </a:solidFill>
                <a:cs typeface="Times New Roman" pitchFamily="18" charset="0"/>
              </a:rPr>
              <a:t>n</a:t>
            </a:r>
          </a:p>
        </p:txBody>
      </p:sp>
      <p:grpSp>
        <p:nvGrpSpPr>
          <p:cNvPr id="744470" name="Group 22"/>
          <p:cNvGrpSpPr>
            <a:grpSpLocks/>
          </p:cNvGrpSpPr>
          <p:nvPr/>
        </p:nvGrpSpPr>
        <p:grpSpPr bwMode="auto">
          <a:xfrm>
            <a:off x="2636838" y="4111625"/>
            <a:ext cx="2474912" cy="404813"/>
            <a:chOff x="1519" y="2590"/>
            <a:chExt cx="1559" cy="255"/>
          </a:xfrm>
        </p:grpSpPr>
        <p:sp>
          <p:nvSpPr>
            <p:cNvPr id="744471" name="Text Box 23"/>
            <p:cNvSpPr txBox="1">
              <a:spLocks noChangeArrowheads="1"/>
            </p:cNvSpPr>
            <p:nvPr/>
          </p:nvSpPr>
          <p:spPr bwMode="auto">
            <a:xfrm>
              <a:off x="1604" y="2614"/>
              <a:ext cx="147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if (</a:t>
              </a:r>
              <a:r>
                <a:rPr lang="en-US" altLang="zh-CN">
                  <a:solidFill>
                    <a:srgbClr val="FF3300"/>
                  </a:solidFill>
                  <a:cs typeface="Times New Roman" pitchFamily="18" charset="0"/>
                </a:rPr>
                <a:t>n≤0</a:t>
              </a:r>
              <a:r>
                <a:rPr lang="zh-CN" altLang="en-US">
                  <a:solidFill>
                    <a:srgbClr val="FF3300"/>
                  </a:solidFill>
                  <a:cs typeface="Times New Roman" pitchFamily="18" charset="0"/>
                </a:rPr>
                <a:t>）转</a:t>
              </a:r>
              <a:r>
                <a:rPr lang="en-US" altLang="zh-CN">
                  <a:solidFill>
                    <a:srgbClr val="FF3300"/>
                  </a:solidFill>
                  <a:cs typeface="Times New Roman" pitchFamily="18" charset="0"/>
                </a:rPr>
                <a:t>L2</a:t>
              </a:r>
            </a:p>
          </p:txBody>
        </p:sp>
        <p:sp>
          <p:nvSpPr>
            <p:cNvPr id="744472" name="AutoShape 24"/>
            <p:cNvSpPr>
              <a:spLocks/>
            </p:cNvSpPr>
            <p:nvPr/>
          </p:nvSpPr>
          <p:spPr bwMode="auto">
            <a:xfrm>
              <a:off x="1519" y="2590"/>
              <a:ext cx="57" cy="227"/>
            </a:xfrm>
            <a:prstGeom prst="rightBracket">
              <a:avLst>
                <a:gd name="adj" fmla="val 33187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44473" name="Text Box 25"/>
          <p:cNvSpPr txBox="1">
            <a:spLocks noChangeArrowheads="1"/>
          </p:cNvSpPr>
          <p:nvPr/>
        </p:nvSpPr>
        <p:spPr bwMode="auto">
          <a:xfrm>
            <a:off x="2862263" y="3698875"/>
            <a:ext cx="15303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R[eax]</a:t>
            </a:r>
            <a:r>
              <a:rPr lang="en-US" altLang="zh-CN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←</a:t>
            </a:r>
            <a:r>
              <a:rPr lang="en-US" altLang="zh-CN">
                <a:solidFill>
                  <a:srgbClr val="FF330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744474" name="Text Box 26"/>
          <p:cNvSpPr txBox="1">
            <a:spLocks noChangeArrowheads="1"/>
          </p:cNvSpPr>
          <p:nvPr/>
        </p:nvSpPr>
        <p:spPr bwMode="auto">
          <a:xfrm>
            <a:off x="3492500" y="4464050"/>
            <a:ext cx="16192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R[eax]</a:t>
            </a:r>
            <a:r>
              <a:rPr lang="en-US" altLang="zh-CN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←</a:t>
            </a:r>
            <a:r>
              <a:rPr lang="en-US" altLang="zh-CN">
                <a:solidFill>
                  <a:srgbClr val="FF3300"/>
                </a:solidFill>
                <a:cs typeface="Times New Roman" pitchFamily="18" charset="0"/>
              </a:rPr>
              <a:t>n-1</a:t>
            </a:r>
          </a:p>
        </p:txBody>
      </p:sp>
      <p:sp>
        <p:nvSpPr>
          <p:cNvPr id="744475" name="Line 27"/>
          <p:cNvSpPr>
            <a:spLocks noChangeShapeType="1"/>
          </p:cNvSpPr>
          <p:nvPr/>
        </p:nvSpPr>
        <p:spPr bwMode="auto">
          <a:xfrm flipV="1">
            <a:off x="2232025" y="2393950"/>
            <a:ext cx="3014663" cy="2430463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4476" name="Line 28"/>
          <p:cNvSpPr>
            <a:spLocks noChangeShapeType="1"/>
          </p:cNvSpPr>
          <p:nvPr/>
        </p:nvSpPr>
        <p:spPr bwMode="auto">
          <a:xfrm flipV="1">
            <a:off x="2411413" y="2754313"/>
            <a:ext cx="2835275" cy="2384425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44477" name="Group 29"/>
          <p:cNvGrpSpPr>
            <a:grpSpLocks/>
          </p:cNvGrpSpPr>
          <p:nvPr/>
        </p:nvGrpSpPr>
        <p:grpSpPr bwMode="auto">
          <a:xfrm>
            <a:off x="206375" y="2484438"/>
            <a:ext cx="269875" cy="2700337"/>
            <a:chOff x="130" y="1565"/>
            <a:chExt cx="170" cy="1701"/>
          </a:xfrm>
        </p:grpSpPr>
        <p:sp>
          <p:nvSpPr>
            <p:cNvPr id="744478" name="Line 30"/>
            <p:cNvSpPr>
              <a:spLocks noChangeShapeType="1"/>
            </p:cNvSpPr>
            <p:nvPr/>
          </p:nvSpPr>
          <p:spPr bwMode="auto">
            <a:xfrm>
              <a:off x="130" y="3266"/>
              <a:ext cx="170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4479" name="Line 31"/>
            <p:cNvSpPr>
              <a:spLocks noChangeShapeType="1"/>
            </p:cNvSpPr>
            <p:nvPr/>
          </p:nvSpPr>
          <p:spPr bwMode="auto">
            <a:xfrm flipH="1">
              <a:off x="130" y="1565"/>
              <a:ext cx="0" cy="1701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4480" name="Line 32"/>
            <p:cNvSpPr>
              <a:spLocks noChangeShapeType="1"/>
            </p:cNvSpPr>
            <p:nvPr/>
          </p:nvSpPr>
          <p:spPr bwMode="auto">
            <a:xfrm>
              <a:off x="130" y="1565"/>
              <a:ext cx="17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44481" name="Line 33"/>
          <p:cNvSpPr>
            <a:spLocks noChangeShapeType="1"/>
          </p:cNvSpPr>
          <p:nvPr/>
        </p:nvSpPr>
        <p:spPr bwMode="auto">
          <a:xfrm>
            <a:off x="2232025" y="2484438"/>
            <a:ext cx="3014663" cy="53975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4482" name="Line 34"/>
          <p:cNvSpPr>
            <a:spLocks noChangeShapeType="1"/>
          </p:cNvSpPr>
          <p:nvPr/>
        </p:nvSpPr>
        <p:spPr bwMode="auto">
          <a:xfrm>
            <a:off x="2322513" y="3024188"/>
            <a:ext cx="2924175" cy="404812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4483" name="Line 35"/>
          <p:cNvSpPr>
            <a:spLocks noChangeShapeType="1"/>
          </p:cNvSpPr>
          <p:nvPr/>
        </p:nvSpPr>
        <p:spPr bwMode="auto">
          <a:xfrm flipV="1">
            <a:off x="2232025" y="3698875"/>
            <a:ext cx="2970213" cy="1125538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4484" name="Line 36"/>
          <p:cNvSpPr>
            <a:spLocks noChangeShapeType="1"/>
          </p:cNvSpPr>
          <p:nvPr/>
        </p:nvSpPr>
        <p:spPr bwMode="auto">
          <a:xfrm flipV="1">
            <a:off x="2411413" y="4059238"/>
            <a:ext cx="2881312" cy="10795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4485" name="Text Box 37"/>
          <p:cNvSpPr txBox="1">
            <a:spLocks noChangeArrowheads="1"/>
          </p:cNvSpPr>
          <p:nvPr/>
        </p:nvSpPr>
        <p:spPr bwMode="auto">
          <a:xfrm>
            <a:off x="3086100" y="5229225"/>
            <a:ext cx="36004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R[eax] </a:t>
            </a:r>
            <a:r>
              <a:rPr lang="en-US" altLang="zh-CN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← </a:t>
            </a:r>
            <a:r>
              <a:rPr lang="en-US" altLang="zh-CN">
                <a:solidFill>
                  <a:srgbClr val="FF3300"/>
                </a:solidFill>
              </a:rPr>
              <a:t>0+1+2+…+(n-1)+n</a:t>
            </a:r>
          </a:p>
        </p:txBody>
      </p:sp>
      <p:sp>
        <p:nvSpPr>
          <p:cNvPr id="744486" name="Text Box 38"/>
          <p:cNvSpPr txBox="1">
            <a:spLocks noChangeArrowheads="1"/>
          </p:cNvSpPr>
          <p:nvPr/>
        </p:nvSpPr>
        <p:spPr bwMode="auto">
          <a:xfrm>
            <a:off x="8172450" y="3203575"/>
            <a:ext cx="225425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n</a:t>
            </a:r>
          </a:p>
        </p:txBody>
      </p:sp>
      <p:grpSp>
        <p:nvGrpSpPr>
          <p:cNvPr id="744487" name="Group 39"/>
          <p:cNvGrpSpPr>
            <a:grpSpLocks/>
          </p:cNvGrpSpPr>
          <p:nvPr/>
        </p:nvGrpSpPr>
        <p:grpSpPr bwMode="auto">
          <a:xfrm>
            <a:off x="160338" y="5408613"/>
            <a:ext cx="271462" cy="1358900"/>
            <a:chOff x="130" y="1565"/>
            <a:chExt cx="170" cy="1701"/>
          </a:xfrm>
        </p:grpSpPr>
        <p:sp>
          <p:nvSpPr>
            <p:cNvPr id="744488" name="Line 40"/>
            <p:cNvSpPr>
              <a:spLocks noChangeShapeType="1"/>
            </p:cNvSpPr>
            <p:nvPr/>
          </p:nvSpPr>
          <p:spPr bwMode="auto">
            <a:xfrm>
              <a:off x="130" y="3266"/>
              <a:ext cx="170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4489" name="Line 41"/>
            <p:cNvSpPr>
              <a:spLocks noChangeShapeType="1"/>
            </p:cNvSpPr>
            <p:nvPr/>
          </p:nvSpPr>
          <p:spPr bwMode="auto">
            <a:xfrm flipH="1">
              <a:off x="130" y="1565"/>
              <a:ext cx="0" cy="1701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4490" name="Line 42"/>
            <p:cNvSpPr>
              <a:spLocks noChangeShapeType="1"/>
            </p:cNvSpPr>
            <p:nvPr/>
          </p:nvSpPr>
          <p:spPr bwMode="auto">
            <a:xfrm>
              <a:off x="130" y="1565"/>
              <a:ext cx="17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44491" name="Text Box 43"/>
          <p:cNvSpPr txBox="1">
            <a:spLocks noChangeArrowheads="1"/>
          </p:cNvSpPr>
          <p:nvPr/>
        </p:nvSpPr>
        <p:spPr bwMode="auto">
          <a:xfrm>
            <a:off x="6327775" y="5118100"/>
            <a:ext cx="2565400" cy="1006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/>
              <a:t>     </a:t>
            </a:r>
            <a:r>
              <a:rPr lang="zh-CN" altLang="en-US" sz="2000"/>
              <a:t>每次递归调用都会增加一个栈帧，所以空间开销很大。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4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4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4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44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44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44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44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44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44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44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44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44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44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44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744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744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744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744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744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744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744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4467" grpId="0" animBg="1"/>
      <p:bldP spid="744468" grpId="0" animBg="1"/>
      <p:bldP spid="744469" grpId="0"/>
      <p:bldP spid="744473" grpId="0"/>
      <p:bldP spid="744474" grpId="0"/>
      <p:bldP spid="744475" grpId="0" animBg="1"/>
      <p:bldP spid="744476" grpId="0" animBg="1"/>
      <p:bldP spid="744481" grpId="0" animBg="1"/>
      <p:bldP spid="744482" grpId="0" animBg="1"/>
      <p:bldP spid="744483" grpId="0" animBg="1"/>
      <p:bldP spid="744484" grpId="0" animBg="1"/>
      <p:bldP spid="744485" grpId="0"/>
      <p:bldP spid="74448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过程调用的机器级表示</a:t>
            </a:r>
          </a:p>
        </p:txBody>
      </p:sp>
      <p:sp>
        <p:nvSpPr>
          <p:cNvPr id="74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773113"/>
            <a:ext cx="8229600" cy="2592387"/>
          </a:xfrm>
        </p:spPr>
        <p:txBody>
          <a:bodyPr/>
          <a:lstStyle/>
          <a:p>
            <a:r>
              <a:rPr lang="zh-CN" altLang="en-US" smtClean="0"/>
              <a:t>递归函数</a:t>
            </a:r>
            <a:r>
              <a:rPr lang="en-US" altLang="zh-CN" smtClean="0"/>
              <a:t>nn_sum</a:t>
            </a:r>
            <a:r>
              <a:rPr lang="zh-CN" altLang="en-US" smtClean="0"/>
              <a:t>的执行流程</a:t>
            </a:r>
            <a:endParaRPr lang="en-US" altLang="zh-CN" smtClean="0"/>
          </a:p>
        </p:txBody>
      </p:sp>
      <p:sp>
        <p:nvSpPr>
          <p:cNvPr id="745476" name="Rectangle 4"/>
          <p:cNvSpPr>
            <a:spLocks noChangeArrowheads="1"/>
          </p:cNvSpPr>
          <p:nvPr/>
        </p:nvSpPr>
        <p:spPr bwMode="auto">
          <a:xfrm>
            <a:off x="250825" y="5721350"/>
            <a:ext cx="8802688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>
                <a:solidFill>
                  <a:srgbClr val="3333CC"/>
                </a:solidFill>
                <a:latin typeface="Arial" pitchFamily="34" charset="0"/>
              </a:rPr>
              <a:t>过程功能由过程体实现，为支持过程调用，每个过程包含准备阶段和结束阶段。因而</a:t>
            </a:r>
            <a:r>
              <a:rPr lang="zh-CN" altLang="en-US">
                <a:solidFill>
                  <a:srgbClr val="FF3300"/>
                </a:solidFill>
                <a:latin typeface="Arial" pitchFamily="34" charset="0"/>
              </a:rPr>
              <a:t>每增加一次过程调用，就要增加许多条包含在准备阶段和结束阶段的额外指令</a:t>
            </a:r>
            <a:r>
              <a:rPr lang="zh-CN" altLang="en-US">
                <a:solidFill>
                  <a:srgbClr val="3333CC"/>
                </a:solidFill>
                <a:latin typeface="Arial" pitchFamily="34" charset="0"/>
              </a:rPr>
              <a:t>，它们对程序性能影响很大，应尽量避免不必要的过程调用，特别是递归调用。</a:t>
            </a:r>
            <a:r>
              <a:rPr lang="zh-CN" altLang="en-US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 </a:t>
            </a:r>
          </a:p>
        </p:txBody>
      </p:sp>
      <p:pic>
        <p:nvPicPr>
          <p:cNvPr id="74547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6375" y="1358900"/>
            <a:ext cx="8937625" cy="42306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过程调用举例</a:t>
            </a:r>
          </a:p>
        </p:txBody>
      </p:sp>
      <p:sp>
        <p:nvSpPr>
          <p:cNvPr id="74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250" y="819150"/>
            <a:ext cx="8229600" cy="989013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mtClean="0"/>
              <a:t>例：应始终返回</a:t>
            </a:r>
            <a:r>
              <a:rPr lang="en-US" altLang="zh-CN" smtClean="0"/>
              <a:t>d[0]</a:t>
            </a:r>
            <a:r>
              <a:rPr lang="zh-CN" altLang="en-US" smtClean="0"/>
              <a:t>中的</a:t>
            </a:r>
            <a:r>
              <a:rPr lang="en-US" altLang="zh-CN" smtClean="0"/>
              <a:t>3.14</a:t>
            </a:r>
            <a:r>
              <a:rPr lang="zh-CN" altLang="en-US" smtClean="0"/>
              <a:t>，但并非如此。</a:t>
            </a:r>
            <a:r>
              <a:rPr lang="en-US" altLang="zh-CN" smtClean="0">
                <a:solidFill>
                  <a:srgbClr val="FF0000"/>
                </a:solidFill>
              </a:rPr>
              <a:t>Why?</a:t>
            </a:r>
          </a:p>
        </p:txBody>
      </p:sp>
      <p:sp>
        <p:nvSpPr>
          <p:cNvPr id="746500" name="Rectangle 4"/>
          <p:cNvSpPr>
            <a:spLocks/>
          </p:cNvSpPr>
          <p:nvPr/>
        </p:nvSpPr>
        <p:spPr bwMode="auto">
          <a:xfrm>
            <a:off x="476250" y="1314450"/>
            <a:ext cx="7650163" cy="2114550"/>
          </a:xfrm>
          <a:prstGeom prst="rect">
            <a:avLst/>
          </a:prstGeom>
          <a:solidFill>
            <a:srgbClr val="F8F6D9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63500" tIns="63500" rIns="63500" bIns="63500"/>
          <a:lstStyle/>
          <a:p>
            <a:pPr eaLnBrk="1" hangingPunct="1">
              <a:lnSpc>
                <a:spcPct val="95000"/>
              </a:lnSpc>
              <a:tabLst>
                <a:tab pos="914400" algn="l"/>
                <a:tab pos="2286000" algn="l"/>
              </a:tabLst>
            </a:pPr>
            <a:r>
              <a:rPr lang="en-US" altLang="zh-CN" sz="2000">
                <a:latin typeface="Courier New" pitchFamily="49" charset="0"/>
                <a:ea typeface="Monaco"/>
                <a:cs typeface="Courier New" pitchFamily="49" charset="0"/>
                <a:sym typeface="Monaco"/>
              </a:rPr>
              <a:t>double fun(int i)</a:t>
            </a:r>
          </a:p>
          <a:p>
            <a:pPr eaLnBrk="1" hangingPunct="1">
              <a:lnSpc>
                <a:spcPct val="95000"/>
              </a:lnSpc>
              <a:tabLst>
                <a:tab pos="914400" algn="l"/>
                <a:tab pos="2286000" algn="l"/>
              </a:tabLst>
            </a:pPr>
            <a:r>
              <a:rPr lang="en-US" altLang="zh-CN" sz="2000">
                <a:latin typeface="Courier New" pitchFamily="49" charset="0"/>
                <a:ea typeface="Monaco"/>
                <a:cs typeface="Courier New" pitchFamily="49" charset="0"/>
                <a:sym typeface="Monaco"/>
              </a:rPr>
              <a:t>{</a:t>
            </a:r>
          </a:p>
          <a:p>
            <a:pPr eaLnBrk="1" hangingPunct="1">
              <a:lnSpc>
                <a:spcPct val="95000"/>
              </a:lnSpc>
              <a:tabLst>
                <a:tab pos="914400" algn="l"/>
                <a:tab pos="2286000" algn="l"/>
              </a:tabLst>
            </a:pPr>
            <a:r>
              <a:rPr lang="en-US" altLang="zh-CN" sz="2000">
                <a:latin typeface="Courier New" pitchFamily="49" charset="0"/>
                <a:ea typeface="Monaco"/>
                <a:cs typeface="Courier New" pitchFamily="49" charset="0"/>
                <a:sym typeface="Monaco"/>
              </a:rPr>
              <a:t>  volatile double d[1] = {3.14};</a:t>
            </a:r>
          </a:p>
          <a:p>
            <a:pPr eaLnBrk="1" hangingPunct="1">
              <a:lnSpc>
                <a:spcPct val="95000"/>
              </a:lnSpc>
              <a:tabLst>
                <a:tab pos="914400" algn="l"/>
                <a:tab pos="2286000" algn="l"/>
              </a:tabLst>
            </a:pPr>
            <a:r>
              <a:rPr lang="en-US" altLang="zh-CN" sz="2000">
                <a:latin typeface="Courier New" pitchFamily="49" charset="0"/>
                <a:ea typeface="Monaco"/>
                <a:cs typeface="Courier New" pitchFamily="49" charset="0"/>
                <a:sym typeface="Monaco"/>
              </a:rPr>
              <a:t>  volatile long int a[2];</a:t>
            </a:r>
          </a:p>
          <a:p>
            <a:pPr eaLnBrk="1" hangingPunct="1">
              <a:lnSpc>
                <a:spcPct val="95000"/>
              </a:lnSpc>
              <a:tabLst>
                <a:tab pos="914400" algn="l"/>
                <a:tab pos="2286000" algn="l"/>
              </a:tabLst>
            </a:pPr>
            <a:r>
              <a:rPr lang="en-US" altLang="zh-CN" sz="2000">
                <a:latin typeface="Courier New" pitchFamily="49" charset="0"/>
                <a:ea typeface="Monaco"/>
                <a:cs typeface="Courier New" pitchFamily="49" charset="0"/>
                <a:sym typeface="Monaco"/>
              </a:rPr>
              <a:t>  a[i] = 1073741824; /* Possibly out of bounds */</a:t>
            </a:r>
          </a:p>
          <a:p>
            <a:pPr eaLnBrk="1" hangingPunct="1">
              <a:lnSpc>
                <a:spcPct val="95000"/>
              </a:lnSpc>
              <a:tabLst>
                <a:tab pos="914400" algn="l"/>
                <a:tab pos="2286000" algn="l"/>
              </a:tabLst>
            </a:pPr>
            <a:r>
              <a:rPr lang="en-US" altLang="zh-CN" sz="2000">
                <a:latin typeface="Courier New" pitchFamily="49" charset="0"/>
                <a:ea typeface="Monaco"/>
                <a:cs typeface="Courier New" pitchFamily="49" charset="0"/>
                <a:sym typeface="Monaco"/>
              </a:rPr>
              <a:t>  return d[0];</a:t>
            </a:r>
          </a:p>
          <a:p>
            <a:pPr eaLnBrk="1" hangingPunct="1">
              <a:lnSpc>
                <a:spcPct val="95000"/>
              </a:lnSpc>
              <a:tabLst>
                <a:tab pos="914400" algn="l"/>
                <a:tab pos="2286000" algn="l"/>
              </a:tabLst>
            </a:pPr>
            <a:r>
              <a:rPr lang="en-US" altLang="zh-CN" sz="2000">
                <a:latin typeface="Courier New" pitchFamily="49" charset="0"/>
                <a:ea typeface="Monaco"/>
                <a:cs typeface="Courier New" pitchFamily="49" charset="0"/>
                <a:sym typeface="Monaco"/>
              </a:rPr>
              <a:t>}</a:t>
            </a:r>
          </a:p>
        </p:txBody>
      </p:sp>
      <p:sp>
        <p:nvSpPr>
          <p:cNvPr id="18437" name="Rectangle 5"/>
          <p:cNvSpPr>
            <a:spLocks/>
          </p:cNvSpPr>
          <p:nvPr/>
        </p:nvSpPr>
        <p:spPr bwMode="auto">
          <a:xfrm>
            <a:off x="341313" y="3784600"/>
            <a:ext cx="7327900" cy="1371600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lIns="38100" tIns="38100" rIns="38100" bIns="38100"/>
          <a:lstStyle/>
          <a:p>
            <a:pPr eaLnBrk="1" hangingPunct="1"/>
            <a:r>
              <a:rPr lang="en-US" altLang="zh-CN" sz="2000">
                <a:latin typeface="Courier New" pitchFamily="49" charset="0"/>
                <a:ea typeface="Zapf Dingbats"/>
                <a:cs typeface="Zapf Dingbats"/>
                <a:sym typeface="Courier New" pitchFamily="49" charset="0"/>
              </a:rPr>
              <a:t>fun(0)  </a:t>
            </a:r>
            <a:r>
              <a:rPr lang="en-US" altLang="zh-CN" sz="2000">
                <a:latin typeface="Courier New" pitchFamily="49" charset="0"/>
                <a:ea typeface="Zapf Dingbats"/>
                <a:cs typeface="Zapf Dingbats"/>
                <a:sym typeface="Wingdings" pitchFamily="2" charset="2"/>
              </a:rPr>
              <a:t></a:t>
            </a:r>
            <a:r>
              <a:rPr lang="en-US" altLang="zh-CN" sz="2000">
                <a:latin typeface="Courier New" pitchFamily="49" charset="0"/>
                <a:ea typeface="Zapf Dingbats"/>
                <a:cs typeface="Zapf Dingbats"/>
                <a:sym typeface="Courier New" pitchFamily="49" charset="0"/>
              </a:rPr>
              <a:t>	3.14</a:t>
            </a:r>
            <a:endParaRPr lang="en-US" altLang="zh-CN" sz="2000">
              <a:latin typeface="Arial Narrow" pitchFamily="34" charset="0"/>
              <a:ea typeface="Lucida Grande"/>
              <a:cs typeface="Lucida Grande"/>
              <a:sym typeface="Arial Narrow" pitchFamily="34" charset="0"/>
            </a:endParaRPr>
          </a:p>
          <a:p>
            <a:pPr eaLnBrk="1" hangingPunct="1"/>
            <a:r>
              <a:rPr lang="en-US" altLang="zh-CN" sz="2000">
                <a:latin typeface="Courier New" pitchFamily="49" charset="0"/>
                <a:ea typeface="ヒラギノ角ゴ ProN W3"/>
                <a:cs typeface="Courier New" pitchFamily="49" charset="0"/>
                <a:sym typeface="Courier New" pitchFamily="49" charset="0"/>
              </a:rPr>
              <a:t>fun(1)  </a:t>
            </a:r>
            <a:r>
              <a:rPr lang="en-US" altLang="zh-CN" sz="2000">
                <a:latin typeface="Courier New" pitchFamily="49" charset="0"/>
                <a:ea typeface="ヒラギノ角ゴ ProN W3"/>
                <a:cs typeface="Courier New" pitchFamily="49" charset="0"/>
                <a:sym typeface="Wingdings" pitchFamily="2" charset="2"/>
              </a:rPr>
              <a:t></a:t>
            </a:r>
            <a:r>
              <a:rPr lang="en-US" altLang="zh-CN" sz="2000">
                <a:latin typeface="Courier New" pitchFamily="49" charset="0"/>
                <a:ea typeface="Monaco"/>
                <a:cs typeface="Monaco"/>
                <a:sym typeface="Courier New" pitchFamily="49" charset="0"/>
              </a:rPr>
              <a:t>	3.14</a:t>
            </a:r>
            <a:endParaRPr lang="en-US" altLang="zh-CN" sz="2000">
              <a:latin typeface="Arial Narrow" pitchFamily="34" charset="0"/>
              <a:ea typeface="Lucida Grande"/>
              <a:cs typeface="Lucida Grande"/>
              <a:sym typeface="Arial Narrow" pitchFamily="34" charset="0"/>
            </a:endParaRPr>
          </a:p>
          <a:p>
            <a:pPr eaLnBrk="1" hangingPunct="1"/>
            <a:r>
              <a:rPr lang="en-US" altLang="zh-CN" sz="2000">
                <a:latin typeface="Courier New" pitchFamily="49" charset="0"/>
                <a:ea typeface="ヒラギノ角ゴ ProN W3"/>
                <a:cs typeface="ヒラギノ角ゴ ProN W3"/>
                <a:sym typeface="Courier New" pitchFamily="49" charset="0"/>
              </a:rPr>
              <a:t>fun(2)  </a:t>
            </a:r>
            <a:r>
              <a:rPr lang="en-US" altLang="zh-CN" sz="2000">
                <a:latin typeface="Courier New" pitchFamily="49" charset="0"/>
                <a:ea typeface="ヒラギノ角ゴ ProN W3"/>
                <a:cs typeface="ヒラギノ角ゴ ProN W3"/>
                <a:sym typeface="Wingdings" pitchFamily="2" charset="2"/>
              </a:rPr>
              <a:t></a:t>
            </a:r>
            <a:r>
              <a:rPr lang="en-US" altLang="zh-CN" sz="2000">
                <a:latin typeface="Courier New" pitchFamily="49" charset="0"/>
                <a:ea typeface="Monaco"/>
                <a:cs typeface="Monaco"/>
                <a:sym typeface="Courier New" pitchFamily="49" charset="0"/>
              </a:rPr>
              <a:t>	3.1399998664856</a:t>
            </a:r>
            <a:endParaRPr lang="en-US" altLang="zh-CN" sz="2000">
              <a:latin typeface="Arial Narrow" pitchFamily="34" charset="0"/>
              <a:ea typeface="Lucida Grande"/>
              <a:cs typeface="Lucida Grande"/>
              <a:sym typeface="Arial Narrow" pitchFamily="34" charset="0"/>
            </a:endParaRPr>
          </a:p>
          <a:p>
            <a:pPr eaLnBrk="1" hangingPunct="1"/>
            <a:r>
              <a:rPr lang="en-US" altLang="zh-CN" sz="2000">
                <a:latin typeface="Courier New" pitchFamily="49" charset="0"/>
                <a:ea typeface="ヒラギノ角ゴ ProN W3"/>
                <a:cs typeface="ヒラギノ角ゴ ProN W3"/>
                <a:sym typeface="Courier New" pitchFamily="49" charset="0"/>
              </a:rPr>
              <a:t>fun(3)  </a:t>
            </a:r>
            <a:r>
              <a:rPr lang="en-US" altLang="zh-CN" sz="2000">
                <a:latin typeface="Courier New" pitchFamily="49" charset="0"/>
                <a:ea typeface="ヒラギノ角ゴ ProN W3"/>
                <a:cs typeface="ヒラギノ角ゴ ProN W3"/>
                <a:sym typeface="Wingdings" pitchFamily="2" charset="2"/>
              </a:rPr>
              <a:t></a:t>
            </a:r>
            <a:r>
              <a:rPr lang="en-US" altLang="zh-CN" sz="2000">
                <a:latin typeface="Courier New" pitchFamily="49" charset="0"/>
                <a:ea typeface="Monaco"/>
                <a:cs typeface="Monaco"/>
                <a:sym typeface="Courier New" pitchFamily="49" charset="0"/>
              </a:rPr>
              <a:t>	2.00000061035156</a:t>
            </a:r>
            <a:endParaRPr lang="en-US" altLang="zh-CN" sz="2000">
              <a:latin typeface="Arial Narrow" pitchFamily="34" charset="0"/>
              <a:ea typeface="Lucida Grande"/>
              <a:cs typeface="Lucida Grande"/>
              <a:sym typeface="Arial Narrow" pitchFamily="34" charset="0"/>
            </a:endParaRPr>
          </a:p>
          <a:p>
            <a:pPr eaLnBrk="1" hangingPunct="1"/>
            <a:r>
              <a:rPr lang="en-US" altLang="zh-CN" sz="2000">
                <a:latin typeface="Courier New" pitchFamily="49" charset="0"/>
                <a:ea typeface="ヒラギノ角ゴ ProN W3"/>
                <a:cs typeface="ヒラギノ角ゴ ProN W3"/>
                <a:sym typeface="Courier New" pitchFamily="49" charset="0"/>
              </a:rPr>
              <a:t>fun(4)  </a:t>
            </a:r>
            <a:r>
              <a:rPr lang="en-US" altLang="zh-CN" sz="2000">
                <a:latin typeface="Courier New" pitchFamily="49" charset="0"/>
                <a:ea typeface="ヒラギノ角ゴ ProN W3"/>
                <a:cs typeface="ヒラギノ角ゴ ProN W3"/>
                <a:sym typeface="Wingdings" pitchFamily="2" charset="2"/>
              </a:rPr>
              <a:t></a:t>
            </a:r>
            <a:r>
              <a:rPr lang="en-US" altLang="zh-CN" sz="2000">
                <a:latin typeface="Courier New" pitchFamily="49" charset="0"/>
                <a:ea typeface="Monaco"/>
                <a:cs typeface="Monaco"/>
                <a:sym typeface="Courier New" pitchFamily="49" charset="0"/>
              </a:rPr>
              <a:t>	3.14, </a:t>
            </a:r>
            <a:r>
              <a:rPr lang="zh-CN" altLang="en-US" sz="2000">
                <a:latin typeface="Courier New" pitchFamily="49" charset="0"/>
                <a:ea typeface="Monaco"/>
                <a:cs typeface="Monaco"/>
                <a:sym typeface="Courier New" pitchFamily="49" charset="0"/>
              </a:rPr>
              <a:t>然后存储保护错</a:t>
            </a:r>
          </a:p>
        </p:txBody>
      </p:sp>
      <p:sp>
        <p:nvSpPr>
          <p:cNvPr id="746502" name="Rectangle 6"/>
          <p:cNvSpPr>
            <a:spLocks noChangeArrowheads="1"/>
          </p:cNvSpPr>
          <p:nvPr/>
        </p:nvSpPr>
        <p:spPr bwMode="auto">
          <a:xfrm>
            <a:off x="296863" y="5584825"/>
            <a:ext cx="4905375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/>
          <a:lstStyle/>
          <a:p>
            <a:pPr marL="165100" indent="-165100" eaLnBrk="1" hangingPunct="1">
              <a:lnSpc>
                <a:spcPct val="115000"/>
              </a:lnSpc>
              <a:spcBef>
                <a:spcPct val="20000"/>
              </a:spcBef>
            </a:pPr>
            <a:r>
              <a:rPr lang="en-US" altLang="zh-CN" sz="2400">
                <a:solidFill>
                  <a:srgbClr val="3333CC"/>
                </a:solidFill>
                <a:latin typeface="Arial" pitchFamily="34" charset="0"/>
                <a:ea typeface="宋体" pitchFamily="2" charset="-122"/>
              </a:rPr>
              <a:t>  </a:t>
            </a:r>
            <a:r>
              <a:rPr lang="zh-CN" altLang="en-US" sz="2200">
                <a:solidFill>
                  <a:srgbClr val="3333CC"/>
                </a:solidFill>
                <a:latin typeface="Arial" pitchFamily="34" charset="0"/>
                <a:ea typeface="宋体" pitchFamily="2" charset="-122"/>
              </a:rPr>
              <a:t>不同系统上执行结果可能不同</a:t>
            </a:r>
          </a:p>
        </p:txBody>
      </p:sp>
      <p:sp>
        <p:nvSpPr>
          <p:cNvPr id="746503" name="Text Box 7"/>
          <p:cNvSpPr txBox="1">
            <a:spLocks noChangeArrowheads="1"/>
          </p:cNvSpPr>
          <p:nvPr/>
        </p:nvSpPr>
        <p:spPr bwMode="auto">
          <a:xfrm>
            <a:off x="5472113" y="3789363"/>
            <a:ext cx="3421062" cy="19002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200">
                <a:solidFill>
                  <a:srgbClr val="3333CC"/>
                </a:solidFill>
              </a:rPr>
              <a:t>习题课讨论题</a:t>
            </a:r>
          </a:p>
          <a:p>
            <a:pPr marL="342900" indent="-342900">
              <a:lnSpc>
                <a:spcPct val="130000"/>
              </a:lnSpc>
              <a:spcBef>
                <a:spcPct val="50000"/>
              </a:spcBef>
            </a:pPr>
            <a:r>
              <a:rPr lang="zh-CN" altLang="en-US" sz="2200">
                <a:solidFill>
                  <a:srgbClr val="3333CC"/>
                </a:solidFill>
              </a:rPr>
              <a:t>    为何每次返回不一样？为什么会引起保护错？栈帧中的状态如何？</a:t>
            </a:r>
          </a:p>
        </p:txBody>
      </p:sp>
      <p:pic>
        <p:nvPicPr>
          <p:cNvPr id="746504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46688" y="3743325"/>
            <a:ext cx="3419475" cy="22066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6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74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747526" name="Rectangle 4"/>
          <p:cNvSpPr>
            <a:spLocks/>
          </p:cNvSpPr>
          <p:nvPr/>
        </p:nvSpPr>
        <p:spPr bwMode="auto">
          <a:xfrm>
            <a:off x="161925" y="188913"/>
            <a:ext cx="5086350" cy="2114550"/>
          </a:xfrm>
          <a:prstGeom prst="rect">
            <a:avLst/>
          </a:prstGeom>
          <a:solidFill>
            <a:srgbClr val="F8F6D9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63500" tIns="63500" rIns="63500" bIns="63500"/>
          <a:lstStyle/>
          <a:p>
            <a:pPr eaLnBrk="1" hangingPunct="1">
              <a:lnSpc>
                <a:spcPct val="95000"/>
              </a:lnSpc>
              <a:tabLst>
                <a:tab pos="914400" algn="l"/>
                <a:tab pos="2286000" algn="l"/>
              </a:tabLst>
            </a:pPr>
            <a:r>
              <a:rPr lang="en-US" altLang="zh-CN" sz="2000">
                <a:latin typeface="Courier New" pitchFamily="49" charset="0"/>
                <a:ea typeface="Monaco"/>
                <a:cs typeface="Courier New" pitchFamily="49" charset="0"/>
                <a:sym typeface="Monaco"/>
              </a:rPr>
              <a:t>double fun(int i)</a:t>
            </a:r>
          </a:p>
          <a:p>
            <a:pPr eaLnBrk="1" hangingPunct="1">
              <a:lnSpc>
                <a:spcPct val="95000"/>
              </a:lnSpc>
              <a:tabLst>
                <a:tab pos="914400" algn="l"/>
                <a:tab pos="2286000" algn="l"/>
              </a:tabLst>
            </a:pPr>
            <a:r>
              <a:rPr lang="en-US" altLang="zh-CN" sz="2000">
                <a:latin typeface="Courier New" pitchFamily="49" charset="0"/>
                <a:ea typeface="Monaco"/>
                <a:cs typeface="Courier New" pitchFamily="49" charset="0"/>
                <a:sym typeface="Monaco"/>
              </a:rPr>
              <a:t>{</a:t>
            </a:r>
          </a:p>
          <a:p>
            <a:pPr eaLnBrk="1" hangingPunct="1">
              <a:lnSpc>
                <a:spcPct val="95000"/>
              </a:lnSpc>
              <a:tabLst>
                <a:tab pos="914400" algn="l"/>
                <a:tab pos="2286000" algn="l"/>
              </a:tabLst>
            </a:pPr>
            <a:r>
              <a:rPr lang="en-US" altLang="zh-CN" sz="2000">
                <a:latin typeface="Courier New" pitchFamily="49" charset="0"/>
                <a:ea typeface="Monaco"/>
                <a:cs typeface="Courier New" pitchFamily="49" charset="0"/>
                <a:sym typeface="Monaco"/>
              </a:rPr>
              <a:t>  volatile double d[1] = {3.14};</a:t>
            </a:r>
          </a:p>
          <a:p>
            <a:pPr eaLnBrk="1" hangingPunct="1">
              <a:lnSpc>
                <a:spcPct val="95000"/>
              </a:lnSpc>
              <a:tabLst>
                <a:tab pos="914400" algn="l"/>
                <a:tab pos="2286000" algn="l"/>
              </a:tabLst>
            </a:pPr>
            <a:r>
              <a:rPr lang="en-US" altLang="zh-CN" sz="2000">
                <a:latin typeface="Courier New" pitchFamily="49" charset="0"/>
                <a:ea typeface="Monaco"/>
                <a:cs typeface="Courier New" pitchFamily="49" charset="0"/>
                <a:sym typeface="Monaco"/>
              </a:rPr>
              <a:t>  volatile long int a[2];</a:t>
            </a:r>
          </a:p>
          <a:p>
            <a:pPr eaLnBrk="1" hangingPunct="1">
              <a:lnSpc>
                <a:spcPct val="95000"/>
              </a:lnSpc>
              <a:tabLst>
                <a:tab pos="914400" algn="l"/>
                <a:tab pos="2286000" algn="l"/>
              </a:tabLst>
            </a:pPr>
            <a:r>
              <a:rPr lang="en-US" altLang="zh-CN" sz="2000">
                <a:latin typeface="Courier New" pitchFamily="49" charset="0"/>
                <a:ea typeface="Monaco"/>
                <a:cs typeface="Courier New" pitchFamily="49" charset="0"/>
                <a:sym typeface="Monaco"/>
              </a:rPr>
              <a:t>  a[i] = 1073741824; </a:t>
            </a:r>
          </a:p>
          <a:p>
            <a:pPr eaLnBrk="1" hangingPunct="1">
              <a:lnSpc>
                <a:spcPct val="95000"/>
              </a:lnSpc>
              <a:tabLst>
                <a:tab pos="914400" algn="l"/>
                <a:tab pos="2286000" algn="l"/>
              </a:tabLst>
            </a:pPr>
            <a:r>
              <a:rPr lang="en-US" altLang="zh-CN" sz="2000">
                <a:latin typeface="Courier New" pitchFamily="49" charset="0"/>
                <a:ea typeface="Monaco"/>
                <a:cs typeface="Courier New" pitchFamily="49" charset="0"/>
                <a:sym typeface="Monaco"/>
              </a:rPr>
              <a:t>  return d[0];</a:t>
            </a:r>
          </a:p>
          <a:p>
            <a:pPr eaLnBrk="1" hangingPunct="1">
              <a:lnSpc>
                <a:spcPct val="95000"/>
              </a:lnSpc>
              <a:tabLst>
                <a:tab pos="914400" algn="l"/>
                <a:tab pos="2286000" algn="l"/>
              </a:tabLst>
            </a:pPr>
            <a:r>
              <a:rPr lang="en-US" altLang="zh-CN" sz="2000">
                <a:latin typeface="Courier New" pitchFamily="49" charset="0"/>
                <a:ea typeface="Monaco"/>
                <a:cs typeface="Courier New" pitchFamily="49" charset="0"/>
                <a:sym typeface="Monaco"/>
              </a:rPr>
              <a:t>}</a:t>
            </a:r>
          </a:p>
        </p:txBody>
      </p:sp>
      <p:pic>
        <p:nvPicPr>
          <p:cNvPr id="747527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825" y="2484438"/>
            <a:ext cx="5491163" cy="4141787"/>
          </a:xfrm>
          <a:prstGeom prst="rect">
            <a:avLst/>
          </a:prstGeom>
          <a:noFill/>
        </p:spPr>
      </p:pic>
      <p:pic>
        <p:nvPicPr>
          <p:cNvPr id="747529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24525" y="1943100"/>
            <a:ext cx="3419475" cy="2206625"/>
          </a:xfrm>
          <a:prstGeom prst="rect">
            <a:avLst/>
          </a:prstGeom>
          <a:noFill/>
        </p:spPr>
      </p:pic>
      <p:sp>
        <p:nvSpPr>
          <p:cNvPr id="747530" name="Rectangle 10"/>
          <p:cNvSpPr>
            <a:spLocks noChangeArrowheads="1"/>
          </p:cNvSpPr>
          <p:nvPr/>
        </p:nvSpPr>
        <p:spPr bwMode="auto">
          <a:xfrm>
            <a:off x="792163" y="3924300"/>
            <a:ext cx="2339975" cy="719138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531" name="Line 11"/>
          <p:cNvSpPr>
            <a:spLocks noChangeShapeType="1"/>
          </p:cNvSpPr>
          <p:nvPr/>
        </p:nvSpPr>
        <p:spPr bwMode="auto">
          <a:xfrm flipV="1">
            <a:off x="3132138" y="3024188"/>
            <a:ext cx="2654300" cy="1169987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7532" name="Line 12"/>
          <p:cNvSpPr>
            <a:spLocks noChangeShapeType="1"/>
          </p:cNvSpPr>
          <p:nvPr/>
        </p:nvSpPr>
        <p:spPr bwMode="auto">
          <a:xfrm>
            <a:off x="3132138" y="3789363"/>
            <a:ext cx="2565400" cy="8890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7534" name="Rectangle 14"/>
          <p:cNvSpPr>
            <a:spLocks noChangeArrowheads="1"/>
          </p:cNvSpPr>
          <p:nvPr/>
        </p:nvSpPr>
        <p:spPr bwMode="auto">
          <a:xfrm>
            <a:off x="792163" y="4689475"/>
            <a:ext cx="4905375" cy="719138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535" name="Line 15"/>
          <p:cNvSpPr>
            <a:spLocks noChangeShapeType="1"/>
          </p:cNvSpPr>
          <p:nvPr/>
        </p:nvSpPr>
        <p:spPr bwMode="auto">
          <a:xfrm flipV="1">
            <a:off x="5021263" y="3789363"/>
            <a:ext cx="765175" cy="85407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7536" name="Text Box 16"/>
          <p:cNvSpPr txBox="1">
            <a:spLocks noChangeArrowheads="1"/>
          </p:cNvSpPr>
          <p:nvPr/>
        </p:nvSpPr>
        <p:spPr bwMode="auto">
          <a:xfrm>
            <a:off x="3897313" y="5994400"/>
            <a:ext cx="396081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/>
              <a:t>以后讲浮点指令时再详细介绍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计算机是如何工作的？</a:t>
            </a:r>
          </a:p>
        </p:txBody>
      </p:sp>
      <p:sp>
        <p:nvSpPr>
          <p:cNvPr id="758787" name="Text Box 3"/>
          <p:cNvSpPr txBox="1">
            <a:spLocks noChangeArrowheads="1"/>
          </p:cNvSpPr>
          <p:nvPr/>
        </p:nvSpPr>
        <p:spPr bwMode="auto">
          <a:xfrm>
            <a:off x="115888" y="955675"/>
            <a:ext cx="8893175" cy="5581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l"/>
            </a:pPr>
            <a:r>
              <a:rPr lang="zh-CN" altLang="en-US" sz="2200"/>
              <a:t>做菜前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200">
                <a:solidFill>
                  <a:srgbClr val="3333CC"/>
                </a:solidFill>
              </a:rPr>
              <a:t>    原材料（</a:t>
            </a:r>
            <a:r>
              <a:rPr lang="zh-CN" altLang="en-US" sz="2200">
                <a:solidFill>
                  <a:srgbClr val="FF3300"/>
                </a:solidFill>
              </a:rPr>
              <a:t>数据</a:t>
            </a:r>
            <a:r>
              <a:rPr lang="zh-CN" altLang="en-US" sz="2200">
                <a:solidFill>
                  <a:srgbClr val="3333CC"/>
                </a:solidFill>
              </a:rPr>
              <a:t>）和菜谱（</a:t>
            </a:r>
            <a:r>
              <a:rPr lang="zh-CN" altLang="en-US" sz="2200">
                <a:solidFill>
                  <a:srgbClr val="FF3300"/>
                </a:solidFill>
              </a:rPr>
              <a:t>指令</a:t>
            </a:r>
            <a:r>
              <a:rPr lang="zh-CN" altLang="en-US" sz="2200">
                <a:solidFill>
                  <a:srgbClr val="3333CC"/>
                </a:solidFill>
              </a:rPr>
              <a:t>）都</a:t>
            </a:r>
            <a:r>
              <a:rPr lang="zh-CN" altLang="en-US" sz="2200">
                <a:solidFill>
                  <a:srgbClr val="FF3300"/>
                </a:solidFill>
              </a:rPr>
              <a:t>按序</a:t>
            </a:r>
            <a:r>
              <a:rPr lang="zh-CN" altLang="en-US" sz="2200">
                <a:solidFill>
                  <a:srgbClr val="3333CC"/>
                </a:solidFill>
              </a:rPr>
              <a:t>放在厨房外的架子（</a:t>
            </a:r>
            <a:r>
              <a:rPr lang="zh-CN" altLang="en-US" sz="2200">
                <a:solidFill>
                  <a:srgbClr val="FF3300"/>
                </a:solidFill>
              </a:rPr>
              <a:t>存储器</a:t>
            </a:r>
            <a:r>
              <a:rPr lang="zh-CN" altLang="en-US" sz="2200">
                <a:solidFill>
                  <a:srgbClr val="3333CC"/>
                </a:solidFill>
              </a:rPr>
              <a:t>）上， 每个架子有编号（</a:t>
            </a:r>
            <a:r>
              <a:rPr lang="zh-CN" altLang="en-US" sz="2200">
                <a:solidFill>
                  <a:srgbClr val="FF3300"/>
                </a:solidFill>
              </a:rPr>
              <a:t>存储单元地址</a:t>
            </a:r>
            <a:r>
              <a:rPr lang="zh-CN" altLang="en-US" sz="2200">
                <a:solidFill>
                  <a:srgbClr val="3333CC"/>
                </a:solidFill>
              </a:rPr>
              <a:t>）。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200">
                <a:solidFill>
                  <a:srgbClr val="3333CC"/>
                </a:solidFill>
              </a:rPr>
              <a:t>    菜谱上信息：原料位置、做法、做好的菜放在哪里等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200">
                <a:solidFill>
                  <a:srgbClr val="3333CC"/>
                </a:solidFill>
              </a:rPr>
              <a:t>    </a:t>
            </a:r>
            <a:r>
              <a:rPr lang="zh-CN" altLang="en-US" sz="2200">
                <a:solidFill>
                  <a:srgbClr val="005024"/>
                </a:solidFill>
              </a:rPr>
              <a:t>例如，把</a:t>
            </a:r>
            <a:r>
              <a:rPr lang="en-US" altLang="zh-CN" sz="2200">
                <a:solidFill>
                  <a:srgbClr val="005024"/>
                </a:solidFill>
              </a:rPr>
              <a:t>10</a:t>
            </a:r>
            <a:r>
              <a:rPr lang="zh-CN" altLang="en-US" sz="2200">
                <a:solidFill>
                  <a:srgbClr val="005024"/>
                </a:solidFill>
              </a:rPr>
              <a:t>、</a:t>
            </a:r>
            <a:r>
              <a:rPr lang="en-US" altLang="zh-CN" sz="2200">
                <a:solidFill>
                  <a:srgbClr val="005024"/>
                </a:solidFill>
              </a:rPr>
              <a:t>11</a:t>
            </a:r>
            <a:r>
              <a:rPr lang="zh-CN" altLang="en-US" sz="2200">
                <a:solidFill>
                  <a:srgbClr val="005024"/>
                </a:solidFill>
              </a:rPr>
              <a:t>号架上的原料一起炒，并装入</a:t>
            </a:r>
            <a:r>
              <a:rPr lang="en-US" altLang="zh-CN" sz="2200">
                <a:solidFill>
                  <a:srgbClr val="005024"/>
                </a:solidFill>
              </a:rPr>
              <a:t>3</a:t>
            </a:r>
            <a:r>
              <a:rPr lang="zh-CN" altLang="en-US" sz="2200">
                <a:solidFill>
                  <a:srgbClr val="005024"/>
                </a:solidFill>
              </a:rPr>
              <a:t>号盘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200">
                <a:solidFill>
                  <a:srgbClr val="3333CC"/>
                </a:solidFill>
              </a:rPr>
              <a:t>    然后，我告诉妈妈从第</a:t>
            </a:r>
            <a:r>
              <a:rPr lang="en-US" altLang="zh-CN" sz="2200">
                <a:solidFill>
                  <a:srgbClr val="3333CC"/>
                </a:solidFill>
              </a:rPr>
              <a:t>5</a:t>
            </a:r>
            <a:r>
              <a:rPr lang="zh-CN" altLang="en-US" sz="2200">
                <a:solidFill>
                  <a:srgbClr val="3333CC"/>
                </a:solidFill>
              </a:rPr>
              <a:t>个架上（</a:t>
            </a:r>
            <a:r>
              <a:rPr lang="zh-CN" altLang="en-US" sz="2200">
                <a:solidFill>
                  <a:srgbClr val="FF3300"/>
                </a:solidFill>
              </a:rPr>
              <a:t>起始</a:t>
            </a:r>
            <a:r>
              <a:rPr lang="en-US" altLang="zh-CN" sz="2200">
                <a:solidFill>
                  <a:srgbClr val="FF3300"/>
                </a:solidFill>
              </a:rPr>
              <a:t>PC=5</a:t>
            </a:r>
            <a:r>
              <a:rPr lang="zh-CN" altLang="en-US" sz="2200">
                <a:solidFill>
                  <a:srgbClr val="3333CC"/>
                </a:solidFill>
              </a:rPr>
              <a:t>）指定菜谱开始做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l"/>
            </a:pPr>
            <a:r>
              <a:rPr lang="zh-CN" altLang="en-US" sz="2200"/>
              <a:t>开始做菜</a:t>
            </a:r>
            <a:endParaRPr lang="zh-CN" altLang="en-US" sz="2200">
              <a:solidFill>
                <a:srgbClr val="008000"/>
              </a:solidFill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200">
                <a:solidFill>
                  <a:srgbClr val="3333CC"/>
                </a:solidFill>
              </a:rPr>
              <a:t>    第一步：从</a:t>
            </a:r>
            <a:r>
              <a:rPr lang="en-US" altLang="zh-CN" sz="2200">
                <a:solidFill>
                  <a:srgbClr val="3333CC"/>
                </a:solidFill>
              </a:rPr>
              <a:t>5</a:t>
            </a:r>
            <a:r>
              <a:rPr lang="zh-CN" altLang="en-US" sz="2200">
                <a:solidFill>
                  <a:srgbClr val="3333CC"/>
                </a:solidFill>
              </a:rPr>
              <a:t>号架上取菜谱（</a:t>
            </a:r>
            <a:r>
              <a:rPr lang="zh-CN" altLang="en-US" sz="2200">
                <a:solidFill>
                  <a:srgbClr val="FF3300"/>
                </a:solidFill>
              </a:rPr>
              <a:t>根据</a:t>
            </a:r>
            <a:r>
              <a:rPr lang="en-US" altLang="zh-CN" sz="2200">
                <a:solidFill>
                  <a:srgbClr val="FF3300"/>
                </a:solidFill>
              </a:rPr>
              <a:t>PC</a:t>
            </a:r>
            <a:r>
              <a:rPr lang="zh-CN" altLang="en-US" sz="2200">
                <a:solidFill>
                  <a:srgbClr val="FF3300"/>
                </a:solidFill>
              </a:rPr>
              <a:t>取指令</a:t>
            </a:r>
            <a:r>
              <a:rPr lang="zh-CN" altLang="en-US" sz="2200">
                <a:solidFill>
                  <a:srgbClr val="3333CC"/>
                </a:solidFill>
              </a:rPr>
              <a:t>）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200">
                <a:solidFill>
                  <a:srgbClr val="3333CC"/>
                </a:solidFill>
              </a:rPr>
              <a:t>    第二步：看菜谱（</a:t>
            </a:r>
            <a:r>
              <a:rPr lang="zh-CN" altLang="en-US" sz="2200">
                <a:solidFill>
                  <a:srgbClr val="FF3300"/>
                </a:solidFill>
              </a:rPr>
              <a:t>指令译码</a:t>
            </a:r>
            <a:r>
              <a:rPr lang="zh-CN" altLang="en-US" sz="2200">
                <a:solidFill>
                  <a:srgbClr val="3333CC"/>
                </a:solidFill>
              </a:rPr>
              <a:t>）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200">
                <a:solidFill>
                  <a:srgbClr val="3333CC"/>
                </a:solidFill>
              </a:rPr>
              <a:t>    第三步：从架上或盘中取原材料（</a:t>
            </a:r>
            <a:r>
              <a:rPr lang="zh-CN" altLang="en-US" sz="2200">
                <a:solidFill>
                  <a:srgbClr val="FF3300"/>
                </a:solidFill>
              </a:rPr>
              <a:t>取操作数</a:t>
            </a:r>
            <a:r>
              <a:rPr lang="zh-CN" altLang="en-US" sz="2200">
                <a:solidFill>
                  <a:srgbClr val="3333CC"/>
                </a:solidFill>
              </a:rPr>
              <a:t>）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200">
                <a:solidFill>
                  <a:srgbClr val="3333CC"/>
                </a:solidFill>
              </a:rPr>
              <a:t>    第四步：洗、切、炒等具体操作（</a:t>
            </a:r>
            <a:r>
              <a:rPr lang="zh-CN" altLang="en-US" sz="2200">
                <a:solidFill>
                  <a:srgbClr val="FF3300"/>
                </a:solidFill>
              </a:rPr>
              <a:t>指令执行</a:t>
            </a:r>
            <a:r>
              <a:rPr lang="zh-CN" altLang="en-US" sz="2200">
                <a:solidFill>
                  <a:srgbClr val="3333CC"/>
                </a:solidFill>
              </a:rPr>
              <a:t>）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200">
                <a:solidFill>
                  <a:srgbClr val="3333CC"/>
                </a:solidFill>
              </a:rPr>
              <a:t>    第五步：装盘或直接送桌（</a:t>
            </a:r>
            <a:r>
              <a:rPr lang="zh-CN" altLang="en-US" sz="2200">
                <a:solidFill>
                  <a:srgbClr val="FF3300"/>
                </a:solidFill>
              </a:rPr>
              <a:t>回写结果</a:t>
            </a:r>
            <a:r>
              <a:rPr lang="zh-CN" altLang="en-US" sz="2200">
                <a:solidFill>
                  <a:srgbClr val="3333CC"/>
                </a:solidFill>
              </a:rPr>
              <a:t>）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200">
                <a:solidFill>
                  <a:srgbClr val="3333CC"/>
                </a:solidFill>
              </a:rPr>
              <a:t>    第六步：算出下一菜谱所在架子号</a:t>
            </a:r>
            <a:r>
              <a:rPr lang="en-US" altLang="zh-CN" sz="2200">
                <a:solidFill>
                  <a:srgbClr val="3333CC"/>
                </a:solidFill>
              </a:rPr>
              <a:t>6=5+1</a:t>
            </a:r>
            <a:r>
              <a:rPr lang="zh-CN" altLang="en-US" sz="2200">
                <a:solidFill>
                  <a:srgbClr val="3333CC"/>
                </a:solidFill>
              </a:rPr>
              <a:t>（</a:t>
            </a:r>
            <a:r>
              <a:rPr lang="zh-CN" altLang="en-US" sz="2200">
                <a:solidFill>
                  <a:srgbClr val="FF3300"/>
                </a:solidFill>
              </a:rPr>
              <a:t>修改</a:t>
            </a:r>
            <a:r>
              <a:rPr lang="en-US" altLang="zh-CN" sz="2200">
                <a:solidFill>
                  <a:srgbClr val="FF3300"/>
                </a:solidFill>
              </a:rPr>
              <a:t>PC</a:t>
            </a:r>
            <a:r>
              <a:rPr lang="zh-CN" altLang="en-US" sz="2200">
                <a:solidFill>
                  <a:srgbClr val="FF3300"/>
                </a:solidFill>
              </a:rPr>
              <a:t>的值</a:t>
            </a:r>
            <a:r>
              <a:rPr lang="zh-CN" altLang="en-US" sz="2200">
                <a:solidFill>
                  <a:srgbClr val="3333CC"/>
                </a:solidFill>
              </a:rPr>
              <a:t>）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200">
                <a:solidFill>
                  <a:srgbClr val="3333CC"/>
                </a:solidFill>
              </a:rPr>
              <a:t>    </a:t>
            </a:r>
            <a:r>
              <a:rPr lang="zh-CN" altLang="en-US" sz="2200">
                <a:solidFill>
                  <a:schemeClr val="tx2"/>
                </a:solidFill>
              </a:rPr>
              <a:t>继续做下一道菜（</a:t>
            </a:r>
            <a:r>
              <a:rPr lang="zh-CN" altLang="en-US" sz="2200">
                <a:solidFill>
                  <a:srgbClr val="FF3300"/>
                </a:solidFill>
              </a:rPr>
              <a:t>执行下一条指令</a:t>
            </a:r>
            <a:r>
              <a:rPr lang="zh-CN" altLang="en-US" sz="2200">
                <a:solidFill>
                  <a:schemeClr val="tx2"/>
                </a:solidFill>
              </a:rPr>
              <a:t>）</a:t>
            </a:r>
            <a:endParaRPr lang="zh-CN" altLang="en-US" sz="2200">
              <a:solidFill>
                <a:srgbClr val="3333CC"/>
              </a:solidFill>
            </a:endParaRPr>
          </a:p>
        </p:txBody>
      </p:sp>
      <p:sp>
        <p:nvSpPr>
          <p:cNvPr id="758788" name="Text Box 4"/>
          <p:cNvSpPr txBox="1">
            <a:spLocks noChangeArrowheads="1"/>
          </p:cNvSpPr>
          <p:nvPr/>
        </p:nvSpPr>
        <p:spPr bwMode="auto">
          <a:xfrm>
            <a:off x="2636838" y="773113"/>
            <a:ext cx="5354637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400">
                <a:solidFill>
                  <a:srgbClr val="008000"/>
                </a:solidFill>
              </a:rPr>
              <a:t>什么叫“存储程序”的工作方式？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5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5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5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58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58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58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587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7587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7587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7587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758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78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计算机是如何工作的？</a:t>
            </a:r>
          </a:p>
        </p:txBody>
      </p:sp>
      <p:sp>
        <p:nvSpPr>
          <p:cNvPr id="759811" name="Text Box 3"/>
          <p:cNvSpPr txBox="1">
            <a:spLocks noChangeArrowheads="1"/>
          </p:cNvSpPr>
          <p:nvPr/>
        </p:nvSpPr>
        <p:spPr bwMode="auto">
          <a:xfrm>
            <a:off x="657225" y="2933700"/>
            <a:ext cx="1484313" cy="466725"/>
          </a:xfrm>
          <a:prstGeom prst="rect">
            <a:avLst/>
          </a:prstGeom>
          <a:solidFill>
            <a:srgbClr val="0000FF">
              <a:alpha val="25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400"/>
              <a:t>  控制器</a:t>
            </a:r>
          </a:p>
        </p:txBody>
      </p:sp>
      <p:grpSp>
        <p:nvGrpSpPr>
          <p:cNvPr id="759812" name="Group 4"/>
          <p:cNvGrpSpPr>
            <a:grpSpLocks/>
          </p:cNvGrpSpPr>
          <p:nvPr/>
        </p:nvGrpSpPr>
        <p:grpSpPr bwMode="auto">
          <a:xfrm>
            <a:off x="341313" y="2124075"/>
            <a:ext cx="4949825" cy="4591050"/>
            <a:chOff x="215" y="1338"/>
            <a:chExt cx="3118" cy="2892"/>
          </a:xfrm>
        </p:grpSpPr>
        <p:sp>
          <p:nvSpPr>
            <p:cNvPr id="759813" name="Rectangle 5"/>
            <p:cNvSpPr>
              <a:spLocks noChangeArrowheads="1"/>
            </p:cNvSpPr>
            <p:nvPr/>
          </p:nvSpPr>
          <p:spPr bwMode="auto">
            <a:xfrm>
              <a:off x="215" y="1650"/>
              <a:ext cx="3118" cy="2580"/>
            </a:xfrm>
            <a:prstGeom prst="rect">
              <a:avLst/>
            </a:prstGeom>
            <a:noFill/>
            <a:ln w="38100" cap="rnd" algn="ctr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814" name="Text Box 6"/>
            <p:cNvSpPr txBox="1">
              <a:spLocks noChangeArrowheads="1"/>
            </p:cNvSpPr>
            <p:nvPr/>
          </p:nvSpPr>
          <p:spPr bwMode="auto">
            <a:xfrm>
              <a:off x="385" y="1338"/>
              <a:ext cx="538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400"/>
                <a:t>CPU</a:t>
              </a:r>
            </a:p>
          </p:txBody>
        </p:sp>
      </p:grpSp>
      <p:sp>
        <p:nvSpPr>
          <p:cNvPr id="759815" name="Text Box 7"/>
          <p:cNvSpPr txBox="1">
            <a:spLocks noChangeArrowheads="1"/>
          </p:cNvSpPr>
          <p:nvPr/>
        </p:nvSpPr>
        <p:spPr bwMode="auto">
          <a:xfrm>
            <a:off x="2681288" y="3024188"/>
            <a:ext cx="1035050" cy="376237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    PC</a:t>
            </a:r>
          </a:p>
        </p:txBody>
      </p:sp>
      <p:grpSp>
        <p:nvGrpSpPr>
          <p:cNvPr id="759816" name="Group 8"/>
          <p:cNvGrpSpPr>
            <a:grpSpLocks/>
          </p:cNvGrpSpPr>
          <p:nvPr/>
        </p:nvGrpSpPr>
        <p:grpSpPr bwMode="auto">
          <a:xfrm>
            <a:off x="7767638" y="3384550"/>
            <a:ext cx="1125537" cy="831850"/>
            <a:chOff x="4893" y="2132"/>
            <a:chExt cx="709" cy="524"/>
          </a:xfrm>
        </p:grpSpPr>
        <p:sp>
          <p:nvSpPr>
            <p:cNvPr id="759817" name="Text Box 9"/>
            <p:cNvSpPr txBox="1">
              <a:spLocks noChangeArrowheads="1"/>
            </p:cNvSpPr>
            <p:nvPr/>
          </p:nvSpPr>
          <p:spPr bwMode="auto">
            <a:xfrm>
              <a:off x="5205" y="2132"/>
              <a:ext cx="397" cy="524"/>
            </a:xfrm>
            <a:prstGeom prst="rect">
              <a:avLst/>
            </a:prstGeom>
            <a:solidFill>
              <a:srgbClr val="0000FF">
                <a:alpha val="25999"/>
              </a:srgb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rIns="0">
              <a:spAutoFit/>
            </a:bodyPr>
            <a:lstStyle/>
            <a:p>
              <a:pPr marL="342900" indent="-342900"/>
              <a:r>
                <a:rPr lang="zh-CN" altLang="en-US" sz="2400">
                  <a:solidFill>
                    <a:srgbClr val="CC3300"/>
                  </a:solidFill>
                </a:rPr>
                <a:t>输入</a:t>
              </a:r>
            </a:p>
            <a:p>
              <a:pPr marL="342900" indent="-342900"/>
              <a:r>
                <a:rPr lang="zh-CN" altLang="en-US" sz="2400">
                  <a:solidFill>
                    <a:srgbClr val="CC3300"/>
                  </a:solidFill>
                </a:rPr>
                <a:t>设备</a:t>
              </a:r>
            </a:p>
          </p:txBody>
        </p:sp>
        <p:sp>
          <p:nvSpPr>
            <p:cNvPr id="759818" name="AutoShape 10"/>
            <p:cNvSpPr>
              <a:spLocks noChangeArrowheads="1"/>
            </p:cNvSpPr>
            <p:nvPr/>
          </p:nvSpPr>
          <p:spPr bwMode="auto">
            <a:xfrm>
              <a:off x="4893" y="2358"/>
              <a:ext cx="283" cy="141"/>
            </a:xfrm>
            <a:prstGeom prst="leftRightArrow">
              <a:avLst>
                <a:gd name="adj1" fmla="val 50000"/>
                <a:gd name="adj2" fmla="val 40142"/>
              </a:avLst>
            </a:prstGeom>
            <a:solidFill>
              <a:schemeClr val="bg1"/>
            </a:solidFill>
            <a:ln w="28575" algn="ctr">
              <a:solidFill>
                <a:srgbClr val="CC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/>
              <a:endParaRPr lang="zh-CN" altLang="en-US">
                <a:solidFill>
                  <a:srgbClr val="CC3300"/>
                </a:solidFill>
              </a:endParaRPr>
            </a:p>
          </p:txBody>
        </p:sp>
      </p:grpSp>
      <p:grpSp>
        <p:nvGrpSpPr>
          <p:cNvPr id="759819" name="Group 11"/>
          <p:cNvGrpSpPr>
            <a:grpSpLocks/>
          </p:cNvGrpSpPr>
          <p:nvPr/>
        </p:nvGrpSpPr>
        <p:grpSpPr bwMode="auto">
          <a:xfrm>
            <a:off x="7767638" y="4778375"/>
            <a:ext cx="1125537" cy="831850"/>
            <a:chOff x="4893" y="3010"/>
            <a:chExt cx="709" cy="524"/>
          </a:xfrm>
        </p:grpSpPr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5205" y="3010"/>
              <a:ext cx="397" cy="524"/>
            </a:xfrm>
            <a:prstGeom prst="rect">
              <a:avLst/>
            </a:prstGeom>
            <a:solidFill>
              <a:srgbClr val="0000FF">
                <a:alpha val="25999"/>
              </a:srgb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rIns="0">
              <a:spAutoFit/>
            </a:bodyPr>
            <a:lstStyle/>
            <a:p>
              <a:pPr marL="342900" indent="-342900"/>
              <a:r>
                <a:rPr lang="zh-CN" altLang="en-US" sz="2400">
                  <a:solidFill>
                    <a:srgbClr val="CC3300"/>
                  </a:solidFill>
                </a:rPr>
                <a:t>输出</a:t>
              </a:r>
              <a:endParaRPr lang="en-US" altLang="zh-CN" sz="2400">
                <a:solidFill>
                  <a:srgbClr val="CC3300"/>
                </a:solidFill>
              </a:endParaRPr>
            </a:p>
            <a:p>
              <a:pPr marL="342900" indent="-342900"/>
              <a:r>
                <a:rPr lang="zh-CN" altLang="en-US" sz="2400">
                  <a:solidFill>
                    <a:srgbClr val="CC3300"/>
                  </a:solidFill>
                </a:rPr>
                <a:t>设备</a:t>
              </a:r>
            </a:p>
          </p:txBody>
        </p:sp>
        <p:sp>
          <p:nvSpPr>
            <p:cNvPr id="759821" name="AutoShape 13"/>
            <p:cNvSpPr>
              <a:spLocks noChangeArrowheads="1"/>
            </p:cNvSpPr>
            <p:nvPr/>
          </p:nvSpPr>
          <p:spPr bwMode="auto">
            <a:xfrm>
              <a:off x="4893" y="3180"/>
              <a:ext cx="283" cy="141"/>
            </a:xfrm>
            <a:prstGeom prst="leftRightArrow">
              <a:avLst>
                <a:gd name="adj1" fmla="val 50000"/>
                <a:gd name="adj2" fmla="val 40142"/>
              </a:avLst>
            </a:prstGeom>
            <a:solidFill>
              <a:schemeClr val="bg1"/>
            </a:solidFill>
            <a:ln w="28575" algn="ctr">
              <a:solidFill>
                <a:srgbClr val="CC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3986213" y="3024188"/>
            <a:ext cx="1079500" cy="376237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  MAR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4032250" y="6038850"/>
            <a:ext cx="1079500" cy="376238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  MDR</a:t>
            </a:r>
          </a:p>
        </p:txBody>
      </p:sp>
      <p:sp>
        <p:nvSpPr>
          <p:cNvPr id="759824" name="Line 16"/>
          <p:cNvSpPr>
            <a:spLocks noChangeShapeType="1"/>
          </p:cNvSpPr>
          <p:nvPr/>
        </p:nvSpPr>
        <p:spPr bwMode="auto">
          <a:xfrm>
            <a:off x="2141538" y="3203575"/>
            <a:ext cx="539750" cy="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59825" name="Line 17"/>
          <p:cNvSpPr>
            <a:spLocks noChangeShapeType="1"/>
          </p:cNvSpPr>
          <p:nvPr/>
        </p:nvSpPr>
        <p:spPr bwMode="auto">
          <a:xfrm>
            <a:off x="3716338" y="3203575"/>
            <a:ext cx="271462" cy="0"/>
          </a:xfrm>
          <a:prstGeom prst="line">
            <a:avLst/>
          </a:prstGeom>
          <a:noFill/>
          <a:ln w="38100">
            <a:solidFill>
              <a:srgbClr val="007635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59826" name="Line 18"/>
          <p:cNvSpPr>
            <a:spLocks noChangeShapeType="1"/>
          </p:cNvSpPr>
          <p:nvPr/>
        </p:nvSpPr>
        <p:spPr bwMode="auto">
          <a:xfrm>
            <a:off x="4392613" y="5543550"/>
            <a:ext cx="0" cy="4953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59827" name="Group 19"/>
          <p:cNvGrpSpPr>
            <a:grpSpLocks/>
          </p:cNvGrpSpPr>
          <p:nvPr/>
        </p:nvGrpSpPr>
        <p:grpSpPr bwMode="auto">
          <a:xfrm>
            <a:off x="2771775" y="3789363"/>
            <a:ext cx="765175" cy="1484312"/>
            <a:chOff x="3135" y="2472"/>
            <a:chExt cx="454" cy="935"/>
          </a:xfrm>
        </p:grpSpPr>
        <p:grpSp>
          <p:nvGrpSpPr>
            <p:cNvPr id="759828" name="Group 20"/>
            <p:cNvGrpSpPr>
              <a:grpSpLocks/>
            </p:cNvGrpSpPr>
            <p:nvPr/>
          </p:nvGrpSpPr>
          <p:grpSpPr bwMode="auto">
            <a:xfrm flipH="1">
              <a:off x="3135" y="2472"/>
              <a:ext cx="454" cy="935"/>
              <a:chOff x="3078" y="2330"/>
              <a:chExt cx="625" cy="1580"/>
            </a:xfrm>
          </p:grpSpPr>
          <p:sp>
            <p:nvSpPr>
              <p:cNvPr id="759829" name="Line 12"/>
              <p:cNvSpPr>
                <a:spLocks noChangeShapeType="1"/>
              </p:cNvSpPr>
              <p:nvPr/>
            </p:nvSpPr>
            <p:spPr bwMode="auto">
              <a:xfrm flipH="1">
                <a:off x="3078" y="2330"/>
                <a:ext cx="9" cy="6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9830" name="Line 13"/>
              <p:cNvSpPr>
                <a:spLocks noChangeShapeType="1"/>
              </p:cNvSpPr>
              <p:nvPr/>
            </p:nvSpPr>
            <p:spPr bwMode="auto">
              <a:xfrm>
                <a:off x="3107" y="2330"/>
                <a:ext cx="592" cy="30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9831" name="Line 14"/>
              <p:cNvSpPr>
                <a:spLocks noChangeShapeType="1"/>
              </p:cNvSpPr>
              <p:nvPr/>
            </p:nvSpPr>
            <p:spPr bwMode="auto">
              <a:xfrm>
                <a:off x="3087" y="3018"/>
                <a:ext cx="213" cy="11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9832" name="Line 16"/>
              <p:cNvSpPr>
                <a:spLocks noChangeShapeType="1"/>
              </p:cNvSpPr>
              <p:nvPr/>
            </p:nvSpPr>
            <p:spPr bwMode="auto">
              <a:xfrm>
                <a:off x="3693" y="2644"/>
                <a:ext cx="10" cy="45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9833" name="Line 18"/>
              <p:cNvSpPr>
                <a:spLocks noChangeShapeType="1"/>
              </p:cNvSpPr>
              <p:nvPr/>
            </p:nvSpPr>
            <p:spPr bwMode="auto">
              <a:xfrm flipV="1">
                <a:off x="3120" y="3256"/>
                <a:ext cx="0" cy="65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9834" name="Line 19"/>
              <p:cNvSpPr>
                <a:spLocks noChangeShapeType="1"/>
              </p:cNvSpPr>
              <p:nvPr/>
            </p:nvSpPr>
            <p:spPr bwMode="auto">
              <a:xfrm flipV="1">
                <a:off x="3135" y="3549"/>
                <a:ext cx="564" cy="34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9835" name="Line 20"/>
              <p:cNvSpPr>
                <a:spLocks noChangeShapeType="1"/>
              </p:cNvSpPr>
              <p:nvPr/>
            </p:nvSpPr>
            <p:spPr bwMode="auto">
              <a:xfrm flipV="1">
                <a:off x="3121" y="3125"/>
                <a:ext cx="171" cy="1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9836" name="Line 22"/>
              <p:cNvSpPr>
                <a:spLocks noChangeShapeType="1"/>
              </p:cNvSpPr>
              <p:nvPr/>
            </p:nvSpPr>
            <p:spPr bwMode="auto">
              <a:xfrm flipV="1">
                <a:off x="3702" y="3067"/>
                <a:ext cx="0" cy="4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59837" name="Rectangle 25"/>
            <p:cNvSpPr>
              <a:spLocks noChangeArrowheads="1"/>
            </p:cNvSpPr>
            <p:nvPr/>
          </p:nvSpPr>
          <p:spPr bwMode="auto">
            <a:xfrm rot="16200000" flipH="1">
              <a:off x="3033" y="2830"/>
              <a:ext cx="510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>
                  <a:latin typeface="Arial" pitchFamily="34" charset="0"/>
                  <a:ea typeface="宋体" pitchFamily="2" charset="-122"/>
                  <a:cs typeface="Arial" pitchFamily="34" charset="0"/>
                </a:rPr>
                <a:t>ALU</a:t>
              </a:r>
            </a:p>
          </p:txBody>
        </p:sp>
      </p:grpSp>
      <p:grpSp>
        <p:nvGrpSpPr>
          <p:cNvPr id="759838" name="Group 30"/>
          <p:cNvGrpSpPr>
            <a:grpSpLocks/>
          </p:cNvGrpSpPr>
          <p:nvPr/>
        </p:nvGrpSpPr>
        <p:grpSpPr bwMode="auto">
          <a:xfrm>
            <a:off x="3492500" y="4194175"/>
            <a:ext cx="404813" cy="809625"/>
            <a:chOff x="2030" y="2415"/>
            <a:chExt cx="341" cy="510"/>
          </a:xfrm>
        </p:grpSpPr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031" y="241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9840" name="Line 32"/>
            <p:cNvSpPr>
              <a:spLocks noChangeShapeType="1"/>
            </p:cNvSpPr>
            <p:nvPr/>
          </p:nvSpPr>
          <p:spPr bwMode="auto">
            <a:xfrm flipH="1">
              <a:off x="2030" y="292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59841" name="Text Box 33"/>
          <p:cNvSpPr txBox="1">
            <a:spLocks noChangeArrowheads="1"/>
          </p:cNvSpPr>
          <p:nvPr/>
        </p:nvSpPr>
        <p:spPr bwMode="auto">
          <a:xfrm>
            <a:off x="1781175" y="3698875"/>
            <a:ext cx="450850" cy="1625600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000"/>
              <a:t>标</a:t>
            </a:r>
          </a:p>
          <a:p>
            <a:pPr marL="342900" indent="-342900"/>
            <a:r>
              <a:rPr lang="zh-CN" altLang="en-US" sz="2000"/>
              <a:t>志</a:t>
            </a:r>
          </a:p>
          <a:p>
            <a:pPr marL="342900" indent="-342900"/>
            <a:r>
              <a:rPr lang="zh-CN" altLang="en-US" sz="2000"/>
              <a:t>寄</a:t>
            </a:r>
          </a:p>
          <a:p>
            <a:pPr marL="342900" indent="-342900"/>
            <a:r>
              <a:rPr lang="zh-CN" altLang="en-US" sz="2000"/>
              <a:t>存</a:t>
            </a:r>
          </a:p>
          <a:p>
            <a:pPr marL="342900" indent="-342900"/>
            <a:r>
              <a:rPr lang="zh-CN" altLang="en-US" sz="2000"/>
              <a:t>器</a:t>
            </a:r>
            <a:endParaRPr lang="en-US" altLang="zh-CN" sz="2000"/>
          </a:p>
        </p:txBody>
      </p:sp>
      <p:sp>
        <p:nvSpPr>
          <p:cNvPr id="759842" name="Line 34"/>
          <p:cNvSpPr>
            <a:spLocks noChangeShapeType="1"/>
          </p:cNvSpPr>
          <p:nvPr/>
        </p:nvSpPr>
        <p:spPr bwMode="auto">
          <a:xfrm flipH="1">
            <a:off x="2232025" y="4284663"/>
            <a:ext cx="539750" cy="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59843" name="Group 35"/>
          <p:cNvGrpSpPr>
            <a:grpSpLocks/>
          </p:cNvGrpSpPr>
          <p:nvPr/>
        </p:nvGrpSpPr>
        <p:grpSpPr bwMode="auto">
          <a:xfrm>
            <a:off x="1511300" y="3384550"/>
            <a:ext cx="227013" cy="855663"/>
            <a:chOff x="895" y="1905"/>
            <a:chExt cx="143" cy="539"/>
          </a:xfrm>
        </p:grpSpPr>
        <p:sp>
          <p:nvSpPr>
            <p:cNvPr id="759844" name="Line 36"/>
            <p:cNvSpPr>
              <a:spLocks noChangeShapeType="1"/>
            </p:cNvSpPr>
            <p:nvPr/>
          </p:nvSpPr>
          <p:spPr bwMode="auto">
            <a:xfrm flipH="1">
              <a:off x="896" y="2443"/>
              <a:ext cx="142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9845" name="Line 37"/>
            <p:cNvSpPr>
              <a:spLocks noChangeShapeType="1"/>
            </p:cNvSpPr>
            <p:nvPr/>
          </p:nvSpPr>
          <p:spPr bwMode="auto">
            <a:xfrm flipV="1">
              <a:off x="895" y="1905"/>
              <a:ext cx="0" cy="539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59846" name="Line 38"/>
          <p:cNvSpPr>
            <a:spLocks noChangeShapeType="1"/>
          </p:cNvSpPr>
          <p:nvPr/>
        </p:nvSpPr>
        <p:spPr bwMode="auto">
          <a:xfrm flipV="1">
            <a:off x="4527550" y="3429000"/>
            <a:ext cx="0" cy="53975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59847" name="Group 39"/>
          <p:cNvGrpSpPr>
            <a:grpSpLocks/>
          </p:cNvGrpSpPr>
          <p:nvPr/>
        </p:nvGrpSpPr>
        <p:grpSpPr bwMode="auto">
          <a:xfrm>
            <a:off x="2501900" y="4641850"/>
            <a:ext cx="1530350" cy="1487488"/>
            <a:chOff x="1576" y="2924"/>
            <a:chExt cx="964" cy="937"/>
          </a:xfrm>
        </p:grpSpPr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1576" y="2924"/>
              <a:ext cx="0" cy="935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>
              <a:off x="1576" y="3861"/>
              <a:ext cx="964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9850" name="Line 42"/>
            <p:cNvSpPr>
              <a:spLocks noChangeShapeType="1"/>
            </p:cNvSpPr>
            <p:nvPr/>
          </p:nvSpPr>
          <p:spPr bwMode="auto">
            <a:xfrm flipH="1">
              <a:off x="1576" y="2924"/>
              <a:ext cx="171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59851" name="Group 43"/>
          <p:cNvGrpSpPr>
            <a:grpSpLocks/>
          </p:cNvGrpSpPr>
          <p:nvPr/>
        </p:nvGrpSpPr>
        <p:grpSpPr bwMode="auto">
          <a:xfrm>
            <a:off x="3357563" y="5408613"/>
            <a:ext cx="493712" cy="719137"/>
            <a:chOff x="2115" y="3405"/>
            <a:chExt cx="311" cy="453"/>
          </a:xfrm>
        </p:grpSpPr>
        <p:sp>
          <p:nvSpPr>
            <p:cNvPr id="759852" name="Line 44"/>
            <p:cNvSpPr>
              <a:spLocks noChangeShapeType="1"/>
            </p:cNvSpPr>
            <p:nvPr/>
          </p:nvSpPr>
          <p:spPr bwMode="auto">
            <a:xfrm flipV="1">
              <a:off x="2115" y="3405"/>
              <a:ext cx="0" cy="45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9853" name="Line 45"/>
            <p:cNvSpPr>
              <a:spLocks noChangeShapeType="1"/>
            </p:cNvSpPr>
            <p:nvPr/>
          </p:nvSpPr>
          <p:spPr bwMode="auto">
            <a:xfrm>
              <a:off x="2115" y="3407"/>
              <a:ext cx="311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59854" name="Group 46"/>
          <p:cNvGrpSpPr>
            <a:grpSpLocks/>
          </p:cNvGrpSpPr>
          <p:nvPr/>
        </p:nvGrpSpPr>
        <p:grpSpPr bwMode="auto">
          <a:xfrm>
            <a:off x="1150938" y="3425825"/>
            <a:ext cx="4725987" cy="2298700"/>
            <a:chOff x="725" y="2158"/>
            <a:chExt cx="2977" cy="1448"/>
          </a:xfrm>
        </p:grpSpPr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725" y="3606"/>
              <a:ext cx="297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>
              <a:off x="754" y="2158"/>
              <a:ext cx="0" cy="138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9857" name="Line 49"/>
            <p:cNvSpPr>
              <a:spLocks noChangeShapeType="1"/>
            </p:cNvSpPr>
            <p:nvPr/>
          </p:nvSpPr>
          <p:spPr bwMode="auto">
            <a:xfrm flipV="1">
              <a:off x="1916" y="3209"/>
              <a:ext cx="0" cy="36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59858" name="Text Box 50"/>
          <p:cNvSpPr txBox="1">
            <a:spLocks noChangeArrowheads="1"/>
          </p:cNvSpPr>
          <p:nvPr/>
        </p:nvSpPr>
        <p:spPr bwMode="auto">
          <a:xfrm>
            <a:off x="657225" y="6084888"/>
            <a:ext cx="1035050" cy="376237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    </a:t>
            </a:r>
            <a:r>
              <a:rPr lang="en-US" altLang="zh-CN">
                <a:solidFill>
                  <a:schemeClr val="hlink"/>
                </a:solidFill>
              </a:rPr>
              <a:t>IR</a:t>
            </a:r>
          </a:p>
        </p:txBody>
      </p:sp>
      <p:sp>
        <p:nvSpPr>
          <p:cNvPr id="759859" name="Line 51"/>
          <p:cNvSpPr>
            <a:spLocks noChangeShapeType="1"/>
          </p:cNvSpPr>
          <p:nvPr/>
        </p:nvSpPr>
        <p:spPr bwMode="auto">
          <a:xfrm flipH="1">
            <a:off x="1692275" y="6308725"/>
            <a:ext cx="2341563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59860" name="Line 52"/>
          <p:cNvSpPr>
            <a:spLocks noChangeShapeType="1"/>
          </p:cNvSpPr>
          <p:nvPr/>
        </p:nvSpPr>
        <p:spPr bwMode="auto">
          <a:xfrm flipV="1">
            <a:off x="836613" y="3384550"/>
            <a:ext cx="0" cy="2700338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59861" name="Group 53"/>
          <p:cNvGrpSpPr>
            <a:grpSpLocks/>
          </p:cNvGrpSpPr>
          <p:nvPr/>
        </p:nvGrpSpPr>
        <p:grpSpPr bwMode="auto">
          <a:xfrm>
            <a:off x="5292725" y="2619375"/>
            <a:ext cx="1262063" cy="3870325"/>
            <a:chOff x="3333" y="1650"/>
            <a:chExt cx="795" cy="2438"/>
          </a:xfrm>
        </p:grpSpPr>
        <p:sp>
          <p:nvSpPr>
            <p:cNvPr id="759862" name="Text Box 54"/>
            <p:cNvSpPr txBox="1">
              <a:spLocks noChangeArrowheads="1"/>
            </p:cNvSpPr>
            <p:nvPr/>
          </p:nvSpPr>
          <p:spPr bwMode="auto">
            <a:xfrm>
              <a:off x="3447" y="1650"/>
              <a:ext cx="53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zh-CN" altLang="en-US" sz="2000">
                  <a:solidFill>
                    <a:srgbClr val="008000"/>
                  </a:solidFill>
                </a:rPr>
                <a:t>地址</a:t>
              </a:r>
            </a:p>
          </p:txBody>
        </p:sp>
        <p:sp>
          <p:nvSpPr>
            <p:cNvPr id="759863" name="AutoShape 55"/>
            <p:cNvSpPr>
              <a:spLocks noChangeArrowheads="1"/>
            </p:cNvSpPr>
            <p:nvPr/>
          </p:nvSpPr>
          <p:spPr bwMode="auto">
            <a:xfrm>
              <a:off x="3362" y="2756"/>
              <a:ext cx="765" cy="284"/>
            </a:xfrm>
            <a:prstGeom prst="leftRightArrow">
              <a:avLst>
                <a:gd name="adj1" fmla="val 50000"/>
                <a:gd name="adj2" fmla="val 53873"/>
              </a:avLst>
            </a:prstGeom>
            <a:solidFill>
              <a:schemeClr val="bg1"/>
            </a:solidFill>
            <a:ln w="28575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864" name="Text Box 56"/>
            <p:cNvSpPr txBox="1">
              <a:spLocks noChangeArrowheads="1"/>
            </p:cNvSpPr>
            <p:nvPr/>
          </p:nvSpPr>
          <p:spPr bwMode="auto">
            <a:xfrm>
              <a:off x="3532" y="3634"/>
              <a:ext cx="48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zh-CN" altLang="en-US" sz="2000">
                  <a:solidFill>
                    <a:srgbClr val="3333CC"/>
                  </a:solidFill>
                </a:rPr>
                <a:t>数据</a:t>
              </a:r>
            </a:p>
          </p:txBody>
        </p:sp>
        <p:sp>
          <p:nvSpPr>
            <p:cNvPr id="759865" name="AutoShape 57"/>
            <p:cNvSpPr>
              <a:spLocks noChangeArrowheads="1"/>
            </p:cNvSpPr>
            <p:nvPr/>
          </p:nvSpPr>
          <p:spPr bwMode="auto">
            <a:xfrm>
              <a:off x="3334" y="3804"/>
              <a:ext cx="794" cy="284"/>
            </a:xfrm>
            <a:prstGeom prst="leftRightArrow">
              <a:avLst>
                <a:gd name="adj1" fmla="val 50000"/>
                <a:gd name="adj2" fmla="val 55915"/>
              </a:avLst>
            </a:prstGeom>
            <a:solidFill>
              <a:schemeClr val="bg1"/>
            </a:solidFill>
            <a:ln w="28575" algn="ctr">
              <a:solidFill>
                <a:srgbClr val="3333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866" name="Text Box 58"/>
            <p:cNvSpPr txBox="1">
              <a:spLocks noChangeArrowheads="1"/>
            </p:cNvSpPr>
            <p:nvPr/>
          </p:nvSpPr>
          <p:spPr bwMode="auto">
            <a:xfrm>
              <a:off x="3504" y="2534"/>
              <a:ext cx="53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zh-CN" altLang="en-US" sz="2000">
                  <a:solidFill>
                    <a:srgbClr val="FF3300"/>
                  </a:solidFill>
                </a:rPr>
                <a:t>控制</a:t>
              </a:r>
            </a:p>
          </p:txBody>
        </p:sp>
        <p:sp>
          <p:nvSpPr>
            <p:cNvPr id="759867" name="AutoShape 59"/>
            <p:cNvSpPr>
              <a:spLocks noChangeArrowheads="1"/>
            </p:cNvSpPr>
            <p:nvPr/>
          </p:nvSpPr>
          <p:spPr bwMode="auto">
            <a:xfrm>
              <a:off x="3333" y="1843"/>
              <a:ext cx="794" cy="341"/>
            </a:xfrm>
            <a:prstGeom prst="rightArrow">
              <a:avLst>
                <a:gd name="adj1" fmla="val 50000"/>
                <a:gd name="adj2" fmla="val 58211"/>
              </a:avLst>
            </a:prstGeom>
            <a:solidFill>
              <a:schemeClr val="bg1"/>
            </a:solidFill>
            <a:ln w="28575" algn="ctr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868" name="Line 60"/>
            <p:cNvSpPr>
              <a:spLocks noChangeShapeType="1"/>
            </p:cNvSpPr>
            <p:nvPr/>
          </p:nvSpPr>
          <p:spPr bwMode="auto">
            <a:xfrm flipV="1">
              <a:off x="3731" y="2982"/>
              <a:ext cx="0" cy="62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59869" name="Group 61"/>
          <p:cNvGrpSpPr>
            <a:grpSpLocks/>
          </p:cNvGrpSpPr>
          <p:nvPr/>
        </p:nvGrpSpPr>
        <p:grpSpPr bwMode="auto">
          <a:xfrm>
            <a:off x="3490913" y="3468688"/>
            <a:ext cx="1755775" cy="2127250"/>
            <a:chOff x="2199" y="2185"/>
            <a:chExt cx="1106" cy="1340"/>
          </a:xfrm>
        </p:grpSpPr>
        <p:sp>
          <p:nvSpPr>
            <p:cNvPr id="759870" name="Text Box 62"/>
            <p:cNvSpPr txBox="1">
              <a:spLocks noChangeArrowheads="1"/>
            </p:cNvSpPr>
            <p:nvPr/>
          </p:nvSpPr>
          <p:spPr bwMode="auto">
            <a:xfrm>
              <a:off x="2199" y="2185"/>
              <a:ext cx="737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400"/>
                <a:t>GPRs</a:t>
              </a:r>
            </a:p>
          </p:txBody>
        </p:sp>
        <p:grpSp>
          <p:nvGrpSpPr>
            <p:cNvPr id="759871" name="Group 63"/>
            <p:cNvGrpSpPr>
              <a:grpSpLocks/>
            </p:cNvGrpSpPr>
            <p:nvPr/>
          </p:nvGrpSpPr>
          <p:grpSpPr bwMode="auto">
            <a:xfrm>
              <a:off x="2452" y="2500"/>
              <a:ext cx="853" cy="1025"/>
              <a:chOff x="2398" y="2273"/>
              <a:chExt cx="853" cy="1025"/>
            </a:xfrm>
          </p:grpSpPr>
          <p:grpSp>
            <p:nvGrpSpPr>
              <p:cNvPr id="759872" name="Group 64"/>
              <p:cNvGrpSpPr>
                <a:grpSpLocks/>
              </p:cNvGrpSpPr>
              <p:nvPr/>
            </p:nvGrpSpPr>
            <p:grpSpPr bwMode="auto">
              <a:xfrm>
                <a:off x="2398" y="2273"/>
                <a:ext cx="652" cy="992"/>
                <a:chOff x="2228" y="1678"/>
                <a:chExt cx="737" cy="992"/>
              </a:xfrm>
            </p:grpSpPr>
            <p:sp>
              <p:nvSpPr>
                <p:cNvPr id="759873" name="Rectangle 65"/>
                <p:cNvSpPr>
                  <a:spLocks noChangeArrowheads="1"/>
                </p:cNvSpPr>
                <p:nvPr/>
              </p:nvSpPr>
              <p:spPr bwMode="auto">
                <a:xfrm>
                  <a:off x="2228" y="1678"/>
                  <a:ext cx="737" cy="992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9874" name="Line 66"/>
                <p:cNvSpPr>
                  <a:spLocks noChangeShapeType="1"/>
                </p:cNvSpPr>
                <p:nvPr/>
              </p:nvSpPr>
              <p:spPr bwMode="auto">
                <a:xfrm>
                  <a:off x="2228" y="1933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9875" name="Line 67"/>
                <p:cNvSpPr>
                  <a:spLocks noChangeShapeType="1"/>
                </p:cNvSpPr>
                <p:nvPr/>
              </p:nvSpPr>
              <p:spPr bwMode="auto">
                <a:xfrm>
                  <a:off x="2228" y="2188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9876" name="Line 68"/>
                <p:cNvSpPr>
                  <a:spLocks noChangeShapeType="1"/>
                </p:cNvSpPr>
                <p:nvPr/>
              </p:nvSpPr>
              <p:spPr bwMode="auto">
                <a:xfrm>
                  <a:off x="2228" y="2415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59877" name="Text Box 69"/>
              <p:cNvSpPr txBox="1">
                <a:spLocks noChangeArrowheads="1"/>
              </p:cNvSpPr>
              <p:nvPr/>
            </p:nvSpPr>
            <p:spPr bwMode="auto">
              <a:xfrm>
                <a:off x="3051" y="2282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0</a:t>
                </a:r>
              </a:p>
            </p:txBody>
          </p:sp>
          <p:sp>
            <p:nvSpPr>
              <p:cNvPr id="759878" name="Text Box 70"/>
              <p:cNvSpPr txBox="1">
                <a:spLocks noChangeArrowheads="1"/>
              </p:cNvSpPr>
              <p:nvPr/>
            </p:nvSpPr>
            <p:spPr bwMode="auto">
              <a:xfrm>
                <a:off x="3052" y="2525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1</a:t>
                </a:r>
              </a:p>
            </p:txBody>
          </p:sp>
          <p:sp>
            <p:nvSpPr>
              <p:cNvPr id="759879" name="Text Box 71"/>
              <p:cNvSpPr txBox="1">
                <a:spLocks noChangeArrowheads="1"/>
              </p:cNvSpPr>
              <p:nvPr/>
            </p:nvSpPr>
            <p:spPr bwMode="auto">
              <a:xfrm>
                <a:off x="3052" y="2784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2</a:t>
                </a:r>
              </a:p>
            </p:txBody>
          </p:sp>
          <p:sp>
            <p:nvSpPr>
              <p:cNvPr id="759880" name="Text Box 72"/>
              <p:cNvSpPr txBox="1">
                <a:spLocks noChangeArrowheads="1"/>
              </p:cNvSpPr>
              <p:nvPr/>
            </p:nvSpPr>
            <p:spPr bwMode="auto">
              <a:xfrm>
                <a:off x="3051" y="3067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3</a:t>
                </a:r>
              </a:p>
            </p:txBody>
          </p:sp>
        </p:grpSp>
        <p:sp>
          <p:nvSpPr>
            <p:cNvPr id="759881" name="Rectangle 73"/>
            <p:cNvSpPr>
              <a:spLocks noChangeArrowheads="1"/>
            </p:cNvSpPr>
            <p:nvPr/>
          </p:nvSpPr>
          <p:spPr bwMode="auto">
            <a:xfrm>
              <a:off x="2455" y="2500"/>
              <a:ext cx="652" cy="992"/>
            </a:xfrm>
            <a:prstGeom prst="rect">
              <a:avLst/>
            </a:prstGeom>
            <a:solidFill>
              <a:srgbClr val="008000">
                <a:alpha val="17000"/>
              </a:srgb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59882" name="Group 74"/>
          <p:cNvGrpSpPr>
            <a:grpSpLocks/>
          </p:cNvGrpSpPr>
          <p:nvPr/>
        </p:nvGrpSpPr>
        <p:grpSpPr bwMode="auto">
          <a:xfrm>
            <a:off x="6551613" y="2484438"/>
            <a:ext cx="1397000" cy="4049712"/>
            <a:chOff x="4127" y="1565"/>
            <a:chExt cx="880" cy="2551"/>
          </a:xfrm>
        </p:grpSpPr>
        <p:grpSp>
          <p:nvGrpSpPr>
            <p:cNvPr id="759883" name="Group 75"/>
            <p:cNvGrpSpPr>
              <a:grpSpLocks/>
            </p:cNvGrpSpPr>
            <p:nvPr/>
          </p:nvGrpSpPr>
          <p:grpSpPr bwMode="auto">
            <a:xfrm>
              <a:off x="4127" y="1565"/>
              <a:ext cx="880" cy="2551"/>
              <a:chOff x="4156" y="1565"/>
              <a:chExt cx="908" cy="2551"/>
            </a:xfrm>
          </p:grpSpPr>
          <p:sp>
            <p:nvSpPr>
              <p:cNvPr id="759884" name="Text Box 76"/>
              <p:cNvSpPr txBox="1">
                <a:spLocks noChangeArrowheads="1"/>
              </p:cNvSpPr>
              <p:nvPr/>
            </p:nvSpPr>
            <p:spPr bwMode="auto">
              <a:xfrm>
                <a:off x="4156" y="1565"/>
                <a:ext cx="737" cy="288"/>
              </a:xfrm>
              <a:prstGeom prst="rect">
                <a:avLst/>
              </a:prstGeom>
              <a:solidFill>
                <a:srgbClr val="0000FF">
                  <a:alpha val="25999"/>
                </a:srgbClr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zh-CN" altLang="en-US" sz="2400"/>
                  <a:t>存储器</a:t>
                </a:r>
              </a:p>
            </p:txBody>
          </p:sp>
          <p:grpSp>
            <p:nvGrpSpPr>
              <p:cNvPr id="759885" name="Group 77"/>
              <p:cNvGrpSpPr>
                <a:grpSpLocks/>
              </p:cNvGrpSpPr>
              <p:nvPr/>
            </p:nvGrpSpPr>
            <p:grpSpPr bwMode="auto">
              <a:xfrm>
                <a:off x="4156" y="1877"/>
                <a:ext cx="737" cy="2211"/>
                <a:chOff x="3447" y="1423"/>
                <a:chExt cx="879" cy="2211"/>
              </a:xfrm>
            </p:grpSpPr>
            <p:sp>
              <p:nvSpPr>
                <p:cNvPr id="759886" name="Rectangle 78"/>
                <p:cNvSpPr>
                  <a:spLocks noChangeArrowheads="1"/>
                </p:cNvSpPr>
                <p:nvPr/>
              </p:nvSpPr>
              <p:spPr bwMode="auto">
                <a:xfrm>
                  <a:off x="3447" y="1423"/>
                  <a:ext cx="879" cy="2211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9887" name="Line 79"/>
                <p:cNvSpPr>
                  <a:spLocks noChangeShapeType="1"/>
                </p:cNvSpPr>
                <p:nvPr/>
              </p:nvSpPr>
              <p:spPr bwMode="auto">
                <a:xfrm>
                  <a:off x="3447" y="1678"/>
                  <a:ext cx="8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9888" name="Line 80"/>
                <p:cNvSpPr>
                  <a:spLocks noChangeShapeType="1"/>
                </p:cNvSpPr>
                <p:nvPr/>
              </p:nvSpPr>
              <p:spPr bwMode="auto">
                <a:xfrm>
                  <a:off x="3447" y="1962"/>
                  <a:ext cx="8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9889" name="Line 81"/>
                <p:cNvSpPr>
                  <a:spLocks noChangeShapeType="1"/>
                </p:cNvSpPr>
                <p:nvPr/>
              </p:nvSpPr>
              <p:spPr bwMode="auto">
                <a:xfrm>
                  <a:off x="3447" y="2245"/>
                  <a:ext cx="8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9890" name="Line 82"/>
                <p:cNvSpPr>
                  <a:spLocks noChangeShapeType="1"/>
                </p:cNvSpPr>
                <p:nvPr/>
              </p:nvSpPr>
              <p:spPr bwMode="auto">
                <a:xfrm>
                  <a:off x="3447" y="2529"/>
                  <a:ext cx="8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9891" name="Line 83"/>
                <p:cNvSpPr>
                  <a:spLocks noChangeShapeType="1"/>
                </p:cNvSpPr>
                <p:nvPr/>
              </p:nvSpPr>
              <p:spPr bwMode="auto">
                <a:xfrm>
                  <a:off x="3447" y="2812"/>
                  <a:ext cx="8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9892" name="Line 84"/>
                <p:cNvSpPr>
                  <a:spLocks noChangeShapeType="1"/>
                </p:cNvSpPr>
                <p:nvPr/>
              </p:nvSpPr>
              <p:spPr bwMode="auto">
                <a:xfrm>
                  <a:off x="3447" y="3096"/>
                  <a:ext cx="8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9893" name="Line 85"/>
                <p:cNvSpPr>
                  <a:spLocks noChangeShapeType="1"/>
                </p:cNvSpPr>
                <p:nvPr/>
              </p:nvSpPr>
              <p:spPr bwMode="auto">
                <a:xfrm>
                  <a:off x="3447" y="3379"/>
                  <a:ext cx="8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59894" name="Text Box 86"/>
              <p:cNvSpPr txBox="1">
                <a:spLocks noChangeArrowheads="1"/>
              </p:cNvSpPr>
              <p:nvPr/>
            </p:nvSpPr>
            <p:spPr bwMode="auto">
              <a:xfrm>
                <a:off x="4864" y="1941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8000"/>
                    </a:solidFill>
                  </a:rPr>
                  <a:t>0</a:t>
                </a:r>
              </a:p>
            </p:txBody>
          </p:sp>
          <p:sp>
            <p:nvSpPr>
              <p:cNvPr id="759895" name="Text Box 87"/>
              <p:cNvSpPr txBox="1">
                <a:spLocks noChangeArrowheads="1"/>
              </p:cNvSpPr>
              <p:nvPr/>
            </p:nvSpPr>
            <p:spPr bwMode="auto">
              <a:xfrm>
                <a:off x="4865" y="2160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8000"/>
                    </a:solidFill>
                  </a:rPr>
                  <a:t>1</a:t>
                </a:r>
              </a:p>
            </p:txBody>
          </p:sp>
          <p:sp>
            <p:nvSpPr>
              <p:cNvPr id="759896" name="Text Box 88"/>
              <p:cNvSpPr txBox="1">
                <a:spLocks noChangeArrowheads="1"/>
              </p:cNvSpPr>
              <p:nvPr/>
            </p:nvSpPr>
            <p:spPr bwMode="auto">
              <a:xfrm>
                <a:off x="4865" y="2472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8000"/>
                    </a:solidFill>
                  </a:rPr>
                  <a:t>2</a:t>
                </a:r>
              </a:p>
            </p:txBody>
          </p:sp>
          <p:sp>
            <p:nvSpPr>
              <p:cNvPr id="759897" name="Text Box 89"/>
              <p:cNvSpPr txBox="1">
                <a:spLocks noChangeArrowheads="1"/>
              </p:cNvSpPr>
              <p:nvPr/>
            </p:nvSpPr>
            <p:spPr bwMode="auto">
              <a:xfrm>
                <a:off x="4864" y="2755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8000"/>
                    </a:solidFill>
                  </a:rPr>
                  <a:t>3</a:t>
                </a:r>
              </a:p>
            </p:txBody>
          </p:sp>
          <p:sp>
            <p:nvSpPr>
              <p:cNvPr id="759898" name="Text Box 90"/>
              <p:cNvSpPr txBox="1">
                <a:spLocks noChangeArrowheads="1"/>
              </p:cNvSpPr>
              <p:nvPr/>
            </p:nvSpPr>
            <p:spPr bwMode="auto">
              <a:xfrm>
                <a:off x="4865" y="2982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8000"/>
                    </a:solidFill>
                  </a:rPr>
                  <a:t>4</a:t>
                </a:r>
              </a:p>
            </p:txBody>
          </p:sp>
          <p:sp>
            <p:nvSpPr>
              <p:cNvPr id="759899" name="Text Box 91"/>
              <p:cNvSpPr txBox="1">
                <a:spLocks noChangeArrowheads="1"/>
              </p:cNvSpPr>
              <p:nvPr/>
            </p:nvSpPr>
            <p:spPr bwMode="auto">
              <a:xfrm>
                <a:off x="4865" y="3322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8000"/>
                    </a:solidFill>
                  </a:rPr>
                  <a:t>5</a:t>
                </a:r>
              </a:p>
            </p:txBody>
          </p:sp>
          <p:sp>
            <p:nvSpPr>
              <p:cNvPr id="759900" name="Text Box 92"/>
              <p:cNvSpPr txBox="1">
                <a:spLocks noChangeArrowheads="1"/>
              </p:cNvSpPr>
              <p:nvPr/>
            </p:nvSpPr>
            <p:spPr bwMode="auto">
              <a:xfrm>
                <a:off x="4864" y="3578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8000"/>
                    </a:solidFill>
                  </a:rPr>
                  <a:t>6</a:t>
                </a:r>
              </a:p>
            </p:txBody>
          </p:sp>
          <p:sp>
            <p:nvSpPr>
              <p:cNvPr id="759901" name="Text Box 93"/>
              <p:cNvSpPr txBox="1">
                <a:spLocks noChangeArrowheads="1"/>
              </p:cNvSpPr>
              <p:nvPr/>
            </p:nvSpPr>
            <p:spPr bwMode="auto">
              <a:xfrm>
                <a:off x="4864" y="3885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8000"/>
                    </a:solidFill>
                  </a:rPr>
                  <a:t>7</a:t>
                </a:r>
              </a:p>
            </p:txBody>
          </p:sp>
        </p:grpSp>
        <p:sp>
          <p:nvSpPr>
            <p:cNvPr id="759902" name="Rectangle 94"/>
            <p:cNvSpPr>
              <a:spLocks noChangeArrowheads="1"/>
            </p:cNvSpPr>
            <p:nvPr/>
          </p:nvSpPr>
          <p:spPr bwMode="auto">
            <a:xfrm>
              <a:off x="4127" y="1877"/>
              <a:ext cx="708" cy="2211"/>
            </a:xfrm>
            <a:prstGeom prst="rect">
              <a:avLst/>
            </a:prstGeom>
            <a:solidFill>
              <a:srgbClr val="008000">
                <a:alpha val="17000"/>
              </a:srgb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59903" name="Text Box 95"/>
          <p:cNvSpPr txBox="1">
            <a:spLocks noChangeArrowheads="1"/>
          </p:cNvSpPr>
          <p:nvPr/>
        </p:nvSpPr>
        <p:spPr bwMode="auto">
          <a:xfrm>
            <a:off x="161925" y="863600"/>
            <a:ext cx="8893175" cy="427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200"/>
              <a:t>如果你知道你妈妈是如何做菜的，你就已经知道计算机是如何工作的！</a:t>
            </a:r>
            <a:endParaRPr lang="zh-CN" altLang="en-US" sz="2200">
              <a:solidFill>
                <a:srgbClr val="3333CC"/>
              </a:solidFill>
            </a:endParaRPr>
          </a:p>
        </p:txBody>
      </p:sp>
      <p:sp>
        <p:nvSpPr>
          <p:cNvPr id="759904" name="Text Box 96"/>
          <p:cNvSpPr txBox="1">
            <a:spLocks noChangeArrowheads="1"/>
          </p:cNvSpPr>
          <p:nvPr/>
        </p:nvSpPr>
        <p:spPr bwMode="auto">
          <a:xfrm>
            <a:off x="250825" y="1538288"/>
            <a:ext cx="567213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400">
                <a:solidFill>
                  <a:srgbClr val="FF3300"/>
                </a:solidFill>
              </a:rPr>
              <a:t>你能告诉我计算机是如何工作的吗？</a:t>
            </a:r>
          </a:p>
        </p:txBody>
      </p:sp>
      <p:sp>
        <p:nvSpPr>
          <p:cNvPr id="759905" name="Rectangle 97"/>
          <p:cNvSpPr>
            <a:spLocks noChangeArrowheads="1"/>
          </p:cNvSpPr>
          <p:nvPr/>
        </p:nvSpPr>
        <p:spPr bwMode="auto">
          <a:xfrm>
            <a:off x="5111750" y="1538288"/>
            <a:ext cx="3671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400">
                <a:solidFill>
                  <a:srgbClr val="008000"/>
                </a:solidFill>
              </a:rPr>
              <a:t>“存储程序”工作方式！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9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99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59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59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9904" grpId="0"/>
      <p:bldP spid="75990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计算机是如何工作的？</a:t>
            </a:r>
          </a:p>
        </p:txBody>
      </p:sp>
      <p:sp>
        <p:nvSpPr>
          <p:cNvPr id="760835" name="Text Box 3"/>
          <p:cNvSpPr txBox="1">
            <a:spLocks noChangeArrowheads="1"/>
          </p:cNvSpPr>
          <p:nvPr/>
        </p:nvSpPr>
        <p:spPr bwMode="auto">
          <a:xfrm>
            <a:off x="115888" y="1465263"/>
            <a:ext cx="8893175" cy="51133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l"/>
            </a:pPr>
            <a:r>
              <a:rPr lang="zh-CN" altLang="en-US" sz="2200"/>
              <a:t>程序在执行前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>
                <a:solidFill>
                  <a:srgbClr val="FF3300"/>
                </a:solidFill>
              </a:rPr>
              <a:t>	</a:t>
            </a:r>
            <a:r>
              <a:rPr lang="zh-CN" altLang="en-US" sz="2200">
                <a:solidFill>
                  <a:srgbClr val="FF3300"/>
                </a:solidFill>
              </a:rPr>
              <a:t>数据和指令事先存放在存储器中，每条指令和每个数据都有地址，指令按序存放，指令由</a:t>
            </a:r>
            <a:r>
              <a:rPr lang="en-US" altLang="zh-CN" sz="2200">
                <a:solidFill>
                  <a:srgbClr val="FF3300"/>
                </a:solidFill>
              </a:rPr>
              <a:t>OP</a:t>
            </a:r>
            <a:r>
              <a:rPr lang="zh-CN" altLang="en-US" sz="2200">
                <a:solidFill>
                  <a:srgbClr val="FF3300"/>
                </a:solidFill>
              </a:rPr>
              <a:t>、</a:t>
            </a:r>
            <a:r>
              <a:rPr lang="en-US" altLang="zh-CN" sz="2200">
                <a:solidFill>
                  <a:srgbClr val="FF3300"/>
                </a:solidFill>
              </a:rPr>
              <a:t>ADDR</a:t>
            </a:r>
            <a:r>
              <a:rPr lang="zh-CN" altLang="en-US" sz="2200">
                <a:solidFill>
                  <a:srgbClr val="FF3300"/>
                </a:solidFill>
              </a:rPr>
              <a:t>字段组成，程序起始地址置</a:t>
            </a:r>
            <a:r>
              <a:rPr lang="en-US" altLang="zh-CN" sz="2200">
                <a:solidFill>
                  <a:srgbClr val="FF3300"/>
                </a:solidFill>
              </a:rPr>
              <a:t>PC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200">
                <a:solidFill>
                  <a:srgbClr val="3333CC"/>
                </a:solidFill>
              </a:rPr>
              <a:t>	（原材料和菜谱都放在厨房外的架子上， 每个架子有编号。妈妈从第</a:t>
            </a:r>
            <a:r>
              <a:rPr lang="en-US" altLang="zh-CN" sz="2200">
                <a:solidFill>
                  <a:srgbClr val="3333CC"/>
                </a:solidFill>
              </a:rPr>
              <a:t>5</a:t>
            </a:r>
            <a:r>
              <a:rPr lang="zh-CN" altLang="en-US" sz="2200">
                <a:solidFill>
                  <a:srgbClr val="3333CC"/>
                </a:solidFill>
              </a:rPr>
              <a:t>个架上指定菜谱开始做）</a:t>
            </a:r>
            <a:endParaRPr lang="en-US" altLang="zh-CN" sz="2200">
              <a:solidFill>
                <a:srgbClr val="3333CC"/>
              </a:solidFill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l"/>
            </a:pPr>
            <a:r>
              <a:rPr lang="zh-CN" altLang="en-US" sz="2200"/>
              <a:t>开始执行程序</a:t>
            </a:r>
            <a:endParaRPr lang="zh-CN" altLang="en-US" sz="2200">
              <a:solidFill>
                <a:srgbClr val="008000"/>
              </a:solidFill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200">
                <a:solidFill>
                  <a:srgbClr val="3333CC"/>
                </a:solidFill>
              </a:rPr>
              <a:t>    第一步：</a:t>
            </a:r>
            <a:r>
              <a:rPr lang="zh-CN" altLang="en-US" sz="2200">
                <a:solidFill>
                  <a:srgbClr val="FF3300"/>
                </a:solidFill>
              </a:rPr>
              <a:t>根据</a:t>
            </a:r>
            <a:r>
              <a:rPr lang="en-US" altLang="zh-CN" sz="2200">
                <a:solidFill>
                  <a:srgbClr val="FF3300"/>
                </a:solidFill>
              </a:rPr>
              <a:t>PC</a:t>
            </a:r>
            <a:r>
              <a:rPr lang="zh-CN" altLang="en-US" sz="2200">
                <a:solidFill>
                  <a:srgbClr val="FF3300"/>
                </a:solidFill>
              </a:rPr>
              <a:t>取指令</a:t>
            </a:r>
            <a:r>
              <a:rPr lang="zh-CN" altLang="en-US" sz="2200">
                <a:solidFill>
                  <a:srgbClr val="3333CC"/>
                </a:solidFill>
              </a:rPr>
              <a:t>（从</a:t>
            </a:r>
            <a:r>
              <a:rPr lang="en-US" altLang="zh-CN" sz="2200">
                <a:solidFill>
                  <a:srgbClr val="3333CC"/>
                </a:solidFill>
              </a:rPr>
              <a:t>5</a:t>
            </a:r>
            <a:r>
              <a:rPr lang="zh-CN" altLang="en-US" sz="2200">
                <a:solidFill>
                  <a:srgbClr val="3333CC"/>
                </a:solidFill>
              </a:rPr>
              <a:t>号架上取菜谱）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200">
                <a:solidFill>
                  <a:srgbClr val="3333CC"/>
                </a:solidFill>
              </a:rPr>
              <a:t>    第二步：</a:t>
            </a:r>
            <a:r>
              <a:rPr lang="zh-CN" altLang="en-US" sz="2200">
                <a:solidFill>
                  <a:srgbClr val="FF3300"/>
                </a:solidFill>
              </a:rPr>
              <a:t>指令译码</a:t>
            </a:r>
            <a:r>
              <a:rPr lang="zh-CN" altLang="en-US" sz="2200">
                <a:solidFill>
                  <a:srgbClr val="3333CC"/>
                </a:solidFill>
              </a:rPr>
              <a:t>（看菜谱）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200">
                <a:solidFill>
                  <a:srgbClr val="3333CC"/>
                </a:solidFill>
              </a:rPr>
              <a:t>    第三步：</a:t>
            </a:r>
            <a:r>
              <a:rPr lang="zh-CN" altLang="en-US" sz="2200">
                <a:solidFill>
                  <a:srgbClr val="FF3300"/>
                </a:solidFill>
              </a:rPr>
              <a:t>取操作数</a:t>
            </a:r>
            <a:r>
              <a:rPr lang="zh-CN" altLang="en-US" sz="2200">
                <a:solidFill>
                  <a:srgbClr val="3333CC"/>
                </a:solidFill>
              </a:rPr>
              <a:t>（从架上或盘中取原材料）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200">
                <a:solidFill>
                  <a:srgbClr val="3333CC"/>
                </a:solidFill>
              </a:rPr>
              <a:t>    第四步：</a:t>
            </a:r>
            <a:r>
              <a:rPr lang="zh-CN" altLang="en-US" sz="2200">
                <a:solidFill>
                  <a:srgbClr val="FF3300"/>
                </a:solidFill>
              </a:rPr>
              <a:t>指令执行</a:t>
            </a:r>
            <a:r>
              <a:rPr lang="zh-CN" altLang="en-US" sz="2200">
                <a:solidFill>
                  <a:srgbClr val="3333CC"/>
                </a:solidFill>
              </a:rPr>
              <a:t>（洗、切、炒等具体操作）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200">
                <a:solidFill>
                  <a:srgbClr val="3333CC"/>
                </a:solidFill>
              </a:rPr>
              <a:t>    第五步：</a:t>
            </a:r>
            <a:r>
              <a:rPr lang="zh-CN" altLang="en-US" sz="2200">
                <a:solidFill>
                  <a:srgbClr val="FF3300"/>
                </a:solidFill>
              </a:rPr>
              <a:t>回写结果</a:t>
            </a:r>
            <a:r>
              <a:rPr lang="zh-CN" altLang="en-US" sz="2200">
                <a:solidFill>
                  <a:srgbClr val="3333CC"/>
                </a:solidFill>
              </a:rPr>
              <a:t>（装盘或直接送桌）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200">
                <a:solidFill>
                  <a:srgbClr val="3333CC"/>
                </a:solidFill>
              </a:rPr>
              <a:t>    第六步：</a:t>
            </a:r>
            <a:r>
              <a:rPr lang="zh-CN" altLang="en-US" sz="2200">
                <a:solidFill>
                  <a:srgbClr val="FF3300"/>
                </a:solidFill>
              </a:rPr>
              <a:t>修改</a:t>
            </a:r>
            <a:r>
              <a:rPr lang="en-US" altLang="zh-CN" sz="2200">
                <a:solidFill>
                  <a:srgbClr val="FF3300"/>
                </a:solidFill>
              </a:rPr>
              <a:t>PC</a:t>
            </a:r>
            <a:r>
              <a:rPr lang="zh-CN" altLang="en-US" sz="2200">
                <a:solidFill>
                  <a:srgbClr val="FF3300"/>
                </a:solidFill>
              </a:rPr>
              <a:t>的值</a:t>
            </a:r>
            <a:r>
              <a:rPr lang="zh-CN" altLang="en-US" sz="2200">
                <a:solidFill>
                  <a:srgbClr val="3333CC"/>
                </a:solidFill>
              </a:rPr>
              <a:t>（算出下一菜谱所在架子号</a:t>
            </a:r>
            <a:r>
              <a:rPr lang="en-US" altLang="zh-CN" sz="2200">
                <a:solidFill>
                  <a:srgbClr val="3333CC"/>
                </a:solidFill>
              </a:rPr>
              <a:t>6=5+1</a:t>
            </a:r>
            <a:r>
              <a:rPr lang="zh-CN" altLang="en-US" sz="2200">
                <a:solidFill>
                  <a:srgbClr val="3333CC"/>
                </a:solidFill>
              </a:rPr>
              <a:t>）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200">
                <a:solidFill>
                  <a:srgbClr val="FF3300"/>
                </a:solidFill>
              </a:rPr>
              <a:t>     继续执行下一条指令</a:t>
            </a:r>
            <a:r>
              <a:rPr lang="zh-CN" altLang="en-US" sz="2200">
                <a:solidFill>
                  <a:schemeClr val="tx2"/>
                </a:solidFill>
              </a:rPr>
              <a:t>（继续做下一道菜）</a:t>
            </a:r>
          </a:p>
        </p:txBody>
      </p:sp>
      <p:sp>
        <p:nvSpPr>
          <p:cNvPr id="760836" name="Text Box 4"/>
          <p:cNvSpPr txBox="1">
            <a:spLocks noChangeArrowheads="1"/>
          </p:cNvSpPr>
          <p:nvPr/>
        </p:nvSpPr>
        <p:spPr bwMode="auto">
          <a:xfrm>
            <a:off x="971550" y="908050"/>
            <a:ext cx="657066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400"/>
              <a:t>程序由指令组成（</a:t>
            </a:r>
            <a:r>
              <a:rPr lang="zh-CN" altLang="en-US" sz="2400">
                <a:solidFill>
                  <a:schemeClr val="accent2"/>
                </a:solidFill>
              </a:rPr>
              <a:t>菜单由菜谱组成</a:t>
            </a:r>
            <a:r>
              <a:rPr lang="zh-CN" altLang="en-US" sz="2400"/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6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6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60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60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60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60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60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60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561975"/>
          </a:xfrm>
        </p:spPr>
        <p:txBody>
          <a:bodyPr/>
          <a:lstStyle/>
          <a:p>
            <a:r>
              <a:rPr lang="en-US" altLang="zh-CN" sz="3600" smtClean="0"/>
              <a:t>IA-32</a:t>
            </a:r>
            <a:r>
              <a:rPr lang="zh-CN" altLang="en-US" sz="3600" smtClean="0"/>
              <a:t>的体系结构是怎样的呢？</a:t>
            </a:r>
          </a:p>
        </p:txBody>
      </p:sp>
      <p:sp>
        <p:nvSpPr>
          <p:cNvPr id="761859" name="Text Box 3"/>
          <p:cNvSpPr txBox="1">
            <a:spLocks noChangeArrowheads="1"/>
          </p:cNvSpPr>
          <p:nvPr/>
        </p:nvSpPr>
        <p:spPr bwMode="auto">
          <a:xfrm>
            <a:off x="657225" y="2978150"/>
            <a:ext cx="1484313" cy="466725"/>
          </a:xfrm>
          <a:prstGeom prst="rect">
            <a:avLst/>
          </a:prstGeom>
          <a:solidFill>
            <a:srgbClr val="0000FF">
              <a:alpha val="25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400"/>
              <a:t>  控制器</a:t>
            </a:r>
          </a:p>
        </p:txBody>
      </p:sp>
      <p:grpSp>
        <p:nvGrpSpPr>
          <p:cNvPr id="761860" name="Group 4"/>
          <p:cNvGrpSpPr>
            <a:grpSpLocks/>
          </p:cNvGrpSpPr>
          <p:nvPr/>
        </p:nvGrpSpPr>
        <p:grpSpPr bwMode="auto">
          <a:xfrm>
            <a:off x="341313" y="2168525"/>
            <a:ext cx="4949825" cy="4591050"/>
            <a:chOff x="215" y="1338"/>
            <a:chExt cx="3118" cy="2892"/>
          </a:xfrm>
        </p:grpSpPr>
        <p:sp>
          <p:nvSpPr>
            <p:cNvPr id="761861" name="Rectangle 5"/>
            <p:cNvSpPr>
              <a:spLocks noChangeArrowheads="1"/>
            </p:cNvSpPr>
            <p:nvPr/>
          </p:nvSpPr>
          <p:spPr bwMode="auto">
            <a:xfrm>
              <a:off x="215" y="1650"/>
              <a:ext cx="3118" cy="2580"/>
            </a:xfrm>
            <a:prstGeom prst="rect">
              <a:avLst/>
            </a:prstGeom>
            <a:noFill/>
            <a:ln w="38100" cap="rnd" algn="ctr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1862" name="Text Box 6"/>
            <p:cNvSpPr txBox="1">
              <a:spLocks noChangeArrowheads="1"/>
            </p:cNvSpPr>
            <p:nvPr/>
          </p:nvSpPr>
          <p:spPr bwMode="auto">
            <a:xfrm>
              <a:off x="385" y="1338"/>
              <a:ext cx="538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400"/>
                <a:t>CPU</a:t>
              </a:r>
            </a:p>
          </p:txBody>
        </p:sp>
      </p:grpSp>
      <p:sp>
        <p:nvSpPr>
          <p:cNvPr id="761863" name="Text Box 7"/>
          <p:cNvSpPr txBox="1">
            <a:spLocks noChangeArrowheads="1"/>
          </p:cNvSpPr>
          <p:nvPr/>
        </p:nvSpPr>
        <p:spPr bwMode="auto">
          <a:xfrm>
            <a:off x="2681288" y="3068638"/>
            <a:ext cx="1035050" cy="376237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    PC</a:t>
            </a:r>
          </a:p>
        </p:txBody>
      </p:sp>
      <p:grpSp>
        <p:nvGrpSpPr>
          <p:cNvPr id="761864" name="Group 8"/>
          <p:cNvGrpSpPr>
            <a:grpSpLocks/>
          </p:cNvGrpSpPr>
          <p:nvPr/>
        </p:nvGrpSpPr>
        <p:grpSpPr bwMode="auto">
          <a:xfrm>
            <a:off x="7767638" y="3429000"/>
            <a:ext cx="1125537" cy="831850"/>
            <a:chOff x="4893" y="2132"/>
            <a:chExt cx="709" cy="524"/>
          </a:xfrm>
        </p:grpSpPr>
        <p:sp>
          <p:nvSpPr>
            <p:cNvPr id="761865" name="Text Box 9"/>
            <p:cNvSpPr txBox="1">
              <a:spLocks noChangeArrowheads="1"/>
            </p:cNvSpPr>
            <p:nvPr/>
          </p:nvSpPr>
          <p:spPr bwMode="auto">
            <a:xfrm>
              <a:off x="5205" y="2132"/>
              <a:ext cx="397" cy="524"/>
            </a:xfrm>
            <a:prstGeom prst="rect">
              <a:avLst/>
            </a:prstGeom>
            <a:solidFill>
              <a:srgbClr val="0000FF">
                <a:alpha val="25999"/>
              </a:srgb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rIns="0">
              <a:spAutoFit/>
            </a:bodyPr>
            <a:lstStyle/>
            <a:p>
              <a:pPr marL="342900" indent="-342900"/>
              <a:r>
                <a:rPr lang="zh-CN" altLang="en-US" sz="2400">
                  <a:solidFill>
                    <a:srgbClr val="CC3300"/>
                  </a:solidFill>
                </a:rPr>
                <a:t>输入</a:t>
              </a:r>
            </a:p>
            <a:p>
              <a:pPr marL="342900" indent="-342900"/>
              <a:r>
                <a:rPr lang="zh-CN" altLang="en-US" sz="2400">
                  <a:solidFill>
                    <a:srgbClr val="CC3300"/>
                  </a:solidFill>
                </a:rPr>
                <a:t>设备</a:t>
              </a:r>
            </a:p>
          </p:txBody>
        </p:sp>
        <p:sp>
          <p:nvSpPr>
            <p:cNvPr id="761866" name="AutoShape 10"/>
            <p:cNvSpPr>
              <a:spLocks noChangeArrowheads="1"/>
            </p:cNvSpPr>
            <p:nvPr/>
          </p:nvSpPr>
          <p:spPr bwMode="auto">
            <a:xfrm>
              <a:off x="4893" y="2358"/>
              <a:ext cx="283" cy="141"/>
            </a:xfrm>
            <a:prstGeom prst="leftRightArrow">
              <a:avLst>
                <a:gd name="adj1" fmla="val 50000"/>
                <a:gd name="adj2" fmla="val 40142"/>
              </a:avLst>
            </a:prstGeom>
            <a:solidFill>
              <a:schemeClr val="bg1"/>
            </a:solidFill>
            <a:ln w="28575" algn="ctr">
              <a:solidFill>
                <a:srgbClr val="CC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/>
              <a:endParaRPr lang="zh-CN" altLang="en-US">
                <a:solidFill>
                  <a:srgbClr val="CC3300"/>
                </a:solidFill>
              </a:endParaRPr>
            </a:p>
          </p:txBody>
        </p:sp>
      </p:grpSp>
      <p:grpSp>
        <p:nvGrpSpPr>
          <p:cNvPr id="761867" name="Group 11"/>
          <p:cNvGrpSpPr>
            <a:grpSpLocks/>
          </p:cNvGrpSpPr>
          <p:nvPr/>
        </p:nvGrpSpPr>
        <p:grpSpPr bwMode="auto">
          <a:xfrm>
            <a:off x="7767638" y="4822825"/>
            <a:ext cx="1125537" cy="831850"/>
            <a:chOff x="4893" y="3010"/>
            <a:chExt cx="709" cy="524"/>
          </a:xfrm>
        </p:grpSpPr>
        <p:sp>
          <p:nvSpPr>
            <p:cNvPr id="761868" name="Text Box 12"/>
            <p:cNvSpPr txBox="1">
              <a:spLocks noChangeArrowheads="1"/>
            </p:cNvSpPr>
            <p:nvPr/>
          </p:nvSpPr>
          <p:spPr bwMode="auto">
            <a:xfrm>
              <a:off x="5205" y="3010"/>
              <a:ext cx="397" cy="524"/>
            </a:xfrm>
            <a:prstGeom prst="rect">
              <a:avLst/>
            </a:prstGeom>
            <a:solidFill>
              <a:srgbClr val="0000FF">
                <a:alpha val="25999"/>
              </a:srgb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rIns="0">
              <a:spAutoFit/>
            </a:bodyPr>
            <a:lstStyle/>
            <a:p>
              <a:pPr marL="342900" indent="-342900"/>
              <a:r>
                <a:rPr lang="zh-CN" altLang="en-US" sz="2400">
                  <a:solidFill>
                    <a:srgbClr val="CC3300"/>
                  </a:solidFill>
                </a:rPr>
                <a:t>输出</a:t>
              </a:r>
              <a:endParaRPr lang="en-US" altLang="zh-CN" sz="2400">
                <a:solidFill>
                  <a:srgbClr val="CC3300"/>
                </a:solidFill>
              </a:endParaRPr>
            </a:p>
            <a:p>
              <a:pPr marL="342900" indent="-342900"/>
              <a:r>
                <a:rPr lang="zh-CN" altLang="en-US" sz="2400">
                  <a:solidFill>
                    <a:srgbClr val="CC3300"/>
                  </a:solidFill>
                </a:rPr>
                <a:t>设备</a:t>
              </a:r>
            </a:p>
          </p:txBody>
        </p:sp>
        <p:sp>
          <p:nvSpPr>
            <p:cNvPr id="761869" name="AutoShape 13"/>
            <p:cNvSpPr>
              <a:spLocks noChangeArrowheads="1"/>
            </p:cNvSpPr>
            <p:nvPr/>
          </p:nvSpPr>
          <p:spPr bwMode="auto">
            <a:xfrm>
              <a:off x="4893" y="3180"/>
              <a:ext cx="283" cy="141"/>
            </a:xfrm>
            <a:prstGeom prst="leftRightArrow">
              <a:avLst>
                <a:gd name="adj1" fmla="val 50000"/>
                <a:gd name="adj2" fmla="val 40142"/>
              </a:avLst>
            </a:prstGeom>
            <a:solidFill>
              <a:schemeClr val="bg1"/>
            </a:solidFill>
            <a:ln w="28575" algn="ctr">
              <a:solidFill>
                <a:srgbClr val="CC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61870" name="Text Box 14"/>
          <p:cNvSpPr txBox="1">
            <a:spLocks noChangeArrowheads="1"/>
          </p:cNvSpPr>
          <p:nvPr/>
        </p:nvSpPr>
        <p:spPr bwMode="auto">
          <a:xfrm>
            <a:off x="3986213" y="3068638"/>
            <a:ext cx="1079500" cy="376237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  MAR</a:t>
            </a:r>
          </a:p>
        </p:txBody>
      </p:sp>
      <p:sp>
        <p:nvSpPr>
          <p:cNvPr id="761871" name="Text Box 15"/>
          <p:cNvSpPr txBox="1">
            <a:spLocks noChangeArrowheads="1"/>
          </p:cNvSpPr>
          <p:nvPr/>
        </p:nvSpPr>
        <p:spPr bwMode="auto">
          <a:xfrm>
            <a:off x="4032250" y="6083300"/>
            <a:ext cx="1079500" cy="376238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  MDR</a:t>
            </a:r>
          </a:p>
        </p:txBody>
      </p:sp>
      <p:sp>
        <p:nvSpPr>
          <p:cNvPr id="761872" name="Line 16"/>
          <p:cNvSpPr>
            <a:spLocks noChangeShapeType="1"/>
          </p:cNvSpPr>
          <p:nvPr/>
        </p:nvSpPr>
        <p:spPr bwMode="auto">
          <a:xfrm>
            <a:off x="2141538" y="3248025"/>
            <a:ext cx="539750" cy="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1873" name="Line 17"/>
          <p:cNvSpPr>
            <a:spLocks noChangeShapeType="1"/>
          </p:cNvSpPr>
          <p:nvPr/>
        </p:nvSpPr>
        <p:spPr bwMode="auto">
          <a:xfrm>
            <a:off x="3716338" y="3248025"/>
            <a:ext cx="271462" cy="0"/>
          </a:xfrm>
          <a:prstGeom prst="line">
            <a:avLst/>
          </a:prstGeom>
          <a:noFill/>
          <a:ln w="38100">
            <a:solidFill>
              <a:srgbClr val="007635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1874" name="Line 18"/>
          <p:cNvSpPr>
            <a:spLocks noChangeShapeType="1"/>
          </p:cNvSpPr>
          <p:nvPr/>
        </p:nvSpPr>
        <p:spPr bwMode="auto">
          <a:xfrm>
            <a:off x="4392613" y="5588000"/>
            <a:ext cx="0" cy="4953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61875" name="Group 19"/>
          <p:cNvGrpSpPr>
            <a:grpSpLocks/>
          </p:cNvGrpSpPr>
          <p:nvPr/>
        </p:nvGrpSpPr>
        <p:grpSpPr bwMode="auto">
          <a:xfrm>
            <a:off x="2771775" y="3833813"/>
            <a:ext cx="765175" cy="1484312"/>
            <a:chOff x="3135" y="2472"/>
            <a:chExt cx="454" cy="935"/>
          </a:xfrm>
        </p:grpSpPr>
        <p:grpSp>
          <p:nvGrpSpPr>
            <p:cNvPr id="761876" name="Group 20"/>
            <p:cNvGrpSpPr>
              <a:grpSpLocks/>
            </p:cNvGrpSpPr>
            <p:nvPr/>
          </p:nvGrpSpPr>
          <p:grpSpPr bwMode="auto">
            <a:xfrm flipH="1">
              <a:off x="3135" y="2472"/>
              <a:ext cx="454" cy="935"/>
              <a:chOff x="3078" y="2330"/>
              <a:chExt cx="625" cy="1580"/>
            </a:xfrm>
          </p:grpSpPr>
          <p:sp>
            <p:nvSpPr>
              <p:cNvPr id="761877" name="Line 12"/>
              <p:cNvSpPr>
                <a:spLocks noChangeShapeType="1"/>
              </p:cNvSpPr>
              <p:nvPr/>
            </p:nvSpPr>
            <p:spPr bwMode="auto">
              <a:xfrm flipH="1">
                <a:off x="3078" y="2330"/>
                <a:ext cx="9" cy="6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1878" name="Line 13"/>
              <p:cNvSpPr>
                <a:spLocks noChangeShapeType="1"/>
              </p:cNvSpPr>
              <p:nvPr/>
            </p:nvSpPr>
            <p:spPr bwMode="auto">
              <a:xfrm>
                <a:off x="3107" y="2330"/>
                <a:ext cx="592" cy="30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1879" name="Line 14"/>
              <p:cNvSpPr>
                <a:spLocks noChangeShapeType="1"/>
              </p:cNvSpPr>
              <p:nvPr/>
            </p:nvSpPr>
            <p:spPr bwMode="auto">
              <a:xfrm>
                <a:off x="3087" y="3018"/>
                <a:ext cx="213" cy="11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1880" name="Line 16"/>
              <p:cNvSpPr>
                <a:spLocks noChangeShapeType="1"/>
              </p:cNvSpPr>
              <p:nvPr/>
            </p:nvSpPr>
            <p:spPr bwMode="auto">
              <a:xfrm>
                <a:off x="3693" y="2644"/>
                <a:ext cx="10" cy="45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1881" name="Line 18"/>
              <p:cNvSpPr>
                <a:spLocks noChangeShapeType="1"/>
              </p:cNvSpPr>
              <p:nvPr/>
            </p:nvSpPr>
            <p:spPr bwMode="auto">
              <a:xfrm flipV="1">
                <a:off x="3120" y="3256"/>
                <a:ext cx="0" cy="65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1882" name="Line 19"/>
              <p:cNvSpPr>
                <a:spLocks noChangeShapeType="1"/>
              </p:cNvSpPr>
              <p:nvPr/>
            </p:nvSpPr>
            <p:spPr bwMode="auto">
              <a:xfrm flipV="1">
                <a:off x="3135" y="3549"/>
                <a:ext cx="564" cy="34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1883" name="Line 20"/>
              <p:cNvSpPr>
                <a:spLocks noChangeShapeType="1"/>
              </p:cNvSpPr>
              <p:nvPr/>
            </p:nvSpPr>
            <p:spPr bwMode="auto">
              <a:xfrm flipV="1">
                <a:off x="3121" y="3125"/>
                <a:ext cx="171" cy="1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1884" name="Line 22"/>
              <p:cNvSpPr>
                <a:spLocks noChangeShapeType="1"/>
              </p:cNvSpPr>
              <p:nvPr/>
            </p:nvSpPr>
            <p:spPr bwMode="auto">
              <a:xfrm flipV="1">
                <a:off x="3702" y="3067"/>
                <a:ext cx="0" cy="4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61885" name="Rectangle 25"/>
            <p:cNvSpPr>
              <a:spLocks noChangeArrowheads="1"/>
            </p:cNvSpPr>
            <p:nvPr/>
          </p:nvSpPr>
          <p:spPr bwMode="auto">
            <a:xfrm rot="16200000" flipH="1">
              <a:off x="3033" y="2830"/>
              <a:ext cx="510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>
                  <a:latin typeface="Arial" pitchFamily="34" charset="0"/>
                  <a:ea typeface="宋体" pitchFamily="2" charset="-122"/>
                  <a:cs typeface="Arial" pitchFamily="34" charset="0"/>
                </a:rPr>
                <a:t>ALU</a:t>
              </a:r>
            </a:p>
          </p:txBody>
        </p:sp>
      </p:grpSp>
      <p:grpSp>
        <p:nvGrpSpPr>
          <p:cNvPr id="761886" name="Group 30"/>
          <p:cNvGrpSpPr>
            <a:grpSpLocks/>
          </p:cNvGrpSpPr>
          <p:nvPr/>
        </p:nvGrpSpPr>
        <p:grpSpPr bwMode="auto">
          <a:xfrm>
            <a:off x="3492500" y="4238625"/>
            <a:ext cx="404813" cy="809625"/>
            <a:chOff x="2030" y="2415"/>
            <a:chExt cx="341" cy="510"/>
          </a:xfrm>
        </p:grpSpPr>
        <p:sp>
          <p:nvSpPr>
            <p:cNvPr id="761887" name="Line 31"/>
            <p:cNvSpPr>
              <a:spLocks noChangeShapeType="1"/>
            </p:cNvSpPr>
            <p:nvPr/>
          </p:nvSpPr>
          <p:spPr bwMode="auto">
            <a:xfrm flipH="1">
              <a:off x="2031" y="241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1888" name="Line 32"/>
            <p:cNvSpPr>
              <a:spLocks noChangeShapeType="1"/>
            </p:cNvSpPr>
            <p:nvPr/>
          </p:nvSpPr>
          <p:spPr bwMode="auto">
            <a:xfrm flipH="1">
              <a:off x="2030" y="292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61889" name="Text Box 33"/>
          <p:cNvSpPr txBox="1">
            <a:spLocks noChangeArrowheads="1"/>
          </p:cNvSpPr>
          <p:nvPr/>
        </p:nvSpPr>
        <p:spPr bwMode="auto">
          <a:xfrm>
            <a:off x="1781175" y="3743325"/>
            <a:ext cx="450850" cy="1625600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000"/>
              <a:t>标</a:t>
            </a:r>
          </a:p>
          <a:p>
            <a:pPr marL="342900" indent="-342900"/>
            <a:r>
              <a:rPr lang="zh-CN" altLang="en-US" sz="2000"/>
              <a:t>志</a:t>
            </a:r>
          </a:p>
          <a:p>
            <a:pPr marL="342900" indent="-342900"/>
            <a:r>
              <a:rPr lang="zh-CN" altLang="en-US" sz="2000"/>
              <a:t>寄</a:t>
            </a:r>
          </a:p>
          <a:p>
            <a:pPr marL="342900" indent="-342900"/>
            <a:r>
              <a:rPr lang="zh-CN" altLang="en-US" sz="2000"/>
              <a:t>存</a:t>
            </a:r>
          </a:p>
          <a:p>
            <a:pPr marL="342900" indent="-342900"/>
            <a:r>
              <a:rPr lang="zh-CN" altLang="en-US" sz="2000"/>
              <a:t>器</a:t>
            </a:r>
            <a:endParaRPr lang="en-US" altLang="zh-CN" sz="2000"/>
          </a:p>
        </p:txBody>
      </p:sp>
      <p:sp>
        <p:nvSpPr>
          <p:cNvPr id="761890" name="Line 34"/>
          <p:cNvSpPr>
            <a:spLocks noChangeShapeType="1"/>
          </p:cNvSpPr>
          <p:nvPr/>
        </p:nvSpPr>
        <p:spPr bwMode="auto">
          <a:xfrm flipH="1">
            <a:off x="2232025" y="4329113"/>
            <a:ext cx="539750" cy="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61891" name="Group 35"/>
          <p:cNvGrpSpPr>
            <a:grpSpLocks/>
          </p:cNvGrpSpPr>
          <p:nvPr/>
        </p:nvGrpSpPr>
        <p:grpSpPr bwMode="auto">
          <a:xfrm>
            <a:off x="1511300" y="3429000"/>
            <a:ext cx="227013" cy="855663"/>
            <a:chOff x="895" y="1905"/>
            <a:chExt cx="143" cy="539"/>
          </a:xfrm>
        </p:grpSpPr>
        <p:sp>
          <p:nvSpPr>
            <p:cNvPr id="761892" name="Line 36"/>
            <p:cNvSpPr>
              <a:spLocks noChangeShapeType="1"/>
            </p:cNvSpPr>
            <p:nvPr/>
          </p:nvSpPr>
          <p:spPr bwMode="auto">
            <a:xfrm flipH="1">
              <a:off x="896" y="2443"/>
              <a:ext cx="142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1893" name="Line 37"/>
            <p:cNvSpPr>
              <a:spLocks noChangeShapeType="1"/>
            </p:cNvSpPr>
            <p:nvPr/>
          </p:nvSpPr>
          <p:spPr bwMode="auto">
            <a:xfrm flipV="1">
              <a:off x="895" y="1905"/>
              <a:ext cx="0" cy="539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61894" name="Line 38"/>
          <p:cNvSpPr>
            <a:spLocks noChangeShapeType="1"/>
          </p:cNvSpPr>
          <p:nvPr/>
        </p:nvSpPr>
        <p:spPr bwMode="auto">
          <a:xfrm flipV="1">
            <a:off x="4527550" y="3473450"/>
            <a:ext cx="0" cy="53975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61895" name="Group 39"/>
          <p:cNvGrpSpPr>
            <a:grpSpLocks/>
          </p:cNvGrpSpPr>
          <p:nvPr/>
        </p:nvGrpSpPr>
        <p:grpSpPr bwMode="auto">
          <a:xfrm>
            <a:off x="2501900" y="4686300"/>
            <a:ext cx="1530350" cy="1487488"/>
            <a:chOff x="1576" y="2924"/>
            <a:chExt cx="964" cy="937"/>
          </a:xfrm>
        </p:grpSpPr>
        <p:sp>
          <p:nvSpPr>
            <p:cNvPr id="761896" name="Line 40"/>
            <p:cNvSpPr>
              <a:spLocks noChangeShapeType="1"/>
            </p:cNvSpPr>
            <p:nvPr/>
          </p:nvSpPr>
          <p:spPr bwMode="auto">
            <a:xfrm>
              <a:off x="1576" y="2924"/>
              <a:ext cx="0" cy="935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1897" name="Line 41"/>
            <p:cNvSpPr>
              <a:spLocks noChangeShapeType="1"/>
            </p:cNvSpPr>
            <p:nvPr/>
          </p:nvSpPr>
          <p:spPr bwMode="auto">
            <a:xfrm>
              <a:off x="1576" y="3861"/>
              <a:ext cx="964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1898" name="Line 42"/>
            <p:cNvSpPr>
              <a:spLocks noChangeShapeType="1"/>
            </p:cNvSpPr>
            <p:nvPr/>
          </p:nvSpPr>
          <p:spPr bwMode="auto">
            <a:xfrm flipH="1">
              <a:off x="1576" y="2924"/>
              <a:ext cx="171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61899" name="Group 43"/>
          <p:cNvGrpSpPr>
            <a:grpSpLocks/>
          </p:cNvGrpSpPr>
          <p:nvPr/>
        </p:nvGrpSpPr>
        <p:grpSpPr bwMode="auto">
          <a:xfrm>
            <a:off x="3357563" y="5453063"/>
            <a:ext cx="493712" cy="719137"/>
            <a:chOff x="2115" y="3405"/>
            <a:chExt cx="311" cy="453"/>
          </a:xfrm>
        </p:grpSpPr>
        <p:sp>
          <p:nvSpPr>
            <p:cNvPr id="761900" name="Line 44"/>
            <p:cNvSpPr>
              <a:spLocks noChangeShapeType="1"/>
            </p:cNvSpPr>
            <p:nvPr/>
          </p:nvSpPr>
          <p:spPr bwMode="auto">
            <a:xfrm flipV="1">
              <a:off x="2115" y="3405"/>
              <a:ext cx="0" cy="45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1901" name="Line 45"/>
            <p:cNvSpPr>
              <a:spLocks noChangeShapeType="1"/>
            </p:cNvSpPr>
            <p:nvPr/>
          </p:nvSpPr>
          <p:spPr bwMode="auto">
            <a:xfrm>
              <a:off x="2115" y="3407"/>
              <a:ext cx="311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61902" name="Group 46"/>
          <p:cNvGrpSpPr>
            <a:grpSpLocks/>
          </p:cNvGrpSpPr>
          <p:nvPr/>
        </p:nvGrpSpPr>
        <p:grpSpPr bwMode="auto">
          <a:xfrm>
            <a:off x="1150938" y="3470275"/>
            <a:ext cx="4725987" cy="2298700"/>
            <a:chOff x="725" y="2158"/>
            <a:chExt cx="2977" cy="1448"/>
          </a:xfrm>
        </p:grpSpPr>
        <p:sp>
          <p:nvSpPr>
            <p:cNvPr id="761903" name="Line 47"/>
            <p:cNvSpPr>
              <a:spLocks noChangeShapeType="1"/>
            </p:cNvSpPr>
            <p:nvPr/>
          </p:nvSpPr>
          <p:spPr bwMode="auto">
            <a:xfrm flipV="1">
              <a:off x="725" y="3606"/>
              <a:ext cx="297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1904" name="Line 48"/>
            <p:cNvSpPr>
              <a:spLocks noChangeShapeType="1"/>
            </p:cNvSpPr>
            <p:nvPr/>
          </p:nvSpPr>
          <p:spPr bwMode="auto">
            <a:xfrm>
              <a:off x="754" y="2158"/>
              <a:ext cx="0" cy="138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1905" name="Line 49"/>
            <p:cNvSpPr>
              <a:spLocks noChangeShapeType="1"/>
            </p:cNvSpPr>
            <p:nvPr/>
          </p:nvSpPr>
          <p:spPr bwMode="auto">
            <a:xfrm flipV="1">
              <a:off x="1916" y="3209"/>
              <a:ext cx="0" cy="36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61906" name="Text Box 50"/>
          <p:cNvSpPr txBox="1">
            <a:spLocks noChangeArrowheads="1"/>
          </p:cNvSpPr>
          <p:nvPr/>
        </p:nvSpPr>
        <p:spPr bwMode="auto">
          <a:xfrm>
            <a:off x="657225" y="6129338"/>
            <a:ext cx="1035050" cy="376237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    </a:t>
            </a:r>
            <a:r>
              <a:rPr lang="en-US" altLang="zh-CN">
                <a:solidFill>
                  <a:schemeClr val="hlink"/>
                </a:solidFill>
              </a:rPr>
              <a:t>IR</a:t>
            </a:r>
          </a:p>
        </p:txBody>
      </p:sp>
      <p:sp>
        <p:nvSpPr>
          <p:cNvPr id="761907" name="Line 51"/>
          <p:cNvSpPr>
            <a:spLocks noChangeShapeType="1"/>
          </p:cNvSpPr>
          <p:nvPr/>
        </p:nvSpPr>
        <p:spPr bwMode="auto">
          <a:xfrm flipH="1">
            <a:off x="1692275" y="6353175"/>
            <a:ext cx="2341563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1908" name="Line 52"/>
          <p:cNvSpPr>
            <a:spLocks noChangeShapeType="1"/>
          </p:cNvSpPr>
          <p:nvPr/>
        </p:nvSpPr>
        <p:spPr bwMode="auto">
          <a:xfrm flipV="1">
            <a:off x="836613" y="3429000"/>
            <a:ext cx="0" cy="2700338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61909" name="Group 53"/>
          <p:cNvGrpSpPr>
            <a:grpSpLocks/>
          </p:cNvGrpSpPr>
          <p:nvPr/>
        </p:nvGrpSpPr>
        <p:grpSpPr bwMode="auto">
          <a:xfrm>
            <a:off x="5292725" y="2663825"/>
            <a:ext cx="1262063" cy="3870325"/>
            <a:chOff x="3333" y="1650"/>
            <a:chExt cx="795" cy="2438"/>
          </a:xfrm>
        </p:grpSpPr>
        <p:sp>
          <p:nvSpPr>
            <p:cNvPr id="761910" name="Text Box 54"/>
            <p:cNvSpPr txBox="1">
              <a:spLocks noChangeArrowheads="1"/>
            </p:cNvSpPr>
            <p:nvPr/>
          </p:nvSpPr>
          <p:spPr bwMode="auto">
            <a:xfrm>
              <a:off x="3447" y="1650"/>
              <a:ext cx="53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zh-CN" altLang="en-US" sz="2000">
                  <a:solidFill>
                    <a:srgbClr val="008000"/>
                  </a:solidFill>
                </a:rPr>
                <a:t>地址</a:t>
              </a:r>
            </a:p>
          </p:txBody>
        </p:sp>
        <p:sp>
          <p:nvSpPr>
            <p:cNvPr id="761911" name="AutoShape 55"/>
            <p:cNvSpPr>
              <a:spLocks noChangeArrowheads="1"/>
            </p:cNvSpPr>
            <p:nvPr/>
          </p:nvSpPr>
          <p:spPr bwMode="auto">
            <a:xfrm>
              <a:off x="3362" y="2756"/>
              <a:ext cx="765" cy="284"/>
            </a:xfrm>
            <a:prstGeom prst="leftRightArrow">
              <a:avLst>
                <a:gd name="adj1" fmla="val 50000"/>
                <a:gd name="adj2" fmla="val 53873"/>
              </a:avLst>
            </a:prstGeom>
            <a:solidFill>
              <a:schemeClr val="bg1"/>
            </a:solidFill>
            <a:ln w="28575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1912" name="Text Box 56"/>
            <p:cNvSpPr txBox="1">
              <a:spLocks noChangeArrowheads="1"/>
            </p:cNvSpPr>
            <p:nvPr/>
          </p:nvSpPr>
          <p:spPr bwMode="auto">
            <a:xfrm>
              <a:off x="3532" y="3634"/>
              <a:ext cx="48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zh-CN" altLang="en-US" sz="2000">
                  <a:solidFill>
                    <a:srgbClr val="3333CC"/>
                  </a:solidFill>
                </a:rPr>
                <a:t>数据</a:t>
              </a:r>
            </a:p>
          </p:txBody>
        </p:sp>
        <p:sp>
          <p:nvSpPr>
            <p:cNvPr id="761913" name="AutoShape 57"/>
            <p:cNvSpPr>
              <a:spLocks noChangeArrowheads="1"/>
            </p:cNvSpPr>
            <p:nvPr/>
          </p:nvSpPr>
          <p:spPr bwMode="auto">
            <a:xfrm>
              <a:off x="3334" y="3804"/>
              <a:ext cx="794" cy="284"/>
            </a:xfrm>
            <a:prstGeom prst="leftRightArrow">
              <a:avLst>
                <a:gd name="adj1" fmla="val 50000"/>
                <a:gd name="adj2" fmla="val 55915"/>
              </a:avLst>
            </a:prstGeom>
            <a:solidFill>
              <a:schemeClr val="bg1"/>
            </a:solidFill>
            <a:ln w="28575" algn="ctr">
              <a:solidFill>
                <a:srgbClr val="3333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1914" name="Text Box 58"/>
            <p:cNvSpPr txBox="1">
              <a:spLocks noChangeArrowheads="1"/>
            </p:cNvSpPr>
            <p:nvPr/>
          </p:nvSpPr>
          <p:spPr bwMode="auto">
            <a:xfrm>
              <a:off x="3504" y="2534"/>
              <a:ext cx="53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zh-CN" altLang="en-US" sz="2000">
                  <a:solidFill>
                    <a:srgbClr val="FF3300"/>
                  </a:solidFill>
                </a:rPr>
                <a:t>控制</a:t>
              </a:r>
            </a:p>
          </p:txBody>
        </p:sp>
        <p:sp>
          <p:nvSpPr>
            <p:cNvPr id="761915" name="AutoShape 59"/>
            <p:cNvSpPr>
              <a:spLocks noChangeArrowheads="1"/>
            </p:cNvSpPr>
            <p:nvPr/>
          </p:nvSpPr>
          <p:spPr bwMode="auto">
            <a:xfrm>
              <a:off x="3333" y="1843"/>
              <a:ext cx="794" cy="341"/>
            </a:xfrm>
            <a:prstGeom prst="rightArrow">
              <a:avLst>
                <a:gd name="adj1" fmla="val 50000"/>
                <a:gd name="adj2" fmla="val 58211"/>
              </a:avLst>
            </a:prstGeom>
            <a:solidFill>
              <a:schemeClr val="bg1"/>
            </a:solidFill>
            <a:ln w="28575" algn="ctr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1916" name="Line 60"/>
            <p:cNvSpPr>
              <a:spLocks noChangeShapeType="1"/>
            </p:cNvSpPr>
            <p:nvPr/>
          </p:nvSpPr>
          <p:spPr bwMode="auto">
            <a:xfrm flipV="1">
              <a:off x="3731" y="2982"/>
              <a:ext cx="0" cy="62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61917" name="Group 61"/>
          <p:cNvGrpSpPr>
            <a:grpSpLocks/>
          </p:cNvGrpSpPr>
          <p:nvPr/>
        </p:nvGrpSpPr>
        <p:grpSpPr bwMode="auto">
          <a:xfrm>
            <a:off x="3490913" y="3513138"/>
            <a:ext cx="1755775" cy="2127250"/>
            <a:chOff x="2199" y="2185"/>
            <a:chExt cx="1106" cy="1340"/>
          </a:xfrm>
        </p:grpSpPr>
        <p:sp>
          <p:nvSpPr>
            <p:cNvPr id="761918" name="Text Box 62"/>
            <p:cNvSpPr txBox="1">
              <a:spLocks noChangeArrowheads="1"/>
            </p:cNvSpPr>
            <p:nvPr/>
          </p:nvSpPr>
          <p:spPr bwMode="auto">
            <a:xfrm>
              <a:off x="2199" y="2185"/>
              <a:ext cx="737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400"/>
                <a:t>GPRs</a:t>
              </a:r>
            </a:p>
          </p:txBody>
        </p:sp>
        <p:grpSp>
          <p:nvGrpSpPr>
            <p:cNvPr id="761919" name="Group 63"/>
            <p:cNvGrpSpPr>
              <a:grpSpLocks/>
            </p:cNvGrpSpPr>
            <p:nvPr/>
          </p:nvGrpSpPr>
          <p:grpSpPr bwMode="auto">
            <a:xfrm>
              <a:off x="2452" y="2500"/>
              <a:ext cx="853" cy="1025"/>
              <a:chOff x="2398" y="2273"/>
              <a:chExt cx="853" cy="1025"/>
            </a:xfrm>
          </p:grpSpPr>
          <p:grpSp>
            <p:nvGrpSpPr>
              <p:cNvPr id="761920" name="Group 64"/>
              <p:cNvGrpSpPr>
                <a:grpSpLocks/>
              </p:cNvGrpSpPr>
              <p:nvPr/>
            </p:nvGrpSpPr>
            <p:grpSpPr bwMode="auto">
              <a:xfrm>
                <a:off x="2398" y="2273"/>
                <a:ext cx="652" cy="992"/>
                <a:chOff x="2228" y="1678"/>
                <a:chExt cx="737" cy="992"/>
              </a:xfrm>
            </p:grpSpPr>
            <p:sp>
              <p:nvSpPr>
                <p:cNvPr id="761921" name="Rectangle 65"/>
                <p:cNvSpPr>
                  <a:spLocks noChangeArrowheads="1"/>
                </p:cNvSpPr>
                <p:nvPr/>
              </p:nvSpPr>
              <p:spPr bwMode="auto">
                <a:xfrm>
                  <a:off x="2228" y="1678"/>
                  <a:ext cx="737" cy="992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1922" name="Line 66"/>
                <p:cNvSpPr>
                  <a:spLocks noChangeShapeType="1"/>
                </p:cNvSpPr>
                <p:nvPr/>
              </p:nvSpPr>
              <p:spPr bwMode="auto">
                <a:xfrm>
                  <a:off x="2228" y="1933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1923" name="Line 67"/>
                <p:cNvSpPr>
                  <a:spLocks noChangeShapeType="1"/>
                </p:cNvSpPr>
                <p:nvPr/>
              </p:nvSpPr>
              <p:spPr bwMode="auto">
                <a:xfrm>
                  <a:off x="2228" y="2188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1924" name="Line 68"/>
                <p:cNvSpPr>
                  <a:spLocks noChangeShapeType="1"/>
                </p:cNvSpPr>
                <p:nvPr/>
              </p:nvSpPr>
              <p:spPr bwMode="auto">
                <a:xfrm>
                  <a:off x="2228" y="2415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61925" name="Text Box 69"/>
              <p:cNvSpPr txBox="1">
                <a:spLocks noChangeArrowheads="1"/>
              </p:cNvSpPr>
              <p:nvPr/>
            </p:nvSpPr>
            <p:spPr bwMode="auto">
              <a:xfrm>
                <a:off x="3051" y="2282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0</a:t>
                </a:r>
              </a:p>
            </p:txBody>
          </p:sp>
          <p:sp>
            <p:nvSpPr>
              <p:cNvPr id="761926" name="Text Box 70"/>
              <p:cNvSpPr txBox="1">
                <a:spLocks noChangeArrowheads="1"/>
              </p:cNvSpPr>
              <p:nvPr/>
            </p:nvSpPr>
            <p:spPr bwMode="auto">
              <a:xfrm>
                <a:off x="3052" y="2525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1</a:t>
                </a:r>
              </a:p>
            </p:txBody>
          </p:sp>
          <p:sp>
            <p:nvSpPr>
              <p:cNvPr id="761927" name="Text Box 71"/>
              <p:cNvSpPr txBox="1">
                <a:spLocks noChangeArrowheads="1"/>
              </p:cNvSpPr>
              <p:nvPr/>
            </p:nvSpPr>
            <p:spPr bwMode="auto">
              <a:xfrm>
                <a:off x="3052" y="2784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2</a:t>
                </a:r>
              </a:p>
            </p:txBody>
          </p:sp>
          <p:sp>
            <p:nvSpPr>
              <p:cNvPr id="761928" name="Text Box 72"/>
              <p:cNvSpPr txBox="1">
                <a:spLocks noChangeArrowheads="1"/>
              </p:cNvSpPr>
              <p:nvPr/>
            </p:nvSpPr>
            <p:spPr bwMode="auto">
              <a:xfrm>
                <a:off x="3051" y="3067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3</a:t>
                </a:r>
              </a:p>
            </p:txBody>
          </p:sp>
        </p:grpSp>
        <p:sp>
          <p:nvSpPr>
            <p:cNvPr id="761929" name="Rectangle 73"/>
            <p:cNvSpPr>
              <a:spLocks noChangeArrowheads="1"/>
            </p:cNvSpPr>
            <p:nvPr/>
          </p:nvSpPr>
          <p:spPr bwMode="auto">
            <a:xfrm>
              <a:off x="2455" y="2500"/>
              <a:ext cx="652" cy="992"/>
            </a:xfrm>
            <a:prstGeom prst="rect">
              <a:avLst/>
            </a:prstGeom>
            <a:solidFill>
              <a:srgbClr val="008000">
                <a:alpha val="17000"/>
              </a:srgb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61930" name="Group 74"/>
          <p:cNvGrpSpPr>
            <a:grpSpLocks/>
          </p:cNvGrpSpPr>
          <p:nvPr/>
        </p:nvGrpSpPr>
        <p:grpSpPr bwMode="auto">
          <a:xfrm>
            <a:off x="6551613" y="2528888"/>
            <a:ext cx="1397000" cy="4049712"/>
            <a:chOff x="4127" y="1565"/>
            <a:chExt cx="880" cy="2551"/>
          </a:xfrm>
        </p:grpSpPr>
        <p:grpSp>
          <p:nvGrpSpPr>
            <p:cNvPr id="761931" name="Group 75"/>
            <p:cNvGrpSpPr>
              <a:grpSpLocks/>
            </p:cNvGrpSpPr>
            <p:nvPr/>
          </p:nvGrpSpPr>
          <p:grpSpPr bwMode="auto">
            <a:xfrm>
              <a:off x="4127" y="1565"/>
              <a:ext cx="880" cy="2551"/>
              <a:chOff x="4156" y="1565"/>
              <a:chExt cx="908" cy="2551"/>
            </a:xfrm>
          </p:grpSpPr>
          <p:sp>
            <p:nvSpPr>
              <p:cNvPr id="761932" name="Text Box 76"/>
              <p:cNvSpPr txBox="1">
                <a:spLocks noChangeArrowheads="1"/>
              </p:cNvSpPr>
              <p:nvPr/>
            </p:nvSpPr>
            <p:spPr bwMode="auto">
              <a:xfrm>
                <a:off x="4156" y="1565"/>
                <a:ext cx="737" cy="288"/>
              </a:xfrm>
              <a:prstGeom prst="rect">
                <a:avLst/>
              </a:prstGeom>
              <a:solidFill>
                <a:srgbClr val="0000FF">
                  <a:alpha val="25999"/>
                </a:srgbClr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zh-CN" altLang="en-US" sz="2400"/>
                  <a:t>存储器</a:t>
                </a:r>
              </a:p>
            </p:txBody>
          </p:sp>
          <p:grpSp>
            <p:nvGrpSpPr>
              <p:cNvPr id="761933" name="Group 77"/>
              <p:cNvGrpSpPr>
                <a:grpSpLocks/>
              </p:cNvGrpSpPr>
              <p:nvPr/>
            </p:nvGrpSpPr>
            <p:grpSpPr bwMode="auto">
              <a:xfrm>
                <a:off x="4156" y="1877"/>
                <a:ext cx="737" cy="2211"/>
                <a:chOff x="3447" y="1423"/>
                <a:chExt cx="879" cy="2211"/>
              </a:xfrm>
            </p:grpSpPr>
            <p:sp>
              <p:nvSpPr>
                <p:cNvPr id="761934" name="Rectangle 78"/>
                <p:cNvSpPr>
                  <a:spLocks noChangeArrowheads="1"/>
                </p:cNvSpPr>
                <p:nvPr/>
              </p:nvSpPr>
              <p:spPr bwMode="auto">
                <a:xfrm>
                  <a:off x="3447" y="1423"/>
                  <a:ext cx="879" cy="2211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1935" name="Line 79"/>
                <p:cNvSpPr>
                  <a:spLocks noChangeShapeType="1"/>
                </p:cNvSpPr>
                <p:nvPr/>
              </p:nvSpPr>
              <p:spPr bwMode="auto">
                <a:xfrm>
                  <a:off x="3447" y="1678"/>
                  <a:ext cx="8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1936" name="Line 80"/>
                <p:cNvSpPr>
                  <a:spLocks noChangeShapeType="1"/>
                </p:cNvSpPr>
                <p:nvPr/>
              </p:nvSpPr>
              <p:spPr bwMode="auto">
                <a:xfrm>
                  <a:off x="3447" y="1962"/>
                  <a:ext cx="8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1937" name="Line 81"/>
                <p:cNvSpPr>
                  <a:spLocks noChangeShapeType="1"/>
                </p:cNvSpPr>
                <p:nvPr/>
              </p:nvSpPr>
              <p:spPr bwMode="auto">
                <a:xfrm>
                  <a:off x="3447" y="2245"/>
                  <a:ext cx="8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1938" name="Line 82"/>
                <p:cNvSpPr>
                  <a:spLocks noChangeShapeType="1"/>
                </p:cNvSpPr>
                <p:nvPr/>
              </p:nvSpPr>
              <p:spPr bwMode="auto">
                <a:xfrm>
                  <a:off x="3447" y="2529"/>
                  <a:ext cx="8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1939" name="Line 83"/>
                <p:cNvSpPr>
                  <a:spLocks noChangeShapeType="1"/>
                </p:cNvSpPr>
                <p:nvPr/>
              </p:nvSpPr>
              <p:spPr bwMode="auto">
                <a:xfrm>
                  <a:off x="3447" y="2812"/>
                  <a:ext cx="8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1940" name="Line 84"/>
                <p:cNvSpPr>
                  <a:spLocks noChangeShapeType="1"/>
                </p:cNvSpPr>
                <p:nvPr/>
              </p:nvSpPr>
              <p:spPr bwMode="auto">
                <a:xfrm>
                  <a:off x="3447" y="3096"/>
                  <a:ext cx="8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1941" name="Line 85"/>
                <p:cNvSpPr>
                  <a:spLocks noChangeShapeType="1"/>
                </p:cNvSpPr>
                <p:nvPr/>
              </p:nvSpPr>
              <p:spPr bwMode="auto">
                <a:xfrm>
                  <a:off x="3447" y="3379"/>
                  <a:ext cx="8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61942" name="Text Box 86"/>
              <p:cNvSpPr txBox="1">
                <a:spLocks noChangeArrowheads="1"/>
              </p:cNvSpPr>
              <p:nvPr/>
            </p:nvSpPr>
            <p:spPr bwMode="auto">
              <a:xfrm>
                <a:off x="4864" y="1941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8000"/>
                    </a:solidFill>
                  </a:rPr>
                  <a:t>0</a:t>
                </a:r>
              </a:p>
            </p:txBody>
          </p:sp>
          <p:sp>
            <p:nvSpPr>
              <p:cNvPr id="761943" name="Text Box 87"/>
              <p:cNvSpPr txBox="1">
                <a:spLocks noChangeArrowheads="1"/>
              </p:cNvSpPr>
              <p:nvPr/>
            </p:nvSpPr>
            <p:spPr bwMode="auto">
              <a:xfrm>
                <a:off x="4865" y="2160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8000"/>
                    </a:solidFill>
                  </a:rPr>
                  <a:t>1</a:t>
                </a:r>
              </a:p>
            </p:txBody>
          </p:sp>
          <p:sp>
            <p:nvSpPr>
              <p:cNvPr id="761944" name="Text Box 88"/>
              <p:cNvSpPr txBox="1">
                <a:spLocks noChangeArrowheads="1"/>
              </p:cNvSpPr>
              <p:nvPr/>
            </p:nvSpPr>
            <p:spPr bwMode="auto">
              <a:xfrm>
                <a:off x="4865" y="2472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8000"/>
                    </a:solidFill>
                  </a:rPr>
                  <a:t>2</a:t>
                </a:r>
              </a:p>
            </p:txBody>
          </p:sp>
          <p:sp>
            <p:nvSpPr>
              <p:cNvPr id="761945" name="Text Box 89"/>
              <p:cNvSpPr txBox="1">
                <a:spLocks noChangeArrowheads="1"/>
              </p:cNvSpPr>
              <p:nvPr/>
            </p:nvSpPr>
            <p:spPr bwMode="auto">
              <a:xfrm>
                <a:off x="4864" y="2755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8000"/>
                    </a:solidFill>
                  </a:rPr>
                  <a:t>3</a:t>
                </a:r>
              </a:p>
            </p:txBody>
          </p:sp>
          <p:sp>
            <p:nvSpPr>
              <p:cNvPr id="761946" name="Text Box 90"/>
              <p:cNvSpPr txBox="1">
                <a:spLocks noChangeArrowheads="1"/>
              </p:cNvSpPr>
              <p:nvPr/>
            </p:nvSpPr>
            <p:spPr bwMode="auto">
              <a:xfrm>
                <a:off x="4865" y="2982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8000"/>
                    </a:solidFill>
                  </a:rPr>
                  <a:t>4</a:t>
                </a:r>
              </a:p>
            </p:txBody>
          </p:sp>
          <p:sp>
            <p:nvSpPr>
              <p:cNvPr id="761947" name="Text Box 91"/>
              <p:cNvSpPr txBox="1">
                <a:spLocks noChangeArrowheads="1"/>
              </p:cNvSpPr>
              <p:nvPr/>
            </p:nvSpPr>
            <p:spPr bwMode="auto">
              <a:xfrm>
                <a:off x="4865" y="3322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8000"/>
                    </a:solidFill>
                  </a:rPr>
                  <a:t>5</a:t>
                </a:r>
              </a:p>
            </p:txBody>
          </p:sp>
          <p:sp>
            <p:nvSpPr>
              <p:cNvPr id="761948" name="Text Box 92"/>
              <p:cNvSpPr txBox="1">
                <a:spLocks noChangeArrowheads="1"/>
              </p:cNvSpPr>
              <p:nvPr/>
            </p:nvSpPr>
            <p:spPr bwMode="auto">
              <a:xfrm>
                <a:off x="4864" y="3578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8000"/>
                    </a:solidFill>
                  </a:rPr>
                  <a:t>6</a:t>
                </a:r>
              </a:p>
            </p:txBody>
          </p:sp>
          <p:sp>
            <p:nvSpPr>
              <p:cNvPr id="761949" name="Text Box 93"/>
              <p:cNvSpPr txBox="1">
                <a:spLocks noChangeArrowheads="1"/>
              </p:cNvSpPr>
              <p:nvPr/>
            </p:nvSpPr>
            <p:spPr bwMode="auto">
              <a:xfrm>
                <a:off x="4864" y="3885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8000"/>
                    </a:solidFill>
                  </a:rPr>
                  <a:t>7</a:t>
                </a:r>
              </a:p>
            </p:txBody>
          </p:sp>
        </p:grpSp>
        <p:sp>
          <p:nvSpPr>
            <p:cNvPr id="761950" name="Rectangle 94"/>
            <p:cNvSpPr>
              <a:spLocks noChangeArrowheads="1"/>
            </p:cNvSpPr>
            <p:nvPr/>
          </p:nvSpPr>
          <p:spPr bwMode="auto">
            <a:xfrm>
              <a:off x="4127" y="1877"/>
              <a:ext cx="708" cy="2211"/>
            </a:xfrm>
            <a:prstGeom prst="rect">
              <a:avLst/>
            </a:prstGeom>
            <a:solidFill>
              <a:srgbClr val="008000">
                <a:alpha val="17000"/>
              </a:srgb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61951" name="Text Box 95"/>
          <p:cNvSpPr txBox="1">
            <a:spLocks noChangeArrowheads="1"/>
          </p:cNvSpPr>
          <p:nvPr/>
        </p:nvSpPr>
        <p:spPr bwMode="auto">
          <a:xfrm>
            <a:off x="115888" y="773113"/>
            <a:ext cx="88931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     </a:t>
            </a:r>
            <a:endParaRPr lang="zh-CN" altLang="en-US" sz="2000">
              <a:solidFill>
                <a:srgbClr val="3333CC"/>
              </a:solidFill>
              <a:latin typeface="Arial" pitchFamily="34" charset="0"/>
            </a:endParaRPr>
          </a:p>
        </p:txBody>
      </p:sp>
      <p:sp>
        <p:nvSpPr>
          <p:cNvPr id="761953" name="Text Box 97"/>
          <p:cNvSpPr txBox="1">
            <a:spLocks noChangeArrowheads="1"/>
          </p:cNvSpPr>
          <p:nvPr/>
        </p:nvSpPr>
        <p:spPr bwMode="auto">
          <a:xfrm>
            <a:off x="161925" y="863600"/>
            <a:ext cx="8893175" cy="12303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200"/>
              <a:t>你妈会做的菜和厨师会做的菜不一样，同一个菜谱的做法也可能不同</a:t>
            </a:r>
          </a:p>
          <a:p>
            <a:pPr marL="342900" indent="-342900" algn="ctr">
              <a:spcBef>
                <a:spcPct val="20000"/>
              </a:spcBef>
            </a:pPr>
            <a:r>
              <a:rPr lang="zh-CN" altLang="en-US" sz="2200">
                <a:solidFill>
                  <a:srgbClr val="0066FF"/>
                </a:solidFill>
              </a:rPr>
              <a:t>如同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200">
                <a:solidFill>
                  <a:srgbClr val="FF3300"/>
                </a:solidFill>
              </a:rPr>
              <a:t>不同架构支持的指令集不同，同一种指令的实现方式和功能也可能不同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9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19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9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619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9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619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561975"/>
          </a:xfrm>
        </p:spPr>
        <p:txBody>
          <a:bodyPr/>
          <a:lstStyle/>
          <a:p>
            <a:r>
              <a:rPr lang="en-US" altLang="zh-CN" sz="3600" smtClean="0"/>
              <a:t>IA-32</a:t>
            </a:r>
            <a:r>
              <a:rPr lang="zh-CN" altLang="en-US" sz="3600" smtClean="0"/>
              <a:t>的体系结构是怎样的呢？</a:t>
            </a:r>
          </a:p>
        </p:txBody>
      </p:sp>
      <p:sp>
        <p:nvSpPr>
          <p:cNvPr id="762883" name="Text Box 3"/>
          <p:cNvSpPr txBox="1">
            <a:spLocks noChangeArrowheads="1"/>
          </p:cNvSpPr>
          <p:nvPr/>
        </p:nvSpPr>
        <p:spPr bwMode="auto">
          <a:xfrm>
            <a:off x="657225" y="2978150"/>
            <a:ext cx="1484313" cy="466725"/>
          </a:xfrm>
          <a:prstGeom prst="rect">
            <a:avLst/>
          </a:prstGeom>
          <a:solidFill>
            <a:srgbClr val="0000FF">
              <a:alpha val="25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400"/>
              <a:t>  控制器</a:t>
            </a:r>
          </a:p>
        </p:txBody>
      </p:sp>
      <p:grpSp>
        <p:nvGrpSpPr>
          <p:cNvPr id="762884" name="Group 4"/>
          <p:cNvGrpSpPr>
            <a:grpSpLocks/>
          </p:cNvGrpSpPr>
          <p:nvPr/>
        </p:nvGrpSpPr>
        <p:grpSpPr bwMode="auto">
          <a:xfrm>
            <a:off x="341313" y="2168525"/>
            <a:ext cx="4949825" cy="4591050"/>
            <a:chOff x="215" y="1338"/>
            <a:chExt cx="3118" cy="2892"/>
          </a:xfrm>
        </p:grpSpPr>
        <p:sp>
          <p:nvSpPr>
            <p:cNvPr id="762885" name="Rectangle 5"/>
            <p:cNvSpPr>
              <a:spLocks noChangeArrowheads="1"/>
            </p:cNvSpPr>
            <p:nvPr/>
          </p:nvSpPr>
          <p:spPr bwMode="auto">
            <a:xfrm>
              <a:off x="215" y="1650"/>
              <a:ext cx="3118" cy="2580"/>
            </a:xfrm>
            <a:prstGeom prst="rect">
              <a:avLst/>
            </a:prstGeom>
            <a:noFill/>
            <a:ln w="38100" cap="rnd" algn="ctr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2886" name="Text Box 6"/>
            <p:cNvSpPr txBox="1">
              <a:spLocks noChangeArrowheads="1"/>
            </p:cNvSpPr>
            <p:nvPr/>
          </p:nvSpPr>
          <p:spPr bwMode="auto">
            <a:xfrm>
              <a:off x="385" y="1338"/>
              <a:ext cx="538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400"/>
                <a:t>CPU</a:t>
              </a:r>
            </a:p>
          </p:txBody>
        </p:sp>
      </p:grpSp>
      <p:sp>
        <p:nvSpPr>
          <p:cNvPr id="762887" name="Text Box 7"/>
          <p:cNvSpPr txBox="1">
            <a:spLocks noChangeArrowheads="1"/>
          </p:cNvSpPr>
          <p:nvPr/>
        </p:nvSpPr>
        <p:spPr bwMode="auto">
          <a:xfrm>
            <a:off x="2681288" y="3068638"/>
            <a:ext cx="1035050" cy="376237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    PC</a:t>
            </a:r>
          </a:p>
        </p:txBody>
      </p:sp>
      <p:grpSp>
        <p:nvGrpSpPr>
          <p:cNvPr id="762888" name="Group 8"/>
          <p:cNvGrpSpPr>
            <a:grpSpLocks/>
          </p:cNvGrpSpPr>
          <p:nvPr/>
        </p:nvGrpSpPr>
        <p:grpSpPr bwMode="auto">
          <a:xfrm>
            <a:off x="7767638" y="3429000"/>
            <a:ext cx="1125537" cy="831850"/>
            <a:chOff x="4893" y="2132"/>
            <a:chExt cx="709" cy="524"/>
          </a:xfrm>
        </p:grpSpPr>
        <p:sp>
          <p:nvSpPr>
            <p:cNvPr id="762889" name="Text Box 9"/>
            <p:cNvSpPr txBox="1">
              <a:spLocks noChangeArrowheads="1"/>
            </p:cNvSpPr>
            <p:nvPr/>
          </p:nvSpPr>
          <p:spPr bwMode="auto">
            <a:xfrm>
              <a:off x="5205" y="2132"/>
              <a:ext cx="397" cy="524"/>
            </a:xfrm>
            <a:prstGeom prst="rect">
              <a:avLst/>
            </a:prstGeom>
            <a:solidFill>
              <a:srgbClr val="0000FF">
                <a:alpha val="25999"/>
              </a:srgb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rIns="0">
              <a:spAutoFit/>
            </a:bodyPr>
            <a:lstStyle/>
            <a:p>
              <a:pPr marL="342900" indent="-342900"/>
              <a:r>
                <a:rPr lang="zh-CN" altLang="en-US" sz="2400">
                  <a:solidFill>
                    <a:srgbClr val="CC3300"/>
                  </a:solidFill>
                </a:rPr>
                <a:t>输入</a:t>
              </a:r>
            </a:p>
            <a:p>
              <a:pPr marL="342900" indent="-342900"/>
              <a:r>
                <a:rPr lang="zh-CN" altLang="en-US" sz="2400">
                  <a:solidFill>
                    <a:srgbClr val="CC3300"/>
                  </a:solidFill>
                </a:rPr>
                <a:t>设备</a:t>
              </a:r>
            </a:p>
          </p:txBody>
        </p:sp>
        <p:sp>
          <p:nvSpPr>
            <p:cNvPr id="762890" name="AutoShape 10"/>
            <p:cNvSpPr>
              <a:spLocks noChangeArrowheads="1"/>
            </p:cNvSpPr>
            <p:nvPr/>
          </p:nvSpPr>
          <p:spPr bwMode="auto">
            <a:xfrm>
              <a:off x="4893" y="2358"/>
              <a:ext cx="283" cy="141"/>
            </a:xfrm>
            <a:prstGeom prst="leftRightArrow">
              <a:avLst>
                <a:gd name="adj1" fmla="val 50000"/>
                <a:gd name="adj2" fmla="val 40142"/>
              </a:avLst>
            </a:prstGeom>
            <a:solidFill>
              <a:schemeClr val="bg1"/>
            </a:solidFill>
            <a:ln w="28575" algn="ctr">
              <a:solidFill>
                <a:srgbClr val="CC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/>
              <a:endParaRPr lang="zh-CN" altLang="en-US">
                <a:solidFill>
                  <a:srgbClr val="CC3300"/>
                </a:solidFill>
              </a:endParaRPr>
            </a:p>
          </p:txBody>
        </p:sp>
      </p:grpSp>
      <p:grpSp>
        <p:nvGrpSpPr>
          <p:cNvPr id="762891" name="Group 11"/>
          <p:cNvGrpSpPr>
            <a:grpSpLocks/>
          </p:cNvGrpSpPr>
          <p:nvPr/>
        </p:nvGrpSpPr>
        <p:grpSpPr bwMode="auto">
          <a:xfrm>
            <a:off x="7767638" y="4822825"/>
            <a:ext cx="1125537" cy="831850"/>
            <a:chOff x="4893" y="3010"/>
            <a:chExt cx="709" cy="524"/>
          </a:xfrm>
        </p:grpSpPr>
        <p:sp>
          <p:nvSpPr>
            <p:cNvPr id="762892" name="Text Box 12"/>
            <p:cNvSpPr txBox="1">
              <a:spLocks noChangeArrowheads="1"/>
            </p:cNvSpPr>
            <p:nvPr/>
          </p:nvSpPr>
          <p:spPr bwMode="auto">
            <a:xfrm>
              <a:off x="5205" y="3010"/>
              <a:ext cx="397" cy="524"/>
            </a:xfrm>
            <a:prstGeom prst="rect">
              <a:avLst/>
            </a:prstGeom>
            <a:solidFill>
              <a:srgbClr val="0000FF">
                <a:alpha val="25999"/>
              </a:srgb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rIns="0">
              <a:spAutoFit/>
            </a:bodyPr>
            <a:lstStyle/>
            <a:p>
              <a:pPr marL="342900" indent="-342900"/>
              <a:r>
                <a:rPr lang="zh-CN" altLang="en-US" sz="2400">
                  <a:solidFill>
                    <a:srgbClr val="CC3300"/>
                  </a:solidFill>
                </a:rPr>
                <a:t>输出</a:t>
              </a:r>
              <a:endParaRPr lang="en-US" altLang="zh-CN" sz="2400">
                <a:solidFill>
                  <a:srgbClr val="CC3300"/>
                </a:solidFill>
              </a:endParaRPr>
            </a:p>
            <a:p>
              <a:pPr marL="342900" indent="-342900"/>
              <a:r>
                <a:rPr lang="zh-CN" altLang="en-US" sz="2400">
                  <a:solidFill>
                    <a:srgbClr val="CC3300"/>
                  </a:solidFill>
                </a:rPr>
                <a:t>设备</a:t>
              </a:r>
            </a:p>
          </p:txBody>
        </p:sp>
        <p:sp>
          <p:nvSpPr>
            <p:cNvPr id="762893" name="AutoShape 13"/>
            <p:cNvSpPr>
              <a:spLocks noChangeArrowheads="1"/>
            </p:cNvSpPr>
            <p:nvPr/>
          </p:nvSpPr>
          <p:spPr bwMode="auto">
            <a:xfrm>
              <a:off x="4893" y="3180"/>
              <a:ext cx="283" cy="141"/>
            </a:xfrm>
            <a:prstGeom prst="leftRightArrow">
              <a:avLst>
                <a:gd name="adj1" fmla="val 50000"/>
                <a:gd name="adj2" fmla="val 40142"/>
              </a:avLst>
            </a:prstGeom>
            <a:solidFill>
              <a:schemeClr val="bg1"/>
            </a:solidFill>
            <a:ln w="28575" algn="ctr">
              <a:solidFill>
                <a:srgbClr val="CC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62894" name="Text Box 14"/>
          <p:cNvSpPr txBox="1">
            <a:spLocks noChangeArrowheads="1"/>
          </p:cNvSpPr>
          <p:nvPr/>
        </p:nvSpPr>
        <p:spPr bwMode="auto">
          <a:xfrm>
            <a:off x="3986213" y="3068638"/>
            <a:ext cx="1079500" cy="376237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  MAR</a:t>
            </a:r>
          </a:p>
        </p:txBody>
      </p:sp>
      <p:sp>
        <p:nvSpPr>
          <p:cNvPr id="762895" name="Text Box 15"/>
          <p:cNvSpPr txBox="1">
            <a:spLocks noChangeArrowheads="1"/>
          </p:cNvSpPr>
          <p:nvPr/>
        </p:nvSpPr>
        <p:spPr bwMode="auto">
          <a:xfrm>
            <a:off x="4032250" y="6083300"/>
            <a:ext cx="1079500" cy="376238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  MDR</a:t>
            </a:r>
          </a:p>
        </p:txBody>
      </p:sp>
      <p:sp>
        <p:nvSpPr>
          <p:cNvPr id="762896" name="Line 16"/>
          <p:cNvSpPr>
            <a:spLocks noChangeShapeType="1"/>
          </p:cNvSpPr>
          <p:nvPr/>
        </p:nvSpPr>
        <p:spPr bwMode="auto">
          <a:xfrm>
            <a:off x="2141538" y="3248025"/>
            <a:ext cx="539750" cy="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2897" name="Line 17"/>
          <p:cNvSpPr>
            <a:spLocks noChangeShapeType="1"/>
          </p:cNvSpPr>
          <p:nvPr/>
        </p:nvSpPr>
        <p:spPr bwMode="auto">
          <a:xfrm>
            <a:off x="3716338" y="3248025"/>
            <a:ext cx="271462" cy="0"/>
          </a:xfrm>
          <a:prstGeom prst="line">
            <a:avLst/>
          </a:prstGeom>
          <a:noFill/>
          <a:ln w="38100">
            <a:solidFill>
              <a:srgbClr val="007635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2898" name="Line 18"/>
          <p:cNvSpPr>
            <a:spLocks noChangeShapeType="1"/>
          </p:cNvSpPr>
          <p:nvPr/>
        </p:nvSpPr>
        <p:spPr bwMode="auto">
          <a:xfrm>
            <a:off x="4392613" y="5588000"/>
            <a:ext cx="0" cy="4953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62899" name="Group 19"/>
          <p:cNvGrpSpPr>
            <a:grpSpLocks/>
          </p:cNvGrpSpPr>
          <p:nvPr/>
        </p:nvGrpSpPr>
        <p:grpSpPr bwMode="auto">
          <a:xfrm>
            <a:off x="2771775" y="3833813"/>
            <a:ext cx="765175" cy="1484312"/>
            <a:chOff x="3135" y="2472"/>
            <a:chExt cx="454" cy="935"/>
          </a:xfrm>
        </p:grpSpPr>
        <p:grpSp>
          <p:nvGrpSpPr>
            <p:cNvPr id="762900" name="Group 20"/>
            <p:cNvGrpSpPr>
              <a:grpSpLocks/>
            </p:cNvGrpSpPr>
            <p:nvPr/>
          </p:nvGrpSpPr>
          <p:grpSpPr bwMode="auto">
            <a:xfrm flipH="1">
              <a:off x="3135" y="2472"/>
              <a:ext cx="454" cy="935"/>
              <a:chOff x="3078" y="2330"/>
              <a:chExt cx="625" cy="1580"/>
            </a:xfrm>
          </p:grpSpPr>
          <p:sp>
            <p:nvSpPr>
              <p:cNvPr id="762901" name="Line 12"/>
              <p:cNvSpPr>
                <a:spLocks noChangeShapeType="1"/>
              </p:cNvSpPr>
              <p:nvPr/>
            </p:nvSpPr>
            <p:spPr bwMode="auto">
              <a:xfrm flipH="1">
                <a:off x="3078" y="2330"/>
                <a:ext cx="9" cy="6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2902" name="Line 13"/>
              <p:cNvSpPr>
                <a:spLocks noChangeShapeType="1"/>
              </p:cNvSpPr>
              <p:nvPr/>
            </p:nvSpPr>
            <p:spPr bwMode="auto">
              <a:xfrm>
                <a:off x="3107" y="2330"/>
                <a:ext cx="592" cy="30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2903" name="Line 14"/>
              <p:cNvSpPr>
                <a:spLocks noChangeShapeType="1"/>
              </p:cNvSpPr>
              <p:nvPr/>
            </p:nvSpPr>
            <p:spPr bwMode="auto">
              <a:xfrm>
                <a:off x="3087" y="3018"/>
                <a:ext cx="213" cy="11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2904" name="Line 16"/>
              <p:cNvSpPr>
                <a:spLocks noChangeShapeType="1"/>
              </p:cNvSpPr>
              <p:nvPr/>
            </p:nvSpPr>
            <p:spPr bwMode="auto">
              <a:xfrm>
                <a:off x="3693" y="2644"/>
                <a:ext cx="10" cy="45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2905" name="Line 18"/>
              <p:cNvSpPr>
                <a:spLocks noChangeShapeType="1"/>
              </p:cNvSpPr>
              <p:nvPr/>
            </p:nvSpPr>
            <p:spPr bwMode="auto">
              <a:xfrm flipV="1">
                <a:off x="3120" y="3256"/>
                <a:ext cx="0" cy="65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2906" name="Line 19"/>
              <p:cNvSpPr>
                <a:spLocks noChangeShapeType="1"/>
              </p:cNvSpPr>
              <p:nvPr/>
            </p:nvSpPr>
            <p:spPr bwMode="auto">
              <a:xfrm flipV="1">
                <a:off x="3135" y="3549"/>
                <a:ext cx="564" cy="34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2907" name="Line 20"/>
              <p:cNvSpPr>
                <a:spLocks noChangeShapeType="1"/>
              </p:cNvSpPr>
              <p:nvPr/>
            </p:nvSpPr>
            <p:spPr bwMode="auto">
              <a:xfrm flipV="1">
                <a:off x="3121" y="3125"/>
                <a:ext cx="171" cy="1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2908" name="Line 22"/>
              <p:cNvSpPr>
                <a:spLocks noChangeShapeType="1"/>
              </p:cNvSpPr>
              <p:nvPr/>
            </p:nvSpPr>
            <p:spPr bwMode="auto">
              <a:xfrm flipV="1">
                <a:off x="3702" y="3067"/>
                <a:ext cx="0" cy="4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62909" name="Rectangle 25"/>
            <p:cNvSpPr>
              <a:spLocks noChangeArrowheads="1"/>
            </p:cNvSpPr>
            <p:nvPr/>
          </p:nvSpPr>
          <p:spPr bwMode="auto">
            <a:xfrm rot="16200000" flipH="1">
              <a:off x="3033" y="2830"/>
              <a:ext cx="510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>
                  <a:latin typeface="Arial" pitchFamily="34" charset="0"/>
                  <a:ea typeface="宋体" pitchFamily="2" charset="-122"/>
                  <a:cs typeface="Arial" pitchFamily="34" charset="0"/>
                </a:rPr>
                <a:t>ALU</a:t>
              </a:r>
            </a:p>
          </p:txBody>
        </p:sp>
      </p:grpSp>
      <p:grpSp>
        <p:nvGrpSpPr>
          <p:cNvPr id="762910" name="Group 30"/>
          <p:cNvGrpSpPr>
            <a:grpSpLocks/>
          </p:cNvGrpSpPr>
          <p:nvPr/>
        </p:nvGrpSpPr>
        <p:grpSpPr bwMode="auto">
          <a:xfrm>
            <a:off x="3492500" y="4238625"/>
            <a:ext cx="404813" cy="809625"/>
            <a:chOff x="2030" y="2415"/>
            <a:chExt cx="341" cy="510"/>
          </a:xfrm>
        </p:grpSpPr>
        <p:sp>
          <p:nvSpPr>
            <p:cNvPr id="762911" name="Line 31"/>
            <p:cNvSpPr>
              <a:spLocks noChangeShapeType="1"/>
            </p:cNvSpPr>
            <p:nvPr/>
          </p:nvSpPr>
          <p:spPr bwMode="auto">
            <a:xfrm flipH="1">
              <a:off x="2031" y="241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2912" name="Line 32"/>
            <p:cNvSpPr>
              <a:spLocks noChangeShapeType="1"/>
            </p:cNvSpPr>
            <p:nvPr/>
          </p:nvSpPr>
          <p:spPr bwMode="auto">
            <a:xfrm flipH="1">
              <a:off x="2030" y="292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62913" name="Text Box 33"/>
          <p:cNvSpPr txBox="1">
            <a:spLocks noChangeArrowheads="1"/>
          </p:cNvSpPr>
          <p:nvPr/>
        </p:nvSpPr>
        <p:spPr bwMode="auto">
          <a:xfrm>
            <a:off x="1781175" y="3743325"/>
            <a:ext cx="450850" cy="1625600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000"/>
              <a:t>标</a:t>
            </a:r>
          </a:p>
          <a:p>
            <a:pPr marL="342900" indent="-342900"/>
            <a:r>
              <a:rPr lang="zh-CN" altLang="en-US" sz="2000"/>
              <a:t>志</a:t>
            </a:r>
          </a:p>
          <a:p>
            <a:pPr marL="342900" indent="-342900"/>
            <a:r>
              <a:rPr lang="zh-CN" altLang="en-US" sz="2000"/>
              <a:t>寄</a:t>
            </a:r>
          </a:p>
          <a:p>
            <a:pPr marL="342900" indent="-342900"/>
            <a:r>
              <a:rPr lang="zh-CN" altLang="en-US" sz="2000"/>
              <a:t>存</a:t>
            </a:r>
          </a:p>
          <a:p>
            <a:pPr marL="342900" indent="-342900"/>
            <a:r>
              <a:rPr lang="zh-CN" altLang="en-US" sz="2000"/>
              <a:t>器</a:t>
            </a:r>
            <a:endParaRPr lang="en-US" altLang="zh-CN" sz="2000"/>
          </a:p>
        </p:txBody>
      </p:sp>
      <p:sp>
        <p:nvSpPr>
          <p:cNvPr id="762914" name="Line 34"/>
          <p:cNvSpPr>
            <a:spLocks noChangeShapeType="1"/>
          </p:cNvSpPr>
          <p:nvPr/>
        </p:nvSpPr>
        <p:spPr bwMode="auto">
          <a:xfrm flipH="1">
            <a:off x="2232025" y="4329113"/>
            <a:ext cx="539750" cy="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62915" name="Group 35"/>
          <p:cNvGrpSpPr>
            <a:grpSpLocks/>
          </p:cNvGrpSpPr>
          <p:nvPr/>
        </p:nvGrpSpPr>
        <p:grpSpPr bwMode="auto">
          <a:xfrm>
            <a:off x="1511300" y="3429000"/>
            <a:ext cx="227013" cy="855663"/>
            <a:chOff x="895" y="1905"/>
            <a:chExt cx="143" cy="539"/>
          </a:xfrm>
        </p:grpSpPr>
        <p:sp>
          <p:nvSpPr>
            <p:cNvPr id="762916" name="Line 36"/>
            <p:cNvSpPr>
              <a:spLocks noChangeShapeType="1"/>
            </p:cNvSpPr>
            <p:nvPr/>
          </p:nvSpPr>
          <p:spPr bwMode="auto">
            <a:xfrm flipH="1">
              <a:off x="896" y="2443"/>
              <a:ext cx="142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2917" name="Line 37"/>
            <p:cNvSpPr>
              <a:spLocks noChangeShapeType="1"/>
            </p:cNvSpPr>
            <p:nvPr/>
          </p:nvSpPr>
          <p:spPr bwMode="auto">
            <a:xfrm flipV="1">
              <a:off x="895" y="1905"/>
              <a:ext cx="0" cy="539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62918" name="Line 38"/>
          <p:cNvSpPr>
            <a:spLocks noChangeShapeType="1"/>
          </p:cNvSpPr>
          <p:nvPr/>
        </p:nvSpPr>
        <p:spPr bwMode="auto">
          <a:xfrm flipV="1">
            <a:off x="4527550" y="3473450"/>
            <a:ext cx="0" cy="53975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62919" name="Group 39"/>
          <p:cNvGrpSpPr>
            <a:grpSpLocks/>
          </p:cNvGrpSpPr>
          <p:nvPr/>
        </p:nvGrpSpPr>
        <p:grpSpPr bwMode="auto">
          <a:xfrm>
            <a:off x="2501900" y="4686300"/>
            <a:ext cx="1530350" cy="1487488"/>
            <a:chOff x="1576" y="2924"/>
            <a:chExt cx="964" cy="937"/>
          </a:xfrm>
        </p:grpSpPr>
        <p:sp>
          <p:nvSpPr>
            <p:cNvPr id="762920" name="Line 40"/>
            <p:cNvSpPr>
              <a:spLocks noChangeShapeType="1"/>
            </p:cNvSpPr>
            <p:nvPr/>
          </p:nvSpPr>
          <p:spPr bwMode="auto">
            <a:xfrm>
              <a:off x="1576" y="2924"/>
              <a:ext cx="0" cy="935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2921" name="Line 41"/>
            <p:cNvSpPr>
              <a:spLocks noChangeShapeType="1"/>
            </p:cNvSpPr>
            <p:nvPr/>
          </p:nvSpPr>
          <p:spPr bwMode="auto">
            <a:xfrm>
              <a:off x="1576" y="3861"/>
              <a:ext cx="964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2922" name="Line 42"/>
            <p:cNvSpPr>
              <a:spLocks noChangeShapeType="1"/>
            </p:cNvSpPr>
            <p:nvPr/>
          </p:nvSpPr>
          <p:spPr bwMode="auto">
            <a:xfrm flipH="1">
              <a:off x="1576" y="2924"/>
              <a:ext cx="171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62923" name="Group 43"/>
          <p:cNvGrpSpPr>
            <a:grpSpLocks/>
          </p:cNvGrpSpPr>
          <p:nvPr/>
        </p:nvGrpSpPr>
        <p:grpSpPr bwMode="auto">
          <a:xfrm>
            <a:off x="3357563" y="5453063"/>
            <a:ext cx="493712" cy="719137"/>
            <a:chOff x="2115" y="3405"/>
            <a:chExt cx="311" cy="453"/>
          </a:xfrm>
        </p:grpSpPr>
        <p:sp>
          <p:nvSpPr>
            <p:cNvPr id="762924" name="Line 44"/>
            <p:cNvSpPr>
              <a:spLocks noChangeShapeType="1"/>
            </p:cNvSpPr>
            <p:nvPr/>
          </p:nvSpPr>
          <p:spPr bwMode="auto">
            <a:xfrm flipV="1">
              <a:off x="2115" y="3405"/>
              <a:ext cx="0" cy="45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2925" name="Line 45"/>
            <p:cNvSpPr>
              <a:spLocks noChangeShapeType="1"/>
            </p:cNvSpPr>
            <p:nvPr/>
          </p:nvSpPr>
          <p:spPr bwMode="auto">
            <a:xfrm>
              <a:off x="2115" y="3407"/>
              <a:ext cx="311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62926" name="Group 46"/>
          <p:cNvGrpSpPr>
            <a:grpSpLocks/>
          </p:cNvGrpSpPr>
          <p:nvPr/>
        </p:nvGrpSpPr>
        <p:grpSpPr bwMode="auto">
          <a:xfrm>
            <a:off x="1150938" y="3470275"/>
            <a:ext cx="4725987" cy="2298700"/>
            <a:chOff x="725" y="2158"/>
            <a:chExt cx="2977" cy="1448"/>
          </a:xfrm>
        </p:grpSpPr>
        <p:sp>
          <p:nvSpPr>
            <p:cNvPr id="762927" name="Line 47"/>
            <p:cNvSpPr>
              <a:spLocks noChangeShapeType="1"/>
            </p:cNvSpPr>
            <p:nvPr/>
          </p:nvSpPr>
          <p:spPr bwMode="auto">
            <a:xfrm flipV="1">
              <a:off x="725" y="3606"/>
              <a:ext cx="297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2928" name="Line 48"/>
            <p:cNvSpPr>
              <a:spLocks noChangeShapeType="1"/>
            </p:cNvSpPr>
            <p:nvPr/>
          </p:nvSpPr>
          <p:spPr bwMode="auto">
            <a:xfrm>
              <a:off x="754" y="2158"/>
              <a:ext cx="0" cy="138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2929" name="Line 49"/>
            <p:cNvSpPr>
              <a:spLocks noChangeShapeType="1"/>
            </p:cNvSpPr>
            <p:nvPr/>
          </p:nvSpPr>
          <p:spPr bwMode="auto">
            <a:xfrm flipV="1">
              <a:off x="1916" y="3209"/>
              <a:ext cx="0" cy="36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62930" name="Text Box 50"/>
          <p:cNvSpPr txBox="1">
            <a:spLocks noChangeArrowheads="1"/>
          </p:cNvSpPr>
          <p:nvPr/>
        </p:nvSpPr>
        <p:spPr bwMode="auto">
          <a:xfrm>
            <a:off x="657225" y="6129338"/>
            <a:ext cx="1035050" cy="376237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    </a:t>
            </a:r>
            <a:r>
              <a:rPr lang="en-US" altLang="zh-CN">
                <a:solidFill>
                  <a:schemeClr val="hlink"/>
                </a:solidFill>
              </a:rPr>
              <a:t>IR</a:t>
            </a:r>
          </a:p>
        </p:txBody>
      </p:sp>
      <p:sp>
        <p:nvSpPr>
          <p:cNvPr id="762931" name="Line 51"/>
          <p:cNvSpPr>
            <a:spLocks noChangeShapeType="1"/>
          </p:cNvSpPr>
          <p:nvPr/>
        </p:nvSpPr>
        <p:spPr bwMode="auto">
          <a:xfrm flipH="1">
            <a:off x="1692275" y="6353175"/>
            <a:ext cx="2341563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2932" name="Line 52"/>
          <p:cNvSpPr>
            <a:spLocks noChangeShapeType="1"/>
          </p:cNvSpPr>
          <p:nvPr/>
        </p:nvSpPr>
        <p:spPr bwMode="auto">
          <a:xfrm flipV="1">
            <a:off x="836613" y="3429000"/>
            <a:ext cx="0" cy="2700338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62933" name="Group 53"/>
          <p:cNvGrpSpPr>
            <a:grpSpLocks/>
          </p:cNvGrpSpPr>
          <p:nvPr/>
        </p:nvGrpSpPr>
        <p:grpSpPr bwMode="auto">
          <a:xfrm>
            <a:off x="5292725" y="2663825"/>
            <a:ext cx="1262063" cy="3870325"/>
            <a:chOff x="3333" y="1650"/>
            <a:chExt cx="795" cy="2438"/>
          </a:xfrm>
        </p:grpSpPr>
        <p:sp>
          <p:nvSpPr>
            <p:cNvPr id="762934" name="Text Box 54"/>
            <p:cNvSpPr txBox="1">
              <a:spLocks noChangeArrowheads="1"/>
            </p:cNvSpPr>
            <p:nvPr/>
          </p:nvSpPr>
          <p:spPr bwMode="auto">
            <a:xfrm>
              <a:off x="3447" y="1650"/>
              <a:ext cx="53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zh-CN" altLang="en-US" sz="2000">
                  <a:solidFill>
                    <a:srgbClr val="008000"/>
                  </a:solidFill>
                </a:rPr>
                <a:t>地址</a:t>
              </a:r>
            </a:p>
          </p:txBody>
        </p:sp>
        <p:sp>
          <p:nvSpPr>
            <p:cNvPr id="762935" name="AutoShape 55"/>
            <p:cNvSpPr>
              <a:spLocks noChangeArrowheads="1"/>
            </p:cNvSpPr>
            <p:nvPr/>
          </p:nvSpPr>
          <p:spPr bwMode="auto">
            <a:xfrm>
              <a:off x="3362" y="2756"/>
              <a:ext cx="765" cy="284"/>
            </a:xfrm>
            <a:prstGeom prst="leftRightArrow">
              <a:avLst>
                <a:gd name="adj1" fmla="val 50000"/>
                <a:gd name="adj2" fmla="val 53873"/>
              </a:avLst>
            </a:prstGeom>
            <a:solidFill>
              <a:schemeClr val="bg1"/>
            </a:solidFill>
            <a:ln w="28575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2936" name="Text Box 56"/>
            <p:cNvSpPr txBox="1">
              <a:spLocks noChangeArrowheads="1"/>
            </p:cNvSpPr>
            <p:nvPr/>
          </p:nvSpPr>
          <p:spPr bwMode="auto">
            <a:xfrm>
              <a:off x="3532" y="3634"/>
              <a:ext cx="48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zh-CN" altLang="en-US" sz="2000">
                  <a:solidFill>
                    <a:srgbClr val="3333CC"/>
                  </a:solidFill>
                </a:rPr>
                <a:t>数据</a:t>
              </a:r>
            </a:p>
          </p:txBody>
        </p:sp>
        <p:sp>
          <p:nvSpPr>
            <p:cNvPr id="762937" name="AutoShape 57"/>
            <p:cNvSpPr>
              <a:spLocks noChangeArrowheads="1"/>
            </p:cNvSpPr>
            <p:nvPr/>
          </p:nvSpPr>
          <p:spPr bwMode="auto">
            <a:xfrm>
              <a:off x="3334" y="3804"/>
              <a:ext cx="794" cy="284"/>
            </a:xfrm>
            <a:prstGeom prst="leftRightArrow">
              <a:avLst>
                <a:gd name="adj1" fmla="val 50000"/>
                <a:gd name="adj2" fmla="val 55915"/>
              </a:avLst>
            </a:prstGeom>
            <a:solidFill>
              <a:schemeClr val="bg1"/>
            </a:solidFill>
            <a:ln w="28575" algn="ctr">
              <a:solidFill>
                <a:srgbClr val="3333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2938" name="Text Box 58"/>
            <p:cNvSpPr txBox="1">
              <a:spLocks noChangeArrowheads="1"/>
            </p:cNvSpPr>
            <p:nvPr/>
          </p:nvSpPr>
          <p:spPr bwMode="auto">
            <a:xfrm>
              <a:off x="3504" y="2534"/>
              <a:ext cx="53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zh-CN" altLang="en-US" sz="2000">
                  <a:solidFill>
                    <a:srgbClr val="FF3300"/>
                  </a:solidFill>
                </a:rPr>
                <a:t>控制</a:t>
              </a:r>
            </a:p>
          </p:txBody>
        </p:sp>
        <p:sp>
          <p:nvSpPr>
            <p:cNvPr id="762939" name="AutoShape 59"/>
            <p:cNvSpPr>
              <a:spLocks noChangeArrowheads="1"/>
            </p:cNvSpPr>
            <p:nvPr/>
          </p:nvSpPr>
          <p:spPr bwMode="auto">
            <a:xfrm>
              <a:off x="3333" y="1843"/>
              <a:ext cx="794" cy="341"/>
            </a:xfrm>
            <a:prstGeom prst="rightArrow">
              <a:avLst>
                <a:gd name="adj1" fmla="val 50000"/>
                <a:gd name="adj2" fmla="val 58211"/>
              </a:avLst>
            </a:prstGeom>
            <a:solidFill>
              <a:schemeClr val="bg1"/>
            </a:solidFill>
            <a:ln w="28575" algn="ctr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2940" name="Line 60"/>
            <p:cNvSpPr>
              <a:spLocks noChangeShapeType="1"/>
            </p:cNvSpPr>
            <p:nvPr/>
          </p:nvSpPr>
          <p:spPr bwMode="auto">
            <a:xfrm flipV="1">
              <a:off x="3731" y="2982"/>
              <a:ext cx="0" cy="62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62941" name="Group 61"/>
          <p:cNvGrpSpPr>
            <a:grpSpLocks/>
          </p:cNvGrpSpPr>
          <p:nvPr/>
        </p:nvGrpSpPr>
        <p:grpSpPr bwMode="auto">
          <a:xfrm>
            <a:off x="3490913" y="3513138"/>
            <a:ext cx="1755775" cy="2127250"/>
            <a:chOff x="2199" y="2185"/>
            <a:chExt cx="1106" cy="1340"/>
          </a:xfrm>
        </p:grpSpPr>
        <p:sp>
          <p:nvSpPr>
            <p:cNvPr id="762942" name="Text Box 62"/>
            <p:cNvSpPr txBox="1">
              <a:spLocks noChangeArrowheads="1"/>
            </p:cNvSpPr>
            <p:nvPr/>
          </p:nvSpPr>
          <p:spPr bwMode="auto">
            <a:xfrm>
              <a:off x="2199" y="2185"/>
              <a:ext cx="737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400"/>
                <a:t>GPRs</a:t>
              </a:r>
            </a:p>
          </p:txBody>
        </p:sp>
        <p:grpSp>
          <p:nvGrpSpPr>
            <p:cNvPr id="762943" name="Group 63"/>
            <p:cNvGrpSpPr>
              <a:grpSpLocks/>
            </p:cNvGrpSpPr>
            <p:nvPr/>
          </p:nvGrpSpPr>
          <p:grpSpPr bwMode="auto">
            <a:xfrm>
              <a:off x="2452" y="2500"/>
              <a:ext cx="853" cy="1025"/>
              <a:chOff x="2398" y="2273"/>
              <a:chExt cx="853" cy="1025"/>
            </a:xfrm>
          </p:grpSpPr>
          <p:grpSp>
            <p:nvGrpSpPr>
              <p:cNvPr id="762944" name="Group 64"/>
              <p:cNvGrpSpPr>
                <a:grpSpLocks/>
              </p:cNvGrpSpPr>
              <p:nvPr/>
            </p:nvGrpSpPr>
            <p:grpSpPr bwMode="auto">
              <a:xfrm>
                <a:off x="2398" y="2273"/>
                <a:ext cx="652" cy="992"/>
                <a:chOff x="2228" y="1678"/>
                <a:chExt cx="737" cy="992"/>
              </a:xfrm>
            </p:grpSpPr>
            <p:sp>
              <p:nvSpPr>
                <p:cNvPr id="762945" name="Rectangle 65"/>
                <p:cNvSpPr>
                  <a:spLocks noChangeArrowheads="1"/>
                </p:cNvSpPr>
                <p:nvPr/>
              </p:nvSpPr>
              <p:spPr bwMode="auto">
                <a:xfrm>
                  <a:off x="2228" y="1678"/>
                  <a:ext cx="737" cy="992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2946" name="Line 66"/>
                <p:cNvSpPr>
                  <a:spLocks noChangeShapeType="1"/>
                </p:cNvSpPr>
                <p:nvPr/>
              </p:nvSpPr>
              <p:spPr bwMode="auto">
                <a:xfrm>
                  <a:off x="2228" y="1933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2947" name="Line 67"/>
                <p:cNvSpPr>
                  <a:spLocks noChangeShapeType="1"/>
                </p:cNvSpPr>
                <p:nvPr/>
              </p:nvSpPr>
              <p:spPr bwMode="auto">
                <a:xfrm>
                  <a:off x="2228" y="2188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2948" name="Line 68"/>
                <p:cNvSpPr>
                  <a:spLocks noChangeShapeType="1"/>
                </p:cNvSpPr>
                <p:nvPr/>
              </p:nvSpPr>
              <p:spPr bwMode="auto">
                <a:xfrm>
                  <a:off x="2228" y="2415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62949" name="Text Box 69"/>
              <p:cNvSpPr txBox="1">
                <a:spLocks noChangeArrowheads="1"/>
              </p:cNvSpPr>
              <p:nvPr/>
            </p:nvSpPr>
            <p:spPr bwMode="auto">
              <a:xfrm>
                <a:off x="3051" y="2282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0</a:t>
                </a:r>
              </a:p>
            </p:txBody>
          </p:sp>
          <p:sp>
            <p:nvSpPr>
              <p:cNvPr id="762950" name="Text Box 70"/>
              <p:cNvSpPr txBox="1">
                <a:spLocks noChangeArrowheads="1"/>
              </p:cNvSpPr>
              <p:nvPr/>
            </p:nvSpPr>
            <p:spPr bwMode="auto">
              <a:xfrm>
                <a:off x="3052" y="2525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1</a:t>
                </a:r>
              </a:p>
            </p:txBody>
          </p:sp>
          <p:sp>
            <p:nvSpPr>
              <p:cNvPr id="762951" name="Text Box 71"/>
              <p:cNvSpPr txBox="1">
                <a:spLocks noChangeArrowheads="1"/>
              </p:cNvSpPr>
              <p:nvPr/>
            </p:nvSpPr>
            <p:spPr bwMode="auto">
              <a:xfrm>
                <a:off x="3052" y="2784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2</a:t>
                </a:r>
              </a:p>
            </p:txBody>
          </p:sp>
          <p:sp>
            <p:nvSpPr>
              <p:cNvPr id="762952" name="Text Box 72"/>
              <p:cNvSpPr txBox="1">
                <a:spLocks noChangeArrowheads="1"/>
              </p:cNvSpPr>
              <p:nvPr/>
            </p:nvSpPr>
            <p:spPr bwMode="auto">
              <a:xfrm>
                <a:off x="3051" y="3067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3</a:t>
                </a:r>
              </a:p>
            </p:txBody>
          </p:sp>
        </p:grpSp>
        <p:sp>
          <p:nvSpPr>
            <p:cNvPr id="762953" name="Rectangle 73"/>
            <p:cNvSpPr>
              <a:spLocks noChangeArrowheads="1"/>
            </p:cNvSpPr>
            <p:nvPr/>
          </p:nvSpPr>
          <p:spPr bwMode="auto">
            <a:xfrm>
              <a:off x="2455" y="2500"/>
              <a:ext cx="652" cy="992"/>
            </a:xfrm>
            <a:prstGeom prst="rect">
              <a:avLst/>
            </a:prstGeom>
            <a:solidFill>
              <a:srgbClr val="008000">
                <a:alpha val="17000"/>
              </a:srgb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62954" name="Group 74"/>
          <p:cNvGrpSpPr>
            <a:grpSpLocks/>
          </p:cNvGrpSpPr>
          <p:nvPr/>
        </p:nvGrpSpPr>
        <p:grpSpPr bwMode="auto">
          <a:xfrm>
            <a:off x="6551613" y="2528888"/>
            <a:ext cx="1397000" cy="4049712"/>
            <a:chOff x="4127" y="1565"/>
            <a:chExt cx="880" cy="2551"/>
          </a:xfrm>
        </p:grpSpPr>
        <p:grpSp>
          <p:nvGrpSpPr>
            <p:cNvPr id="762955" name="Group 75"/>
            <p:cNvGrpSpPr>
              <a:grpSpLocks/>
            </p:cNvGrpSpPr>
            <p:nvPr/>
          </p:nvGrpSpPr>
          <p:grpSpPr bwMode="auto">
            <a:xfrm>
              <a:off x="4127" y="1565"/>
              <a:ext cx="880" cy="2551"/>
              <a:chOff x="4156" y="1565"/>
              <a:chExt cx="908" cy="2551"/>
            </a:xfrm>
          </p:grpSpPr>
          <p:sp>
            <p:nvSpPr>
              <p:cNvPr id="762956" name="Text Box 76"/>
              <p:cNvSpPr txBox="1">
                <a:spLocks noChangeArrowheads="1"/>
              </p:cNvSpPr>
              <p:nvPr/>
            </p:nvSpPr>
            <p:spPr bwMode="auto">
              <a:xfrm>
                <a:off x="4156" y="1565"/>
                <a:ext cx="737" cy="288"/>
              </a:xfrm>
              <a:prstGeom prst="rect">
                <a:avLst/>
              </a:prstGeom>
              <a:solidFill>
                <a:srgbClr val="0000FF">
                  <a:alpha val="25999"/>
                </a:srgbClr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zh-CN" altLang="en-US" sz="2400"/>
                  <a:t>存储器</a:t>
                </a:r>
              </a:p>
            </p:txBody>
          </p:sp>
          <p:grpSp>
            <p:nvGrpSpPr>
              <p:cNvPr id="762957" name="Group 77"/>
              <p:cNvGrpSpPr>
                <a:grpSpLocks/>
              </p:cNvGrpSpPr>
              <p:nvPr/>
            </p:nvGrpSpPr>
            <p:grpSpPr bwMode="auto">
              <a:xfrm>
                <a:off x="4156" y="1877"/>
                <a:ext cx="737" cy="2211"/>
                <a:chOff x="3447" y="1423"/>
                <a:chExt cx="879" cy="2211"/>
              </a:xfrm>
            </p:grpSpPr>
            <p:sp>
              <p:nvSpPr>
                <p:cNvPr id="762958" name="Rectangle 78"/>
                <p:cNvSpPr>
                  <a:spLocks noChangeArrowheads="1"/>
                </p:cNvSpPr>
                <p:nvPr/>
              </p:nvSpPr>
              <p:spPr bwMode="auto">
                <a:xfrm>
                  <a:off x="3447" y="1423"/>
                  <a:ext cx="879" cy="2211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2959" name="Line 79"/>
                <p:cNvSpPr>
                  <a:spLocks noChangeShapeType="1"/>
                </p:cNvSpPr>
                <p:nvPr/>
              </p:nvSpPr>
              <p:spPr bwMode="auto">
                <a:xfrm>
                  <a:off x="3447" y="1678"/>
                  <a:ext cx="8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2960" name="Line 80"/>
                <p:cNvSpPr>
                  <a:spLocks noChangeShapeType="1"/>
                </p:cNvSpPr>
                <p:nvPr/>
              </p:nvSpPr>
              <p:spPr bwMode="auto">
                <a:xfrm>
                  <a:off x="3447" y="1962"/>
                  <a:ext cx="8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2961" name="Line 81"/>
                <p:cNvSpPr>
                  <a:spLocks noChangeShapeType="1"/>
                </p:cNvSpPr>
                <p:nvPr/>
              </p:nvSpPr>
              <p:spPr bwMode="auto">
                <a:xfrm>
                  <a:off x="3447" y="2245"/>
                  <a:ext cx="8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2962" name="Line 82"/>
                <p:cNvSpPr>
                  <a:spLocks noChangeShapeType="1"/>
                </p:cNvSpPr>
                <p:nvPr/>
              </p:nvSpPr>
              <p:spPr bwMode="auto">
                <a:xfrm>
                  <a:off x="3447" y="2529"/>
                  <a:ext cx="8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2963" name="Line 83"/>
                <p:cNvSpPr>
                  <a:spLocks noChangeShapeType="1"/>
                </p:cNvSpPr>
                <p:nvPr/>
              </p:nvSpPr>
              <p:spPr bwMode="auto">
                <a:xfrm>
                  <a:off x="3447" y="2812"/>
                  <a:ext cx="8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2964" name="Line 84"/>
                <p:cNvSpPr>
                  <a:spLocks noChangeShapeType="1"/>
                </p:cNvSpPr>
                <p:nvPr/>
              </p:nvSpPr>
              <p:spPr bwMode="auto">
                <a:xfrm>
                  <a:off x="3447" y="3096"/>
                  <a:ext cx="8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2965" name="Line 85"/>
                <p:cNvSpPr>
                  <a:spLocks noChangeShapeType="1"/>
                </p:cNvSpPr>
                <p:nvPr/>
              </p:nvSpPr>
              <p:spPr bwMode="auto">
                <a:xfrm>
                  <a:off x="3447" y="3379"/>
                  <a:ext cx="8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62966" name="Text Box 86"/>
              <p:cNvSpPr txBox="1">
                <a:spLocks noChangeArrowheads="1"/>
              </p:cNvSpPr>
              <p:nvPr/>
            </p:nvSpPr>
            <p:spPr bwMode="auto">
              <a:xfrm>
                <a:off x="4864" y="1941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8000"/>
                    </a:solidFill>
                  </a:rPr>
                  <a:t>0</a:t>
                </a:r>
              </a:p>
            </p:txBody>
          </p:sp>
          <p:sp>
            <p:nvSpPr>
              <p:cNvPr id="762967" name="Text Box 87"/>
              <p:cNvSpPr txBox="1">
                <a:spLocks noChangeArrowheads="1"/>
              </p:cNvSpPr>
              <p:nvPr/>
            </p:nvSpPr>
            <p:spPr bwMode="auto">
              <a:xfrm>
                <a:off x="4865" y="2160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8000"/>
                    </a:solidFill>
                  </a:rPr>
                  <a:t>1</a:t>
                </a:r>
              </a:p>
            </p:txBody>
          </p:sp>
          <p:sp>
            <p:nvSpPr>
              <p:cNvPr id="762968" name="Text Box 88"/>
              <p:cNvSpPr txBox="1">
                <a:spLocks noChangeArrowheads="1"/>
              </p:cNvSpPr>
              <p:nvPr/>
            </p:nvSpPr>
            <p:spPr bwMode="auto">
              <a:xfrm>
                <a:off x="4865" y="2472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8000"/>
                    </a:solidFill>
                  </a:rPr>
                  <a:t>2</a:t>
                </a:r>
              </a:p>
            </p:txBody>
          </p:sp>
          <p:sp>
            <p:nvSpPr>
              <p:cNvPr id="762969" name="Text Box 89"/>
              <p:cNvSpPr txBox="1">
                <a:spLocks noChangeArrowheads="1"/>
              </p:cNvSpPr>
              <p:nvPr/>
            </p:nvSpPr>
            <p:spPr bwMode="auto">
              <a:xfrm>
                <a:off x="4864" y="2755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8000"/>
                    </a:solidFill>
                  </a:rPr>
                  <a:t>3</a:t>
                </a:r>
              </a:p>
            </p:txBody>
          </p:sp>
          <p:sp>
            <p:nvSpPr>
              <p:cNvPr id="762970" name="Text Box 90"/>
              <p:cNvSpPr txBox="1">
                <a:spLocks noChangeArrowheads="1"/>
              </p:cNvSpPr>
              <p:nvPr/>
            </p:nvSpPr>
            <p:spPr bwMode="auto">
              <a:xfrm>
                <a:off x="4865" y="2982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8000"/>
                    </a:solidFill>
                  </a:rPr>
                  <a:t>4</a:t>
                </a:r>
              </a:p>
            </p:txBody>
          </p:sp>
          <p:sp>
            <p:nvSpPr>
              <p:cNvPr id="762971" name="Text Box 91"/>
              <p:cNvSpPr txBox="1">
                <a:spLocks noChangeArrowheads="1"/>
              </p:cNvSpPr>
              <p:nvPr/>
            </p:nvSpPr>
            <p:spPr bwMode="auto">
              <a:xfrm>
                <a:off x="4865" y="3322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8000"/>
                    </a:solidFill>
                  </a:rPr>
                  <a:t>5</a:t>
                </a:r>
              </a:p>
            </p:txBody>
          </p:sp>
          <p:sp>
            <p:nvSpPr>
              <p:cNvPr id="762972" name="Text Box 92"/>
              <p:cNvSpPr txBox="1">
                <a:spLocks noChangeArrowheads="1"/>
              </p:cNvSpPr>
              <p:nvPr/>
            </p:nvSpPr>
            <p:spPr bwMode="auto">
              <a:xfrm>
                <a:off x="4864" y="3578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8000"/>
                    </a:solidFill>
                  </a:rPr>
                  <a:t>6</a:t>
                </a:r>
              </a:p>
            </p:txBody>
          </p:sp>
          <p:sp>
            <p:nvSpPr>
              <p:cNvPr id="762973" name="Text Box 93"/>
              <p:cNvSpPr txBox="1">
                <a:spLocks noChangeArrowheads="1"/>
              </p:cNvSpPr>
              <p:nvPr/>
            </p:nvSpPr>
            <p:spPr bwMode="auto">
              <a:xfrm>
                <a:off x="4864" y="3885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8000"/>
                    </a:solidFill>
                  </a:rPr>
                  <a:t>7</a:t>
                </a:r>
              </a:p>
            </p:txBody>
          </p:sp>
        </p:grpSp>
        <p:sp>
          <p:nvSpPr>
            <p:cNvPr id="762974" name="Rectangle 94"/>
            <p:cNvSpPr>
              <a:spLocks noChangeArrowheads="1"/>
            </p:cNvSpPr>
            <p:nvPr/>
          </p:nvSpPr>
          <p:spPr bwMode="auto">
            <a:xfrm>
              <a:off x="4127" y="1877"/>
              <a:ext cx="708" cy="2211"/>
            </a:xfrm>
            <a:prstGeom prst="rect">
              <a:avLst/>
            </a:prstGeom>
            <a:solidFill>
              <a:srgbClr val="008000">
                <a:alpha val="17000"/>
              </a:srgb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62975" name="Text Box 95"/>
          <p:cNvSpPr txBox="1">
            <a:spLocks noChangeArrowheads="1"/>
          </p:cNvSpPr>
          <p:nvPr/>
        </p:nvSpPr>
        <p:spPr bwMode="auto">
          <a:xfrm>
            <a:off x="115888" y="773113"/>
            <a:ext cx="88931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     </a:t>
            </a:r>
            <a:endParaRPr lang="zh-CN" altLang="en-US" sz="2000">
              <a:solidFill>
                <a:srgbClr val="3333CC"/>
              </a:solidFill>
              <a:latin typeface="Arial" pitchFamily="34" charset="0"/>
            </a:endParaRPr>
          </a:p>
        </p:txBody>
      </p:sp>
      <p:sp>
        <p:nvSpPr>
          <p:cNvPr id="762976" name="Text Box 96"/>
          <p:cNvSpPr txBox="1">
            <a:spLocks noChangeArrowheads="1"/>
          </p:cNvSpPr>
          <p:nvPr/>
        </p:nvSpPr>
        <p:spPr bwMode="auto">
          <a:xfrm>
            <a:off x="296863" y="819150"/>
            <a:ext cx="8370887" cy="12303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200">
                <a:solidFill>
                  <a:srgbClr val="FF3300"/>
                </a:solidFill>
              </a:rPr>
              <a:t>有</a:t>
            </a:r>
            <a:r>
              <a:rPr lang="en-US" altLang="zh-CN" sz="2200">
                <a:solidFill>
                  <a:srgbClr val="FF3300"/>
                </a:solidFill>
              </a:rPr>
              <a:t>8</a:t>
            </a:r>
            <a:r>
              <a:rPr lang="zh-CN" altLang="en-US" sz="2200">
                <a:solidFill>
                  <a:srgbClr val="FF3300"/>
                </a:solidFill>
              </a:rPr>
              <a:t>个</a:t>
            </a:r>
            <a:r>
              <a:rPr lang="en-US" altLang="zh-CN" sz="2200">
                <a:solidFill>
                  <a:srgbClr val="FF3300"/>
                </a:solidFill>
              </a:rPr>
              <a:t>GPR</a:t>
            </a:r>
            <a:r>
              <a:rPr lang="zh-CN" altLang="en-US" sz="2200">
                <a:solidFill>
                  <a:srgbClr val="FF3300"/>
                </a:solidFill>
              </a:rPr>
              <a:t>（编号为</a:t>
            </a:r>
            <a:r>
              <a:rPr lang="en-US" altLang="zh-CN" sz="2200">
                <a:solidFill>
                  <a:srgbClr val="FF3300"/>
                </a:solidFill>
              </a:rPr>
              <a:t>0</a:t>
            </a:r>
            <a:r>
              <a:rPr lang="en-US" altLang="zh-CN" sz="220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~7</a:t>
            </a:r>
            <a:r>
              <a:rPr lang="zh-CN" altLang="en-US" sz="2200">
                <a:solidFill>
                  <a:srgbClr val="FF3300"/>
                </a:solidFill>
              </a:rPr>
              <a:t>），一个</a:t>
            </a:r>
            <a:r>
              <a:rPr lang="en-US" altLang="zh-CN" sz="2200">
                <a:solidFill>
                  <a:srgbClr val="FF3300"/>
                </a:solidFill>
              </a:rPr>
              <a:t>EFLAGs</a:t>
            </a:r>
            <a:r>
              <a:rPr lang="zh-CN" altLang="en-US" sz="2200">
                <a:solidFill>
                  <a:srgbClr val="FF3300"/>
                </a:solidFill>
              </a:rPr>
              <a:t>，</a:t>
            </a:r>
            <a:r>
              <a:rPr lang="en-US" altLang="zh-CN" sz="2200">
                <a:solidFill>
                  <a:srgbClr val="FF3300"/>
                </a:solidFill>
              </a:rPr>
              <a:t>PC</a:t>
            </a:r>
            <a:r>
              <a:rPr lang="zh-CN" altLang="en-US" sz="2200">
                <a:solidFill>
                  <a:srgbClr val="FF3300"/>
                </a:solidFill>
              </a:rPr>
              <a:t>为</a:t>
            </a:r>
            <a:r>
              <a:rPr lang="en-US" altLang="zh-CN" sz="2200">
                <a:solidFill>
                  <a:srgbClr val="FF3300"/>
                </a:solidFill>
              </a:rPr>
              <a:t>EIP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200">
                <a:solidFill>
                  <a:srgbClr val="FF3300"/>
                </a:solidFill>
              </a:rPr>
              <a:t>可寻址存储空间</a:t>
            </a:r>
            <a:r>
              <a:rPr lang="en-US" altLang="zh-CN" sz="2200">
                <a:solidFill>
                  <a:srgbClr val="FF3300"/>
                </a:solidFill>
              </a:rPr>
              <a:t>4GB</a:t>
            </a:r>
            <a:r>
              <a:rPr lang="zh-CN" altLang="en-US" sz="2200">
                <a:solidFill>
                  <a:srgbClr val="FF3300"/>
                </a:solidFill>
              </a:rPr>
              <a:t>（地址编号为</a:t>
            </a:r>
            <a:r>
              <a:rPr lang="en-US" altLang="zh-CN" sz="2200">
                <a:solidFill>
                  <a:srgbClr val="FF3300"/>
                </a:solidFill>
              </a:rPr>
              <a:t>0~0xFFFFFFFF</a:t>
            </a:r>
            <a:r>
              <a:rPr lang="zh-CN" altLang="en-US" sz="2200">
                <a:solidFill>
                  <a:srgbClr val="FF3300"/>
                </a:solidFill>
              </a:rPr>
              <a:t>）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200">
                <a:solidFill>
                  <a:srgbClr val="FF3300"/>
                </a:solidFill>
              </a:rPr>
              <a:t>指令格式：变长，由若干字段（</a:t>
            </a:r>
            <a:r>
              <a:rPr lang="en-US" altLang="zh-CN" sz="2200">
                <a:solidFill>
                  <a:srgbClr val="FF3300"/>
                </a:solidFill>
              </a:rPr>
              <a:t>OP</a:t>
            </a:r>
            <a:r>
              <a:rPr lang="zh-CN" altLang="en-US" sz="2200">
                <a:solidFill>
                  <a:srgbClr val="FF3300"/>
                </a:solidFill>
              </a:rPr>
              <a:t>、</a:t>
            </a:r>
            <a:r>
              <a:rPr lang="en-US" altLang="zh-CN" sz="2200">
                <a:solidFill>
                  <a:srgbClr val="FF3300"/>
                </a:solidFill>
              </a:rPr>
              <a:t>Mod</a:t>
            </a:r>
            <a:r>
              <a:rPr lang="zh-CN" altLang="en-US" sz="2200">
                <a:solidFill>
                  <a:srgbClr val="FF3300"/>
                </a:solidFill>
              </a:rPr>
              <a:t>、</a:t>
            </a:r>
            <a:r>
              <a:rPr lang="en-US" altLang="zh-CN" sz="2200">
                <a:solidFill>
                  <a:srgbClr val="FF3300"/>
                </a:solidFill>
              </a:rPr>
              <a:t>SIB</a:t>
            </a:r>
            <a:r>
              <a:rPr lang="zh-CN" altLang="en-US" sz="2200">
                <a:solidFill>
                  <a:srgbClr val="FF3300"/>
                </a:solidFill>
              </a:rPr>
              <a:t>等）组成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2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629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629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27944</TotalTime>
  <Words>3592</Words>
  <Application>Microsoft Office PowerPoint</Application>
  <PresentationFormat>全屏显示(4:3)</PresentationFormat>
  <Paragraphs>1181</Paragraphs>
  <Slides>43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6" baseType="lpstr">
      <vt:lpstr>Arial</vt:lpstr>
      <vt:lpstr>宋体</vt:lpstr>
      <vt:lpstr>黑体</vt:lpstr>
      <vt:lpstr>微软雅黑</vt:lpstr>
      <vt:lpstr>Wingdings</vt:lpstr>
      <vt:lpstr>Times New Roman</vt:lpstr>
      <vt:lpstr>Courier New</vt:lpstr>
      <vt:lpstr>Monaco</vt:lpstr>
      <vt:lpstr>Zapf Dingbats</vt:lpstr>
      <vt:lpstr>Arial Narrow</vt:lpstr>
      <vt:lpstr>Lucida Grande</vt:lpstr>
      <vt:lpstr>ヒラギノ角ゴ ProN W3</vt:lpstr>
      <vt:lpstr>默认设计模板</vt:lpstr>
      <vt:lpstr>程序的机器级表示</vt:lpstr>
      <vt:lpstr>幻灯片 2</vt:lpstr>
      <vt:lpstr>回顾：冯.诺依曼结构计算机模型</vt:lpstr>
      <vt:lpstr>计算机是如何工作的？</vt:lpstr>
      <vt:lpstr>计算机是如何工作的？</vt:lpstr>
      <vt:lpstr>计算机是如何工作的？</vt:lpstr>
      <vt:lpstr>计算机是如何工作的？</vt:lpstr>
      <vt:lpstr>IA-32的体系结构是怎样的呢？</vt:lpstr>
      <vt:lpstr>IA-32的体系结构是怎样的呢？</vt:lpstr>
      <vt:lpstr>IA-32的寄存器组织</vt:lpstr>
      <vt:lpstr>IA-32的寄存器组织</vt:lpstr>
      <vt:lpstr>PA中模拟的 IA-32的寄存器组织</vt:lpstr>
      <vt:lpstr>IA-32的标志寄存器</vt:lpstr>
      <vt:lpstr>存储器操作数的寻址方式</vt:lpstr>
      <vt:lpstr>机器级指令</vt:lpstr>
      <vt:lpstr>幻灯片 16</vt:lpstr>
      <vt:lpstr>幻灯片 17</vt:lpstr>
      <vt:lpstr>幻灯片 18</vt:lpstr>
      <vt:lpstr>存储器操作数的寻址方式</vt:lpstr>
      <vt:lpstr>                        程序由指令序列组成</vt:lpstr>
      <vt:lpstr>指令执行过程</vt:lpstr>
      <vt:lpstr>指令执行过程</vt:lpstr>
      <vt:lpstr>指令执行过程</vt:lpstr>
      <vt:lpstr>指令执行过程</vt:lpstr>
      <vt:lpstr>指令执行过程</vt:lpstr>
      <vt:lpstr>指令执行过程</vt:lpstr>
      <vt:lpstr>                        程序由指令序列组成</vt:lpstr>
      <vt:lpstr>指令执行过程</vt:lpstr>
      <vt:lpstr>指令执行过程</vt:lpstr>
      <vt:lpstr>过程调用的机器级表示</vt:lpstr>
      <vt:lpstr>过程调用的机器级表示</vt:lpstr>
      <vt:lpstr>过程调用的机器级表示</vt:lpstr>
      <vt:lpstr>过程调用的机器级表示</vt:lpstr>
      <vt:lpstr>一个简单的过程调用例子</vt:lpstr>
      <vt:lpstr>过程调用参数传递举例</vt:lpstr>
      <vt:lpstr>过程调用参数传递举例</vt:lpstr>
      <vt:lpstr>过程调用参数传递举例</vt:lpstr>
      <vt:lpstr>入口参数的位置</vt:lpstr>
      <vt:lpstr>过程调用举例</vt:lpstr>
      <vt:lpstr>递归过程调用举例</vt:lpstr>
      <vt:lpstr>过程调用的机器级表示</vt:lpstr>
      <vt:lpstr>过程调用举例</vt:lpstr>
      <vt:lpstr>幻灯片 43</vt:lpstr>
    </vt:vector>
  </TitlesOfParts>
  <Company>Nanjing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《计算机组成原理》 精品课程建设的一点体会</dc:title>
  <dc:creator>Yuan Chunfeng</dc:creator>
  <cp:lastModifiedBy>SU</cp:lastModifiedBy>
  <cp:revision>3105</cp:revision>
  <dcterms:created xsi:type="dcterms:W3CDTF">2008-04-26T09:05:28Z</dcterms:created>
  <dcterms:modified xsi:type="dcterms:W3CDTF">2014-09-26T16:10:53Z</dcterms:modified>
</cp:coreProperties>
</file>