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05" r:id="rId3"/>
    <p:sldId id="1053" r:id="rId4"/>
    <p:sldId id="1054" r:id="rId5"/>
    <p:sldId id="1075" r:id="rId6"/>
    <p:sldId id="1076" r:id="rId7"/>
    <p:sldId id="1055" r:id="rId8"/>
    <p:sldId id="1056" r:id="rId9"/>
    <p:sldId id="1057" r:id="rId10"/>
    <p:sldId id="1058" r:id="rId11"/>
    <p:sldId id="1059" r:id="rId12"/>
    <p:sldId id="1060" r:id="rId13"/>
    <p:sldId id="1061" r:id="rId14"/>
    <p:sldId id="1062" r:id="rId15"/>
    <p:sldId id="1063" r:id="rId16"/>
    <p:sldId id="1064" r:id="rId17"/>
    <p:sldId id="1065" r:id="rId18"/>
    <p:sldId id="1066" r:id="rId19"/>
    <p:sldId id="1067" r:id="rId20"/>
    <p:sldId id="1068" r:id="rId21"/>
    <p:sldId id="1069" r:id="rId22"/>
    <p:sldId id="1070" r:id="rId23"/>
    <p:sldId id="1071" r:id="rId24"/>
    <p:sldId id="1072" r:id="rId25"/>
    <p:sldId id="1073" r:id="rId26"/>
    <p:sldId id="107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>
        <p:scale>
          <a:sx n="66" d="100"/>
          <a:sy n="66" d="100"/>
        </p:scale>
        <p:origin x="-311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CB568E-9844-4C76-9EC1-49EF93EC4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FB0A8-D26A-4601-B4BB-B95AF5AD4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EFA7-AA7D-4916-AA6D-B1EDCA422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94F55-96AD-4E6C-AA10-B5D16160E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B572-68F5-4645-9378-E63774389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F577-3D6B-4872-B630-262B0A1D6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54F0-05A4-4537-8E9D-222C527D87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8D0B1-E2CC-4B19-9306-418923D9E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77D6-6EFB-4BAA-9272-517280B55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4509D-6DBB-4C31-95AA-F34165A6E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4A2E-671E-43E3-8B21-C4EA75553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E5968-C1A6-4DCA-AAC0-2A97CF471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466A6-A06B-437A-AA81-2C59F427B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>第三章 程序的转换与机器级表示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程序转换概述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复杂数据类型的分配和访问</a:t>
            </a:r>
            <a:b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越界访问和缓冲区溢出、</a:t>
            </a:r>
            <a:r>
              <a:rPr lang="en-US" altLang="zh-CN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x86-64</a:t>
            </a:r>
            <a:r>
              <a:rPr lang="zh-CN" altLang="en-US" sz="28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3963"/>
            <a:ext cx="9144000" cy="4140200"/>
          </a:xfrm>
          <a:prstGeom prst="rect">
            <a:avLst/>
          </a:prstGeom>
          <a:noFill/>
        </p:spPr>
      </p:pic>
      <p:sp>
        <p:nvSpPr>
          <p:cNvPr id="73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38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250" y="684213"/>
            <a:ext cx="8229600" cy="539750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数组与指针</a:t>
            </a:r>
          </a:p>
        </p:txBody>
      </p:sp>
      <p:sp>
        <p:nvSpPr>
          <p:cNvPr id="738309" name="Rectangle 5"/>
          <p:cNvSpPr>
            <a:spLocks noChangeArrowheads="1"/>
          </p:cNvSpPr>
          <p:nvPr/>
        </p:nvSpPr>
        <p:spPr bwMode="auto">
          <a:xfrm>
            <a:off x="385763" y="5299075"/>
            <a:ext cx="8507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zh-CN" altLang="en-US" sz="2000">
                <a:solidFill>
                  <a:srgbClr val="0000FF"/>
                </a:solidFill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2000">
                <a:solidFill>
                  <a:srgbClr val="0000FF"/>
                </a:solidFill>
              </a:rPr>
              <a:t>int</a:t>
            </a:r>
            <a:r>
              <a:rPr lang="zh-CN" altLang="en-US" sz="2000">
                <a:solidFill>
                  <a:srgbClr val="0000FF"/>
                </a:solidFill>
              </a:rPr>
              <a:t>型，故比例因子为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。</a:t>
            </a:r>
          </a:p>
        </p:txBody>
      </p:sp>
      <p:grpSp>
        <p:nvGrpSpPr>
          <p:cNvPr id="738310" name="Group 6"/>
          <p:cNvGrpSpPr>
            <a:grpSpLocks/>
          </p:cNvGrpSpPr>
          <p:nvPr/>
        </p:nvGrpSpPr>
        <p:grpSpPr bwMode="auto">
          <a:xfrm>
            <a:off x="3375025" y="1808163"/>
            <a:ext cx="5653088" cy="3465512"/>
            <a:chOff x="2245" y="1621"/>
            <a:chExt cx="3515" cy="2013"/>
          </a:xfrm>
        </p:grpSpPr>
        <p:sp>
          <p:nvSpPr>
            <p:cNvPr id="738311" name="Rectangle 7"/>
            <p:cNvSpPr>
              <a:spLocks noChangeArrowheads="1"/>
            </p:cNvSpPr>
            <p:nvPr/>
          </p:nvSpPr>
          <p:spPr bwMode="auto">
            <a:xfrm>
              <a:off x="2245" y="1621"/>
              <a:ext cx="3515" cy="201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2" name="Text Box 8"/>
            <p:cNvSpPr txBox="1">
              <a:spLocks noChangeArrowheads="1"/>
            </p:cNvSpPr>
            <p:nvPr/>
          </p:nvSpPr>
          <p:spPr bwMode="auto">
            <a:xfrm>
              <a:off x="2823" y="1962"/>
              <a:ext cx="2637" cy="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问题：</a:t>
              </a:r>
            </a:p>
            <a:p>
              <a:pPr marL="342900" indent="-34290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    假定数组</a:t>
              </a:r>
              <a:r>
                <a:rPr lang="en-US" altLang="zh-CN" sz="2000">
                  <a:solidFill>
                    <a:srgbClr val="3333CC"/>
                  </a:solidFill>
                </a:rPr>
                <a:t>A</a:t>
              </a:r>
              <a:r>
                <a:rPr lang="zh-CN" altLang="en-US" sz="2000">
                  <a:solidFill>
                    <a:srgbClr val="3333CC"/>
                  </a:solidFill>
                </a:rPr>
                <a:t>的首址</a:t>
              </a:r>
              <a:r>
                <a:rPr lang="en-US" altLang="zh-CN" sz="2000">
                  <a:solidFill>
                    <a:srgbClr val="3333CC"/>
                  </a:solidFill>
                </a:rPr>
                <a:t>SA</a:t>
              </a:r>
              <a:r>
                <a:rPr lang="zh-CN" altLang="en-US" sz="2000">
                  <a:solidFill>
                    <a:srgbClr val="3333CC"/>
                  </a:solidFill>
                </a:rPr>
                <a:t>在</a:t>
              </a:r>
              <a:r>
                <a:rPr lang="en-US" altLang="zh-CN" sz="2000">
                  <a:solidFill>
                    <a:srgbClr val="3333CC"/>
                  </a:solidFill>
                </a:rPr>
                <a:t>ECX</a:t>
              </a:r>
              <a:r>
                <a:rPr lang="zh-CN" altLang="en-US" sz="2000">
                  <a:solidFill>
                    <a:srgbClr val="3333CC"/>
                  </a:solidFill>
                </a:rPr>
                <a:t>中，</a:t>
              </a:r>
              <a:r>
                <a:rPr lang="en-US" altLang="zh-CN" sz="2000">
                  <a:solidFill>
                    <a:srgbClr val="3333CC"/>
                  </a:solidFill>
                </a:rPr>
                <a:t>i</a:t>
              </a:r>
              <a:r>
                <a:rPr lang="zh-CN" altLang="en-US" sz="2000">
                  <a:solidFill>
                    <a:srgbClr val="3333CC"/>
                  </a:solidFill>
                </a:rPr>
                <a:t>在</a:t>
              </a:r>
              <a:r>
                <a:rPr lang="en-US" altLang="zh-CN" sz="2000">
                  <a:solidFill>
                    <a:srgbClr val="3333CC"/>
                  </a:solidFill>
                </a:rPr>
                <a:t>EDX</a:t>
              </a:r>
              <a:r>
                <a:rPr lang="zh-CN" altLang="en-US" sz="2000">
                  <a:solidFill>
                    <a:srgbClr val="3333CC"/>
                  </a:solidFill>
                </a:rPr>
                <a:t>中，表达式结果在</a:t>
              </a:r>
              <a:r>
                <a:rPr lang="en-US" altLang="zh-CN" sz="2000">
                  <a:solidFill>
                    <a:srgbClr val="3333CC"/>
                  </a:solidFill>
                </a:rPr>
                <a:t>EAX</a:t>
              </a:r>
              <a:r>
                <a:rPr lang="zh-CN" altLang="en-US" sz="2000">
                  <a:solidFill>
                    <a:srgbClr val="3333CC"/>
                  </a:solidFill>
                </a:rPr>
                <a:t>中</a:t>
              </a:r>
              <a:r>
                <a:rPr lang="zh-CN" altLang="en-US" sz="2000">
                  <a:solidFill>
                    <a:srgbClr val="FF3300"/>
                  </a:solidFill>
                </a:rPr>
                <a:t>，各表达式的计算方式以及汇编代码各是什么？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6038"/>
            <a:ext cx="9144000" cy="3868737"/>
          </a:xfrm>
          <a:prstGeom prst="rect">
            <a:avLst/>
          </a:prstGeom>
          <a:noFill/>
        </p:spPr>
      </p:pic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6250" y="684213"/>
            <a:ext cx="8229600" cy="539750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数组与指针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385763" y="5299075"/>
            <a:ext cx="85074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3</a:t>
            </a:r>
            <a:r>
              <a:rPr lang="zh-CN" altLang="en-US" sz="2000">
                <a:solidFill>
                  <a:srgbClr val="0000FF"/>
                </a:solidFill>
              </a:rPr>
              <a:t>、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zh-CN" altLang="en-US" sz="2000">
                <a:solidFill>
                  <a:srgbClr val="0000FF"/>
                </a:solidFill>
              </a:rPr>
              <a:t>和</a:t>
            </a:r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zh-CN" altLang="en-US" sz="2000">
                <a:solidFill>
                  <a:srgbClr val="0000FF"/>
                </a:solidFill>
              </a:rPr>
              <a:t>对应汇编指令都需访存，指令中源操作数的寻址方式分别是“基址”、“基址加比例变址”、“基址加比例变址”和“基址加比例变址加位移”的方式，因为数组元素的类型为</a:t>
            </a:r>
            <a:r>
              <a:rPr lang="en-US" altLang="zh-CN" sz="2000">
                <a:solidFill>
                  <a:srgbClr val="0000FF"/>
                </a:solidFill>
              </a:rPr>
              <a:t>int</a:t>
            </a:r>
            <a:r>
              <a:rPr lang="zh-CN" altLang="en-US" sz="2000">
                <a:solidFill>
                  <a:srgbClr val="0000FF"/>
                </a:solidFill>
              </a:rPr>
              <a:t>型，故比例因子为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2682875" y="773113"/>
            <a:ext cx="5984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假设</a:t>
            </a:r>
            <a:r>
              <a:rPr lang="en-US" altLang="zh-CN" sz="2000">
                <a:solidFill>
                  <a:srgbClr val="FF3300"/>
                </a:solidFill>
              </a:rPr>
              <a:t>A</a:t>
            </a:r>
            <a:r>
              <a:rPr lang="zh-CN" altLang="en-US" sz="2000">
                <a:solidFill>
                  <a:srgbClr val="FF3300"/>
                </a:solidFill>
              </a:rPr>
              <a:t>首址</a:t>
            </a:r>
            <a:r>
              <a:rPr lang="en-US" altLang="zh-CN" sz="2000">
                <a:solidFill>
                  <a:srgbClr val="FF3300"/>
                </a:solidFill>
              </a:rPr>
              <a:t>SA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ECX</a:t>
            </a:r>
            <a:r>
              <a:rPr lang="zh-CN" altLang="en-US" sz="2000">
                <a:solidFill>
                  <a:srgbClr val="FF3300"/>
                </a:solidFill>
              </a:rPr>
              <a:t>，</a:t>
            </a:r>
            <a:r>
              <a:rPr lang="en-US" altLang="zh-CN" sz="2000">
                <a:solidFill>
                  <a:srgbClr val="FF3300"/>
                </a:solidFill>
              </a:rPr>
              <a:t>i 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EDX</a:t>
            </a:r>
            <a:r>
              <a:rPr lang="zh-CN" altLang="en-US" sz="2000">
                <a:solidFill>
                  <a:srgbClr val="FF3300"/>
                </a:solidFill>
              </a:rPr>
              <a:t>，结果在</a:t>
            </a:r>
            <a:r>
              <a:rPr lang="en-US" altLang="zh-CN" sz="2000">
                <a:solidFill>
                  <a:srgbClr val="FF3300"/>
                </a:solidFill>
              </a:rPr>
              <a:t>EAX</a:t>
            </a: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3357563" y="1808163"/>
            <a:ext cx="5697537" cy="3241675"/>
          </a:xfrm>
          <a:prstGeom prst="rect">
            <a:avLst/>
          </a:prstGeom>
          <a:solidFill>
            <a:srgbClr val="0000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3762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指针数组和多维数组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由若干指向同类目标的指针变量组成的数组称为指针数组。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其定义的一般形式如下：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     存储类型 数据类型 *指针数组名</a:t>
            </a:r>
            <a:r>
              <a:rPr lang="en-US" altLang="zh-CN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lang="en-US" altLang="zh-CN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例如，“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 *a[10];”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定义了一个指针数组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，它有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个元素，每个元素都是一个指向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型数据的指针。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一个指针数组可以实现一个二维数组。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1466850" y="4689475"/>
            <a:ext cx="1844675" cy="197961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57" name="Line 5"/>
          <p:cNvSpPr>
            <a:spLocks noChangeShapeType="1"/>
          </p:cNvSpPr>
          <p:nvPr/>
        </p:nvSpPr>
        <p:spPr bwMode="auto">
          <a:xfrm>
            <a:off x="1466850" y="5138738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58" name="Line 6"/>
          <p:cNvSpPr>
            <a:spLocks noChangeShapeType="1"/>
          </p:cNvSpPr>
          <p:nvPr/>
        </p:nvSpPr>
        <p:spPr bwMode="auto">
          <a:xfrm>
            <a:off x="1466850" y="55435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59" name="Line 7"/>
          <p:cNvSpPr>
            <a:spLocks noChangeShapeType="1"/>
          </p:cNvSpPr>
          <p:nvPr/>
        </p:nvSpPr>
        <p:spPr bwMode="auto">
          <a:xfrm>
            <a:off x="1466850" y="6219825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0" name="Line 8"/>
          <p:cNvSpPr>
            <a:spLocks noChangeShapeType="1"/>
          </p:cNvSpPr>
          <p:nvPr/>
        </p:nvSpPr>
        <p:spPr bwMode="auto">
          <a:xfrm>
            <a:off x="2411413" y="5724525"/>
            <a:ext cx="0" cy="2698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0361" name="Group 9"/>
          <p:cNvGrpSpPr>
            <a:grpSpLocks/>
          </p:cNvGrpSpPr>
          <p:nvPr/>
        </p:nvGrpSpPr>
        <p:grpSpPr bwMode="auto">
          <a:xfrm>
            <a:off x="3176588" y="4689475"/>
            <a:ext cx="4545012" cy="360363"/>
            <a:chOff x="2001" y="2954"/>
            <a:chExt cx="2863" cy="284"/>
          </a:xfrm>
        </p:grpSpPr>
        <p:sp>
          <p:nvSpPr>
            <p:cNvPr id="740362" name="Line 10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3" name="Rectangle 11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68" name="Group 16"/>
          <p:cNvGrpSpPr>
            <a:grpSpLocks/>
          </p:cNvGrpSpPr>
          <p:nvPr/>
        </p:nvGrpSpPr>
        <p:grpSpPr bwMode="auto">
          <a:xfrm>
            <a:off x="3176588" y="5184775"/>
            <a:ext cx="4545012" cy="360363"/>
            <a:chOff x="2001" y="2954"/>
            <a:chExt cx="2863" cy="284"/>
          </a:xfrm>
        </p:grpSpPr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0375" name="Group 23"/>
          <p:cNvGrpSpPr>
            <a:grpSpLocks/>
          </p:cNvGrpSpPr>
          <p:nvPr/>
        </p:nvGrpSpPr>
        <p:grpSpPr bwMode="auto">
          <a:xfrm>
            <a:off x="3176588" y="6219825"/>
            <a:ext cx="4545012" cy="360363"/>
            <a:chOff x="2001" y="2954"/>
            <a:chExt cx="2863" cy="284"/>
          </a:xfrm>
        </p:grpSpPr>
        <p:sp>
          <p:nvSpPr>
            <p:cNvPr id="740376" name="Line 24"/>
            <p:cNvSpPr>
              <a:spLocks noChangeShapeType="1"/>
            </p:cNvSpPr>
            <p:nvPr/>
          </p:nvSpPr>
          <p:spPr bwMode="auto">
            <a:xfrm>
              <a:off x="2001" y="3096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7" name="Rectangle 25"/>
            <p:cNvSpPr>
              <a:spLocks noChangeArrowheads="1"/>
            </p:cNvSpPr>
            <p:nvPr/>
          </p:nvSpPr>
          <p:spPr bwMode="auto">
            <a:xfrm>
              <a:off x="2341" y="2954"/>
              <a:ext cx="2523" cy="28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8" name="Line 26"/>
            <p:cNvSpPr>
              <a:spLocks noChangeShapeType="1"/>
            </p:cNvSpPr>
            <p:nvPr/>
          </p:nvSpPr>
          <p:spPr bwMode="auto">
            <a:xfrm>
              <a:off x="2880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9" name="Line 27"/>
            <p:cNvSpPr>
              <a:spLocks noChangeShapeType="1"/>
            </p:cNvSpPr>
            <p:nvPr/>
          </p:nvSpPr>
          <p:spPr bwMode="auto">
            <a:xfrm>
              <a:off x="3447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0" name="Line 28"/>
            <p:cNvSpPr>
              <a:spLocks noChangeShapeType="1"/>
            </p:cNvSpPr>
            <p:nvPr/>
          </p:nvSpPr>
          <p:spPr bwMode="auto">
            <a:xfrm>
              <a:off x="4326" y="2954"/>
              <a:ext cx="0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81" name="Line 29"/>
            <p:cNvSpPr>
              <a:spLocks noChangeShapeType="1"/>
            </p:cNvSpPr>
            <p:nvPr/>
          </p:nvSpPr>
          <p:spPr bwMode="auto">
            <a:xfrm>
              <a:off x="3730" y="3096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82" name="Text Box 30"/>
          <p:cNvSpPr txBox="1">
            <a:spLocks noChangeArrowheads="1"/>
          </p:cNvSpPr>
          <p:nvPr/>
        </p:nvSpPr>
        <p:spPr bwMode="auto">
          <a:xfrm>
            <a:off x="2097088" y="4775200"/>
            <a:ext cx="990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a[0]</a:t>
            </a:r>
          </a:p>
        </p:txBody>
      </p:sp>
      <p:sp>
        <p:nvSpPr>
          <p:cNvPr id="740383" name="Text Box 31"/>
          <p:cNvSpPr txBox="1">
            <a:spLocks noChangeArrowheads="1"/>
          </p:cNvSpPr>
          <p:nvPr/>
        </p:nvSpPr>
        <p:spPr bwMode="auto">
          <a:xfrm>
            <a:off x="2095500" y="5180013"/>
            <a:ext cx="990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a[1]</a:t>
            </a:r>
          </a:p>
        </p:txBody>
      </p:sp>
      <p:sp>
        <p:nvSpPr>
          <p:cNvPr id="740384" name="Text Box 32"/>
          <p:cNvSpPr txBox="1">
            <a:spLocks noChangeArrowheads="1"/>
          </p:cNvSpPr>
          <p:nvPr/>
        </p:nvSpPr>
        <p:spPr bwMode="auto">
          <a:xfrm>
            <a:off x="2141538" y="6303963"/>
            <a:ext cx="990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a[9]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mtClean="0"/>
              <a:t>数组元素在内存的存放和访问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684213"/>
            <a:ext cx="8229600" cy="5218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>
                <a:ea typeface="微软雅黑" pitchFamily="34" charset="-122"/>
              </a:rPr>
              <a:t>指针数组和多维数组</a:t>
            </a:r>
          </a:p>
          <a:p>
            <a:pPr lvl="1">
              <a:spcBef>
                <a:spcPct val="0"/>
              </a:spcBef>
            </a:pPr>
            <a:r>
              <a:rPr lang="zh-CN" altLang="en-US" smtClean="0">
                <a:ea typeface="微软雅黑" pitchFamily="34" charset="-122"/>
              </a:rPr>
              <a:t>计算一个两行四列整数矩阵中每一行数据的和。</a:t>
            </a:r>
            <a:r>
              <a:rPr lang="zh-CN" altLang="en-US" smtClean="0"/>
              <a:t> </a:t>
            </a:r>
          </a:p>
          <a:p>
            <a:endParaRPr lang="zh-CN" altLang="en-US" smtClean="0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115888" y="1449388"/>
            <a:ext cx="5426075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/>
              <a:t>main ( )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num[ ][4]={ {2, 9, -1, 5},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                                     {3, 8, 2, -6}};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*pn[ ]={num[0], num[1]};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static short s[2]={0, 0};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int i, j;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for (i=0; i&lt;2; i++) {  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for (j=0; j&lt;4; j++) 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      s[i]+=*pn[i]++;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   printf (sum of line %d</a:t>
            </a:r>
            <a:r>
              <a:rPr lang="zh-CN" altLang="en-US"/>
              <a:t>：</a:t>
            </a:r>
            <a:r>
              <a:rPr lang="en-US" altLang="zh-CN"/>
              <a:t>%d\n”, i+1, s[i]);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    }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/>
              <a:t>} </a:t>
            </a:r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115888" y="5067300"/>
            <a:ext cx="6870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08049300 &lt;num&gt;: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08049300</a:t>
            </a:r>
            <a:r>
              <a:rPr lang="zh-CN" altLang="en-US"/>
              <a:t>：  </a:t>
            </a:r>
            <a:r>
              <a:rPr lang="en-US" altLang="zh-CN"/>
              <a:t>02 00 09 00 ff ff 05 00 03 00 08 00 02 00 fa ff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08049310 &lt;pn&gt;: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08049310</a:t>
            </a:r>
            <a:r>
              <a:rPr lang="zh-CN" altLang="en-US"/>
              <a:t>：  </a:t>
            </a:r>
            <a:r>
              <a:rPr lang="en-US" altLang="zh-CN"/>
              <a:t>00 93 04 08 08 93 04 08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08049318&lt;s&gt;:</a:t>
            </a:r>
            <a:r>
              <a:rPr lang="zh-CN" altLang="en-US"/>
              <a:t>  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/>
              <a:t>08049318</a:t>
            </a:r>
            <a:r>
              <a:rPr lang="zh-CN" altLang="en-US"/>
              <a:t>：  </a:t>
            </a:r>
            <a:r>
              <a:rPr lang="en-US" altLang="zh-CN"/>
              <a:t>00 00 00 00</a:t>
            </a:r>
          </a:p>
        </p:txBody>
      </p:sp>
      <p:sp>
        <p:nvSpPr>
          <p:cNvPr id="741382" name="Rectangle 6"/>
          <p:cNvSpPr>
            <a:spLocks noChangeArrowheads="1"/>
          </p:cNvSpPr>
          <p:nvPr/>
        </p:nvSpPr>
        <p:spPr bwMode="auto">
          <a:xfrm>
            <a:off x="2546350" y="5049838"/>
            <a:ext cx="470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</a:rPr>
              <a:t>num=num[0]=&amp;num[0][0]=0x8049300</a:t>
            </a:r>
            <a:r>
              <a:rPr lang="en-US" altLang="zh-CN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41383" name="Rectangle 7"/>
          <p:cNvSpPr>
            <a:spLocks noChangeArrowheads="1"/>
          </p:cNvSpPr>
          <p:nvPr/>
        </p:nvSpPr>
        <p:spPr bwMode="auto">
          <a:xfrm>
            <a:off x="4932363" y="5634038"/>
            <a:ext cx="3663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996600"/>
                </a:solidFill>
              </a:rPr>
              <a:t>pn=&amp;pn[0]=0x8049310</a:t>
            </a:r>
          </a:p>
          <a:p>
            <a:r>
              <a:rPr lang="en-US" altLang="zh-CN" sz="2000">
                <a:solidFill>
                  <a:srgbClr val="996600"/>
                </a:solidFill>
              </a:rPr>
              <a:t>pn[0]=num[0]=0x8048300</a:t>
            </a:r>
          </a:p>
          <a:p>
            <a:r>
              <a:rPr lang="en-US" altLang="zh-CN" sz="2000">
                <a:solidFill>
                  <a:srgbClr val="996600"/>
                </a:solidFill>
              </a:rPr>
              <a:t>pn[1]=num[1]=0x8048308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41384" name="Rectangle 8"/>
          <p:cNvSpPr>
            <a:spLocks noChangeArrowheads="1"/>
          </p:cNvSpPr>
          <p:nvPr/>
        </p:nvSpPr>
        <p:spPr bwMode="auto">
          <a:xfrm>
            <a:off x="3222625" y="1628775"/>
            <a:ext cx="5691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009242"/>
                </a:solidFill>
              </a:rPr>
              <a:t>当</a:t>
            </a:r>
            <a:r>
              <a:rPr lang="en-US" altLang="zh-CN">
                <a:solidFill>
                  <a:srgbClr val="009242"/>
                </a:solidFill>
              </a:rPr>
              <a:t>i=1</a:t>
            </a:r>
            <a:r>
              <a:rPr lang="zh-CN" altLang="en-US">
                <a:solidFill>
                  <a:srgbClr val="009242"/>
                </a:solidFill>
              </a:rPr>
              <a:t>时，</a:t>
            </a:r>
            <a:r>
              <a:rPr lang="en-US" altLang="zh-CN">
                <a:solidFill>
                  <a:srgbClr val="009242"/>
                </a:solidFill>
              </a:rPr>
              <a:t>pn[i]=*(pn+i)=M[pn+4*i]=0x8049308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</a:p>
        </p:txBody>
      </p:sp>
      <p:grpSp>
        <p:nvGrpSpPr>
          <p:cNvPr id="741385" name="Group 9"/>
          <p:cNvGrpSpPr>
            <a:grpSpLocks/>
          </p:cNvGrpSpPr>
          <p:nvPr/>
        </p:nvGrpSpPr>
        <p:grpSpPr bwMode="auto">
          <a:xfrm>
            <a:off x="431800" y="2305050"/>
            <a:ext cx="719138" cy="809625"/>
            <a:chOff x="272" y="1565"/>
            <a:chExt cx="453" cy="510"/>
          </a:xfrm>
        </p:grpSpPr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>
              <a:off x="272" y="156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>
              <a:off x="300" y="190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>
              <a:off x="300" y="2075"/>
              <a:ext cx="4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89" name="Rectangle 13"/>
          <p:cNvSpPr>
            <a:spLocks noChangeArrowheads="1"/>
          </p:cNvSpPr>
          <p:nvPr/>
        </p:nvSpPr>
        <p:spPr bwMode="auto">
          <a:xfrm>
            <a:off x="701675" y="4689475"/>
            <a:ext cx="7426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若</a:t>
            </a:r>
            <a:r>
              <a:rPr lang="en-US" altLang="zh-CN" sz="2000">
                <a:solidFill>
                  <a:srgbClr val="FF3300"/>
                </a:solidFill>
              </a:rPr>
              <a:t>num=0x8049300,</a:t>
            </a:r>
            <a:r>
              <a:rPr lang="zh-CN" altLang="en-US" sz="2000">
                <a:solidFill>
                  <a:srgbClr val="FF3300"/>
                </a:solidFill>
              </a:rPr>
              <a:t>则</a:t>
            </a:r>
            <a:r>
              <a:rPr lang="en-US" altLang="zh-CN" sz="2000">
                <a:solidFill>
                  <a:srgbClr val="FF3300"/>
                </a:solidFill>
              </a:rPr>
              <a:t>num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pn</a:t>
            </a:r>
            <a:r>
              <a:rPr lang="zh-CN" altLang="en-US" sz="2000">
                <a:solidFill>
                  <a:srgbClr val="FF3300"/>
                </a:solidFill>
              </a:rPr>
              <a:t>和</a:t>
            </a:r>
            <a:r>
              <a:rPr lang="en-US" altLang="zh-CN" sz="2000">
                <a:solidFill>
                  <a:srgbClr val="FF3300"/>
                </a:solidFill>
              </a:rPr>
              <a:t>s</a:t>
            </a:r>
            <a:r>
              <a:rPr lang="zh-CN" altLang="en-US" sz="2000">
                <a:solidFill>
                  <a:srgbClr val="FF3300"/>
                </a:solidFill>
              </a:rPr>
              <a:t>在存储区中如何存放？</a:t>
            </a:r>
          </a:p>
        </p:txBody>
      </p:sp>
      <p:sp>
        <p:nvSpPr>
          <p:cNvPr id="741390" name="Rectangle 14"/>
          <p:cNvSpPr>
            <a:spLocks noChangeArrowheads="1"/>
          </p:cNvSpPr>
          <p:nvPr/>
        </p:nvSpPr>
        <p:spPr bwMode="auto">
          <a:xfrm>
            <a:off x="4527550" y="2079625"/>
            <a:ext cx="4319588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     </a:t>
            </a:r>
            <a:r>
              <a:rPr lang="zh-CN" altLang="en-US" sz="1900">
                <a:solidFill>
                  <a:srgbClr val="0000FF"/>
                </a:solidFill>
              </a:rPr>
              <a:t>若处理“</a:t>
            </a:r>
            <a:r>
              <a:rPr lang="en-US" altLang="zh-CN" sz="1900">
                <a:solidFill>
                  <a:srgbClr val="0000FF"/>
                </a:solidFill>
              </a:rPr>
              <a:t>s[i]+=*pn[i]++;”</a:t>
            </a:r>
            <a:r>
              <a:rPr lang="zh-CN" altLang="en-US" sz="1900">
                <a:solidFill>
                  <a:srgbClr val="0000FF"/>
                </a:solidFill>
              </a:rPr>
              <a:t>时 </a:t>
            </a:r>
            <a:r>
              <a:rPr lang="en-US" altLang="zh-CN" sz="1900">
                <a:solidFill>
                  <a:srgbClr val="0000FF"/>
                </a:solidFill>
              </a:rPr>
              <a:t>i 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ECX</a:t>
            </a:r>
            <a:r>
              <a:rPr lang="zh-CN" altLang="en-US" sz="1900">
                <a:solidFill>
                  <a:srgbClr val="0000FF"/>
                </a:solidFill>
              </a:rPr>
              <a:t>，</a:t>
            </a:r>
            <a:r>
              <a:rPr lang="en-US" altLang="zh-CN" sz="1900">
                <a:solidFill>
                  <a:srgbClr val="0000FF"/>
                </a:solidFill>
              </a:rPr>
              <a:t>s[i]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AX</a:t>
            </a:r>
            <a:r>
              <a:rPr lang="zh-CN" altLang="en-US" sz="1900">
                <a:solidFill>
                  <a:srgbClr val="0000FF"/>
                </a:solidFill>
              </a:rPr>
              <a:t>，</a:t>
            </a:r>
            <a:r>
              <a:rPr lang="en-US" altLang="zh-CN" sz="1900">
                <a:solidFill>
                  <a:srgbClr val="0000FF"/>
                </a:solidFill>
              </a:rPr>
              <a:t>pn[i]</a:t>
            </a:r>
            <a:r>
              <a:rPr lang="zh-CN" altLang="en-US" sz="1900">
                <a:solidFill>
                  <a:srgbClr val="0000FF"/>
                </a:solidFill>
              </a:rPr>
              <a:t>在</a:t>
            </a:r>
            <a:r>
              <a:rPr lang="en-US" altLang="zh-CN" sz="1900">
                <a:solidFill>
                  <a:srgbClr val="0000FF"/>
                </a:solidFill>
              </a:rPr>
              <a:t>EDX</a:t>
            </a:r>
            <a:r>
              <a:rPr lang="zh-CN" altLang="en-US" sz="1900">
                <a:solidFill>
                  <a:srgbClr val="0000FF"/>
                </a:solidFill>
              </a:rPr>
              <a:t>，则对应指令序列可以是什么？</a:t>
            </a:r>
            <a:endParaRPr lang="en-US" altLang="zh-CN" sz="1900">
              <a:solidFill>
                <a:srgbClr val="0000FF"/>
              </a:solidFill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movl   pn(,%ecx,4), %edx</a:t>
            </a:r>
            <a:endParaRPr lang="zh-CN" altLang="en-US">
              <a:solidFill>
                <a:srgbClr val="FF3300"/>
              </a:solidFill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>
                <a:solidFill>
                  <a:srgbClr val="FF3300"/>
                </a:solidFill>
              </a:rPr>
              <a:t>     </a:t>
            </a:r>
            <a:r>
              <a:rPr lang="en-US" altLang="zh-CN" sz="1900">
                <a:solidFill>
                  <a:srgbClr val="FF3300"/>
                </a:solidFill>
              </a:rPr>
              <a:t>addw  (%edx), %ax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sz="1900">
                <a:solidFill>
                  <a:srgbClr val="FF3300"/>
                </a:solidFill>
              </a:rPr>
              <a:t>     addl   $2, pn(, %ecx, 4)</a:t>
            </a:r>
            <a:endParaRPr lang="zh-CN" altLang="en-US" sz="1900">
              <a:solidFill>
                <a:srgbClr val="FF3300"/>
              </a:solidFill>
            </a:endParaRPr>
          </a:p>
        </p:txBody>
      </p:sp>
      <p:grpSp>
        <p:nvGrpSpPr>
          <p:cNvPr id="741391" name="Group 15"/>
          <p:cNvGrpSpPr>
            <a:grpSpLocks/>
          </p:cNvGrpSpPr>
          <p:nvPr/>
        </p:nvGrpSpPr>
        <p:grpSpPr bwMode="auto">
          <a:xfrm>
            <a:off x="6011863" y="4014788"/>
            <a:ext cx="2527300" cy="590550"/>
            <a:chOff x="3787" y="2529"/>
            <a:chExt cx="1592" cy="372"/>
          </a:xfrm>
        </p:grpSpPr>
        <p:sp>
          <p:nvSpPr>
            <p:cNvPr id="741392" name="Rectangle 16"/>
            <p:cNvSpPr>
              <a:spLocks noChangeArrowheads="1"/>
            </p:cNvSpPr>
            <p:nvPr/>
          </p:nvSpPr>
          <p:spPr bwMode="auto">
            <a:xfrm>
              <a:off x="3901" y="2670"/>
              <a:ext cx="147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CC"/>
                  </a:solidFill>
                </a:rPr>
                <a:t>pn[i]+”1”→pn[i]</a:t>
              </a:r>
              <a:r>
                <a:rPr lang="en-US" altLang="zh-CN"/>
                <a:t> </a:t>
              </a:r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flipH="1" flipV="1">
              <a:off x="3787" y="2529"/>
              <a:ext cx="822" cy="17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076700" y="728663"/>
            <a:ext cx="36909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900">
                <a:solidFill>
                  <a:srgbClr val="FF3300"/>
                </a:solidFill>
              </a:rPr>
              <a:t>按行优先方式存放数组元素</a:t>
            </a:r>
            <a:endParaRPr lang="en-US" altLang="zh-CN" sz="1900">
              <a:solidFill>
                <a:srgbClr val="FF3300"/>
              </a:solidFill>
            </a:endParaRPr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1601788" y="1089025"/>
            <a:ext cx="539750" cy="1530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 flipH="1">
            <a:off x="2141538" y="1042988"/>
            <a:ext cx="674687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/>
      <p:bldP spid="741381" grpId="0"/>
      <p:bldP spid="741382" grpId="0"/>
      <p:bldP spid="741383" grpId="0"/>
      <p:bldP spid="741384" grpId="0"/>
      <p:bldP spid="741389" grpId="0"/>
      <p:bldP spid="741394" grpId="0"/>
      <p:bldP spid="741395" grpId="0" animBg="1"/>
      <p:bldP spid="7413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结构体数据的分配和访问 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218112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结构体成员在内存的存放和访问 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分配在栈中的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结构型变量的首地址由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来定位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分配在静态区的结构型变量首地址是一个确定的静态区地址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结构型变量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各成员首址可用“基址加偏移量”的寻址方式</a:t>
            </a:r>
            <a:r>
              <a:rPr lang="zh-CN" altLang="en-US" smtClean="0"/>
              <a:t>  </a:t>
            </a:r>
          </a:p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01675" y="4373563"/>
            <a:ext cx="7785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/>
              <a:t>struct cont_info x={“0000000”, “ZhangS”, 210022, “273 long street, High Building #3015”, “12345678”}</a:t>
            </a:r>
            <a:r>
              <a:rPr lang="zh-CN" altLang="en-US"/>
              <a:t>；</a:t>
            </a:r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2951163" y="2403475"/>
            <a:ext cx="61023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若变量</a:t>
            </a:r>
            <a:r>
              <a:rPr lang="en-US" altLang="zh-CN"/>
              <a:t>x</a:t>
            </a:r>
            <a:r>
              <a:rPr lang="zh-CN" altLang="en-US"/>
              <a:t>分配在地址</a:t>
            </a:r>
            <a:r>
              <a:rPr lang="en-US" altLang="zh-CN"/>
              <a:t>0x8049200</a:t>
            </a:r>
            <a:r>
              <a:rPr lang="zh-CN" altLang="en-US"/>
              <a:t>开始的区域，那么</a:t>
            </a:r>
            <a:r>
              <a:rPr lang="en-US" altLang="zh-CN"/>
              <a:t>x=&amp;(x.id)=0x8049200</a:t>
            </a:r>
            <a:r>
              <a:rPr lang="zh-CN" altLang="en-US">
                <a:solidFill>
                  <a:srgbClr val="3333CC"/>
                </a:solidFill>
              </a:rPr>
              <a:t>（若</a:t>
            </a:r>
            <a:r>
              <a:rPr lang="en-US" altLang="zh-CN">
                <a:solidFill>
                  <a:srgbClr val="3333CC"/>
                </a:solidFill>
              </a:rPr>
              <a:t>x</a:t>
            </a:r>
            <a:r>
              <a:rPr lang="zh-CN" altLang="en-US">
                <a:solidFill>
                  <a:srgbClr val="3333CC"/>
                </a:solidFill>
              </a:rPr>
              <a:t>在</a:t>
            </a:r>
            <a:r>
              <a:rPr lang="en-US" altLang="zh-CN">
                <a:solidFill>
                  <a:srgbClr val="3333CC"/>
                </a:solidFill>
              </a:rPr>
              <a:t>EDX</a:t>
            </a:r>
            <a:r>
              <a:rPr lang="zh-CN" altLang="en-US">
                <a:solidFill>
                  <a:srgbClr val="3333CC"/>
                </a:solidFill>
              </a:rPr>
              <a:t>中）</a:t>
            </a:r>
          </a:p>
          <a:p>
            <a:pPr eaLnBrk="1" hangingPunct="1"/>
            <a:r>
              <a:rPr lang="en-US" altLang="zh-CN"/>
              <a:t>&amp;(x.name)= 0x8049200</a:t>
            </a:r>
            <a:r>
              <a:rPr lang="en-US" altLang="zh-CN">
                <a:solidFill>
                  <a:srgbClr val="FF0000"/>
                </a:solidFill>
              </a:rPr>
              <a:t>+8</a:t>
            </a:r>
            <a:r>
              <a:rPr lang="en-US" altLang="zh-CN"/>
              <a:t>=0x8049208</a:t>
            </a:r>
          </a:p>
          <a:p>
            <a:pPr eaLnBrk="1" hangingPunct="1"/>
            <a:r>
              <a:rPr lang="en-US" altLang="zh-CN"/>
              <a:t>&amp;(x.post)= 0x8049200</a:t>
            </a:r>
            <a:r>
              <a:rPr lang="en-US" altLang="zh-CN">
                <a:solidFill>
                  <a:srgbClr val="FF0000"/>
                </a:solidFill>
              </a:rPr>
              <a:t>+8+12</a:t>
            </a:r>
            <a:r>
              <a:rPr lang="en-US" altLang="zh-CN"/>
              <a:t>=0x8049214</a:t>
            </a:r>
          </a:p>
          <a:p>
            <a:pPr eaLnBrk="1" hangingPunct="1"/>
            <a:r>
              <a:rPr lang="en-US" altLang="zh-CN"/>
              <a:t>&amp;(x.address)=0x8049200</a:t>
            </a:r>
            <a:r>
              <a:rPr lang="en-US" altLang="zh-CN">
                <a:solidFill>
                  <a:srgbClr val="FF0000"/>
                </a:solidFill>
              </a:rPr>
              <a:t>+8+12+4</a:t>
            </a:r>
            <a:r>
              <a:rPr lang="en-US" altLang="zh-CN"/>
              <a:t>=0x8049218</a:t>
            </a:r>
          </a:p>
          <a:p>
            <a:pPr eaLnBrk="1" hangingPunct="1"/>
            <a:r>
              <a:rPr lang="en-US" altLang="zh-CN"/>
              <a:t>&amp;(x.phone)=0x8049200</a:t>
            </a:r>
            <a:r>
              <a:rPr lang="en-US" altLang="zh-CN">
                <a:solidFill>
                  <a:srgbClr val="FF0000"/>
                </a:solidFill>
              </a:rPr>
              <a:t>+8+12+4+100</a:t>
            </a:r>
            <a:r>
              <a:rPr lang="en-US" altLang="zh-CN"/>
              <a:t>=0x804927C</a:t>
            </a:r>
          </a:p>
          <a:p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250825" y="5127625"/>
            <a:ext cx="85328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900">
                <a:solidFill>
                  <a:srgbClr val="FF0000"/>
                </a:solidFill>
              </a:rPr>
              <a:t>x</a:t>
            </a:r>
            <a:r>
              <a:rPr lang="zh-CN" altLang="en-US" sz="1900">
                <a:solidFill>
                  <a:srgbClr val="FF0000"/>
                </a:solidFill>
              </a:rPr>
              <a:t>初始化后，在地址</a:t>
            </a:r>
            <a:r>
              <a:rPr lang="en-US" altLang="zh-CN" sz="1900">
                <a:solidFill>
                  <a:srgbClr val="FF0000"/>
                </a:solidFill>
              </a:rPr>
              <a:t>0x8049208</a:t>
            </a:r>
            <a:r>
              <a:rPr lang="zh-CN" altLang="en-US" sz="1900">
                <a:solidFill>
                  <a:srgbClr val="FF0000"/>
                </a:solidFill>
              </a:rPr>
              <a:t>到</a:t>
            </a:r>
            <a:r>
              <a:rPr lang="en-US" altLang="zh-CN" sz="1900">
                <a:solidFill>
                  <a:srgbClr val="FF0000"/>
                </a:solidFill>
              </a:rPr>
              <a:t>0x804920D</a:t>
            </a:r>
            <a:r>
              <a:rPr lang="zh-CN" altLang="en-US" sz="1900">
                <a:solidFill>
                  <a:srgbClr val="FF0000"/>
                </a:solidFill>
              </a:rPr>
              <a:t>处是字符串“</a:t>
            </a:r>
            <a:r>
              <a:rPr lang="en-US" altLang="zh-CN" sz="1900">
                <a:solidFill>
                  <a:srgbClr val="FF0000"/>
                </a:solidFill>
              </a:rPr>
              <a:t>ZhangS”</a:t>
            </a:r>
            <a:r>
              <a:rPr lang="zh-CN" altLang="en-US" sz="1900">
                <a:solidFill>
                  <a:srgbClr val="FF0000"/>
                </a:solidFill>
              </a:rPr>
              <a:t>， </a:t>
            </a:r>
            <a:r>
              <a:rPr lang="en-US" altLang="zh-CN" sz="1900">
                <a:solidFill>
                  <a:srgbClr val="FF0000"/>
                </a:solidFill>
              </a:rPr>
              <a:t>0x804920E</a:t>
            </a:r>
            <a:r>
              <a:rPr lang="zh-CN" altLang="en-US" sz="1900">
                <a:solidFill>
                  <a:srgbClr val="FF0000"/>
                </a:solidFill>
              </a:rPr>
              <a:t>处是字符‘</a:t>
            </a:r>
            <a:r>
              <a:rPr lang="en-US" altLang="zh-CN" sz="1900">
                <a:solidFill>
                  <a:srgbClr val="FF0000"/>
                </a:solidFill>
              </a:rPr>
              <a:t>\0’</a:t>
            </a:r>
            <a:r>
              <a:rPr lang="zh-CN" altLang="en-US" sz="1900">
                <a:solidFill>
                  <a:srgbClr val="FF0000"/>
                </a:solidFill>
              </a:rPr>
              <a:t>，从</a:t>
            </a:r>
            <a:r>
              <a:rPr lang="en-US" altLang="zh-CN" sz="1900">
                <a:solidFill>
                  <a:srgbClr val="FF0000"/>
                </a:solidFill>
              </a:rPr>
              <a:t>0x804920F</a:t>
            </a:r>
            <a:r>
              <a:rPr lang="zh-CN" altLang="en-US" sz="1900">
                <a:solidFill>
                  <a:srgbClr val="FF0000"/>
                </a:solidFill>
              </a:rPr>
              <a:t>到</a:t>
            </a:r>
            <a:r>
              <a:rPr lang="en-US" altLang="zh-CN" sz="1900">
                <a:solidFill>
                  <a:srgbClr val="FF0000"/>
                </a:solidFill>
              </a:rPr>
              <a:t>0x8049213</a:t>
            </a:r>
            <a:r>
              <a:rPr lang="zh-CN" altLang="en-US" sz="1900">
                <a:solidFill>
                  <a:srgbClr val="FF0000"/>
                </a:solidFill>
              </a:rPr>
              <a:t>处都是空字符。</a:t>
            </a:r>
            <a:r>
              <a:rPr lang="zh-CN" altLang="en-US" b="0"/>
              <a:t> </a:t>
            </a:r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161925" y="5980113"/>
            <a:ext cx="882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unsigned xpost=x.post;”</a:t>
            </a:r>
            <a:r>
              <a:rPr lang="zh-CN" altLang="en-US" sz="2000">
                <a:solidFill>
                  <a:srgbClr val="3333CC"/>
                </a:solidFill>
              </a:rPr>
              <a:t>对应汇编指令为“</a:t>
            </a:r>
            <a:r>
              <a:rPr lang="en-US" altLang="zh-CN" sz="2000">
                <a:solidFill>
                  <a:srgbClr val="3333CC"/>
                </a:solidFill>
              </a:rPr>
              <a:t>movl 20(%edx), %eax”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69850" y="2493963"/>
            <a:ext cx="3016250" cy="2014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cont_info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id[8];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name [12];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unsigned post;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address[100];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phone[20];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};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/>
      <p:bldP spid="743430" grpId="0"/>
      <p:bldP spid="743431" grpId="0"/>
      <p:bldP spid="743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结构体数据的分配和访问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642350" cy="5895975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结构体数据作为入口参数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当结构体变量需要作为一个函数的形参时，形参和调用函数中的实参应具有相同结构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有按值传递和按地址传递两种方式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若采用按值传递，则结构成员都要复制到栈中参数区，这既增加时间开销又增加空间开销</a:t>
            </a:r>
          </a:p>
          <a:p>
            <a:pPr lvl="2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通常应按地址传递，即：在执行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指令前，仅需传递指向结构体的指针而不需复制每个成员到栈中   </a:t>
            </a: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23825" y="4194175"/>
            <a:ext cx="90201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/>
              <a:t>void stu_phone1 ( struct cont_info *</a:t>
            </a:r>
            <a:r>
              <a:rPr lang="en-US" altLang="zh-CN">
                <a:solidFill>
                  <a:srgbClr val="FF3300"/>
                </a:solidFill>
              </a:rPr>
              <a:t>s_info_ptr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{ </a:t>
            </a:r>
          </a:p>
          <a:p>
            <a:pPr eaLnBrk="1" hangingPunct="1"/>
            <a:r>
              <a:rPr lang="en-US" altLang="zh-CN"/>
              <a:t>    printf (“%s phone number: %s”, (*s_info_ptr).name, (*s_info_ptr).phone);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void stu_phone2 ( struct cont_info </a:t>
            </a:r>
            <a:r>
              <a:rPr lang="en-US" altLang="zh-CN">
                <a:solidFill>
                  <a:srgbClr val="FF3300"/>
                </a:solidFill>
              </a:rPr>
              <a:t>s_info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{ </a:t>
            </a:r>
          </a:p>
          <a:p>
            <a:pPr eaLnBrk="1" hangingPunct="1"/>
            <a:r>
              <a:rPr lang="en-US" altLang="zh-CN"/>
              <a:t>    printf (“%s phone number: %s”, s_info.name, s_info.phone);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5741988" y="4149725"/>
            <a:ext cx="166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按地址调用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5292725" y="5319713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按值调用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/>
      <p:bldP spid="744453" grpId="0"/>
      <p:bldP spid="7444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3963"/>
            <a:ext cx="4662488" cy="5445125"/>
          </a:xfrm>
          <a:prstGeom prst="rect">
            <a:avLst/>
          </a:prstGeom>
          <a:noFill/>
        </p:spPr>
      </p:pic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301038" cy="561975"/>
          </a:xfrm>
        </p:spPr>
        <p:txBody>
          <a:bodyPr/>
          <a:lstStyle/>
          <a:p>
            <a:r>
              <a:rPr lang="zh-CN" altLang="en-US" sz="3600" smtClean="0"/>
              <a:t>                        结构体数据的分配和访问</a:t>
            </a: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86100" y="682625"/>
            <a:ext cx="5619750" cy="450850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结构体数据作为入口参数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（若对应实参是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45477" name="AutoShape 5"/>
          <p:cNvSpPr>
            <a:spLocks/>
          </p:cNvSpPr>
          <p:nvPr/>
        </p:nvSpPr>
        <p:spPr bwMode="auto">
          <a:xfrm>
            <a:off x="3536950" y="4778375"/>
            <a:ext cx="179388" cy="1395413"/>
          </a:xfrm>
          <a:prstGeom prst="rightBrace">
            <a:avLst>
              <a:gd name="adj1" fmla="val 6482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3806825" y="4689475"/>
            <a:ext cx="7651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静态数据区的结构变量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7454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938" y="1133475"/>
            <a:ext cx="4437062" cy="5445125"/>
          </a:xfrm>
          <a:prstGeom prst="rect">
            <a:avLst/>
          </a:prstGeom>
          <a:noFill/>
        </p:spPr>
      </p:pic>
      <p:sp>
        <p:nvSpPr>
          <p:cNvPr id="745480" name="AutoShape 8"/>
          <p:cNvSpPr>
            <a:spLocks/>
          </p:cNvSpPr>
          <p:nvPr/>
        </p:nvSpPr>
        <p:spPr bwMode="auto">
          <a:xfrm flipH="1">
            <a:off x="4572000" y="4778375"/>
            <a:ext cx="134938" cy="1441450"/>
          </a:xfrm>
          <a:prstGeom prst="rightBrace">
            <a:avLst>
              <a:gd name="adj1" fmla="val 8901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5481" name="Group 9"/>
          <p:cNvGrpSpPr>
            <a:grpSpLocks/>
          </p:cNvGrpSpPr>
          <p:nvPr/>
        </p:nvGrpSpPr>
        <p:grpSpPr bwMode="auto">
          <a:xfrm>
            <a:off x="3041650" y="1403350"/>
            <a:ext cx="2339975" cy="1081088"/>
            <a:chOff x="1916" y="884"/>
            <a:chExt cx="1474" cy="681"/>
          </a:xfrm>
        </p:grpSpPr>
        <p:sp>
          <p:nvSpPr>
            <p:cNvPr id="745482" name="Text Box 10"/>
            <p:cNvSpPr txBox="1">
              <a:spLocks noChangeArrowheads="1"/>
            </p:cNvSpPr>
            <p:nvPr/>
          </p:nvSpPr>
          <p:spPr bwMode="auto">
            <a:xfrm>
              <a:off x="2398" y="884"/>
              <a:ext cx="9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按地址传递</a:t>
              </a:r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flipH="1">
              <a:off x="1916" y="1054"/>
              <a:ext cx="539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5484" name="Group 12"/>
          <p:cNvGrpSpPr>
            <a:grpSpLocks/>
          </p:cNvGrpSpPr>
          <p:nvPr/>
        </p:nvGrpSpPr>
        <p:grpSpPr bwMode="auto">
          <a:xfrm>
            <a:off x="7091363" y="1044575"/>
            <a:ext cx="1981200" cy="1081088"/>
            <a:chOff x="4127" y="658"/>
            <a:chExt cx="1248" cy="681"/>
          </a:xfrm>
        </p:grpSpPr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4609" y="658"/>
              <a:ext cx="76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按值传递</a:t>
              </a:r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flipH="1">
              <a:off x="4127" y="828"/>
              <a:ext cx="539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69850" y="98425"/>
            <a:ext cx="3016250" cy="2014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cont_info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id[8];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name [12];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unsigned post;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address[100];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     char phone[20];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};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/>
      <p:bldP spid="745478" grpId="0"/>
      <p:bldP spid="745480" grpId="0" animBg="1"/>
      <p:bldP spid="7454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6825" y="728663"/>
            <a:ext cx="5130800" cy="5940425"/>
          </a:xfrm>
          <a:prstGeom prst="rect">
            <a:avLst/>
          </a:prstGeom>
          <a:noFill/>
        </p:spPr>
      </p:pic>
      <p:sp>
        <p:nvSpPr>
          <p:cNvPr id="74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结构体数据的分配和访问</a:t>
            </a:r>
          </a:p>
        </p:txBody>
      </p:sp>
      <p:sp>
        <p:nvSpPr>
          <p:cNvPr id="74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773113"/>
            <a:ext cx="3690938" cy="56705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按地址传递参数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(*stu_info).name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可写成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stu_info-&gt;name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，执行以下两条指令后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movl   8(%ebp), %edx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leal    8(%edx), %eax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中存放的是字符串“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ZhangS”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静态存储区内的首地址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0x8049208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zh-CN" altLang="en-US" sz="22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3806825" y="5499100"/>
            <a:ext cx="1214438" cy="3159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502" name="Line 6"/>
          <p:cNvSpPr>
            <a:spLocks noChangeShapeType="1"/>
          </p:cNvSpPr>
          <p:nvPr/>
        </p:nvSpPr>
        <p:spPr bwMode="auto">
          <a:xfrm>
            <a:off x="7137400" y="2168525"/>
            <a:ext cx="584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03" name="Line 7"/>
          <p:cNvSpPr>
            <a:spLocks noChangeShapeType="1"/>
          </p:cNvSpPr>
          <p:nvPr/>
        </p:nvSpPr>
        <p:spPr bwMode="auto">
          <a:xfrm>
            <a:off x="7721600" y="2168525"/>
            <a:ext cx="0" cy="3870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6504" name="Line 8"/>
          <p:cNvSpPr>
            <a:spLocks noChangeShapeType="1"/>
          </p:cNvSpPr>
          <p:nvPr/>
        </p:nvSpPr>
        <p:spPr bwMode="auto">
          <a:xfrm flipH="1">
            <a:off x="7497763" y="6038850"/>
            <a:ext cx="2238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2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53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4753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753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3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54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754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544" name="Group 24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47545" name="Line 2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46" name="Line 2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547" name="Line 27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548" name="Group 28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47549" name="Line 2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0" name="Line 3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1" name="Line 3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552" name="Group 32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47553" name="Line 3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4" name="Line 3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7555" name="Group 35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47556" name="Line 3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7" name="Line 3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8" name="Line 3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559" name="Text Box 39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47560" name="Line 40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61" name="Line 41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62" name="Text Box 42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47563" name="AutoShape 43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4" name="Text Box 44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47565" name="AutoShape 45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6" name="Text Box 46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47567" name="AutoShape 47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69" name="Rectangle 49"/>
          <p:cNvSpPr>
            <a:spLocks noChangeArrowheads="1"/>
          </p:cNvSpPr>
          <p:nvPr/>
        </p:nvSpPr>
        <p:spPr bwMode="auto">
          <a:xfrm>
            <a:off x="6551613" y="188913"/>
            <a:ext cx="1133475" cy="63452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>
            <a:off x="6551613" y="35115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3" name="Line 53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4" name="Line 54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5" name="Line 55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76" name="Text Box 56"/>
          <p:cNvSpPr txBox="1">
            <a:spLocks noChangeArrowheads="1"/>
          </p:cNvSpPr>
          <p:nvPr/>
        </p:nvSpPr>
        <p:spPr bwMode="auto">
          <a:xfrm>
            <a:off x="7677150" y="274796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47577" name="Text Box 57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47578" name="Text Box 58"/>
          <p:cNvSpPr txBox="1">
            <a:spLocks noChangeArrowheads="1"/>
          </p:cNvSpPr>
          <p:nvPr/>
        </p:nvSpPr>
        <p:spPr bwMode="auto">
          <a:xfrm>
            <a:off x="7632700" y="509428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47580" name="Text Box 60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47581" name="Text Box 61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47582" name="Rectangle 62"/>
          <p:cNvSpPr>
            <a:spLocks noChangeArrowheads="1"/>
          </p:cNvSpPr>
          <p:nvPr/>
        </p:nvSpPr>
        <p:spPr bwMode="auto">
          <a:xfrm>
            <a:off x="134938" y="812800"/>
            <a:ext cx="619283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</a:t>
            </a:r>
            <a:r>
              <a:rPr lang="en-US" altLang="zh-CN" sz="2200"/>
              <a:t>movl   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200"/>
              <a:t> leal    8(%edx), %eax</a:t>
            </a:r>
          </a:p>
        </p:txBody>
      </p:sp>
      <p:sp>
        <p:nvSpPr>
          <p:cNvPr id="747583" name="Line 63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84" name="Line 64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85" name="Text Box 65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47586" name="Text Box 66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47587" name="Text Box 67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47588" name="Line 68"/>
          <p:cNvSpPr>
            <a:spLocks noChangeShapeType="1"/>
          </p:cNvSpPr>
          <p:nvPr/>
        </p:nvSpPr>
        <p:spPr bwMode="auto">
          <a:xfrm>
            <a:off x="4211638" y="47228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89" name="Text Box 69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47590" name="Text Box 70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7592" name="Rectangle 72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7593" name="Rectangle 73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7594" name="Text Box 74"/>
          <p:cNvSpPr txBox="1">
            <a:spLocks noChangeArrowheads="1"/>
          </p:cNvSpPr>
          <p:nvPr/>
        </p:nvSpPr>
        <p:spPr bwMode="auto">
          <a:xfrm>
            <a:off x="394176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47595" name="Line 75"/>
          <p:cNvSpPr>
            <a:spLocks noChangeShapeType="1"/>
          </p:cNvSpPr>
          <p:nvPr/>
        </p:nvSpPr>
        <p:spPr bwMode="auto">
          <a:xfrm>
            <a:off x="6551613" y="16287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96" name="Line 76"/>
          <p:cNvSpPr>
            <a:spLocks noChangeShapeType="1"/>
          </p:cNvSpPr>
          <p:nvPr/>
        </p:nvSpPr>
        <p:spPr bwMode="auto">
          <a:xfrm>
            <a:off x="6551613" y="22510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97" name="Text Box 77"/>
          <p:cNvSpPr txBox="1">
            <a:spLocks noChangeArrowheads="1"/>
          </p:cNvSpPr>
          <p:nvPr/>
        </p:nvSpPr>
        <p:spPr bwMode="auto">
          <a:xfrm>
            <a:off x="7721600" y="378936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47598" name="Line 78"/>
          <p:cNvSpPr>
            <a:spLocks noChangeShapeType="1"/>
          </p:cNvSpPr>
          <p:nvPr/>
        </p:nvSpPr>
        <p:spPr bwMode="auto">
          <a:xfrm>
            <a:off x="6551613" y="3062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99" name="Line 79"/>
          <p:cNvSpPr>
            <a:spLocks noChangeShapeType="1"/>
          </p:cNvSpPr>
          <p:nvPr/>
        </p:nvSpPr>
        <p:spPr bwMode="auto">
          <a:xfrm>
            <a:off x="7092950" y="3159125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00" name="Line 80"/>
          <p:cNvSpPr>
            <a:spLocks noChangeShapeType="1"/>
          </p:cNvSpPr>
          <p:nvPr/>
        </p:nvSpPr>
        <p:spPr bwMode="auto">
          <a:xfrm>
            <a:off x="6551613" y="38274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01" name="Line 81"/>
          <p:cNvSpPr>
            <a:spLocks noChangeShapeType="1"/>
          </p:cNvSpPr>
          <p:nvPr/>
        </p:nvSpPr>
        <p:spPr bwMode="auto">
          <a:xfrm>
            <a:off x="6551613" y="41417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03" name="Rectangle 8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47604" name="Rectangle 8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47605" name="Text Box 8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47606" name="Rectangle 8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47607" name="Text Box 8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47608" name="Text Box 88"/>
          <p:cNvSpPr txBox="1">
            <a:spLocks noChangeArrowheads="1"/>
          </p:cNvSpPr>
          <p:nvPr/>
        </p:nvSpPr>
        <p:spPr bwMode="auto">
          <a:xfrm>
            <a:off x="341313" y="2303463"/>
            <a:ext cx="2700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指令执行、改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</a:p>
        </p:txBody>
      </p:sp>
      <p:sp>
        <p:nvSpPr>
          <p:cNvPr id="747609" name="Text Box 89"/>
          <p:cNvSpPr txBox="1">
            <a:spLocks noChangeArrowheads="1"/>
          </p:cNvSpPr>
          <p:nvPr/>
        </p:nvSpPr>
        <p:spPr bwMode="auto">
          <a:xfrm>
            <a:off x="394176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47610" name="Rectangle 9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47611" name="Text Box 91"/>
          <p:cNvSpPr txBox="1">
            <a:spLocks noChangeArrowheads="1"/>
          </p:cNvSpPr>
          <p:nvPr/>
        </p:nvSpPr>
        <p:spPr bwMode="auto">
          <a:xfrm>
            <a:off x="1150938" y="188913"/>
            <a:ext cx="51768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 R[edx] ←M[R[ebp]+8]</a:t>
            </a:r>
          </a:p>
        </p:txBody>
      </p:sp>
      <p:sp>
        <p:nvSpPr>
          <p:cNvPr id="747612" name="Line 92"/>
          <p:cNvSpPr>
            <a:spLocks noChangeShapeType="1"/>
          </p:cNvSpPr>
          <p:nvPr/>
        </p:nvSpPr>
        <p:spPr bwMode="auto">
          <a:xfrm>
            <a:off x="161925" y="1042988"/>
            <a:ext cx="404813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13" name="Line 93"/>
          <p:cNvSpPr>
            <a:spLocks noChangeShapeType="1"/>
          </p:cNvSpPr>
          <p:nvPr/>
        </p:nvSpPr>
        <p:spPr bwMode="auto">
          <a:xfrm>
            <a:off x="6545263" y="4587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14" name="Line 94"/>
          <p:cNvSpPr>
            <a:spLocks noChangeShapeType="1"/>
          </p:cNvSpPr>
          <p:nvPr/>
        </p:nvSpPr>
        <p:spPr bwMode="auto">
          <a:xfrm>
            <a:off x="6545263" y="19367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15" name="Line 95"/>
          <p:cNvSpPr>
            <a:spLocks noChangeShapeType="1"/>
          </p:cNvSpPr>
          <p:nvPr/>
        </p:nvSpPr>
        <p:spPr bwMode="auto">
          <a:xfrm>
            <a:off x="6551613" y="27543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16" name="Text Box 96"/>
          <p:cNvSpPr txBox="1">
            <a:spLocks noChangeArrowheads="1"/>
          </p:cNvSpPr>
          <p:nvPr/>
        </p:nvSpPr>
        <p:spPr bwMode="auto">
          <a:xfrm>
            <a:off x="6867525" y="9985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08</a:t>
            </a:r>
          </a:p>
        </p:txBody>
      </p:sp>
      <p:sp>
        <p:nvSpPr>
          <p:cNvPr id="747617" name="Text Box 97"/>
          <p:cNvSpPr txBox="1">
            <a:spLocks noChangeArrowheads="1"/>
          </p:cNvSpPr>
          <p:nvPr/>
        </p:nvSpPr>
        <p:spPr bwMode="auto">
          <a:xfrm>
            <a:off x="6911975" y="13525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ff</a:t>
            </a:r>
          </a:p>
        </p:txBody>
      </p:sp>
      <p:sp>
        <p:nvSpPr>
          <p:cNvPr id="747618" name="Text Box 98"/>
          <p:cNvSpPr txBox="1">
            <a:spLocks noChangeArrowheads="1"/>
          </p:cNvSpPr>
          <p:nvPr/>
        </p:nvSpPr>
        <p:spPr bwMode="auto">
          <a:xfrm>
            <a:off x="6867525" y="194310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747619" name="Line 99"/>
          <p:cNvSpPr>
            <a:spLocks noChangeShapeType="1"/>
          </p:cNvSpPr>
          <p:nvPr/>
        </p:nvSpPr>
        <p:spPr bwMode="auto">
          <a:xfrm>
            <a:off x="7092950" y="23495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20" name="Text Box 100"/>
          <p:cNvSpPr txBox="1">
            <a:spLocks noChangeArrowheads="1"/>
          </p:cNvSpPr>
          <p:nvPr/>
        </p:nvSpPr>
        <p:spPr bwMode="auto">
          <a:xfrm>
            <a:off x="7632700" y="19367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bfff0028</a:t>
            </a:r>
          </a:p>
        </p:txBody>
      </p:sp>
      <p:sp>
        <p:nvSpPr>
          <p:cNvPr id="747621" name="Line 101"/>
          <p:cNvSpPr>
            <a:spLocks noChangeShapeType="1"/>
          </p:cNvSpPr>
          <p:nvPr/>
        </p:nvSpPr>
        <p:spPr bwMode="auto">
          <a:xfrm>
            <a:off x="6551613" y="9985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22" name="Line 102"/>
          <p:cNvSpPr>
            <a:spLocks noChangeShapeType="1"/>
          </p:cNvSpPr>
          <p:nvPr/>
        </p:nvSpPr>
        <p:spPr bwMode="auto">
          <a:xfrm>
            <a:off x="6551613" y="13589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23" name="Text Box 103"/>
          <p:cNvSpPr txBox="1">
            <a:spLocks noChangeArrowheads="1"/>
          </p:cNvSpPr>
          <p:nvPr/>
        </p:nvSpPr>
        <p:spPr bwMode="auto">
          <a:xfrm>
            <a:off x="6919913" y="1628775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f0</a:t>
            </a:r>
          </a:p>
        </p:txBody>
      </p:sp>
      <p:sp>
        <p:nvSpPr>
          <p:cNvPr id="747624" name="Line 104"/>
          <p:cNvSpPr>
            <a:spLocks noChangeShapeType="1"/>
          </p:cNvSpPr>
          <p:nvPr/>
        </p:nvSpPr>
        <p:spPr bwMode="auto">
          <a:xfrm>
            <a:off x="7092950" y="593725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7625" name="Group 105"/>
          <p:cNvGrpSpPr>
            <a:grpSpLocks/>
          </p:cNvGrpSpPr>
          <p:nvPr/>
        </p:nvGrpSpPr>
        <p:grpSpPr bwMode="auto">
          <a:xfrm>
            <a:off x="3490913" y="4271963"/>
            <a:ext cx="404812" cy="809625"/>
            <a:chOff x="2030" y="2415"/>
            <a:chExt cx="341" cy="510"/>
          </a:xfrm>
        </p:grpSpPr>
        <p:sp>
          <p:nvSpPr>
            <p:cNvPr id="747626" name="Line 106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7" name="Line 107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28" name="Rectangle 108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29" name="Line 109"/>
          <p:cNvSpPr>
            <a:spLocks noChangeShapeType="1"/>
          </p:cNvSpPr>
          <p:nvPr/>
        </p:nvSpPr>
        <p:spPr bwMode="auto">
          <a:xfrm>
            <a:off x="3895725" y="4362450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30" name="Line 110"/>
          <p:cNvSpPr>
            <a:spLocks noChangeShapeType="1"/>
          </p:cNvSpPr>
          <p:nvPr/>
        </p:nvSpPr>
        <p:spPr bwMode="auto">
          <a:xfrm>
            <a:off x="3895725" y="4992688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31" name="Line 111"/>
          <p:cNvSpPr>
            <a:spLocks noChangeShapeType="1"/>
          </p:cNvSpPr>
          <p:nvPr/>
        </p:nvSpPr>
        <p:spPr bwMode="auto">
          <a:xfrm>
            <a:off x="3895725" y="5351463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32" name="Text Box 112"/>
          <p:cNvSpPr txBox="1">
            <a:spLocks noChangeArrowheads="1"/>
          </p:cNvSpPr>
          <p:nvPr/>
        </p:nvSpPr>
        <p:spPr bwMode="auto">
          <a:xfrm>
            <a:off x="4929188" y="4002088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47633" name="Text Box 113"/>
          <p:cNvSpPr txBox="1">
            <a:spLocks noChangeArrowheads="1"/>
          </p:cNvSpPr>
          <p:nvPr/>
        </p:nvSpPr>
        <p:spPr bwMode="auto">
          <a:xfrm>
            <a:off x="4930775" y="4316413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47634" name="Text Box 114"/>
          <p:cNvSpPr txBox="1">
            <a:spLocks noChangeArrowheads="1"/>
          </p:cNvSpPr>
          <p:nvPr/>
        </p:nvSpPr>
        <p:spPr bwMode="auto">
          <a:xfrm>
            <a:off x="4930775" y="4862513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47635" name="Text Box 115"/>
          <p:cNvSpPr txBox="1">
            <a:spLocks noChangeArrowheads="1"/>
          </p:cNvSpPr>
          <p:nvPr/>
        </p:nvSpPr>
        <p:spPr bwMode="auto">
          <a:xfrm>
            <a:off x="4929188" y="5311775"/>
            <a:ext cx="3159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47636" name="Line 116"/>
          <p:cNvSpPr>
            <a:spLocks noChangeShapeType="1"/>
          </p:cNvSpPr>
          <p:nvPr/>
        </p:nvSpPr>
        <p:spPr bwMode="auto">
          <a:xfrm>
            <a:off x="4391025" y="50355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37" name="Text Box 117"/>
          <p:cNvSpPr txBox="1">
            <a:spLocks noChangeArrowheads="1"/>
          </p:cNvSpPr>
          <p:nvPr/>
        </p:nvSpPr>
        <p:spPr bwMode="auto">
          <a:xfrm>
            <a:off x="3806825" y="4632325"/>
            <a:ext cx="11715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08fff000</a:t>
            </a:r>
          </a:p>
        </p:txBody>
      </p:sp>
      <p:sp>
        <p:nvSpPr>
          <p:cNvPr id="747638" name="Line 118"/>
          <p:cNvSpPr>
            <a:spLocks noChangeShapeType="1"/>
          </p:cNvSpPr>
          <p:nvPr/>
        </p:nvSpPr>
        <p:spPr bwMode="auto">
          <a:xfrm>
            <a:off x="3895725" y="4632325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639" name="Text Box 119"/>
          <p:cNvSpPr txBox="1">
            <a:spLocks noChangeArrowheads="1"/>
          </p:cNvSpPr>
          <p:nvPr/>
        </p:nvSpPr>
        <p:spPr bwMode="auto">
          <a:xfrm>
            <a:off x="4930775" y="4672013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47640" name="Text Box 120"/>
          <p:cNvSpPr txBox="1">
            <a:spLocks noChangeArrowheads="1"/>
          </p:cNvSpPr>
          <p:nvPr/>
        </p:nvSpPr>
        <p:spPr bwMode="auto">
          <a:xfrm>
            <a:off x="3806825" y="4059238"/>
            <a:ext cx="11715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0111ffff</a:t>
            </a:r>
          </a:p>
        </p:txBody>
      </p:sp>
      <p:sp>
        <p:nvSpPr>
          <p:cNvPr id="747641" name="Text Box 121"/>
          <p:cNvSpPr txBox="1">
            <a:spLocks noChangeArrowheads="1"/>
          </p:cNvSpPr>
          <p:nvPr/>
        </p:nvSpPr>
        <p:spPr bwMode="auto">
          <a:xfrm>
            <a:off x="5111750" y="2079625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47642" name="Text Box 122"/>
          <p:cNvSpPr txBox="1">
            <a:spLocks noChangeArrowheads="1"/>
          </p:cNvSpPr>
          <p:nvPr/>
        </p:nvSpPr>
        <p:spPr bwMode="auto">
          <a:xfrm>
            <a:off x="5111750" y="2568575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437063" y="6084888"/>
            <a:ext cx="3465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采用逆向工程方法！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4855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5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5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855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4855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855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5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5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6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6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6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6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6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856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sp>
        <p:nvSpPr>
          <p:cNvPr id="748566" name="Text Box 22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8567" name="Line 23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8568" name="Group 24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48569" name="Line 2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0" name="Line 2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71" name="Line 27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8572" name="Group 28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48573" name="Line 2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4" name="Line 3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5" name="Line 3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8576" name="Group 32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48577" name="Line 3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78" name="Line 3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8579" name="Group 35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48580" name="Line 3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81" name="Line 3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582" name="Line 3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83" name="Text Box 39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48584" name="Line 40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85" name="Line 41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86" name="Text Box 42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48587" name="AutoShape 43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88" name="Text Box 44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48589" name="AutoShape 45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90" name="Text Box 46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48591" name="AutoShape 47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92" name="Line 48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3" name="Rectangle 49"/>
          <p:cNvSpPr>
            <a:spLocks noChangeArrowheads="1"/>
          </p:cNvSpPr>
          <p:nvPr/>
        </p:nvSpPr>
        <p:spPr bwMode="auto">
          <a:xfrm>
            <a:off x="6551613" y="188913"/>
            <a:ext cx="1133475" cy="63452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94" name="Line 50"/>
          <p:cNvSpPr>
            <a:spLocks noChangeShapeType="1"/>
          </p:cNvSpPr>
          <p:nvPr/>
        </p:nvSpPr>
        <p:spPr bwMode="auto">
          <a:xfrm>
            <a:off x="6551613" y="35115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5" name="Line 51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6" name="Line 52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7" name="Line 53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8" name="Line 54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599" name="Line 55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00" name="Text Box 56"/>
          <p:cNvSpPr txBox="1">
            <a:spLocks noChangeArrowheads="1"/>
          </p:cNvSpPr>
          <p:nvPr/>
        </p:nvSpPr>
        <p:spPr bwMode="auto">
          <a:xfrm>
            <a:off x="7677150" y="274796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48601" name="Text Box 57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48602" name="Text Box 58"/>
          <p:cNvSpPr txBox="1">
            <a:spLocks noChangeArrowheads="1"/>
          </p:cNvSpPr>
          <p:nvPr/>
        </p:nvSpPr>
        <p:spPr bwMode="auto">
          <a:xfrm>
            <a:off x="7632700" y="509428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48603" name="Text Box 59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48604" name="Text Box 60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48605" name="Text Box 61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48606" name="Rectangle 62"/>
          <p:cNvSpPr>
            <a:spLocks noChangeArrowheads="1"/>
          </p:cNvSpPr>
          <p:nvPr/>
        </p:nvSpPr>
        <p:spPr bwMode="auto">
          <a:xfrm>
            <a:off x="269875" y="819150"/>
            <a:ext cx="619283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</a:t>
            </a:r>
            <a:r>
              <a:rPr lang="en-US" altLang="zh-CN" sz="2200"/>
              <a:t>movl   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200"/>
              <a:t> leal    8(%edx), %eax</a:t>
            </a:r>
          </a:p>
        </p:txBody>
      </p:sp>
      <p:sp>
        <p:nvSpPr>
          <p:cNvPr id="748607" name="Line 63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08" name="Line 64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09" name="Text Box 65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48610" name="Text Box 66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48611" name="Text Box 67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48612" name="Line 68"/>
          <p:cNvSpPr>
            <a:spLocks noChangeShapeType="1"/>
          </p:cNvSpPr>
          <p:nvPr/>
        </p:nvSpPr>
        <p:spPr bwMode="auto">
          <a:xfrm>
            <a:off x="4211638" y="47228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13" name="Text Box 69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48614" name="Text Box 70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48615" name="Rectangle 71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8616" name="Rectangle 72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8617" name="Rectangle 73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48618" name="Text Box 74"/>
          <p:cNvSpPr txBox="1">
            <a:spLocks noChangeArrowheads="1"/>
          </p:cNvSpPr>
          <p:nvPr/>
        </p:nvSpPr>
        <p:spPr bwMode="auto">
          <a:xfrm>
            <a:off x="394176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48619" name="Line 75"/>
          <p:cNvSpPr>
            <a:spLocks noChangeShapeType="1"/>
          </p:cNvSpPr>
          <p:nvPr/>
        </p:nvSpPr>
        <p:spPr bwMode="auto">
          <a:xfrm>
            <a:off x="6551613" y="16287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0" name="Line 76"/>
          <p:cNvSpPr>
            <a:spLocks noChangeShapeType="1"/>
          </p:cNvSpPr>
          <p:nvPr/>
        </p:nvSpPr>
        <p:spPr bwMode="auto">
          <a:xfrm>
            <a:off x="6551613" y="22510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1" name="Text Box 77"/>
          <p:cNvSpPr txBox="1">
            <a:spLocks noChangeArrowheads="1"/>
          </p:cNvSpPr>
          <p:nvPr/>
        </p:nvSpPr>
        <p:spPr bwMode="auto">
          <a:xfrm>
            <a:off x="7721600" y="378936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48622" name="Line 78"/>
          <p:cNvSpPr>
            <a:spLocks noChangeShapeType="1"/>
          </p:cNvSpPr>
          <p:nvPr/>
        </p:nvSpPr>
        <p:spPr bwMode="auto">
          <a:xfrm>
            <a:off x="6551613" y="3062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3" name="Line 79"/>
          <p:cNvSpPr>
            <a:spLocks noChangeShapeType="1"/>
          </p:cNvSpPr>
          <p:nvPr/>
        </p:nvSpPr>
        <p:spPr bwMode="auto">
          <a:xfrm>
            <a:off x="7092950" y="3159125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4" name="Line 80"/>
          <p:cNvSpPr>
            <a:spLocks noChangeShapeType="1"/>
          </p:cNvSpPr>
          <p:nvPr/>
        </p:nvSpPr>
        <p:spPr bwMode="auto">
          <a:xfrm>
            <a:off x="6551613" y="38274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5" name="Line 81"/>
          <p:cNvSpPr>
            <a:spLocks noChangeShapeType="1"/>
          </p:cNvSpPr>
          <p:nvPr/>
        </p:nvSpPr>
        <p:spPr bwMode="auto">
          <a:xfrm>
            <a:off x="6551613" y="41417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27" name="Rectangle 8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48628" name="Rectangle 8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48629" name="Text Box 8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48630" name="Rectangle 8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48631" name="Text Box 8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48632" name="Text Box 88"/>
          <p:cNvSpPr txBox="1">
            <a:spLocks noChangeArrowheads="1"/>
          </p:cNvSpPr>
          <p:nvPr/>
        </p:nvSpPr>
        <p:spPr bwMode="auto">
          <a:xfrm>
            <a:off x="341313" y="2303463"/>
            <a:ext cx="2700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指令执行、改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</a:p>
        </p:txBody>
      </p:sp>
      <p:sp>
        <p:nvSpPr>
          <p:cNvPr id="748633" name="Text Box 89"/>
          <p:cNvSpPr txBox="1">
            <a:spLocks noChangeArrowheads="1"/>
          </p:cNvSpPr>
          <p:nvPr/>
        </p:nvSpPr>
        <p:spPr bwMode="auto">
          <a:xfrm>
            <a:off x="394176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48634" name="Rectangle 9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48635" name="Text Box 91"/>
          <p:cNvSpPr txBox="1">
            <a:spLocks noChangeArrowheads="1"/>
          </p:cNvSpPr>
          <p:nvPr/>
        </p:nvSpPr>
        <p:spPr bwMode="auto">
          <a:xfrm>
            <a:off x="1150938" y="188913"/>
            <a:ext cx="51768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 R[eax] ←R[edx]+8</a:t>
            </a:r>
          </a:p>
        </p:txBody>
      </p:sp>
      <p:sp>
        <p:nvSpPr>
          <p:cNvPr id="748636" name="Line 92"/>
          <p:cNvSpPr>
            <a:spLocks noChangeShapeType="1"/>
          </p:cNvSpPr>
          <p:nvPr/>
        </p:nvSpPr>
        <p:spPr bwMode="auto">
          <a:xfrm>
            <a:off x="250825" y="1403350"/>
            <a:ext cx="404813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37" name="Line 93"/>
          <p:cNvSpPr>
            <a:spLocks noChangeShapeType="1"/>
          </p:cNvSpPr>
          <p:nvPr/>
        </p:nvSpPr>
        <p:spPr bwMode="auto">
          <a:xfrm>
            <a:off x="6545263" y="4587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38" name="Line 94"/>
          <p:cNvSpPr>
            <a:spLocks noChangeShapeType="1"/>
          </p:cNvSpPr>
          <p:nvPr/>
        </p:nvSpPr>
        <p:spPr bwMode="auto">
          <a:xfrm>
            <a:off x="6545263" y="19367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39" name="Line 95"/>
          <p:cNvSpPr>
            <a:spLocks noChangeShapeType="1"/>
          </p:cNvSpPr>
          <p:nvPr/>
        </p:nvSpPr>
        <p:spPr bwMode="auto">
          <a:xfrm>
            <a:off x="6551613" y="27543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40" name="Text Box 96"/>
          <p:cNvSpPr txBox="1">
            <a:spLocks noChangeArrowheads="1"/>
          </p:cNvSpPr>
          <p:nvPr/>
        </p:nvSpPr>
        <p:spPr bwMode="auto">
          <a:xfrm>
            <a:off x="6867525" y="9985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08</a:t>
            </a:r>
          </a:p>
        </p:txBody>
      </p:sp>
      <p:sp>
        <p:nvSpPr>
          <p:cNvPr id="748641" name="Text Box 97"/>
          <p:cNvSpPr txBox="1">
            <a:spLocks noChangeArrowheads="1"/>
          </p:cNvSpPr>
          <p:nvPr/>
        </p:nvSpPr>
        <p:spPr bwMode="auto">
          <a:xfrm>
            <a:off x="6911975" y="13525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ff</a:t>
            </a:r>
          </a:p>
        </p:txBody>
      </p:sp>
      <p:sp>
        <p:nvSpPr>
          <p:cNvPr id="748642" name="Text Box 98"/>
          <p:cNvSpPr txBox="1">
            <a:spLocks noChangeArrowheads="1"/>
          </p:cNvSpPr>
          <p:nvPr/>
        </p:nvSpPr>
        <p:spPr bwMode="auto">
          <a:xfrm>
            <a:off x="6867525" y="194310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748643" name="Line 99"/>
          <p:cNvSpPr>
            <a:spLocks noChangeShapeType="1"/>
          </p:cNvSpPr>
          <p:nvPr/>
        </p:nvSpPr>
        <p:spPr bwMode="auto">
          <a:xfrm>
            <a:off x="7092950" y="23495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44" name="Text Box 100"/>
          <p:cNvSpPr txBox="1">
            <a:spLocks noChangeArrowheads="1"/>
          </p:cNvSpPr>
          <p:nvPr/>
        </p:nvSpPr>
        <p:spPr bwMode="auto">
          <a:xfrm>
            <a:off x="7632700" y="19367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bfff0028</a:t>
            </a:r>
          </a:p>
        </p:txBody>
      </p:sp>
      <p:sp>
        <p:nvSpPr>
          <p:cNvPr id="748645" name="Line 101"/>
          <p:cNvSpPr>
            <a:spLocks noChangeShapeType="1"/>
          </p:cNvSpPr>
          <p:nvPr/>
        </p:nvSpPr>
        <p:spPr bwMode="auto">
          <a:xfrm>
            <a:off x="6551613" y="9985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46" name="Line 102"/>
          <p:cNvSpPr>
            <a:spLocks noChangeShapeType="1"/>
          </p:cNvSpPr>
          <p:nvPr/>
        </p:nvSpPr>
        <p:spPr bwMode="auto">
          <a:xfrm>
            <a:off x="6551613" y="13589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47" name="Text Box 103"/>
          <p:cNvSpPr txBox="1">
            <a:spLocks noChangeArrowheads="1"/>
          </p:cNvSpPr>
          <p:nvPr/>
        </p:nvSpPr>
        <p:spPr bwMode="auto">
          <a:xfrm>
            <a:off x="6919913" y="1628775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f0</a:t>
            </a:r>
          </a:p>
        </p:txBody>
      </p:sp>
      <p:sp>
        <p:nvSpPr>
          <p:cNvPr id="748648" name="Line 104"/>
          <p:cNvSpPr>
            <a:spLocks noChangeShapeType="1"/>
          </p:cNvSpPr>
          <p:nvPr/>
        </p:nvSpPr>
        <p:spPr bwMode="auto">
          <a:xfrm>
            <a:off x="7092950" y="593725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8649" name="Group 105"/>
          <p:cNvGrpSpPr>
            <a:grpSpLocks/>
          </p:cNvGrpSpPr>
          <p:nvPr/>
        </p:nvGrpSpPr>
        <p:grpSpPr bwMode="auto">
          <a:xfrm>
            <a:off x="3490913" y="4271963"/>
            <a:ext cx="404812" cy="809625"/>
            <a:chOff x="2030" y="2415"/>
            <a:chExt cx="341" cy="510"/>
          </a:xfrm>
        </p:grpSpPr>
        <p:sp>
          <p:nvSpPr>
            <p:cNvPr id="748650" name="Line 106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651" name="Line 107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652" name="Rectangle 108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653" name="Line 109"/>
          <p:cNvSpPr>
            <a:spLocks noChangeShapeType="1"/>
          </p:cNvSpPr>
          <p:nvPr/>
        </p:nvSpPr>
        <p:spPr bwMode="auto">
          <a:xfrm>
            <a:off x="3895725" y="4362450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54" name="Line 110"/>
          <p:cNvSpPr>
            <a:spLocks noChangeShapeType="1"/>
          </p:cNvSpPr>
          <p:nvPr/>
        </p:nvSpPr>
        <p:spPr bwMode="auto">
          <a:xfrm>
            <a:off x="3895725" y="4992688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55" name="Line 111"/>
          <p:cNvSpPr>
            <a:spLocks noChangeShapeType="1"/>
          </p:cNvSpPr>
          <p:nvPr/>
        </p:nvSpPr>
        <p:spPr bwMode="auto">
          <a:xfrm>
            <a:off x="3895725" y="5351463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56" name="Text Box 112"/>
          <p:cNvSpPr txBox="1">
            <a:spLocks noChangeArrowheads="1"/>
          </p:cNvSpPr>
          <p:nvPr/>
        </p:nvSpPr>
        <p:spPr bwMode="auto">
          <a:xfrm>
            <a:off x="4929188" y="4002088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48657" name="Text Box 113"/>
          <p:cNvSpPr txBox="1">
            <a:spLocks noChangeArrowheads="1"/>
          </p:cNvSpPr>
          <p:nvPr/>
        </p:nvSpPr>
        <p:spPr bwMode="auto">
          <a:xfrm>
            <a:off x="4930775" y="4316413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48658" name="Text Box 114"/>
          <p:cNvSpPr txBox="1">
            <a:spLocks noChangeArrowheads="1"/>
          </p:cNvSpPr>
          <p:nvPr/>
        </p:nvSpPr>
        <p:spPr bwMode="auto">
          <a:xfrm>
            <a:off x="4930775" y="4862513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48659" name="Text Box 115"/>
          <p:cNvSpPr txBox="1">
            <a:spLocks noChangeArrowheads="1"/>
          </p:cNvSpPr>
          <p:nvPr/>
        </p:nvSpPr>
        <p:spPr bwMode="auto">
          <a:xfrm>
            <a:off x="4929188" y="5311775"/>
            <a:ext cx="3159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48660" name="Line 116"/>
          <p:cNvSpPr>
            <a:spLocks noChangeShapeType="1"/>
          </p:cNvSpPr>
          <p:nvPr/>
        </p:nvSpPr>
        <p:spPr bwMode="auto">
          <a:xfrm>
            <a:off x="4391025" y="50355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61" name="Text Box 117"/>
          <p:cNvSpPr txBox="1">
            <a:spLocks noChangeArrowheads="1"/>
          </p:cNvSpPr>
          <p:nvPr/>
        </p:nvSpPr>
        <p:spPr bwMode="auto">
          <a:xfrm>
            <a:off x="3806825" y="4632325"/>
            <a:ext cx="11715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08fff000</a:t>
            </a:r>
          </a:p>
        </p:txBody>
      </p:sp>
      <p:sp>
        <p:nvSpPr>
          <p:cNvPr id="748662" name="Line 118"/>
          <p:cNvSpPr>
            <a:spLocks noChangeShapeType="1"/>
          </p:cNvSpPr>
          <p:nvPr/>
        </p:nvSpPr>
        <p:spPr bwMode="auto">
          <a:xfrm>
            <a:off x="3895725" y="4632325"/>
            <a:ext cx="103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8663" name="Text Box 119"/>
          <p:cNvSpPr txBox="1">
            <a:spLocks noChangeArrowheads="1"/>
          </p:cNvSpPr>
          <p:nvPr/>
        </p:nvSpPr>
        <p:spPr bwMode="auto">
          <a:xfrm>
            <a:off x="4930775" y="4672013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48664" name="Text Box 120"/>
          <p:cNvSpPr txBox="1">
            <a:spLocks noChangeArrowheads="1"/>
          </p:cNvSpPr>
          <p:nvPr/>
        </p:nvSpPr>
        <p:spPr bwMode="auto">
          <a:xfrm>
            <a:off x="3806825" y="4059238"/>
            <a:ext cx="11715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08fff008</a:t>
            </a:r>
          </a:p>
        </p:txBody>
      </p:sp>
      <p:sp>
        <p:nvSpPr>
          <p:cNvPr id="748665" name="Text Box 121"/>
          <p:cNvSpPr txBox="1">
            <a:spLocks noChangeArrowheads="1"/>
          </p:cNvSpPr>
          <p:nvPr/>
        </p:nvSpPr>
        <p:spPr bwMode="auto">
          <a:xfrm>
            <a:off x="5111750" y="2079625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48666" name="Text Box 122"/>
          <p:cNvSpPr txBox="1">
            <a:spLocks noChangeArrowheads="1"/>
          </p:cNvSpPr>
          <p:nvPr/>
        </p:nvSpPr>
        <p:spPr bwMode="auto">
          <a:xfrm>
            <a:off x="5111750" y="2568575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6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结构体数据的分配和访问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73113"/>
            <a:ext cx="3644900" cy="4770437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按值传递参数</a:t>
            </a:r>
          </a:p>
          <a:p>
            <a:pPr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所有成员值作为实参存到参数区。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stu_info.name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送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的指令序列为：</a:t>
            </a:r>
          </a:p>
          <a:p>
            <a:pPr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leal   8(%ebp), %edx</a:t>
            </a:r>
          </a:p>
          <a:p>
            <a:pPr>
              <a:buFontTx/>
              <a:buNone/>
            </a:pP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leal   8(%edx), %eax</a:t>
            </a:r>
          </a:p>
          <a:p>
            <a:pPr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  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中存放的是“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ZhangS”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栈内参数区首址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728663"/>
            <a:ext cx="4797425" cy="5445125"/>
          </a:xfrm>
          <a:prstGeom prst="rect">
            <a:avLst/>
          </a:prstGeom>
          <a:noFill/>
        </p:spPr>
      </p:pic>
      <p:sp>
        <p:nvSpPr>
          <p:cNvPr id="749573" name="Line 5"/>
          <p:cNvSpPr>
            <a:spLocks noChangeShapeType="1"/>
          </p:cNvSpPr>
          <p:nvPr/>
        </p:nvSpPr>
        <p:spPr bwMode="auto">
          <a:xfrm>
            <a:off x="2185988" y="1808163"/>
            <a:ext cx="3195637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74" name="Line 6"/>
          <p:cNvSpPr>
            <a:spLocks noChangeShapeType="1"/>
          </p:cNvSpPr>
          <p:nvPr/>
        </p:nvSpPr>
        <p:spPr bwMode="auto">
          <a:xfrm flipV="1">
            <a:off x="2727325" y="2798763"/>
            <a:ext cx="2159000" cy="14398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431800" y="5003800"/>
            <a:ext cx="7764463" cy="1679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>
                <a:solidFill>
                  <a:srgbClr val="0000CC"/>
                </a:solidFill>
              </a:rPr>
              <a:t>stu_phone1</a:t>
            </a:r>
            <a:r>
              <a:rPr lang="zh-CN" altLang="en-US" sz="2000">
                <a:solidFill>
                  <a:srgbClr val="0000CC"/>
                </a:solidFill>
              </a:rPr>
              <a:t>和</a:t>
            </a:r>
            <a:r>
              <a:rPr lang="en-US" altLang="zh-CN" sz="2000">
                <a:solidFill>
                  <a:srgbClr val="0000CC"/>
                </a:solidFill>
              </a:rPr>
              <a:t>stu_phone2</a:t>
            </a:r>
            <a:r>
              <a:rPr lang="zh-CN" altLang="en-US" sz="2000">
                <a:solidFill>
                  <a:srgbClr val="0000CC"/>
                </a:solidFill>
              </a:rPr>
              <a:t>功能相同，但两者的时、空开销都不一样。后者开销大，因为它需对结构体成员整体从静态区复制到栈中，需要很多条</a:t>
            </a:r>
            <a:r>
              <a:rPr lang="en-US" altLang="zh-CN" sz="2000">
                <a:solidFill>
                  <a:srgbClr val="0000CC"/>
                </a:solidFill>
              </a:rPr>
              <a:t>mov</a:t>
            </a:r>
            <a:r>
              <a:rPr lang="zh-CN" altLang="en-US" sz="2000">
                <a:solidFill>
                  <a:srgbClr val="0000CC"/>
                </a:solidFill>
              </a:rPr>
              <a:t>或其他指令，从而执行时间更长，并占更多栈空间和代码空间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3" grpId="0" animBg="1"/>
      <p:bldP spid="749574" grpId="0" animBg="1"/>
      <p:bldP spid="7495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联合体数据的分配和访问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17563"/>
            <a:ext cx="8356600" cy="585787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2200" smtClean="0">
                <a:ea typeface="微软雅黑" pitchFamily="34" charset="-122"/>
              </a:rPr>
              <a:t>联合体各成员共享存储空间，按最大长度成员所需空间大小为目标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341313" y="1289050"/>
            <a:ext cx="247491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union uarea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char  c_data;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short s_data;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int      i_data;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 long   l_data;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};</a:t>
            </a:r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3267075" y="1403350"/>
            <a:ext cx="5219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15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IA-32</a:t>
            </a:r>
            <a:r>
              <a:rPr lang="zh-CN" altLang="en-US" sz="2000">
                <a:solidFill>
                  <a:srgbClr val="FF0000"/>
                </a:solidFill>
              </a:rPr>
              <a:t>中编译时，</a:t>
            </a:r>
            <a:r>
              <a:rPr lang="en-US" altLang="zh-CN" sz="2000">
                <a:solidFill>
                  <a:srgbClr val="FF0000"/>
                </a:solidFill>
              </a:rPr>
              <a:t>long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int</a:t>
            </a:r>
            <a:r>
              <a:rPr lang="zh-CN" altLang="en-US" sz="2000">
                <a:solidFill>
                  <a:srgbClr val="FF0000"/>
                </a:solidFill>
              </a:rPr>
              <a:t>长度一样，故</a:t>
            </a:r>
            <a:r>
              <a:rPr lang="en-US" altLang="zh-CN" sz="2000">
                <a:solidFill>
                  <a:srgbClr val="FF0000"/>
                </a:solidFill>
              </a:rPr>
              <a:t>uarea</a:t>
            </a:r>
            <a:r>
              <a:rPr lang="zh-CN" altLang="en-US" sz="2000">
                <a:solidFill>
                  <a:srgbClr val="FF0000"/>
                </a:solidFill>
              </a:rPr>
              <a:t>所占空间为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个字节。而对于与</a:t>
            </a:r>
            <a:r>
              <a:rPr lang="en-US" altLang="zh-CN" sz="2000">
                <a:solidFill>
                  <a:srgbClr val="FF0000"/>
                </a:solidFill>
              </a:rPr>
              <a:t>uarea</a:t>
            </a:r>
            <a:r>
              <a:rPr lang="zh-CN" altLang="en-US" sz="2000">
                <a:solidFill>
                  <a:srgbClr val="FF0000"/>
                </a:solidFill>
              </a:rPr>
              <a:t>有相同成员的</a:t>
            </a:r>
            <a:r>
              <a:rPr lang="zh-CN" altLang="en-US" sz="2000">
                <a:solidFill>
                  <a:srgbClr val="3333CC"/>
                </a:solidFill>
              </a:rPr>
              <a:t>结构型变量</a:t>
            </a:r>
            <a:r>
              <a:rPr lang="zh-CN" altLang="en-US" sz="2000">
                <a:solidFill>
                  <a:srgbClr val="FF0000"/>
                </a:solidFill>
              </a:rPr>
              <a:t>来说，其占用空间大小至少有</a:t>
            </a:r>
            <a:r>
              <a:rPr lang="en-US" altLang="zh-CN" sz="2000">
                <a:solidFill>
                  <a:srgbClr val="FF0000"/>
                </a:solidFill>
              </a:rPr>
              <a:t>11</a:t>
            </a:r>
            <a:r>
              <a:rPr lang="zh-CN" altLang="en-US" sz="2000">
                <a:solidFill>
                  <a:srgbClr val="FF0000"/>
                </a:solidFill>
              </a:rPr>
              <a:t>个字节，对齐的话则占用更多。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85763" y="4059238"/>
            <a:ext cx="8177212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>
                <a:latin typeface="Arial" charset="0"/>
              </a:rPr>
              <a:t>通常用于特殊场合，如，当事先知道某种数据结构中的不同字段的使用时间是互斥的，就可将这些字段声明为联合，以减少空间。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>
                <a:latin typeface="Arial" charset="0"/>
              </a:rPr>
              <a:t>但有时会得不偿失，可能只会减少少量空间却大大增加处理复杂性。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联合体数据的分配和访问</a:t>
            </a:r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252413" y="1749425"/>
            <a:ext cx="37798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unsigned float2unsign( float f)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union {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         float f;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         unsigned u;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} tmp_union;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tmp_union.f=f;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     return tmp_union.u;</a:t>
            </a:r>
          </a:p>
          <a:p>
            <a:pPr eaLnBrk="1" hangingPunct="1">
              <a:tabLst>
                <a:tab pos="542925" algn="l"/>
              </a:tabLst>
            </a:pPr>
            <a:r>
              <a:rPr lang="en-US" altLang="zh-CN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51620" name="Rectangle 4"/>
          <p:cNvSpPr>
            <a:spLocks noChangeArrowheads="1"/>
          </p:cNvSpPr>
          <p:nvPr>
            <p:ph type="body" idx="1"/>
          </p:nvPr>
        </p:nvSpPr>
        <p:spPr>
          <a:xfrm>
            <a:off x="476250" y="728663"/>
            <a:ext cx="8229600" cy="5218112"/>
          </a:xfrm>
          <a:noFill/>
          <a:ln/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还可实现对相同位序列进行不同数据类型的解释</a:t>
            </a:r>
            <a:r>
              <a:rPr lang="zh-CN" altLang="en-US" smtClean="0"/>
              <a:t> </a:t>
            </a:r>
          </a:p>
          <a:p>
            <a:endParaRPr lang="zh-CN" altLang="en-US" sz="2000" smtClean="0"/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3536950" y="1425575"/>
            <a:ext cx="5265738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rgbClr val="996600"/>
                </a:solidFill>
              </a:rPr>
              <a:t>函数形参是</a:t>
            </a:r>
            <a:r>
              <a:rPr lang="en-US" altLang="zh-CN" sz="2000">
                <a:solidFill>
                  <a:srgbClr val="996600"/>
                </a:solidFill>
              </a:rPr>
              <a:t>float</a:t>
            </a:r>
            <a:r>
              <a:rPr lang="zh-CN" altLang="en-US" sz="2000">
                <a:solidFill>
                  <a:srgbClr val="996600"/>
                </a:solidFill>
              </a:rPr>
              <a:t>型，按值传递参数，因而传递过来的实参是</a:t>
            </a:r>
            <a:r>
              <a:rPr lang="en-US" altLang="zh-CN" sz="2000">
                <a:solidFill>
                  <a:srgbClr val="996600"/>
                </a:solidFill>
              </a:rPr>
              <a:t>float</a:t>
            </a:r>
            <a:r>
              <a:rPr lang="zh-CN" altLang="en-US" sz="2000">
                <a:solidFill>
                  <a:srgbClr val="996600"/>
                </a:solidFill>
              </a:rPr>
              <a:t>型数据，赋值给非静态局部变量（联合体变量成员）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rgbClr val="CC3300"/>
                </a:solidFill>
              </a:rPr>
              <a:t>过程体为</a:t>
            </a:r>
            <a:r>
              <a:rPr lang="en-US" altLang="zh-CN" sz="2000">
                <a:solidFill>
                  <a:srgbClr val="CC3300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8(%ebp), %eax</a:t>
            </a:r>
            <a:endParaRPr lang="zh-CN" altLang="en-US" sz="2000">
              <a:solidFill>
                <a:srgbClr val="CC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%eax, -4(%ebp) </a:t>
            </a:r>
            <a:endParaRPr lang="zh-CN" altLang="en-US" sz="2000">
              <a:solidFill>
                <a:srgbClr val="CC33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movl -4(%ebp) , %eax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将存放在地址</a:t>
            </a:r>
            <a:r>
              <a:rPr lang="en-US" altLang="zh-CN" sz="2000">
                <a:solidFill>
                  <a:schemeClr val="accent2"/>
                </a:solidFill>
              </a:rPr>
              <a:t>R[ebp]+8</a:t>
            </a:r>
            <a:r>
              <a:rPr lang="zh-CN" altLang="en-US" sz="2000">
                <a:solidFill>
                  <a:schemeClr val="accent2"/>
                </a:solidFill>
              </a:rPr>
              <a:t>处的入口参数 </a:t>
            </a:r>
            <a:r>
              <a:rPr lang="en-US" altLang="zh-CN" sz="2000">
                <a:solidFill>
                  <a:schemeClr val="accent2"/>
                </a:solidFill>
              </a:rPr>
              <a:t>f </a:t>
            </a:r>
            <a:r>
              <a:rPr lang="zh-CN" altLang="en-US" sz="2000">
                <a:solidFill>
                  <a:schemeClr val="accent2"/>
                </a:solidFill>
              </a:rPr>
              <a:t>送到</a:t>
            </a: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（返回值）</a:t>
            </a:r>
          </a:p>
          <a:p>
            <a:pPr eaLnBrk="1" hangingPunct="1"/>
            <a:endParaRPr lang="zh-CN" altLang="en-US" b="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385763" y="4914900"/>
            <a:ext cx="850741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zh-CN" altLang="en-US" b="0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从该例可看出：</a:t>
            </a:r>
            <a:r>
              <a:rPr lang="zh-CN" altLang="en-US" sz="2000">
                <a:solidFill>
                  <a:srgbClr val="CC3300"/>
                </a:solidFill>
              </a:rPr>
              <a:t>机器级代码并不区分所处理对象的数据类型，不管高级语言中将其说明成</a:t>
            </a:r>
            <a:r>
              <a:rPr lang="en-US" altLang="zh-CN" sz="2000">
                <a:solidFill>
                  <a:srgbClr val="CC3300"/>
                </a:solidFill>
              </a:rPr>
              <a:t>float</a:t>
            </a:r>
            <a:r>
              <a:rPr lang="zh-CN" altLang="en-US" sz="2000">
                <a:solidFill>
                  <a:srgbClr val="CC3300"/>
                </a:solidFill>
              </a:rPr>
              <a:t>型还是</a:t>
            </a:r>
            <a:r>
              <a:rPr lang="en-US" altLang="zh-CN" sz="2000">
                <a:solidFill>
                  <a:srgbClr val="CC3300"/>
                </a:solidFill>
              </a:rPr>
              <a:t>int</a:t>
            </a:r>
            <a:r>
              <a:rPr lang="zh-CN" altLang="en-US" sz="2000">
                <a:solidFill>
                  <a:srgbClr val="CC3300"/>
                </a:solidFill>
              </a:rPr>
              <a:t>型或</a:t>
            </a:r>
            <a:r>
              <a:rPr lang="en-US" altLang="zh-CN" sz="2000">
                <a:solidFill>
                  <a:srgbClr val="CC3300"/>
                </a:solidFill>
              </a:rPr>
              <a:t>unsigned</a:t>
            </a:r>
            <a:r>
              <a:rPr lang="zh-CN" altLang="en-US" sz="2000">
                <a:solidFill>
                  <a:srgbClr val="CC3300"/>
                </a:solidFill>
              </a:rPr>
              <a:t>型，都把它当成一个</a:t>
            </a:r>
            <a:r>
              <a:rPr lang="en-US" altLang="zh-CN" sz="2000">
                <a:solidFill>
                  <a:srgbClr val="CC3300"/>
                </a:solidFill>
              </a:rPr>
              <a:t>0/1</a:t>
            </a:r>
            <a:r>
              <a:rPr lang="zh-CN" altLang="en-US" sz="2000">
                <a:solidFill>
                  <a:srgbClr val="CC3300"/>
                </a:solidFill>
              </a:rPr>
              <a:t>序列来处理。</a:t>
            </a:r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2906713" y="2414588"/>
            <a:ext cx="18907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 flipV="1">
            <a:off x="2276475" y="3765550"/>
            <a:ext cx="2970213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51625" name="Group 9"/>
          <p:cNvGrpSpPr>
            <a:grpSpLocks/>
          </p:cNvGrpSpPr>
          <p:nvPr/>
        </p:nvGrpSpPr>
        <p:grpSpPr bwMode="auto">
          <a:xfrm>
            <a:off x="6507163" y="3584575"/>
            <a:ext cx="1890712" cy="630238"/>
            <a:chOff x="4099" y="2188"/>
            <a:chExt cx="1191" cy="397"/>
          </a:xfrm>
        </p:grpSpPr>
        <p:sp>
          <p:nvSpPr>
            <p:cNvPr id="751626" name="AutoShape 10"/>
            <p:cNvSpPr>
              <a:spLocks/>
            </p:cNvSpPr>
            <p:nvPr/>
          </p:nvSpPr>
          <p:spPr bwMode="auto">
            <a:xfrm>
              <a:off x="4099" y="2188"/>
              <a:ext cx="170" cy="397"/>
            </a:xfrm>
            <a:prstGeom prst="rightBrace">
              <a:avLst>
                <a:gd name="adj1" fmla="val 1946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27" name="Text Box 11"/>
            <p:cNvSpPr txBox="1">
              <a:spLocks noChangeArrowheads="1"/>
            </p:cNvSpPr>
            <p:nvPr/>
          </p:nvSpPr>
          <p:spPr bwMode="auto">
            <a:xfrm>
              <a:off x="4241" y="2245"/>
              <a:ext cx="104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可优化掉！</a:t>
              </a:r>
            </a:p>
          </p:txBody>
        </p:sp>
      </p:grpSp>
      <p:sp>
        <p:nvSpPr>
          <p:cNvPr id="751628" name="Line 12"/>
          <p:cNvSpPr>
            <a:spLocks noChangeShapeType="1"/>
          </p:cNvSpPr>
          <p:nvPr/>
        </p:nvSpPr>
        <p:spPr bwMode="auto">
          <a:xfrm flipV="1">
            <a:off x="3176588" y="4170363"/>
            <a:ext cx="1260475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/>
      <p:bldP spid="751622" grpId="0"/>
      <p:bldP spid="751623" grpId="0" animBg="1"/>
      <p:bldP spid="751624" grpId="0" animBg="1"/>
      <p:bldP spid="7516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" y="0"/>
            <a:ext cx="8280400" cy="6858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typedef struct{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struct {          uint32_t  eax;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ecx;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ebx;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ebp;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esi;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			uint32_t  edi;};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 union{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uint32_t  _32;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uint16_t  _16;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	uint8_t  _8[2];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	 } gpr[8];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	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swaddr_t  eip;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} CPU_state;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extern CPU_state cpu;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R_EAX, R_ECX, R_EDX, R_EBX, R_ESP, R_EBP, R_ESI, R_EDI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R_AX, R_CX, R_DX, R_BX, R_SP, R_BP, R_SI, R_DI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enum { R_AL, R_CL, R_DL, R_BL, R_AH, R_CH, R_DH, R_BH };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7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reg_l(index)   (cpu.gpr[index]._32)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reg_w(index)  (cpu.gpr[index]._16)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#define reg_b(index)  (cpu.gpr[index &amp; 0x3]._8[index &gt;&gt; 2])</a:t>
            </a:r>
            <a:endParaRPr lang="zh-CN" altLang="en-US" sz="17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302125" y="593725"/>
            <a:ext cx="4340225" cy="561975"/>
          </a:xfrm>
          <a:noFill/>
          <a:ln/>
        </p:spPr>
        <p:txBody>
          <a:bodyPr/>
          <a:lstStyle/>
          <a:p>
            <a:r>
              <a:rPr lang="en-US" altLang="zh-CN" sz="3600" smtClean="0"/>
              <a:t>PA</a:t>
            </a:r>
            <a:r>
              <a:rPr lang="zh-CN" altLang="en-US" sz="3600" smtClean="0"/>
              <a:t>中模拟的</a:t>
            </a:r>
            <a:br>
              <a:rPr lang="zh-CN" altLang="en-US" sz="3600" smtClean="0"/>
            </a:br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algn="l"/>
            <a:r>
              <a:rPr lang="zh-CN" altLang="en-US" sz="3600" smtClean="0"/>
              <a:t>联合体数据的分配和访问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31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利用嵌套可定义链表结构 </a:t>
            </a:r>
          </a:p>
        </p:txBody>
      </p:sp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115888" y="1219200"/>
            <a:ext cx="3236912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union node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struct {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int *ptr;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int data1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} node1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struct {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 int data2;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    union node *next;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      } node2;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};</a:t>
            </a:r>
          </a:p>
        </p:txBody>
      </p:sp>
      <p:pic>
        <p:nvPicPr>
          <p:cNvPr id="7536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0"/>
            <a:ext cx="4437062" cy="6084888"/>
          </a:xfrm>
          <a:prstGeom prst="rect">
            <a:avLst/>
          </a:prstGeom>
          <a:noFill/>
        </p:spPr>
      </p:pic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8397875" y="2303463"/>
            <a:ext cx="4953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动态链表通常在堆区</a:t>
            </a:r>
          </a:p>
        </p:txBody>
      </p:sp>
      <p:grpSp>
        <p:nvGrpSpPr>
          <p:cNvPr id="753682" name="Group 18"/>
          <p:cNvGrpSpPr>
            <a:grpSpLocks/>
          </p:cNvGrpSpPr>
          <p:nvPr/>
        </p:nvGrpSpPr>
        <p:grpSpPr bwMode="auto">
          <a:xfrm>
            <a:off x="7858125" y="5049838"/>
            <a:ext cx="1108075" cy="366712"/>
            <a:chOff x="4921" y="3181"/>
            <a:chExt cx="698" cy="231"/>
          </a:xfrm>
        </p:grpSpPr>
        <p:sp>
          <p:nvSpPr>
            <p:cNvPr id="753673" name="Text Box 9"/>
            <p:cNvSpPr txBox="1">
              <a:spLocks noChangeArrowheads="1"/>
            </p:cNvSpPr>
            <p:nvPr/>
          </p:nvSpPr>
          <p:spPr bwMode="auto">
            <a:xfrm>
              <a:off x="5120" y="318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996600"/>
                  </a:solidFill>
                  <a:latin typeface="Arial" charset="0"/>
                </a:rPr>
                <a:t>表头</a:t>
              </a:r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flipH="1" flipV="1">
              <a:off x="4921" y="3294"/>
              <a:ext cx="227" cy="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3675" name="Rectangle 11"/>
          <p:cNvSpPr>
            <a:spLocks noChangeArrowheads="1"/>
          </p:cNvSpPr>
          <p:nvPr/>
        </p:nvSpPr>
        <p:spPr bwMode="auto">
          <a:xfrm>
            <a:off x="2411413" y="1325563"/>
            <a:ext cx="257492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8(%ebp), %ecx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4(%ecx), %edx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(%edx),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(%eax),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addl   (%ecx), %eax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1900">
                <a:latin typeface="Arial" charset="0"/>
                <a:ea typeface="宋体" pitchFamily="2" charset="-122"/>
              </a:rPr>
              <a:t>movl  %eax, 4(%edx)</a:t>
            </a:r>
          </a:p>
        </p:txBody>
      </p:sp>
      <p:sp>
        <p:nvSpPr>
          <p:cNvPr id="753676" name="AutoShape 12"/>
          <p:cNvSpPr>
            <a:spLocks noChangeArrowheads="1"/>
          </p:cNvSpPr>
          <p:nvPr/>
        </p:nvSpPr>
        <p:spPr bwMode="auto">
          <a:xfrm>
            <a:off x="4122738" y="3384550"/>
            <a:ext cx="404812" cy="1709738"/>
          </a:xfrm>
          <a:prstGeom prst="upArrow">
            <a:avLst>
              <a:gd name="adj1" fmla="val 39398"/>
              <a:gd name="adj2" fmla="val 79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53677" name="Text Box 13"/>
          <p:cNvSpPr txBox="1">
            <a:spLocks noChangeArrowheads="1"/>
          </p:cNvSpPr>
          <p:nvPr/>
        </p:nvSpPr>
        <p:spPr bwMode="auto">
          <a:xfrm>
            <a:off x="4392613" y="3706813"/>
            <a:ext cx="1214437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</a:rPr>
              <a:t>问题：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(ECX)=?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(EDX)=?</a:t>
            </a:r>
          </a:p>
        </p:txBody>
      </p:sp>
      <p:sp>
        <p:nvSpPr>
          <p:cNvPr id="753678" name="Rectangle 14"/>
          <p:cNvSpPr>
            <a:spLocks noChangeArrowheads="1"/>
          </p:cNvSpPr>
          <p:nvPr/>
        </p:nvSpPr>
        <p:spPr bwMode="auto">
          <a:xfrm>
            <a:off x="71438" y="5435600"/>
            <a:ext cx="8947150" cy="873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void node_proc ( union node *np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np-&gt;</a:t>
            </a:r>
            <a:r>
              <a:rPr lang="en-US" altLang="zh-CN">
                <a:latin typeface="Arial" charset="0"/>
                <a:ea typeface="宋体" pitchFamily="2" charset="-122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next-&gt;</a:t>
            </a:r>
            <a:r>
              <a:rPr lang="en-US" altLang="zh-CN">
                <a:latin typeface="Arial" charset="0"/>
              </a:rPr>
              <a:t>node1.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data1=*(np-&gt;</a:t>
            </a:r>
            <a:r>
              <a:rPr lang="en-US" altLang="zh-CN">
                <a:latin typeface="Arial" charset="0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next-&gt;</a:t>
            </a:r>
            <a:r>
              <a:rPr lang="en-US" altLang="zh-CN">
                <a:latin typeface="Arial" charset="0"/>
              </a:rPr>
              <a:t>node1.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ptr)+np-&gt;</a:t>
            </a:r>
            <a:r>
              <a:rPr lang="en-US" altLang="zh-CN">
                <a:latin typeface="Arial" charset="0"/>
              </a:rPr>
              <a:t>node2.</a:t>
            </a:r>
            <a:r>
              <a:rPr lang="en-US" altLang="zh-CN">
                <a:solidFill>
                  <a:srgbClr val="CC3300"/>
                </a:solidFill>
                <a:latin typeface="Arial" charset="0"/>
                <a:ea typeface="宋体" pitchFamily="2" charset="-122"/>
              </a:rPr>
              <a:t>data2;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753679" name="Line 15"/>
          <p:cNvSpPr>
            <a:spLocks noChangeShapeType="1"/>
          </p:cNvSpPr>
          <p:nvPr/>
        </p:nvSpPr>
        <p:spPr bwMode="auto">
          <a:xfrm flipH="1">
            <a:off x="4932363" y="954088"/>
            <a:ext cx="1349375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3680" name="Line 16"/>
          <p:cNvSpPr>
            <a:spLocks noChangeShapeType="1"/>
          </p:cNvSpPr>
          <p:nvPr/>
        </p:nvSpPr>
        <p:spPr bwMode="auto">
          <a:xfrm flipH="1" flipV="1">
            <a:off x="4841875" y="1989138"/>
            <a:ext cx="1530350" cy="2879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3681" name="Line 17"/>
          <p:cNvSpPr>
            <a:spLocks noChangeShapeType="1"/>
          </p:cNvSpPr>
          <p:nvPr/>
        </p:nvSpPr>
        <p:spPr bwMode="auto">
          <a:xfrm flipH="1">
            <a:off x="4662488" y="2663825"/>
            <a:ext cx="1619250" cy="4048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36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8" y="6084888"/>
            <a:ext cx="8010525" cy="763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/>
      <p:bldP spid="753671" grpId="0"/>
      <p:bldP spid="753675" grpId="0"/>
      <p:bldP spid="753676" grpId="0" animBg="1"/>
      <p:bldP spid="753677" grpId="0"/>
      <p:bldP spid="753678" grpId="0" animBg="1"/>
      <p:bldP spid="753679" grpId="0" animBg="1"/>
      <p:bldP spid="753680" grpId="0" animBg="1"/>
      <p:bldP spid="7536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数据的对齐 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728663"/>
            <a:ext cx="8731250" cy="5218112"/>
          </a:xfrm>
        </p:spPr>
        <p:txBody>
          <a:bodyPr/>
          <a:lstStyle/>
          <a:p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访问主存时只能一次读取或写入若干特定位。例如，若每次最多读写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位，则第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字节到第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字节可同时读写，第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字节到第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字节可同时读写，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，以此类推。</a:t>
            </a: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按边界对齐，可使读写数据位于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8i~8i+7(i=0,1,2,…)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单元 。</a:t>
            </a: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最简单的对齐策略是，按其数据长度进行对齐，例如，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型地址是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型地址是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long long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型的是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型的是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不对齐。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采用该策略。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策略更宽松：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的倍数，其他如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和指针等都是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的倍数。</a:t>
            </a:r>
            <a:r>
              <a:rPr lang="zh-CN" altLang="en-US" sz="2000" smtClean="0"/>
              <a:t> </a:t>
            </a:r>
          </a:p>
          <a:p>
            <a:endParaRPr lang="zh-CN" altLang="en-US" sz="2000" smtClean="0"/>
          </a:p>
          <a:p>
            <a:endParaRPr lang="zh-CN" altLang="en-US" sz="2000" smtClean="0"/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5138738"/>
            <a:ext cx="5472112" cy="827087"/>
          </a:xfrm>
          <a:prstGeom prst="rect">
            <a:avLst/>
          </a:prstGeom>
          <a:noFill/>
        </p:spPr>
      </p:pic>
      <p:sp>
        <p:nvSpPr>
          <p:cNvPr id="754693" name="Rectangle 5"/>
          <p:cNvSpPr>
            <a:spLocks noChangeArrowheads="1"/>
          </p:cNvSpPr>
          <p:nvPr/>
        </p:nvSpPr>
        <p:spPr bwMode="auto">
          <a:xfrm>
            <a:off x="6281738" y="5851525"/>
            <a:ext cx="2251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只要</a:t>
            </a:r>
            <a:r>
              <a:rPr lang="en-US" altLang="zh-CN" sz="2000">
                <a:solidFill>
                  <a:srgbClr val="FF0000"/>
                </a:solidFill>
              </a:rPr>
              <a:t>SD</a:t>
            </a:r>
            <a:r>
              <a:rPr lang="zh-CN" altLang="en-US" sz="2000">
                <a:solidFill>
                  <a:srgbClr val="FF0000"/>
                </a:solidFill>
              </a:rPr>
              <a:t>首址按</a:t>
            </a:r>
            <a:r>
              <a:rPr lang="en-US" altLang="zh-CN" sz="2000">
                <a:solidFill>
                  <a:srgbClr val="FF0000"/>
                </a:solidFill>
              </a:rPr>
              <a:t>4B</a:t>
            </a:r>
            <a:r>
              <a:rPr lang="zh-CN" altLang="en-US" sz="2000">
                <a:solidFill>
                  <a:srgbClr val="FF0000"/>
                </a:solidFill>
              </a:rPr>
              <a:t>边界对齐，所有字段都能按要求对齐</a:t>
            </a:r>
            <a:r>
              <a:rPr lang="zh-CN" altLang="en-US" sz="2000" b="0"/>
              <a:t> 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7227888" y="3878263"/>
            <a:ext cx="15763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结构变量首地址按</a:t>
            </a:r>
            <a:r>
              <a:rPr lang="en-US" altLang="zh-CN" sz="2000">
                <a:solidFill>
                  <a:srgbClr val="008000"/>
                </a:solidFill>
              </a:rPr>
              <a:t>4</a:t>
            </a:r>
            <a:r>
              <a:rPr lang="zh-CN" altLang="en-US" sz="2000">
                <a:solidFill>
                  <a:srgbClr val="008000"/>
                </a:solidFill>
              </a:rPr>
              <a:t>字节边界对齐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1782763" y="3789363"/>
            <a:ext cx="25193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9242"/>
                </a:solidFill>
              </a:rPr>
              <a:t>结构数组变量的最末可能需要插空，以使每个数组元素都按</a:t>
            </a:r>
            <a:r>
              <a:rPr lang="en-US" altLang="zh-CN" sz="2000">
                <a:solidFill>
                  <a:srgbClr val="009242"/>
                </a:solidFill>
              </a:rPr>
              <a:t>4</a:t>
            </a:r>
            <a:r>
              <a:rPr lang="zh-CN" altLang="en-US" sz="2000">
                <a:solidFill>
                  <a:srgbClr val="009242"/>
                </a:solidFill>
              </a:rPr>
              <a:t>字节边界对齐</a:t>
            </a:r>
          </a:p>
        </p:txBody>
      </p:sp>
      <p:pic>
        <p:nvPicPr>
          <p:cNvPr id="7546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49950"/>
            <a:ext cx="6121400" cy="908050"/>
          </a:xfrm>
          <a:prstGeom prst="rect">
            <a:avLst/>
          </a:prstGeom>
          <a:noFill/>
        </p:spPr>
      </p:pic>
      <p:sp>
        <p:nvSpPr>
          <p:cNvPr id="754697" name="Rectangle 9"/>
          <p:cNvSpPr>
            <a:spLocks noChangeArrowheads="1"/>
          </p:cNvSpPr>
          <p:nvPr/>
        </p:nvSpPr>
        <p:spPr bwMode="auto">
          <a:xfrm>
            <a:off x="71438" y="3968750"/>
            <a:ext cx="1755775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SDT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int         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short    si;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double d;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char	   c;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} sa[10];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4932363" y="3668713"/>
            <a:ext cx="1836737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struct SD {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int 	    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short    si;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char	   c;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    double  d;</a:t>
            </a:r>
          </a:p>
          <a:p>
            <a:pPr marL="342900" indent="-342900"/>
            <a:r>
              <a:rPr lang="en-US" altLang="zh-CN">
                <a:solidFill>
                  <a:srgbClr val="0000FF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3" grpId="0"/>
      <p:bldP spid="754694" grpId="0"/>
      <p:bldP spid="754695" grpId="0"/>
      <p:bldP spid="754697" grpId="0"/>
      <p:bldP spid="7546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第四讲：复杂数据类型的分配和访问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数组的分配和访问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38213"/>
            <a:ext cx="8229600" cy="52816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数组元素在内存的存放和访问 </a:t>
            </a:r>
          </a:p>
          <a:p>
            <a:pPr lvl="1">
              <a:lnSpc>
                <a:spcPct val="125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例如，定义一个具有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个元素的</a:t>
            </a: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静态存储型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short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数据类型数组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，可以写成“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static short A[4];” </a:t>
            </a:r>
          </a:p>
          <a:p>
            <a:pPr lvl="1">
              <a:lnSpc>
                <a:spcPct val="125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0≤i≤3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）个元素的地址计算公式为</a:t>
            </a:r>
            <a:r>
              <a:rPr lang="en-US" altLang="zh-CN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&amp;A[0]+2*i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25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假定数组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的首地址存放在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存放在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中，现要将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取到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中，则所用的汇编指令是什么？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     movw  (%edx, %ecx, 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), %ax 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变址（索引）寄存器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，在循环体中增量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6416675" y="4103688"/>
            <a:ext cx="193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/>
              <a:t>比例因子是</a:t>
            </a:r>
            <a:r>
              <a:rPr lang="en-US" altLang="zh-CN" sz="2000"/>
              <a:t>2</a:t>
            </a:r>
            <a:r>
              <a:rPr lang="zh-CN" altLang="en-US" sz="200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数组的分配和访问</a:t>
            </a:r>
          </a:p>
        </p:txBody>
      </p:sp>
      <p:pic>
        <p:nvPicPr>
          <p:cNvPr id="7557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8650"/>
            <a:ext cx="9144000" cy="4140200"/>
          </a:xfrm>
          <a:prstGeom prst="rect">
            <a:avLst/>
          </a:prstGeom>
          <a:noFill/>
        </p:spPr>
      </p:pic>
      <p:sp>
        <p:nvSpPr>
          <p:cNvPr id="7557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5763" y="1042988"/>
            <a:ext cx="8229600" cy="720725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微软雅黑" pitchFamily="34" charset="-122"/>
              </a:rPr>
              <a:t>填写下表</a:t>
            </a:r>
          </a:p>
        </p:txBody>
      </p:sp>
      <p:sp>
        <p:nvSpPr>
          <p:cNvPr id="755719" name="Rectangle 7"/>
          <p:cNvSpPr>
            <a:spLocks noChangeArrowheads="1"/>
          </p:cNvSpPr>
          <p:nvPr/>
        </p:nvSpPr>
        <p:spPr bwMode="auto">
          <a:xfrm>
            <a:off x="3941763" y="3203575"/>
            <a:ext cx="5111750" cy="26558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数组的分配和访问</a:t>
            </a:r>
          </a:p>
        </p:txBody>
      </p:sp>
      <p:pic>
        <p:nvPicPr>
          <p:cNvPr id="756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8650"/>
            <a:ext cx="9144000" cy="4140200"/>
          </a:xfrm>
          <a:prstGeom prst="rect">
            <a:avLst/>
          </a:prstGeom>
          <a:noFill/>
        </p:spPr>
      </p:pic>
      <p:sp>
        <p:nvSpPr>
          <p:cNvPr id="75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763" y="1042988"/>
            <a:ext cx="8229600" cy="720725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微软雅黑" pitchFamily="34" charset="-122"/>
              </a:rPr>
              <a:t>填写下表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6775"/>
            <a:ext cx="8229600" cy="4016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静态区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的数组的初始化和访问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3627438" y="1435100"/>
            <a:ext cx="5086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是在静态区分配的数组，链接后，</a:t>
            </a: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zh-CN" altLang="en-US" sz="2000">
                <a:solidFill>
                  <a:srgbClr val="FF0000"/>
                </a:solidFill>
              </a:rPr>
              <a:t>可执行目标文件的数据段中</a:t>
            </a:r>
            <a:r>
              <a:rPr lang="zh-CN" altLang="en-US" sz="2000">
                <a:solidFill>
                  <a:srgbClr val="3333CC"/>
                </a:solidFill>
              </a:rPr>
              <a:t>分配了空间</a:t>
            </a:r>
          </a:p>
        </p:txBody>
      </p:sp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3762375" y="2454275"/>
            <a:ext cx="4992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495300" algn="l"/>
              </a:tabLst>
            </a:pPr>
            <a:r>
              <a:rPr lang="en-US" altLang="zh-CN" sz="2000"/>
              <a:t>08048908 &lt;buf&gt;</a:t>
            </a:r>
            <a:r>
              <a:rPr lang="zh-CN" altLang="en-US" sz="2000"/>
              <a:t>：</a:t>
            </a:r>
          </a:p>
          <a:p>
            <a:pPr eaLnBrk="1" hangingPunct="1">
              <a:tabLst>
                <a:tab pos="495300" algn="l"/>
              </a:tabLst>
            </a:pPr>
            <a:r>
              <a:rPr lang="en-US" altLang="zh-CN" sz="2000"/>
              <a:t>08048908</a:t>
            </a:r>
            <a:r>
              <a:rPr lang="zh-CN" altLang="en-US" sz="2000"/>
              <a:t>：  </a:t>
            </a:r>
            <a:r>
              <a:rPr lang="en-US" altLang="zh-CN" sz="2000"/>
              <a:t>0A 00 00 00 14 00 00 00</a:t>
            </a:r>
            <a:r>
              <a:rPr lang="en-US" altLang="zh-CN" b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250825" y="4252913"/>
            <a:ext cx="86868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假定 </a:t>
            </a:r>
            <a:r>
              <a:rPr lang="en-US" altLang="zh-CN" sz="2200">
                <a:solidFill>
                  <a:srgbClr val="FF0000"/>
                </a:solidFill>
              </a:rPr>
              <a:t>i </a:t>
            </a:r>
            <a:r>
              <a:rPr lang="zh-CN" altLang="en-US" sz="2200">
                <a:solidFill>
                  <a:srgbClr val="FF0000"/>
                </a:solidFill>
              </a:rPr>
              <a:t>被分配在</a:t>
            </a:r>
            <a:r>
              <a:rPr lang="en-US" altLang="zh-CN" sz="2200">
                <a:solidFill>
                  <a:srgbClr val="FF0000"/>
                </a:solidFill>
              </a:rPr>
              <a:t>ECX</a:t>
            </a:r>
            <a:r>
              <a:rPr lang="zh-CN" altLang="en-US" sz="2200">
                <a:solidFill>
                  <a:srgbClr val="FF0000"/>
                </a:solidFill>
              </a:rPr>
              <a:t>中，</a:t>
            </a:r>
            <a:r>
              <a:rPr lang="en-US" altLang="zh-CN" sz="2200">
                <a:solidFill>
                  <a:srgbClr val="FF0000"/>
                </a:solidFill>
              </a:rPr>
              <a:t>sum</a:t>
            </a:r>
            <a:r>
              <a:rPr lang="zh-CN" altLang="en-US" sz="2200">
                <a:solidFill>
                  <a:srgbClr val="FF0000"/>
                </a:solidFill>
              </a:rPr>
              <a:t>被分配在</a:t>
            </a:r>
            <a:r>
              <a:rPr lang="en-US" altLang="zh-CN" sz="2200">
                <a:solidFill>
                  <a:srgbClr val="FF0000"/>
                </a:solidFill>
              </a:rPr>
              <a:t>EAX</a:t>
            </a:r>
            <a:r>
              <a:rPr lang="zh-CN" altLang="en-US" sz="2200">
                <a:solidFill>
                  <a:srgbClr val="FF0000"/>
                </a:solidFill>
              </a:rPr>
              <a:t>中，则“</a:t>
            </a:r>
            <a:r>
              <a:rPr lang="en-US" altLang="zh-CN" sz="2200">
                <a:solidFill>
                  <a:srgbClr val="FF0000"/>
                </a:solidFill>
              </a:rPr>
              <a:t>sum+=buf[i];”</a:t>
            </a:r>
            <a:r>
              <a:rPr lang="zh-CN" altLang="en-US" sz="2200">
                <a:solidFill>
                  <a:srgbClr val="FF0000"/>
                </a:solidFill>
              </a:rPr>
              <a:t>和 </a:t>
            </a:r>
            <a:r>
              <a:rPr lang="en-US" altLang="zh-CN" sz="2200">
                <a:solidFill>
                  <a:srgbClr val="FF0000"/>
                </a:solidFill>
              </a:rPr>
              <a:t>i++ </a:t>
            </a:r>
            <a:r>
              <a:rPr lang="zh-CN" altLang="en-US" sz="2200">
                <a:solidFill>
                  <a:srgbClr val="FF0000"/>
                </a:solidFill>
              </a:rPr>
              <a:t>可用什么指令实现？</a:t>
            </a:r>
            <a:endParaRPr lang="en-US" altLang="zh-CN" sz="220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en-US" altLang="zh-CN" sz="2200">
                <a:solidFill>
                  <a:srgbClr val="3333CC"/>
                </a:solidFill>
              </a:rPr>
              <a:t>addl </a:t>
            </a:r>
            <a:r>
              <a:rPr lang="en-US" altLang="zh-CN" sz="2200">
                <a:solidFill>
                  <a:srgbClr val="007635"/>
                </a:solidFill>
              </a:rPr>
              <a:t>buf</a:t>
            </a:r>
            <a:r>
              <a:rPr lang="en-US" altLang="zh-CN" sz="2200">
                <a:solidFill>
                  <a:srgbClr val="3333CC"/>
                </a:solidFill>
              </a:rPr>
              <a:t>( , %ecx, </a:t>
            </a:r>
            <a:r>
              <a:rPr lang="en-US" altLang="zh-CN" sz="2200">
                <a:solidFill>
                  <a:srgbClr val="007635"/>
                </a:solidFill>
              </a:rPr>
              <a:t>4</a:t>
            </a:r>
            <a:r>
              <a:rPr lang="en-US" altLang="zh-CN" sz="2200">
                <a:solidFill>
                  <a:srgbClr val="3333CC"/>
                </a:solidFill>
              </a:rPr>
              <a:t>), %eax</a:t>
            </a:r>
            <a:r>
              <a:rPr lang="en-US" altLang="zh-CN" sz="2200" b="0">
                <a:solidFill>
                  <a:srgbClr val="3333CC"/>
                </a:solidFill>
              </a:rPr>
              <a:t> </a:t>
            </a:r>
            <a:r>
              <a:rPr lang="zh-CN" altLang="en-US" sz="2200">
                <a:solidFill>
                  <a:srgbClr val="FF3300"/>
                </a:solidFill>
              </a:rPr>
              <a:t>或</a:t>
            </a:r>
            <a:r>
              <a:rPr lang="zh-CN" altLang="en-US" sz="2200" b="0">
                <a:solidFill>
                  <a:srgbClr val="3333CC"/>
                </a:solidFill>
              </a:rPr>
              <a:t> </a:t>
            </a:r>
            <a:r>
              <a:rPr lang="en-US" altLang="zh-CN" sz="2200">
                <a:solidFill>
                  <a:srgbClr val="3333CC"/>
                </a:solidFill>
              </a:rPr>
              <a:t>addl </a:t>
            </a:r>
            <a:r>
              <a:rPr lang="en-US" altLang="zh-CN" sz="2200">
                <a:solidFill>
                  <a:srgbClr val="007635"/>
                </a:solidFill>
              </a:rPr>
              <a:t>0</a:t>
            </a:r>
            <a:r>
              <a:rPr lang="en-US" altLang="zh-CN" sz="2200">
                <a:solidFill>
                  <a:srgbClr val="3333CC"/>
                </a:solidFill>
              </a:rPr>
              <a:t>(%edx , %ecx, </a:t>
            </a:r>
            <a:r>
              <a:rPr lang="en-US" altLang="zh-CN" sz="2200">
                <a:solidFill>
                  <a:srgbClr val="007635"/>
                </a:solidFill>
              </a:rPr>
              <a:t>4</a:t>
            </a:r>
            <a:r>
              <a:rPr lang="en-US" altLang="zh-CN" sz="2200">
                <a:solidFill>
                  <a:srgbClr val="3333CC"/>
                </a:solidFill>
              </a:rPr>
              <a:t>), %eax</a:t>
            </a:r>
            <a:r>
              <a:rPr lang="en-US" altLang="zh-CN" sz="2200"/>
              <a:t> </a:t>
            </a:r>
            <a:endParaRPr lang="zh-CN" altLang="en-US" sz="2200" b="0">
              <a:solidFill>
                <a:srgbClr val="3333CC"/>
              </a:solidFill>
            </a:endParaRP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en-US" altLang="zh-CN" sz="2200">
                <a:solidFill>
                  <a:srgbClr val="3333CC"/>
                </a:solidFill>
              </a:rPr>
              <a:t>addl</a:t>
            </a:r>
            <a:r>
              <a:rPr lang="en-US" altLang="zh-CN" sz="2200" b="0">
                <a:solidFill>
                  <a:srgbClr val="3333CC"/>
                </a:solidFill>
              </a:rPr>
              <a:t>  </a:t>
            </a:r>
            <a:r>
              <a:rPr lang="en-US" altLang="zh-CN" sz="2200">
                <a:solidFill>
                  <a:srgbClr val="3333CC"/>
                </a:solidFill>
              </a:rPr>
              <a:t>&amp;1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%ecx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3446463" y="3248025"/>
            <a:ext cx="50847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此时，</a:t>
            </a:r>
            <a:r>
              <a:rPr lang="en-US" altLang="zh-CN" sz="2000">
                <a:solidFill>
                  <a:srgbClr val="FF0000"/>
                </a:solidFill>
              </a:rPr>
              <a:t>buf=&amp;buf[0]=0x08048908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编译器通常将其先存放到寄存器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如</a:t>
            </a:r>
            <a:r>
              <a:rPr lang="en-US" altLang="zh-CN" sz="2000">
                <a:solidFill>
                  <a:srgbClr val="FF0000"/>
                </a:solidFill>
              </a:rPr>
              <a:t>EDX)</a:t>
            </a:r>
            <a:r>
              <a:rPr lang="zh-CN" altLang="en-US" sz="2000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735240" name="Rectangle 8"/>
          <p:cNvSpPr>
            <a:spLocks noChangeArrowheads="1"/>
          </p:cNvSpPr>
          <p:nvPr/>
        </p:nvSpPr>
        <p:spPr bwMode="auto">
          <a:xfrm>
            <a:off x="250825" y="1493838"/>
            <a:ext cx="292576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buf[2] = {10, 20};</a:t>
            </a:r>
          </a:p>
          <a:p>
            <a:pPr marL="342900" indent="-342900"/>
            <a:r>
              <a:rPr lang="en-US" altLang="zh-CN" sz="2000"/>
              <a:t>int main ( )</a:t>
            </a:r>
          </a:p>
          <a:p>
            <a:pPr marL="342900" indent="-342900"/>
            <a:r>
              <a:rPr lang="en-US" altLang="zh-CN" sz="2000"/>
              <a:t>{ </a:t>
            </a:r>
          </a:p>
          <a:p>
            <a:pPr marL="342900" indent="-342900"/>
            <a:r>
              <a:rPr lang="en-US" altLang="zh-CN" sz="2000"/>
              <a:t>      int i, sum=0;</a:t>
            </a:r>
          </a:p>
          <a:p>
            <a:pPr marL="342900" indent="-342900"/>
            <a:r>
              <a:rPr lang="en-US" altLang="zh-CN" sz="2000"/>
              <a:t>      for (i=0; i&lt;2; i++)</a:t>
            </a:r>
          </a:p>
          <a:p>
            <a:pPr marL="342900" indent="-342900"/>
            <a:r>
              <a:rPr lang="en-US" altLang="zh-CN" sz="2000"/>
              <a:t>             sum+=buf[i];</a:t>
            </a:r>
          </a:p>
          <a:p>
            <a:pPr marL="342900" indent="-342900"/>
            <a:r>
              <a:rPr lang="en-US" altLang="zh-CN" sz="2000"/>
              <a:t>      return sum;</a:t>
            </a:r>
          </a:p>
          <a:p>
            <a:pPr marL="342900" indent="-342900"/>
            <a:r>
              <a:rPr lang="en-US" altLang="zh-CN" sz="2000"/>
              <a:t>}</a:t>
            </a:r>
          </a:p>
        </p:txBody>
      </p:sp>
      <p:sp>
        <p:nvSpPr>
          <p:cNvPr id="735241" name="Line 9"/>
          <p:cNvSpPr>
            <a:spLocks noChangeShapeType="1"/>
          </p:cNvSpPr>
          <p:nvPr/>
        </p:nvSpPr>
        <p:spPr bwMode="auto">
          <a:xfrm>
            <a:off x="341313" y="1854200"/>
            <a:ext cx="2519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37" grpId="0"/>
      <p:bldP spid="735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925513"/>
            <a:ext cx="8229600" cy="3429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型数组的初始化和访问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863600"/>
            <a:ext cx="4006850" cy="3286125"/>
          </a:xfrm>
          <a:prstGeom prst="rect">
            <a:avLst/>
          </a:prstGeom>
          <a:noFill/>
        </p:spPr>
      </p:pic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3402013" y="1989138"/>
            <a:ext cx="1844675" cy="123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>
                <a:solidFill>
                  <a:srgbClr val="FF3300"/>
                </a:solidFill>
              </a:rPr>
              <a:t>分配在栈中，故数组首址通过</a:t>
            </a:r>
            <a:r>
              <a:rPr lang="en-US" altLang="zh-CN" sz="2000">
                <a:solidFill>
                  <a:srgbClr val="FF3300"/>
                </a:solidFill>
              </a:rPr>
              <a:t>EBP</a:t>
            </a:r>
            <a:r>
              <a:rPr lang="zh-CN" altLang="en-US" sz="2000">
                <a:solidFill>
                  <a:srgbClr val="FF3300"/>
                </a:solidFill>
              </a:rPr>
              <a:t>来定位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36262" name="Line 6"/>
          <p:cNvSpPr>
            <a:spLocks noChangeShapeType="1"/>
          </p:cNvSpPr>
          <p:nvPr/>
        </p:nvSpPr>
        <p:spPr bwMode="auto">
          <a:xfrm>
            <a:off x="657225" y="2393950"/>
            <a:ext cx="2519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206375" y="4768850"/>
            <a:ext cx="8580438" cy="172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movl $10, -8(%ebp)    //buf[0]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R[ebp]-8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10</a:t>
            </a:r>
            <a:r>
              <a:rPr lang="zh-CN" altLang="en-US" sz="2000">
                <a:solidFill>
                  <a:srgbClr val="3333CC"/>
                </a:solidFill>
              </a:rPr>
              <a:t>赋给</a:t>
            </a:r>
            <a:r>
              <a:rPr lang="en-US" altLang="zh-CN" sz="2000">
                <a:solidFill>
                  <a:srgbClr val="3333CC"/>
                </a:solidFill>
              </a:rPr>
              <a:t>buf[0]</a:t>
            </a:r>
          </a:p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movl $20, -4(%ebp)    //buf[1]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R[ebp]-4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20</a:t>
            </a:r>
            <a:r>
              <a:rPr lang="zh-CN" altLang="en-US" sz="2000">
                <a:solidFill>
                  <a:srgbClr val="3333CC"/>
                </a:solidFill>
              </a:rPr>
              <a:t>赋给</a:t>
            </a:r>
            <a:r>
              <a:rPr lang="en-US" altLang="zh-CN" sz="2000">
                <a:solidFill>
                  <a:srgbClr val="3333CC"/>
                </a:solidFill>
              </a:rPr>
              <a:t>buf[1]</a:t>
            </a:r>
          </a:p>
          <a:p>
            <a:pPr indent="266700">
              <a:spcBef>
                <a:spcPct val="45000"/>
              </a:spcBef>
            </a:pPr>
            <a:endParaRPr lang="en-US" altLang="zh-CN" sz="2000"/>
          </a:p>
          <a:p>
            <a:pPr indent="266700">
              <a:spcBef>
                <a:spcPct val="4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leal -8(%ebp), %edx  //buf[0]</a:t>
            </a:r>
            <a:r>
              <a:rPr lang="zh-CN" altLang="en-US" sz="2000">
                <a:solidFill>
                  <a:srgbClr val="3333CC"/>
                </a:solidFill>
              </a:rPr>
              <a:t>的地址为</a:t>
            </a:r>
            <a:r>
              <a:rPr lang="en-US" altLang="zh-CN" sz="2000">
                <a:solidFill>
                  <a:srgbClr val="3333CC"/>
                </a:solidFill>
              </a:rPr>
              <a:t>R[ebp]-8</a:t>
            </a:r>
            <a:r>
              <a:rPr lang="zh-CN" altLang="en-US" sz="2000">
                <a:solidFill>
                  <a:srgbClr val="3333CC"/>
                </a:solidFill>
              </a:rPr>
              <a:t>，将</a:t>
            </a:r>
            <a:r>
              <a:rPr lang="en-US" altLang="zh-CN" sz="2000">
                <a:solidFill>
                  <a:srgbClr val="3333CC"/>
                </a:solidFill>
              </a:rPr>
              <a:t>buf</a:t>
            </a:r>
            <a:r>
              <a:rPr lang="zh-CN" altLang="en-US" sz="2000">
                <a:solidFill>
                  <a:srgbClr val="3333CC"/>
                </a:solidFill>
              </a:rPr>
              <a:t>首址送</a:t>
            </a:r>
            <a:r>
              <a:rPr lang="en-US" altLang="zh-CN" sz="2000">
                <a:solidFill>
                  <a:srgbClr val="3333CC"/>
                </a:solidFill>
              </a:rPr>
              <a:t>EDX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296863" y="4284663"/>
            <a:ext cx="4905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对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进行初始化的指令是什么？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250825" y="5678488"/>
            <a:ext cx="7786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若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首址在</a:t>
            </a:r>
            <a:r>
              <a:rPr lang="en-US" altLang="zh-CN" sz="2000">
                <a:solidFill>
                  <a:srgbClr val="FF3300"/>
                </a:solidFill>
              </a:rPr>
              <a:t>EDX</a:t>
            </a:r>
            <a:r>
              <a:rPr lang="zh-CN" altLang="en-US" sz="2000">
                <a:solidFill>
                  <a:srgbClr val="FF3300"/>
                </a:solidFill>
              </a:rPr>
              <a:t>中，则获得</a:t>
            </a:r>
            <a:r>
              <a:rPr lang="en-US" altLang="zh-CN" sz="2000">
                <a:solidFill>
                  <a:srgbClr val="FF3300"/>
                </a:solidFill>
              </a:rPr>
              <a:t>buf</a:t>
            </a:r>
            <a:r>
              <a:rPr lang="zh-CN" altLang="en-US" sz="2000">
                <a:solidFill>
                  <a:srgbClr val="FF3300"/>
                </a:solidFill>
              </a:rPr>
              <a:t>首址的对应指令是什么？</a:t>
            </a: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206375" y="1403350"/>
            <a:ext cx="4572000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adder ( )</a:t>
            </a:r>
          </a:p>
          <a:p>
            <a:pPr marL="342900" indent="-342900"/>
            <a:r>
              <a:rPr lang="en-US" altLang="zh-CN" sz="2000"/>
              <a:t>{ </a:t>
            </a:r>
          </a:p>
          <a:p>
            <a:pPr marL="342900" indent="-342900"/>
            <a:r>
              <a:rPr lang="en-US" altLang="zh-CN" sz="2000"/>
              <a:t>    	int buf[2] = {10, 20};</a:t>
            </a:r>
          </a:p>
          <a:p>
            <a:pPr marL="342900" indent="-342900"/>
            <a:r>
              <a:rPr lang="en-US" altLang="zh-CN" sz="2000"/>
              <a:t>	int i, sum=0;</a:t>
            </a:r>
          </a:p>
          <a:p>
            <a:pPr marL="342900" indent="-342900"/>
            <a:r>
              <a:rPr lang="en-US" altLang="zh-CN" sz="2000"/>
              <a:t>	for (i=0; i&lt;2; i++)</a:t>
            </a:r>
          </a:p>
          <a:p>
            <a:pPr marL="342900" indent="-342900"/>
            <a:r>
              <a:rPr lang="en-US" altLang="zh-CN" sz="2000"/>
              <a:t>	         sum+=buf[i];</a:t>
            </a:r>
          </a:p>
          <a:p>
            <a:pPr marL="342900" indent="-342900"/>
            <a:r>
              <a:rPr lang="en-US" altLang="zh-CN" sz="2000"/>
              <a:t>	return sum;</a:t>
            </a:r>
          </a:p>
          <a:p>
            <a:pPr marL="342900" indent="-342900"/>
            <a:r>
              <a:rPr lang="en-US" altLang="zh-CN" sz="2000"/>
              <a:t>}</a:t>
            </a:r>
          </a:p>
        </p:txBody>
      </p:sp>
      <p:grpSp>
        <p:nvGrpSpPr>
          <p:cNvPr id="736267" name="Group 11"/>
          <p:cNvGrpSpPr>
            <a:grpSpLocks/>
          </p:cNvGrpSpPr>
          <p:nvPr/>
        </p:nvGrpSpPr>
        <p:grpSpPr bwMode="auto">
          <a:xfrm>
            <a:off x="5157788" y="1681163"/>
            <a:ext cx="449262" cy="765175"/>
            <a:chOff x="3249" y="1059"/>
            <a:chExt cx="283" cy="482"/>
          </a:xfrm>
        </p:grpSpPr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3249" y="1059"/>
              <a:ext cx="2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-4</a:t>
              </a:r>
            </a:p>
          </p:txBody>
        </p:sp>
        <p:sp>
          <p:nvSpPr>
            <p:cNvPr id="736269" name="Text Box 13"/>
            <p:cNvSpPr txBox="1">
              <a:spLocks noChangeArrowheads="1"/>
            </p:cNvSpPr>
            <p:nvPr/>
          </p:nvSpPr>
          <p:spPr bwMode="auto">
            <a:xfrm>
              <a:off x="3249" y="1310"/>
              <a:ext cx="2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-8</a:t>
              </a:r>
            </a:p>
          </p:txBody>
        </p:sp>
      </p:grpSp>
      <p:grpSp>
        <p:nvGrpSpPr>
          <p:cNvPr id="736270" name="Group 14"/>
          <p:cNvGrpSpPr>
            <a:grpSpLocks/>
          </p:cNvGrpSpPr>
          <p:nvPr/>
        </p:nvGrpSpPr>
        <p:grpSpPr bwMode="auto">
          <a:xfrm>
            <a:off x="2097088" y="3294063"/>
            <a:ext cx="3741737" cy="801687"/>
            <a:chOff x="1321" y="2075"/>
            <a:chExt cx="2357" cy="505"/>
          </a:xfrm>
        </p:grpSpPr>
        <p:sp>
          <p:nvSpPr>
            <p:cNvPr id="736271" name="Rectangle 15"/>
            <p:cNvSpPr>
              <a:spLocks noChangeArrowheads="1"/>
            </p:cNvSpPr>
            <p:nvPr/>
          </p:nvSpPr>
          <p:spPr bwMode="auto">
            <a:xfrm>
              <a:off x="1321" y="2330"/>
              <a:ext cx="235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</a:rPr>
                <a:t>addl (%edx, %ecx, 4), %eax </a:t>
              </a:r>
            </a:p>
          </p:txBody>
        </p:sp>
        <p:sp>
          <p:nvSpPr>
            <p:cNvPr id="736272" name="Line 16"/>
            <p:cNvSpPr>
              <a:spLocks noChangeShapeType="1"/>
            </p:cNvSpPr>
            <p:nvPr/>
          </p:nvSpPr>
          <p:spPr bwMode="auto">
            <a:xfrm>
              <a:off x="1463" y="2075"/>
              <a:ext cx="340" cy="283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6273" name="Line 17"/>
          <p:cNvSpPr>
            <a:spLocks noChangeShapeType="1"/>
          </p:cNvSpPr>
          <p:nvPr/>
        </p:nvSpPr>
        <p:spPr bwMode="auto">
          <a:xfrm>
            <a:off x="792163" y="1314450"/>
            <a:ext cx="9445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2951163" y="3338513"/>
            <a:ext cx="2565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7635"/>
                </a:solidFill>
              </a:rPr>
              <a:t>EDX</a:t>
            </a:r>
            <a:r>
              <a:rPr lang="zh-CN" altLang="en-US">
                <a:solidFill>
                  <a:srgbClr val="007635"/>
                </a:solidFill>
              </a:rPr>
              <a:t>、</a:t>
            </a:r>
            <a:r>
              <a:rPr lang="en-US" altLang="zh-CN">
                <a:solidFill>
                  <a:srgbClr val="007635"/>
                </a:solidFill>
              </a:rPr>
              <a:t>ECX</a:t>
            </a:r>
            <a:r>
              <a:rPr lang="zh-CN" altLang="en-US">
                <a:solidFill>
                  <a:srgbClr val="007635"/>
                </a:solidFill>
              </a:rPr>
              <a:t>各是什么？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  <p:bldP spid="736262" grpId="0" animBg="1"/>
      <p:bldP spid="736265" grpId="0"/>
      <p:bldP spid="736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数组元素在内存的存放和访问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19150"/>
            <a:ext cx="4140200" cy="5805488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数组与指针 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指针变量目标数据类型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数组类型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相同的前提下，指针变量可以指向数组或数组中任意元素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以下两个程序段功能完全相同，都是使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指向数组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a[0]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的值就是其首地址，即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a=&amp;a[0]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a=ptr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，从而有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&amp;a[i]=ptr+i=a+i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a[i]=ptr[i]=*(ptr+i)=*(a+i)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。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（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 a[10];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int  *ptr=&amp;a[0];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int  a[10], *ptr;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ptr=&amp;a[0];</a:t>
            </a:r>
            <a:endParaRPr lang="zh-CN" altLang="en-US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25" y="754063"/>
            <a:ext cx="4841875" cy="3935412"/>
          </a:xfrm>
          <a:prstGeom prst="rect">
            <a:avLst/>
          </a:prstGeom>
          <a:noFill/>
        </p:spPr>
      </p:pic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3941763" y="4687888"/>
            <a:ext cx="5130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/>
              <a:t>小端方式下</a:t>
            </a:r>
            <a:r>
              <a:rPr lang="en-US" altLang="zh-CN" sz="2000"/>
              <a:t>a[0]=?,a[1]=?</a:t>
            </a:r>
          </a:p>
          <a:p>
            <a:r>
              <a:rPr lang="en-US" altLang="zh-CN" sz="2000">
                <a:solidFill>
                  <a:srgbClr val="005024"/>
                </a:solidFill>
              </a:rPr>
              <a:t>a[0]=0x67452301, a[1]=0x0efcdab</a:t>
            </a:r>
            <a:endParaRPr lang="en-US" altLang="zh-CN" sz="2000" b="0">
              <a:solidFill>
                <a:srgbClr val="005024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FF3300"/>
                </a:solidFill>
              </a:rPr>
              <a:t>数组首址</a:t>
            </a:r>
            <a:r>
              <a:rPr lang="en-US" altLang="zh-CN" sz="2000">
                <a:solidFill>
                  <a:srgbClr val="FF3300"/>
                </a:solidFill>
              </a:rPr>
              <a:t>0x8048A00</a:t>
            </a:r>
            <a:r>
              <a:rPr lang="zh-CN" altLang="en-US" sz="2000">
                <a:solidFill>
                  <a:srgbClr val="FF3300"/>
                </a:solidFill>
              </a:rPr>
              <a:t>在</a:t>
            </a:r>
            <a:r>
              <a:rPr lang="en-US" altLang="zh-CN" sz="2000">
                <a:solidFill>
                  <a:srgbClr val="FF3300"/>
                </a:solidFill>
              </a:rPr>
              <a:t>ptr</a:t>
            </a:r>
            <a:r>
              <a:rPr lang="zh-CN" altLang="en-US" sz="2000">
                <a:solidFill>
                  <a:srgbClr val="FF3300"/>
                </a:solidFill>
              </a:rPr>
              <a:t>中，</a:t>
            </a:r>
            <a:r>
              <a:rPr lang="en-US" altLang="zh-CN" sz="2000">
                <a:solidFill>
                  <a:srgbClr val="FF3300"/>
                </a:solidFill>
              </a:rPr>
              <a:t>ptr+i </a:t>
            </a:r>
            <a:r>
              <a:rPr lang="zh-CN" altLang="en-US" sz="2000">
                <a:solidFill>
                  <a:srgbClr val="FF3300"/>
                </a:solidFill>
              </a:rPr>
              <a:t>并不是用</a:t>
            </a:r>
            <a:r>
              <a:rPr lang="en-US" altLang="zh-CN" sz="2000">
                <a:solidFill>
                  <a:srgbClr val="FF3300"/>
                </a:solidFill>
              </a:rPr>
              <a:t>0x8048A00</a:t>
            </a:r>
            <a:r>
              <a:rPr lang="zh-CN" altLang="en-US" sz="2000">
                <a:solidFill>
                  <a:srgbClr val="FF3300"/>
                </a:solidFill>
              </a:rPr>
              <a:t>加 </a:t>
            </a:r>
            <a:r>
              <a:rPr lang="en-US" altLang="zh-CN" sz="2000">
                <a:solidFill>
                  <a:srgbClr val="FF3300"/>
                </a:solidFill>
              </a:rPr>
              <a:t>i </a:t>
            </a:r>
            <a:r>
              <a:rPr lang="zh-CN" altLang="en-US" sz="2000">
                <a:solidFill>
                  <a:srgbClr val="FF3300"/>
                </a:solidFill>
              </a:rPr>
              <a:t>得到，而是等于</a:t>
            </a:r>
            <a:r>
              <a:rPr lang="en-US" altLang="zh-CN" sz="2000">
                <a:solidFill>
                  <a:srgbClr val="3333CC"/>
                </a:solidFill>
              </a:rPr>
              <a:t>0x8048A00+4*i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27191</TotalTime>
  <Words>3065</Words>
  <Application>Microsoft Office PowerPoint</Application>
  <PresentationFormat>全屏显示(4:3)</PresentationFormat>
  <Paragraphs>436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黑体</vt:lpstr>
      <vt:lpstr>微软雅黑</vt:lpstr>
      <vt:lpstr>Wingdings</vt:lpstr>
      <vt:lpstr>默认设计模板</vt:lpstr>
      <vt:lpstr>  第三章 程序的转换与机器级表示  程序转换概述 IA-32 /x86-64指令系统 C语言程序的机器级表示 复杂数据类型的分配和访问 越界访问和缓冲区溢出、x86-64架构</vt:lpstr>
      <vt:lpstr>程序的转换与机器级表示</vt:lpstr>
      <vt:lpstr>程序的机器级表示</vt:lpstr>
      <vt:lpstr>数组的分配和访问</vt:lpstr>
      <vt:lpstr>数组的分配和访问</vt:lpstr>
      <vt:lpstr>数组的分配和访问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数组元素在内存的存放和访问</vt:lpstr>
      <vt:lpstr>入口参数的位置</vt:lpstr>
      <vt:lpstr>结构体数据的分配和访问 </vt:lpstr>
      <vt:lpstr>结构体数据的分配和访问</vt:lpstr>
      <vt:lpstr>                        结构体数据的分配和访问</vt:lpstr>
      <vt:lpstr>结构体数据的分配和访问</vt:lpstr>
      <vt:lpstr>指令执行过程</vt:lpstr>
      <vt:lpstr>指令执行过程</vt:lpstr>
      <vt:lpstr>结构体数据的分配和访问</vt:lpstr>
      <vt:lpstr>联合体数据的分配和访问</vt:lpstr>
      <vt:lpstr>联合体数据的分配和访问</vt:lpstr>
      <vt:lpstr>PA中模拟的 IA-32的寄存器组织</vt:lpstr>
      <vt:lpstr>联合体数据的分配和访问</vt:lpstr>
      <vt:lpstr>数据的对齐 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2892</cp:revision>
  <dcterms:created xsi:type="dcterms:W3CDTF">2008-04-26T09:05:28Z</dcterms:created>
  <dcterms:modified xsi:type="dcterms:W3CDTF">2014-10-13T04:25:58Z</dcterms:modified>
</cp:coreProperties>
</file>