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1000" r:id="rId3"/>
    <p:sldId id="987" r:id="rId4"/>
    <p:sldId id="988" r:id="rId5"/>
    <p:sldId id="989" r:id="rId6"/>
    <p:sldId id="990" r:id="rId7"/>
    <p:sldId id="991" r:id="rId8"/>
    <p:sldId id="992" r:id="rId9"/>
    <p:sldId id="993" r:id="rId10"/>
    <p:sldId id="1020" r:id="rId11"/>
    <p:sldId id="1021" r:id="rId12"/>
    <p:sldId id="1022" r:id="rId13"/>
    <p:sldId id="1023" r:id="rId14"/>
    <p:sldId id="1024" r:id="rId15"/>
    <p:sldId id="984" r:id="rId16"/>
    <p:sldId id="964" r:id="rId17"/>
    <p:sldId id="965" r:id="rId18"/>
    <p:sldId id="966" r:id="rId19"/>
    <p:sldId id="967" r:id="rId20"/>
    <p:sldId id="968" r:id="rId21"/>
    <p:sldId id="969" r:id="rId22"/>
    <p:sldId id="1015" r:id="rId23"/>
    <p:sldId id="971" r:id="rId24"/>
    <p:sldId id="972" r:id="rId25"/>
    <p:sldId id="973" r:id="rId26"/>
    <p:sldId id="974" r:id="rId27"/>
    <p:sldId id="976" r:id="rId28"/>
    <p:sldId id="979" r:id="rId29"/>
    <p:sldId id="977" r:id="rId30"/>
    <p:sldId id="978" r:id="rId31"/>
    <p:sldId id="980" r:id="rId32"/>
    <p:sldId id="981" r:id="rId33"/>
    <p:sldId id="1001" r:id="rId34"/>
    <p:sldId id="985" r:id="rId35"/>
    <p:sldId id="986" r:id="rId36"/>
    <p:sldId id="1002" r:id="rId37"/>
    <p:sldId id="1003" r:id="rId38"/>
    <p:sldId id="1004" r:id="rId39"/>
    <p:sldId id="1005" r:id="rId40"/>
    <p:sldId id="1006" r:id="rId41"/>
    <p:sldId id="1007" r:id="rId42"/>
    <p:sldId id="1009" r:id="rId43"/>
    <p:sldId id="1011" r:id="rId44"/>
    <p:sldId id="1012" r:id="rId45"/>
    <p:sldId id="1013" r:id="rId46"/>
    <p:sldId id="1010" r:id="rId47"/>
    <p:sldId id="1016" r:id="rId48"/>
    <p:sldId id="1017" r:id="rId49"/>
    <p:sldId id="1018" r:id="rId50"/>
    <p:sldId id="1019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8F8F8"/>
    <a:srgbClr val="CC3300"/>
    <a:srgbClr val="0066CC"/>
    <a:srgbClr val="FF3300"/>
    <a:srgbClr val="008000"/>
    <a:srgbClr val="3333CC"/>
    <a:srgbClr val="0050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 varScale="1">
        <p:scale>
          <a:sx n="87" d="100"/>
          <a:sy n="87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864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EE5290DA-46D0-4C74-8F81-004EFC1BB3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4F4E1-3833-46BF-9D67-B6202BC8CF95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ADC5D-0275-41FA-A545-0350D49D0319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6EF97-B3C7-424A-944E-97929F3B8A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B2F7B-16B5-435A-BBF7-494E92002B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5CD61-AB94-44C6-8CDD-3BC8703AC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A02EA-D82B-4CDE-8C4A-0719D9E9F5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1A084-7A63-4C18-AFB5-B2B88C765C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6208F-175A-40AA-90A8-69AC343D4C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EF973-CD42-4498-AC94-011B88F276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96906-3B3A-47C6-B35F-76DF0BF465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9970D-89D9-46B0-970E-4F61CAB6BE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07BC0-C6D2-449A-A39E-CE34693A76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0EB39-4CF7-48A8-8864-1B2DFE8AD9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8DB49E-E8AF-40F4-8686-984D603E07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fld id="{7D4C9F2B-7A5F-403F-9651-5B5ED162C4B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AppData\Local\Microsoft\Windows\Temporary%20Internet%20Files\Content.IE5\&#23454;&#39564;\PA\PA1\src\exec\exec.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PA2 </a:t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>
                <a:solidFill>
                  <a:srgbClr val="FF0000"/>
                </a:solidFill>
              </a:rPr>
              <a:t>x86</a:t>
            </a:r>
            <a:r>
              <a:rPr lang="zh-CN" altLang="en-US" smtClean="0">
                <a:solidFill>
                  <a:srgbClr val="FF0000"/>
                </a:solidFill>
              </a:rPr>
              <a:t>指令系统的模拟实现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698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执行</a:t>
            </a:r>
            <a:r>
              <a:rPr lang="en-US" altLang="zh-CN" sz="2000"/>
              <a:t>add</a:t>
            </a:r>
            <a:r>
              <a:rPr lang="zh-CN" altLang="en-US" sz="2000"/>
              <a:t>时，起始</a:t>
            </a:r>
            <a:r>
              <a:rPr lang="en-US" altLang="zh-CN" sz="2000"/>
              <a:t>EIP=?</a:t>
            </a:r>
            <a:endParaRPr lang="zh-CN" altLang="en-US" sz="20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57450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90535" name="Text Box 7"/>
          <p:cNvSpPr txBox="1">
            <a:spLocks noChangeArrowheads="1"/>
          </p:cNvSpPr>
          <p:nvPr/>
        </p:nvSpPr>
        <p:spPr bwMode="auto">
          <a:xfrm>
            <a:off x="3311525" y="728663"/>
            <a:ext cx="5832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</a:rPr>
              <a:t>若 </a:t>
            </a:r>
            <a:r>
              <a:rPr lang="en-US" altLang="zh-CN" sz="2000">
                <a:solidFill>
                  <a:schemeClr val="accent2"/>
                </a:solidFill>
              </a:rPr>
              <a:t>i= 2147483647</a:t>
            </a:r>
            <a:r>
              <a:rPr lang="zh-CN" altLang="en-US" sz="2000">
                <a:solidFill>
                  <a:schemeClr val="accent2"/>
                </a:solidFill>
              </a:rPr>
              <a:t>，</a:t>
            </a:r>
            <a:r>
              <a:rPr lang="en-US" altLang="zh-CN" sz="2000">
                <a:solidFill>
                  <a:schemeClr val="accent2"/>
                </a:solidFill>
              </a:rPr>
              <a:t>j=2</a:t>
            </a:r>
            <a:r>
              <a:rPr lang="zh-CN" altLang="en-US" sz="2000">
                <a:solidFill>
                  <a:schemeClr val="accent2"/>
                </a:solidFill>
              </a:rPr>
              <a:t>，则执行结果是什么？</a:t>
            </a:r>
          </a:p>
        </p:txBody>
      </p:sp>
      <p:sp>
        <p:nvSpPr>
          <p:cNvPr id="790536" name="Text Box 8"/>
          <p:cNvSpPr txBox="1">
            <a:spLocks noChangeArrowheads="1"/>
          </p:cNvSpPr>
          <p:nvPr/>
        </p:nvSpPr>
        <p:spPr bwMode="auto">
          <a:xfrm>
            <a:off x="4975225" y="1133475"/>
            <a:ext cx="4006850" cy="1930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000"/>
              <a:t>int main ( ) {	</a:t>
            </a:r>
          </a:p>
          <a:p>
            <a:pPr marL="342900" indent="-342900"/>
            <a:r>
              <a:rPr lang="en-US" altLang="zh-CN" sz="2000"/>
              <a:t>	 int	t1 = 2147483647;</a:t>
            </a:r>
          </a:p>
          <a:p>
            <a:pPr marL="342900" indent="-342900"/>
            <a:r>
              <a:rPr lang="en-US" altLang="zh-CN" sz="2000"/>
              <a:t>      int t2 = 2;</a:t>
            </a:r>
          </a:p>
          <a:p>
            <a:pPr marL="342900" indent="-342900"/>
            <a:r>
              <a:rPr lang="en-US" altLang="zh-CN" sz="2000"/>
              <a:t>	 int	sum = </a:t>
            </a:r>
            <a:r>
              <a:rPr lang="en-US" altLang="zh-CN" sz="2000">
                <a:solidFill>
                  <a:srgbClr val="FF3300"/>
                </a:solidFill>
              </a:rPr>
              <a:t>add (t1, t2)</a:t>
            </a:r>
            <a:r>
              <a:rPr lang="en-US" altLang="zh-CN" sz="2000"/>
              <a:t>;</a:t>
            </a:r>
          </a:p>
          <a:p>
            <a:pPr marL="342900" indent="-342900"/>
            <a:r>
              <a:rPr lang="en-US" altLang="zh-CN" sz="2000"/>
              <a:t>	 printf(</a:t>
            </a:r>
            <a:r>
              <a:rPr lang="zh-CN" altLang="en-US" sz="2000"/>
              <a:t>“</a:t>
            </a:r>
            <a:r>
              <a:rPr lang="en-US" altLang="zh-CN" sz="2000"/>
              <a:t>sum=%d”;sum);</a:t>
            </a:r>
            <a:endParaRPr lang="zh-CN" altLang="en-US" sz="2000"/>
          </a:p>
          <a:p>
            <a:pPr marL="342900" indent="-342900"/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90537" name="Line 9"/>
          <p:cNvSpPr>
            <a:spLocks noChangeShapeType="1"/>
          </p:cNvSpPr>
          <p:nvPr/>
        </p:nvSpPr>
        <p:spPr bwMode="auto">
          <a:xfrm>
            <a:off x="476250" y="5049838"/>
            <a:ext cx="558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90538" name="Group 10"/>
          <p:cNvGrpSpPr>
            <a:grpSpLocks/>
          </p:cNvGrpSpPr>
          <p:nvPr/>
        </p:nvGrpSpPr>
        <p:grpSpPr bwMode="auto">
          <a:xfrm>
            <a:off x="6192838" y="4772025"/>
            <a:ext cx="2654300" cy="366713"/>
            <a:chOff x="3901" y="3006"/>
            <a:chExt cx="1672" cy="231"/>
          </a:xfrm>
        </p:grpSpPr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4127" y="3006"/>
              <a:ext cx="144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/>
                <a:t>add  %edx</a:t>
              </a:r>
              <a:r>
                <a:rPr lang="zh-CN" altLang="en-US"/>
                <a:t>，</a:t>
              </a:r>
              <a:r>
                <a:rPr lang="en-US" altLang="zh-CN"/>
                <a:t>%eax</a:t>
              </a:r>
            </a:p>
          </p:txBody>
        </p:sp>
        <p:grpSp>
          <p:nvGrpSpPr>
            <p:cNvPr id="12302" name="Group 12"/>
            <p:cNvGrpSpPr>
              <a:grpSpLocks/>
            </p:cNvGrpSpPr>
            <p:nvPr/>
          </p:nvGrpSpPr>
          <p:grpSpPr bwMode="auto">
            <a:xfrm>
              <a:off x="3901" y="3096"/>
              <a:ext cx="227" cy="57"/>
              <a:chOff x="3844" y="3067"/>
              <a:chExt cx="340" cy="57"/>
            </a:xfrm>
          </p:grpSpPr>
          <p:sp>
            <p:nvSpPr>
              <p:cNvPr id="12303" name="Line 13"/>
              <p:cNvSpPr>
                <a:spLocks noChangeShapeType="1"/>
              </p:cNvSpPr>
              <p:nvPr/>
            </p:nvSpPr>
            <p:spPr bwMode="auto">
              <a:xfrm>
                <a:off x="3844" y="3067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14"/>
              <p:cNvSpPr>
                <a:spLocks noChangeShapeType="1"/>
              </p:cNvSpPr>
              <p:nvPr/>
            </p:nvSpPr>
            <p:spPr bwMode="auto">
              <a:xfrm>
                <a:off x="3844" y="3124"/>
                <a:ext cx="34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292576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6" grpId="0" animBg="1"/>
      <p:bldP spid="7905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3421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3423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4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5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6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7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8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9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30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422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3419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0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332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32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3417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8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332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3414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0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3412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3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1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3409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0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1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2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333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333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333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334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2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13343" name="Rectangle 53"/>
          <p:cNvSpPr>
            <a:spLocks noChangeArrowheads="1"/>
          </p:cNvSpPr>
          <p:nvPr/>
        </p:nvSpPr>
        <p:spPr bwMode="auto">
          <a:xfrm>
            <a:off x="3897313" y="4103688"/>
            <a:ext cx="1035050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4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6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47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3348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3349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13350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3351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3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4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5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8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59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3360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3361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3362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3363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364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3365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13366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7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68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3369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3370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3371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2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3373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3374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3375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3376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3377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8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79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0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3381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2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3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4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85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164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13387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3388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3389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3390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13391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3392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13393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9165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13395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3396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3397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3398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3399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79166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01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402" name="Text Box 112"/>
          <p:cNvSpPr txBox="1">
            <a:spLocks noChangeArrowheads="1"/>
          </p:cNvSpPr>
          <p:nvPr/>
        </p:nvSpPr>
        <p:spPr bwMode="auto">
          <a:xfrm>
            <a:off x="4932363" y="4729163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1665" name="Text Box 113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91666" name="Rectangle 114"/>
          <p:cNvSpPr>
            <a:spLocks noChangeArrowheads="1"/>
          </p:cNvSpPr>
          <p:nvPr/>
        </p:nvSpPr>
        <p:spPr bwMode="auto">
          <a:xfrm>
            <a:off x="385763" y="6219825"/>
            <a:ext cx="13954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3405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3406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791669" name="Rectangle 117"/>
          <p:cNvSpPr>
            <a:spLocks noChangeArrowheads="1"/>
          </p:cNvSpPr>
          <p:nvPr/>
        </p:nvSpPr>
        <p:spPr bwMode="auto">
          <a:xfrm>
            <a:off x="2592388" y="3833813"/>
            <a:ext cx="1035050" cy="1620837"/>
          </a:xfrm>
          <a:prstGeom prst="rect">
            <a:avLst/>
          </a:prstGeom>
          <a:solidFill>
            <a:schemeClr val="accent2">
              <a:alpha val="4196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08" name="Text Box 118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791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648" grpId="0"/>
      <p:bldP spid="791656" grpId="0"/>
      <p:bldP spid="791662" grpId="0" animBg="1"/>
      <p:bldP spid="791665" grpId="0"/>
      <p:bldP spid="791666" grpId="0"/>
      <p:bldP spid="791669" grpId="0" animBg="1"/>
      <p:bldP spid="79166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425"/>
            <a:ext cx="8229600" cy="561975"/>
          </a:xfrm>
        </p:spPr>
        <p:txBody>
          <a:bodyPr/>
          <a:lstStyle/>
          <a:p>
            <a:pPr algn="l"/>
            <a:r>
              <a:rPr lang="en-US" altLang="zh-CN" sz="3600" smtClean="0"/>
              <a:t>ALU</a:t>
            </a:r>
            <a:r>
              <a:rPr lang="zh-CN" altLang="en-US" sz="3600" smtClean="0"/>
              <a:t>结构原理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449388"/>
            <a:ext cx="2430462" cy="657225"/>
          </a:xfrm>
        </p:spPr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ALU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的符号是什么样的？</a:t>
            </a:r>
          </a:p>
        </p:txBody>
      </p:sp>
      <p:grpSp>
        <p:nvGrpSpPr>
          <p:cNvPr id="794628" name="Group 4"/>
          <p:cNvGrpSpPr>
            <a:grpSpLocks/>
          </p:cNvGrpSpPr>
          <p:nvPr/>
        </p:nvGrpSpPr>
        <p:grpSpPr bwMode="auto">
          <a:xfrm>
            <a:off x="254000" y="3384550"/>
            <a:ext cx="3013075" cy="2120900"/>
            <a:chOff x="160" y="2132"/>
            <a:chExt cx="1898" cy="1336"/>
          </a:xfrm>
        </p:grpSpPr>
        <p:grpSp>
          <p:nvGrpSpPr>
            <p:cNvPr id="14411" name="Group 5"/>
            <p:cNvGrpSpPr>
              <a:grpSpLocks/>
            </p:cNvGrpSpPr>
            <p:nvPr/>
          </p:nvGrpSpPr>
          <p:grpSpPr bwMode="auto">
            <a:xfrm flipH="1">
              <a:off x="727" y="2193"/>
              <a:ext cx="482" cy="935"/>
              <a:chOff x="3135" y="2472"/>
              <a:chExt cx="454" cy="935"/>
            </a:xfrm>
          </p:grpSpPr>
          <p:grpSp>
            <p:nvGrpSpPr>
              <p:cNvPr id="14434" name="Group 6"/>
              <p:cNvGrpSpPr>
                <a:grpSpLocks/>
              </p:cNvGrpSpPr>
              <p:nvPr/>
            </p:nvGrpSpPr>
            <p:grpSpPr bwMode="auto">
              <a:xfrm flipH="1">
                <a:off x="3135" y="2472"/>
                <a:ext cx="454" cy="935"/>
                <a:chOff x="3078" y="2330"/>
                <a:chExt cx="625" cy="1580"/>
              </a:xfrm>
            </p:grpSpPr>
            <p:sp>
              <p:nvSpPr>
                <p:cNvPr id="1443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78" y="2330"/>
                  <a:ext cx="9" cy="69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7" name="Line 13"/>
                <p:cNvSpPr>
                  <a:spLocks noChangeShapeType="1"/>
                </p:cNvSpPr>
                <p:nvPr/>
              </p:nvSpPr>
              <p:spPr bwMode="auto">
                <a:xfrm>
                  <a:off x="3107" y="2330"/>
                  <a:ext cx="592" cy="3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8" name="Line 14"/>
                <p:cNvSpPr>
                  <a:spLocks noChangeShapeType="1"/>
                </p:cNvSpPr>
                <p:nvPr/>
              </p:nvSpPr>
              <p:spPr bwMode="auto">
                <a:xfrm>
                  <a:off x="3087" y="3018"/>
                  <a:ext cx="213" cy="1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9" name="Line 16"/>
                <p:cNvSpPr>
                  <a:spLocks noChangeShapeType="1"/>
                </p:cNvSpPr>
                <p:nvPr/>
              </p:nvSpPr>
              <p:spPr bwMode="auto">
                <a:xfrm>
                  <a:off x="3693" y="2644"/>
                  <a:ext cx="10" cy="45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20" y="3256"/>
                  <a:ext cx="0" cy="65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35" y="3549"/>
                  <a:ext cx="564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21" y="3125"/>
                  <a:ext cx="171" cy="1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02" y="3067"/>
                  <a:ext cx="0" cy="4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35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3033" y="2830"/>
                <a:ext cx="510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>
                    <a:latin typeface="Arial" charset="0"/>
                    <a:ea typeface="宋体" pitchFamily="2" charset="-122"/>
                    <a:cs typeface="Arial" charset="0"/>
                  </a:rPr>
                  <a:t>ALU</a:t>
                </a:r>
              </a:p>
            </p:txBody>
          </p:sp>
        </p:grpSp>
        <p:sp>
          <p:nvSpPr>
            <p:cNvPr id="14412" name="Line 16"/>
            <p:cNvSpPr>
              <a:spLocks noChangeShapeType="1"/>
            </p:cNvSpPr>
            <p:nvPr/>
          </p:nvSpPr>
          <p:spPr bwMode="auto">
            <a:xfrm>
              <a:off x="444" y="236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17"/>
            <p:cNvSpPr>
              <a:spLocks noChangeShapeType="1"/>
            </p:cNvSpPr>
            <p:nvPr/>
          </p:nvSpPr>
          <p:spPr bwMode="auto">
            <a:xfrm>
              <a:off x="473" y="2930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18"/>
            <p:cNvSpPr>
              <a:spLocks noChangeShapeType="1"/>
            </p:cNvSpPr>
            <p:nvPr/>
          </p:nvSpPr>
          <p:spPr bwMode="auto">
            <a:xfrm>
              <a:off x="1210" y="2703"/>
              <a:ext cx="28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19"/>
            <p:cNvSpPr>
              <a:spLocks noChangeShapeType="1"/>
            </p:cNvSpPr>
            <p:nvPr/>
          </p:nvSpPr>
          <p:spPr bwMode="auto">
            <a:xfrm flipV="1">
              <a:off x="1209" y="2447"/>
              <a:ext cx="22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Text Box 20"/>
            <p:cNvSpPr txBox="1">
              <a:spLocks noChangeArrowheads="1"/>
            </p:cNvSpPr>
            <p:nvPr/>
          </p:nvSpPr>
          <p:spPr bwMode="auto">
            <a:xfrm flipH="1">
              <a:off x="160" y="2221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14417" name="Text Box 21"/>
            <p:cNvSpPr txBox="1">
              <a:spLocks noChangeArrowheads="1"/>
            </p:cNvSpPr>
            <p:nvPr/>
          </p:nvSpPr>
          <p:spPr bwMode="auto">
            <a:xfrm flipH="1">
              <a:off x="189" y="2788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sp>
          <p:nvSpPr>
            <p:cNvPr id="14418" name="Line 22"/>
            <p:cNvSpPr>
              <a:spLocks noChangeShapeType="1"/>
            </p:cNvSpPr>
            <p:nvPr/>
          </p:nvSpPr>
          <p:spPr bwMode="auto">
            <a:xfrm flipV="1">
              <a:off x="1009" y="3010"/>
              <a:ext cx="0" cy="3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Text Box 23"/>
            <p:cNvSpPr txBox="1">
              <a:spLocks noChangeArrowheads="1"/>
            </p:cNvSpPr>
            <p:nvPr/>
          </p:nvSpPr>
          <p:spPr bwMode="auto">
            <a:xfrm flipH="1">
              <a:off x="1464" y="2586"/>
              <a:ext cx="28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14420" name="Text Box 24"/>
            <p:cNvSpPr txBox="1">
              <a:spLocks noChangeArrowheads="1"/>
            </p:cNvSpPr>
            <p:nvPr/>
          </p:nvSpPr>
          <p:spPr bwMode="auto">
            <a:xfrm flipH="1">
              <a:off x="1407" y="2302"/>
              <a:ext cx="6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14421" name="Text Box 25"/>
            <p:cNvSpPr txBox="1">
              <a:spLocks noChangeArrowheads="1"/>
            </p:cNvSpPr>
            <p:nvPr/>
          </p:nvSpPr>
          <p:spPr bwMode="auto">
            <a:xfrm flipH="1">
              <a:off x="1039" y="3180"/>
              <a:ext cx="851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ALUctr</a:t>
              </a:r>
            </a:p>
          </p:txBody>
        </p:sp>
        <p:grpSp>
          <p:nvGrpSpPr>
            <p:cNvPr id="14422" name="Group 26"/>
            <p:cNvGrpSpPr>
              <a:grpSpLocks/>
            </p:cNvGrpSpPr>
            <p:nvPr/>
          </p:nvGrpSpPr>
          <p:grpSpPr bwMode="auto">
            <a:xfrm>
              <a:off x="443" y="2132"/>
              <a:ext cx="255" cy="316"/>
              <a:chOff x="3419" y="629"/>
              <a:chExt cx="255" cy="316"/>
            </a:xfrm>
          </p:grpSpPr>
          <p:sp>
            <p:nvSpPr>
              <p:cNvPr id="14432" name="Line 27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3" name="Text Box 28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423" name="Group 29"/>
            <p:cNvGrpSpPr>
              <a:grpSpLocks/>
            </p:cNvGrpSpPr>
            <p:nvPr/>
          </p:nvGrpSpPr>
          <p:grpSpPr bwMode="auto">
            <a:xfrm>
              <a:off x="471" y="2675"/>
              <a:ext cx="255" cy="316"/>
              <a:chOff x="3419" y="629"/>
              <a:chExt cx="255" cy="316"/>
            </a:xfrm>
          </p:grpSpPr>
          <p:sp>
            <p:nvSpPr>
              <p:cNvPr id="14430" name="Line 30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1" name="Text Box 31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424" name="Group 32"/>
            <p:cNvGrpSpPr>
              <a:grpSpLocks/>
            </p:cNvGrpSpPr>
            <p:nvPr/>
          </p:nvGrpSpPr>
          <p:grpSpPr bwMode="auto">
            <a:xfrm>
              <a:off x="1237" y="2473"/>
              <a:ext cx="255" cy="316"/>
              <a:chOff x="3419" y="629"/>
              <a:chExt cx="255" cy="316"/>
            </a:xfrm>
          </p:grpSpPr>
          <p:sp>
            <p:nvSpPr>
              <p:cNvPr id="14428" name="Line 3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Text Box 3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425" name="Group 35"/>
            <p:cNvGrpSpPr>
              <a:grpSpLocks/>
            </p:cNvGrpSpPr>
            <p:nvPr/>
          </p:nvGrpSpPr>
          <p:grpSpPr bwMode="auto">
            <a:xfrm>
              <a:off x="1238" y="2217"/>
              <a:ext cx="283" cy="284"/>
              <a:chOff x="4269" y="544"/>
              <a:chExt cx="283" cy="284"/>
            </a:xfrm>
          </p:grpSpPr>
          <p:sp>
            <p:nvSpPr>
              <p:cNvPr id="14426" name="Line 3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7" name="Text Box 3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94662" name="Group 38"/>
          <p:cNvGrpSpPr>
            <a:grpSpLocks/>
          </p:cNvGrpSpPr>
          <p:nvPr/>
        </p:nvGrpSpPr>
        <p:grpSpPr bwMode="auto">
          <a:xfrm>
            <a:off x="701675" y="5138738"/>
            <a:ext cx="6119813" cy="1238250"/>
            <a:chOff x="442" y="3237"/>
            <a:chExt cx="3855" cy="780"/>
          </a:xfrm>
        </p:grpSpPr>
        <p:sp>
          <p:nvSpPr>
            <p:cNvPr id="14409" name="Text Box 39"/>
            <p:cNvSpPr txBox="1">
              <a:spLocks noChangeArrowheads="1"/>
            </p:cNvSpPr>
            <p:nvPr/>
          </p:nvSpPr>
          <p:spPr bwMode="auto">
            <a:xfrm>
              <a:off x="442" y="3748"/>
              <a:ext cx="1531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200">
                  <a:solidFill>
                    <a:srgbClr val="3333CC"/>
                  </a:solidFill>
                </a:rPr>
                <a:t>猜猜这是什么？</a:t>
              </a:r>
            </a:p>
          </p:txBody>
        </p:sp>
        <p:sp>
          <p:nvSpPr>
            <p:cNvPr id="14410" name="Line 40"/>
            <p:cNvSpPr>
              <a:spLocks noChangeShapeType="1"/>
            </p:cNvSpPr>
            <p:nvPr/>
          </p:nvSpPr>
          <p:spPr bwMode="auto">
            <a:xfrm flipV="1">
              <a:off x="1548" y="3237"/>
              <a:ext cx="2749" cy="53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665" name="Group 41"/>
          <p:cNvGrpSpPr>
            <a:grpSpLocks/>
          </p:cNvGrpSpPr>
          <p:nvPr/>
        </p:nvGrpSpPr>
        <p:grpSpPr bwMode="auto">
          <a:xfrm>
            <a:off x="2771775" y="549275"/>
            <a:ext cx="6165850" cy="5849938"/>
            <a:chOff x="1746" y="346"/>
            <a:chExt cx="3884" cy="3685"/>
          </a:xfrm>
        </p:grpSpPr>
        <p:grpSp>
          <p:nvGrpSpPr>
            <p:cNvPr id="14352" name="Group 42"/>
            <p:cNvGrpSpPr>
              <a:grpSpLocks/>
            </p:cNvGrpSpPr>
            <p:nvPr/>
          </p:nvGrpSpPr>
          <p:grpSpPr bwMode="auto">
            <a:xfrm rot="5400000">
              <a:off x="2751" y="828"/>
              <a:ext cx="1276" cy="537"/>
              <a:chOff x="3419" y="1395"/>
              <a:chExt cx="1276" cy="510"/>
            </a:xfrm>
          </p:grpSpPr>
          <p:sp>
            <p:nvSpPr>
              <p:cNvPr id="14407" name="Rectangle 43"/>
              <p:cNvSpPr>
                <a:spLocks noChangeArrowheads="1"/>
              </p:cNvSpPr>
              <p:nvPr/>
            </p:nvSpPr>
            <p:spPr bwMode="auto">
              <a:xfrm>
                <a:off x="3419" y="1395"/>
                <a:ext cx="1162" cy="510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8" name="Text Box 44"/>
              <p:cNvSpPr txBox="1">
                <a:spLocks noChangeArrowheads="1"/>
              </p:cNvSpPr>
              <p:nvPr/>
            </p:nvSpPr>
            <p:spPr bwMode="auto">
              <a:xfrm>
                <a:off x="3419" y="1537"/>
                <a:ext cx="1276" cy="27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zh-CN" altLang="en-US" sz="2400"/>
                  <a:t>补码加</a:t>
                </a:r>
                <a:r>
                  <a:rPr lang="en-US" altLang="zh-CN" sz="2400"/>
                  <a:t>/</a:t>
                </a:r>
                <a:r>
                  <a:rPr lang="zh-CN" altLang="en-US" sz="2400"/>
                  <a:t>减器</a:t>
                </a:r>
              </a:p>
            </p:txBody>
          </p:sp>
        </p:grpSp>
        <p:grpSp>
          <p:nvGrpSpPr>
            <p:cNvPr id="14353" name="Group 45"/>
            <p:cNvGrpSpPr>
              <a:grpSpLocks/>
            </p:cNvGrpSpPr>
            <p:nvPr/>
          </p:nvGrpSpPr>
          <p:grpSpPr bwMode="auto">
            <a:xfrm>
              <a:off x="2044" y="771"/>
              <a:ext cx="1076" cy="567"/>
              <a:chOff x="3220" y="1451"/>
              <a:chExt cx="454" cy="567"/>
            </a:xfrm>
          </p:grpSpPr>
          <p:sp>
            <p:nvSpPr>
              <p:cNvPr id="14405" name="Line 46"/>
              <p:cNvSpPr>
                <a:spLocks noChangeShapeType="1"/>
              </p:cNvSpPr>
              <p:nvPr/>
            </p:nvSpPr>
            <p:spPr bwMode="auto">
              <a:xfrm>
                <a:off x="3220" y="1451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6" name="Line 47"/>
              <p:cNvSpPr>
                <a:spLocks noChangeShapeType="1"/>
              </p:cNvSpPr>
              <p:nvPr/>
            </p:nvSpPr>
            <p:spPr bwMode="auto">
              <a:xfrm>
                <a:off x="3220" y="2018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4" name="Line 48"/>
            <p:cNvSpPr>
              <a:spLocks noChangeShapeType="1"/>
            </p:cNvSpPr>
            <p:nvPr/>
          </p:nvSpPr>
          <p:spPr bwMode="auto">
            <a:xfrm flipV="1">
              <a:off x="3657" y="1055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Rectangle 49"/>
            <p:cNvSpPr>
              <a:spLocks noChangeArrowheads="1"/>
            </p:cNvSpPr>
            <p:nvPr/>
          </p:nvSpPr>
          <p:spPr bwMode="auto">
            <a:xfrm>
              <a:off x="3120" y="2217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50"/>
            <p:cNvSpPr>
              <a:spLocks noChangeShapeType="1"/>
            </p:cNvSpPr>
            <p:nvPr/>
          </p:nvSpPr>
          <p:spPr bwMode="auto">
            <a:xfrm>
              <a:off x="3389" y="3266"/>
              <a:ext cx="0" cy="1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51"/>
            <p:cNvSpPr txBox="1">
              <a:spLocks noChangeArrowheads="1"/>
            </p:cNvSpPr>
            <p:nvPr/>
          </p:nvSpPr>
          <p:spPr bwMode="auto">
            <a:xfrm>
              <a:off x="3150" y="2302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与门</a:t>
              </a:r>
            </a:p>
          </p:txBody>
        </p:sp>
        <p:grpSp>
          <p:nvGrpSpPr>
            <p:cNvPr id="14358" name="Group 52"/>
            <p:cNvGrpSpPr>
              <a:grpSpLocks/>
            </p:cNvGrpSpPr>
            <p:nvPr/>
          </p:nvGrpSpPr>
          <p:grpSpPr bwMode="auto">
            <a:xfrm>
              <a:off x="2851" y="516"/>
              <a:ext cx="269" cy="316"/>
              <a:chOff x="3419" y="629"/>
              <a:chExt cx="255" cy="316"/>
            </a:xfrm>
          </p:grpSpPr>
          <p:sp>
            <p:nvSpPr>
              <p:cNvPr id="14403" name="Line 53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4" name="Text Box 54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359" name="Group 55"/>
            <p:cNvGrpSpPr>
              <a:grpSpLocks/>
            </p:cNvGrpSpPr>
            <p:nvPr/>
          </p:nvGrpSpPr>
          <p:grpSpPr bwMode="auto">
            <a:xfrm>
              <a:off x="2851" y="1107"/>
              <a:ext cx="269" cy="316"/>
              <a:chOff x="3419" y="629"/>
              <a:chExt cx="255" cy="316"/>
            </a:xfrm>
          </p:grpSpPr>
          <p:sp>
            <p:nvSpPr>
              <p:cNvPr id="14401" name="Line 56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Text Box 57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grpSp>
          <p:nvGrpSpPr>
            <p:cNvPr id="14360" name="Group 58"/>
            <p:cNvGrpSpPr>
              <a:grpSpLocks/>
            </p:cNvGrpSpPr>
            <p:nvPr/>
          </p:nvGrpSpPr>
          <p:grpSpPr bwMode="auto">
            <a:xfrm>
              <a:off x="3867" y="820"/>
              <a:ext cx="269" cy="316"/>
              <a:chOff x="3419" y="629"/>
              <a:chExt cx="255" cy="316"/>
            </a:xfrm>
          </p:grpSpPr>
          <p:sp>
            <p:nvSpPr>
              <p:cNvPr id="14399" name="Line 59"/>
              <p:cNvSpPr>
                <a:spLocks noChangeShapeType="1"/>
              </p:cNvSpPr>
              <p:nvPr/>
            </p:nvSpPr>
            <p:spPr bwMode="auto">
              <a:xfrm>
                <a:off x="3447" y="803"/>
                <a:ext cx="113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Text Box 60"/>
              <p:cNvSpPr txBox="1">
                <a:spLocks noChangeArrowheads="1"/>
              </p:cNvSpPr>
              <p:nvPr/>
            </p:nvSpPr>
            <p:spPr bwMode="auto">
              <a:xfrm>
                <a:off x="3419" y="629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/>
                  <a:t>n</a:t>
                </a:r>
              </a:p>
            </p:txBody>
          </p:sp>
        </p:grpSp>
        <p:sp>
          <p:nvSpPr>
            <p:cNvPr id="14361" name="Line 61"/>
            <p:cNvSpPr>
              <a:spLocks noChangeShapeType="1"/>
            </p:cNvSpPr>
            <p:nvPr/>
          </p:nvSpPr>
          <p:spPr bwMode="auto">
            <a:xfrm>
              <a:off x="2731" y="771"/>
              <a:ext cx="0" cy="2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62"/>
            <p:cNvSpPr>
              <a:spLocks noChangeShapeType="1"/>
            </p:cNvSpPr>
            <p:nvPr/>
          </p:nvSpPr>
          <p:spPr bwMode="auto">
            <a:xfrm>
              <a:off x="2492" y="1338"/>
              <a:ext cx="0" cy="2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63"/>
            <p:cNvSpPr>
              <a:spLocks noChangeShapeType="1"/>
            </p:cNvSpPr>
            <p:nvPr/>
          </p:nvSpPr>
          <p:spPr bwMode="auto">
            <a:xfrm>
              <a:off x="2731" y="2331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64"/>
            <p:cNvSpPr>
              <a:spLocks noChangeShapeType="1"/>
            </p:cNvSpPr>
            <p:nvPr/>
          </p:nvSpPr>
          <p:spPr bwMode="auto">
            <a:xfrm>
              <a:off x="2492" y="2501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65"/>
            <p:cNvSpPr>
              <a:spLocks noChangeShapeType="1"/>
            </p:cNvSpPr>
            <p:nvPr/>
          </p:nvSpPr>
          <p:spPr bwMode="auto">
            <a:xfrm flipV="1">
              <a:off x="3657" y="658"/>
              <a:ext cx="158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Text Box 66"/>
            <p:cNvSpPr txBox="1">
              <a:spLocks noChangeArrowheads="1"/>
            </p:cNvSpPr>
            <p:nvPr/>
          </p:nvSpPr>
          <p:spPr bwMode="auto">
            <a:xfrm>
              <a:off x="5092" y="686"/>
              <a:ext cx="538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200">
                  <a:solidFill>
                    <a:srgbClr val="3333CC"/>
                  </a:solidFill>
                </a:rPr>
                <a:t>Flags</a:t>
              </a:r>
            </a:p>
          </p:txBody>
        </p:sp>
        <p:sp>
          <p:nvSpPr>
            <p:cNvPr id="14367" name="Text Box 67"/>
            <p:cNvSpPr txBox="1">
              <a:spLocks noChangeArrowheads="1"/>
            </p:cNvSpPr>
            <p:nvPr/>
          </p:nvSpPr>
          <p:spPr bwMode="auto">
            <a:xfrm>
              <a:off x="5211" y="2042"/>
              <a:ext cx="3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R</a:t>
              </a:r>
            </a:p>
          </p:txBody>
        </p:sp>
        <p:sp>
          <p:nvSpPr>
            <p:cNvPr id="14368" name="Rectangle 68"/>
            <p:cNvSpPr>
              <a:spLocks noChangeArrowheads="1"/>
            </p:cNvSpPr>
            <p:nvPr/>
          </p:nvSpPr>
          <p:spPr bwMode="auto">
            <a:xfrm>
              <a:off x="3120" y="2756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Text Box 69"/>
            <p:cNvSpPr txBox="1">
              <a:spLocks noChangeArrowheads="1"/>
            </p:cNvSpPr>
            <p:nvPr/>
          </p:nvSpPr>
          <p:spPr bwMode="auto">
            <a:xfrm>
              <a:off x="3150" y="2841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或门</a:t>
              </a:r>
            </a:p>
          </p:txBody>
        </p:sp>
        <p:sp>
          <p:nvSpPr>
            <p:cNvPr id="14370" name="Line 70"/>
            <p:cNvSpPr>
              <a:spLocks noChangeShapeType="1"/>
            </p:cNvSpPr>
            <p:nvPr/>
          </p:nvSpPr>
          <p:spPr bwMode="auto">
            <a:xfrm>
              <a:off x="2731" y="2870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71"/>
            <p:cNvSpPr>
              <a:spLocks noChangeShapeType="1"/>
            </p:cNvSpPr>
            <p:nvPr/>
          </p:nvSpPr>
          <p:spPr bwMode="auto">
            <a:xfrm>
              <a:off x="2492" y="3040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Rectangle 72"/>
            <p:cNvSpPr>
              <a:spLocks noChangeArrowheads="1"/>
            </p:cNvSpPr>
            <p:nvPr/>
          </p:nvSpPr>
          <p:spPr bwMode="auto">
            <a:xfrm>
              <a:off x="3120" y="3549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Text Box 73"/>
            <p:cNvSpPr txBox="1">
              <a:spLocks noChangeArrowheads="1"/>
            </p:cNvSpPr>
            <p:nvPr/>
          </p:nvSpPr>
          <p:spPr bwMode="auto">
            <a:xfrm>
              <a:off x="3150" y="3634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右移</a:t>
              </a:r>
            </a:p>
          </p:txBody>
        </p:sp>
        <p:sp>
          <p:nvSpPr>
            <p:cNvPr id="14374" name="Line 74"/>
            <p:cNvSpPr>
              <a:spLocks noChangeShapeType="1"/>
            </p:cNvSpPr>
            <p:nvPr/>
          </p:nvSpPr>
          <p:spPr bwMode="auto">
            <a:xfrm>
              <a:off x="2731" y="3663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75"/>
            <p:cNvSpPr>
              <a:spLocks noChangeShapeType="1"/>
            </p:cNvSpPr>
            <p:nvPr/>
          </p:nvSpPr>
          <p:spPr bwMode="auto">
            <a:xfrm>
              <a:off x="2492" y="3833"/>
              <a:ext cx="6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Rectangle 76"/>
            <p:cNvSpPr>
              <a:spLocks noChangeArrowheads="1"/>
            </p:cNvSpPr>
            <p:nvPr/>
          </p:nvSpPr>
          <p:spPr bwMode="auto">
            <a:xfrm>
              <a:off x="3120" y="1735"/>
              <a:ext cx="537" cy="39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Text Box 77"/>
            <p:cNvSpPr txBox="1">
              <a:spLocks noChangeArrowheads="1"/>
            </p:cNvSpPr>
            <p:nvPr/>
          </p:nvSpPr>
          <p:spPr bwMode="auto">
            <a:xfrm>
              <a:off x="3150" y="1820"/>
              <a:ext cx="47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/>
                <a:t>非门</a:t>
              </a:r>
            </a:p>
          </p:txBody>
        </p:sp>
        <p:sp>
          <p:nvSpPr>
            <p:cNvPr id="14378" name="Line 78"/>
            <p:cNvSpPr>
              <a:spLocks noChangeShapeType="1"/>
            </p:cNvSpPr>
            <p:nvPr/>
          </p:nvSpPr>
          <p:spPr bwMode="auto">
            <a:xfrm>
              <a:off x="2731" y="1934"/>
              <a:ext cx="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9" name="Group 79"/>
            <p:cNvGrpSpPr>
              <a:grpSpLocks/>
            </p:cNvGrpSpPr>
            <p:nvPr/>
          </p:nvGrpSpPr>
          <p:grpSpPr bwMode="auto">
            <a:xfrm>
              <a:off x="3657" y="1934"/>
              <a:ext cx="687" cy="1814"/>
              <a:chOff x="4184" y="2047"/>
              <a:chExt cx="312" cy="1814"/>
            </a:xfrm>
          </p:grpSpPr>
          <p:sp>
            <p:nvSpPr>
              <p:cNvPr id="14395" name="Line 80"/>
              <p:cNvSpPr>
                <a:spLocks noChangeShapeType="1"/>
              </p:cNvSpPr>
              <p:nvPr/>
            </p:nvSpPr>
            <p:spPr bwMode="auto">
              <a:xfrm>
                <a:off x="4184" y="2529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Line 81"/>
              <p:cNvSpPr>
                <a:spLocks noChangeShapeType="1"/>
              </p:cNvSpPr>
              <p:nvPr/>
            </p:nvSpPr>
            <p:spPr bwMode="auto">
              <a:xfrm>
                <a:off x="4184" y="3068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82"/>
              <p:cNvSpPr>
                <a:spLocks noChangeShapeType="1"/>
              </p:cNvSpPr>
              <p:nvPr/>
            </p:nvSpPr>
            <p:spPr bwMode="auto">
              <a:xfrm>
                <a:off x="4184" y="3861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83"/>
              <p:cNvSpPr>
                <a:spLocks noChangeShapeType="1"/>
              </p:cNvSpPr>
              <p:nvPr/>
            </p:nvSpPr>
            <p:spPr bwMode="auto">
              <a:xfrm>
                <a:off x="4184" y="2047"/>
                <a:ext cx="3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0" name="Text Box 84"/>
            <p:cNvSpPr txBox="1">
              <a:spLocks noChangeArrowheads="1"/>
            </p:cNvSpPr>
            <p:nvPr/>
          </p:nvSpPr>
          <p:spPr bwMode="auto">
            <a:xfrm>
              <a:off x="1746" y="601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</a:t>
              </a:r>
            </a:p>
          </p:txBody>
        </p:sp>
        <p:sp>
          <p:nvSpPr>
            <p:cNvPr id="14381" name="Text Box 85"/>
            <p:cNvSpPr txBox="1">
              <a:spLocks noChangeArrowheads="1"/>
            </p:cNvSpPr>
            <p:nvPr/>
          </p:nvSpPr>
          <p:spPr bwMode="auto">
            <a:xfrm>
              <a:off x="1746" y="1197"/>
              <a:ext cx="32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B</a:t>
              </a:r>
            </a:p>
          </p:txBody>
        </p:sp>
        <p:grpSp>
          <p:nvGrpSpPr>
            <p:cNvPr id="14382" name="Group 86"/>
            <p:cNvGrpSpPr>
              <a:grpSpLocks/>
            </p:cNvGrpSpPr>
            <p:nvPr/>
          </p:nvGrpSpPr>
          <p:grpSpPr bwMode="auto">
            <a:xfrm>
              <a:off x="3837" y="1678"/>
              <a:ext cx="328" cy="288"/>
              <a:chOff x="4354" y="1791"/>
              <a:chExt cx="312" cy="288"/>
            </a:xfrm>
          </p:grpSpPr>
          <p:sp>
            <p:nvSpPr>
              <p:cNvPr id="14393" name="Text Box 87"/>
              <p:cNvSpPr txBox="1">
                <a:spLocks noChangeArrowheads="1"/>
              </p:cNvSpPr>
              <p:nvPr/>
            </p:nvSpPr>
            <p:spPr bwMode="auto">
              <a:xfrm>
                <a:off x="4354" y="1791"/>
                <a:ext cx="31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14394" name="Line 88"/>
              <p:cNvSpPr>
                <a:spLocks noChangeShapeType="1"/>
              </p:cNvSpPr>
              <p:nvPr/>
            </p:nvSpPr>
            <p:spPr bwMode="auto">
              <a:xfrm>
                <a:off x="4383" y="1820"/>
                <a:ext cx="1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3" name="Text Box 89"/>
            <p:cNvSpPr txBox="1">
              <a:spLocks noChangeArrowheads="1"/>
            </p:cNvSpPr>
            <p:nvPr/>
          </p:nvSpPr>
          <p:spPr bwMode="auto">
            <a:xfrm>
              <a:off x="3687" y="2132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A∧B</a:t>
              </a:r>
            </a:p>
          </p:txBody>
        </p:sp>
        <p:sp>
          <p:nvSpPr>
            <p:cNvPr id="14384" name="Text Box 90"/>
            <p:cNvSpPr txBox="1">
              <a:spLocks noChangeArrowheads="1"/>
            </p:cNvSpPr>
            <p:nvPr/>
          </p:nvSpPr>
          <p:spPr bwMode="auto">
            <a:xfrm>
              <a:off x="3682" y="3488"/>
              <a:ext cx="729" cy="2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300"/>
                <a:t>A</a:t>
              </a:r>
              <a:r>
                <a:rPr lang="en-US" altLang="zh-CN" sz="2300">
                  <a:sym typeface="Symbol" pitchFamily="18" charset="2"/>
                </a:rPr>
                <a:t>&gt;&gt;1</a:t>
              </a:r>
              <a:endParaRPr lang="en-US" altLang="zh-CN" sz="2300"/>
            </a:p>
          </p:txBody>
        </p:sp>
        <p:sp>
          <p:nvSpPr>
            <p:cNvPr id="14385" name="Text Box 91"/>
            <p:cNvSpPr txBox="1">
              <a:spLocks noChangeArrowheads="1"/>
            </p:cNvSpPr>
            <p:nvPr/>
          </p:nvSpPr>
          <p:spPr bwMode="auto">
            <a:xfrm>
              <a:off x="3687" y="2671"/>
              <a:ext cx="62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/>
                <a:t>A∨B</a:t>
              </a:r>
            </a:p>
          </p:txBody>
        </p:sp>
        <p:sp>
          <p:nvSpPr>
            <p:cNvPr id="14386" name="Rectangle 92"/>
            <p:cNvSpPr>
              <a:spLocks noChangeArrowheads="1"/>
            </p:cNvSpPr>
            <p:nvPr/>
          </p:nvSpPr>
          <p:spPr bwMode="auto">
            <a:xfrm>
              <a:off x="2313" y="346"/>
              <a:ext cx="2751" cy="3685"/>
            </a:xfrm>
            <a:prstGeom prst="rect">
              <a:avLst/>
            </a:prstGeom>
            <a:solidFill>
              <a:schemeClr val="accent2">
                <a:alpha val="18039"/>
              </a:schemeClr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AutoShape 93"/>
            <p:cNvSpPr>
              <a:spLocks noChangeArrowheads="1"/>
            </p:cNvSpPr>
            <p:nvPr/>
          </p:nvSpPr>
          <p:spPr bwMode="auto">
            <a:xfrm rot="5400000" flipH="1" flipV="1">
              <a:off x="3079" y="2178"/>
              <a:ext cx="2977" cy="448"/>
            </a:xfrm>
            <a:custGeom>
              <a:avLst/>
              <a:gdLst>
                <a:gd name="T0" fmla="*/ 7 w 21600"/>
                <a:gd name="T1" fmla="*/ 0 h 21600"/>
                <a:gd name="T2" fmla="*/ 4 w 21600"/>
                <a:gd name="T3" fmla="*/ 0 h 21600"/>
                <a:gd name="T4" fmla="*/ 1 w 21600"/>
                <a:gd name="T5" fmla="*/ 0 h 21600"/>
                <a:gd name="T6" fmla="*/ 4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67 w 21600"/>
                <a:gd name="T13" fmla="*/ 3375 h 21600"/>
                <a:gd name="T14" fmla="*/ 18233 w 21600"/>
                <a:gd name="T15" fmla="*/ 18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34" y="21600"/>
                  </a:lnTo>
                  <a:lnTo>
                    <a:pt x="184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94"/>
            <p:cNvSpPr>
              <a:spLocks noChangeShapeType="1"/>
            </p:cNvSpPr>
            <p:nvPr/>
          </p:nvSpPr>
          <p:spPr bwMode="auto">
            <a:xfrm>
              <a:off x="4792" y="2359"/>
              <a:ext cx="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89" name="Group 95"/>
            <p:cNvGrpSpPr>
              <a:grpSpLocks/>
            </p:cNvGrpSpPr>
            <p:nvPr/>
          </p:nvGrpSpPr>
          <p:grpSpPr bwMode="auto">
            <a:xfrm>
              <a:off x="4255" y="431"/>
              <a:ext cx="298" cy="284"/>
              <a:chOff x="4269" y="544"/>
              <a:chExt cx="283" cy="284"/>
            </a:xfrm>
          </p:grpSpPr>
          <p:sp>
            <p:nvSpPr>
              <p:cNvPr id="14391" name="Line 96"/>
              <p:cNvSpPr>
                <a:spLocks noChangeShapeType="1"/>
              </p:cNvSpPr>
              <p:nvPr/>
            </p:nvSpPr>
            <p:spPr bwMode="auto">
              <a:xfrm>
                <a:off x="4269" y="714"/>
                <a:ext cx="113" cy="11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2" name="Text Box 97"/>
              <p:cNvSpPr txBox="1">
                <a:spLocks noChangeArrowheads="1"/>
              </p:cNvSpPr>
              <p:nvPr/>
            </p:nvSpPr>
            <p:spPr bwMode="auto">
              <a:xfrm>
                <a:off x="4297" y="544"/>
                <a:ext cx="255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  <p:sp>
          <p:nvSpPr>
            <p:cNvPr id="14390" name="Line 98"/>
            <p:cNvSpPr>
              <a:spLocks noChangeShapeType="1"/>
            </p:cNvSpPr>
            <p:nvPr/>
          </p:nvSpPr>
          <p:spPr bwMode="auto">
            <a:xfrm flipH="1">
              <a:off x="3447" y="4003"/>
              <a:ext cx="113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4723" name="Group 99"/>
          <p:cNvGrpSpPr>
            <a:grpSpLocks/>
          </p:cNvGrpSpPr>
          <p:nvPr/>
        </p:nvGrpSpPr>
        <p:grpSpPr bwMode="auto">
          <a:xfrm>
            <a:off x="5472113" y="323850"/>
            <a:ext cx="3290887" cy="6489700"/>
            <a:chOff x="3447" y="261"/>
            <a:chExt cx="2073" cy="4059"/>
          </a:xfrm>
        </p:grpSpPr>
        <p:grpSp>
          <p:nvGrpSpPr>
            <p:cNvPr id="14345" name="Group 100"/>
            <p:cNvGrpSpPr>
              <a:grpSpLocks/>
            </p:cNvGrpSpPr>
            <p:nvPr/>
          </p:nvGrpSpPr>
          <p:grpSpPr bwMode="auto">
            <a:xfrm>
              <a:off x="4581" y="3697"/>
              <a:ext cx="939" cy="623"/>
              <a:chOff x="4581" y="3748"/>
              <a:chExt cx="939" cy="623"/>
            </a:xfrm>
          </p:grpSpPr>
          <p:sp>
            <p:nvSpPr>
              <p:cNvPr id="14350" name="Line 101"/>
              <p:cNvSpPr>
                <a:spLocks noChangeShapeType="1"/>
              </p:cNvSpPr>
              <p:nvPr/>
            </p:nvSpPr>
            <p:spPr bwMode="auto">
              <a:xfrm flipV="1">
                <a:off x="4581" y="3748"/>
                <a:ext cx="0" cy="45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Text Box 102"/>
              <p:cNvSpPr txBox="1">
                <a:spLocks noChangeArrowheads="1"/>
              </p:cNvSpPr>
              <p:nvPr/>
            </p:nvSpPr>
            <p:spPr bwMode="auto">
              <a:xfrm flipH="1">
                <a:off x="4669" y="4084"/>
                <a:ext cx="851" cy="28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</a:rPr>
                  <a:t>ALUctr</a:t>
                </a:r>
              </a:p>
            </p:txBody>
          </p:sp>
        </p:grpSp>
        <p:sp>
          <p:nvSpPr>
            <p:cNvPr id="14346" name="Line 103"/>
            <p:cNvSpPr>
              <a:spLocks noChangeShapeType="1"/>
            </p:cNvSpPr>
            <p:nvPr/>
          </p:nvSpPr>
          <p:spPr bwMode="auto">
            <a:xfrm>
              <a:off x="3447" y="261"/>
              <a:ext cx="0" cy="2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04"/>
            <p:cNvSpPr>
              <a:spLocks noChangeShapeType="1"/>
            </p:cNvSpPr>
            <p:nvPr/>
          </p:nvSpPr>
          <p:spPr bwMode="auto">
            <a:xfrm>
              <a:off x="3447" y="261"/>
              <a:ext cx="144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05"/>
            <p:cNvSpPr>
              <a:spLocks noChangeShapeType="1"/>
            </p:cNvSpPr>
            <p:nvPr/>
          </p:nvSpPr>
          <p:spPr bwMode="auto">
            <a:xfrm>
              <a:off x="4581" y="3918"/>
              <a:ext cx="3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06"/>
            <p:cNvSpPr>
              <a:spLocks noChangeShapeType="1"/>
            </p:cNvSpPr>
            <p:nvPr/>
          </p:nvSpPr>
          <p:spPr bwMode="auto">
            <a:xfrm>
              <a:off x="4921" y="261"/>
              <a:ext cx="0" cy="36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4731" name="Text Box 107"/>
          <p:cNvSpPr txBox="1">
            <a:spLocks noChangeArrowheads="1"/>
          </p:cNvSpPr>
          <p:nvPr/>
        </p:nvSpPr>
        <p:spPr bwMode="auto">
          <a:xfrm>
            <a:off x="7048500" y="2528888"/>
            <a:ext cx="493713" cy="243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多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路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选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择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FF3300"/>
                </a:solidFill>
              </a:rPr>
              <a:t>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7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546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5470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1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2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3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4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5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6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77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46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537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5466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537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37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546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37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5461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2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8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5459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0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79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5456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7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8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0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538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8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538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538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538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0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15391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2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3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4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95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5396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5397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15398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5399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0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4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5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07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5408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5409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5410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5411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5412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5413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15414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15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16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5417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5418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5419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0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5421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5422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5423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5424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5425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6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7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28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5429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0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1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2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3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34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15435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436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5437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5438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15439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5440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15441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5442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15443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5444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5445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5446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5447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15448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49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450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5451" name="Rectangle 113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5452" name="Text Box 114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5453" name="Text Box 115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5454" name="Text Box 116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</a:t>
            </a:r>
            <a:r>
              <a:rPr lang="zh-CN" altLang="en-US" sz="2400">
                <a:solidFill>
                  <a:srgbClr val="3333CC"/>
                </a:solidFill>
              </a:rPr>
              <a:t>（执行前）</a:t>
            </a:r>
          </a:p>
        </p:txBody>
      </p:sp>
      <p:sp>
        <p:nvSpPr>
          <p:cNvPr id="15455" name="Text Box 117"/>
          <p:cNvSpPr txBox="1">
            <a:spLocks noChangeArrowheads="1"/>
          </p:cNvSpPr>
          <p:nvPr/>
        </p:nvSpPr>
        <p:spPr bwMode="auto">
          <a:xfrm>
            <a:off x="3851275" y="4103688"/>
            <a:ext cx="1125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6492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6494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5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6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7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8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9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0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01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93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639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6490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1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39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6488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40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6485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2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6483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3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6480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2160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640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640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641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641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4" name="Text Box 52"/>
          <p:cNvSpPr txBox="1">
            <a:spLocks noChangeArrowheads="1"/>
          </p:cNvSpPr>
          <p:nvPr/>
        </p:nvSpPr>
        <p:spPr bwMode="auto">
          <a:xfrm>
            <a:off x="3492500" y="3608388"/>
            <a:ext cx="11699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GPRs</a:t>
            </a:r>
          </a:p>
        </p:txBody>
      </p:sp>
      <p:sp>
        <p:nvSpPr>
          <p:cNvPr id="16415" name="Rectangle 53"/>
          <p:cNvSpPr>
            <a:spLocks noChangeArrowheads="1"/>
          </p:cNvSpPr>
          <p:nvPr/>
        </p:nvSpPr>
        <p:spPr bwMode="auto">
          <a:xfrm>
            <a:off x="3851275" y="4103688"/>
            <a:ext cx="1125538" cy="1574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Line 54"/>
          <p:cNvSpPr>
            <a:spLocks noChangeShapeType="1"/>
          </p:cNvSpPr>
          <p:nvPr/>
        </p:nvSpPr>
        <p:spPr bwMode="auto">
          <a:xfrm>
            <a:off x="3897313" y="44196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7" name="Line 55"/>
          <p:cNvSpPr>
            <a:spLocks noChangeShapeType="1"/>
          </p:cNvSpPr>
          <p:nvPr/>
        </p:nvSpPr>
        <p:spPr bwMode="auto">
          <a:xfrm>
            <a:off x="3897313" y="5049838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8" name="Line 56"/>
          <p:cNvSpPr>
            <a:spLocks noChangeShapeType="1"/>
          </p:cNvSpPr>
          <p:nvPr/>
        </p:nvSpPr>
        <p:spPr bwMode="auto">
          <a:xfrm>
            <a:off x="3897313" y="5408613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9" name="Text Box 57"/>
          <p:cNvSpPr txBox="1">
            <a:spLocks noChangeArrowheads="1"/>
          </p:cNvSpPr>
          <p:nvPr/>
        </p:nvSpPr>
        <p:spPr bwMode="auto">
          <a:xfrm>
            <a:off x="4930775" y="4059238"/>
            <a:ext cx="3159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16420" name="Text Box 58"/>
          <p:cNvSpPr txBox="1">
            <a:spLocks noChangeArrowheads="1"/>
          </p:cNvSpPr>
          <p:nvPr/>
        </p:nvSpPr>
        <p:spPr bwMode="auto">
          <a:xfrm>
            <a:off x="4932363" y="43735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6421" name="Text Box 59"/>
          <p:cNvSpPr txBox="1">
            <a:spLocks noChangeArrowheads="1"/>
          </p:cNvSpPr>
          <p:nvPr/>
        </p:nvSpPr>
        <p:spPr bwMode="auto">
          <a:xfrm>
            <a:off x="4932363" y="4919663"/>
            <a:ext cx="3159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/>
          </a:p>
        </p:txBody>
      </p:sp>
      <p:sp>
        <p:nvSpPr>
          <p:cNvPr id="16422" name="Text Box 60"/>
          <p:cNvSpPr txBox="1">
            <a:spLocks noChangeArrowheads="1"/>
          </p:cNvSpPr>
          <p:nvPr/>
        </p:nvSpPr>
        <p:spPr bwMode="auto">
          <a:xfrm>
            <a:off x="4930775" y="5368925"/>
            <a:ext cx="3159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6423" name="Rectangle 61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Line 62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5" name="Line 63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6" name="Line 64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7" name="Line 65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8" name="Line 66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29" name="Line 67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30" name="Line 68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31" name="Text Box 69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6432" name="Text Box 70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6433" name="Text Box 71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6434" name="Text Box 72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6435" name="Text Box 73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6436" name="Text Box 74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6437" name="Rectangle 75"/>
          <p:cNvSpPr>
            <a:spLocks noChangeArrowheads="1"/>
          </p:cNvSpPr>
          <p:nvPr/>
        </p:nvSpPr>
        <p:spPr bwMode="auto">
          <a:xfrm>
            <a:off x="134938" y="731838"/>
            <a:ext cx="641667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80483da:    8b 45 0c   mov   0xc(%ebp), %eax    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80483dd:    8b 55 08   mov   0x8(%ebp), %edx</a:t>
            </a:r>
            <a:endParaRPr lang="en-US" altLang="zh-CN" sz="2000"/>
          </a:p>
          <a:p>
            <a:pPr indent="288925" eaLnBrk="1" hangingPunct="1">
              <a:lnSpc>
                <a:spcPct val="105000"/>
              </a:lnSpc>
            </a:pPr>
            <a:r>
              <a:rPr lang="en-US" altLang="zh-CN"/>
              <a:t>80483e0:    </a:t>
            </a:r>
            <a:r>
              <a:rPr lang="en-US" altLang="zh-CN">
                <a:solidFill>
                  <a:srgbClr val="FF3300"/>
                </a:solidFill>
              </a:rPr>
              <a:t>8d 04 02</a:t>
            </a:r>
            <a:r>
              <a:rPr lang="en-US" altLang="zh-CN"/>
              <a:t>   lea     (%edx,%eax,1), %eax</a:t>
            </a:r>
          </a:p>
        </p:txBody>
      </p:sp>
      <p:sp>
        <p:nvSpPr>
          <p:cNvPr id="16438" name="Line 76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39" name="Line 77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40" name="Text Box 78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6441" name="Text Box 79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6442" name="Text Box 80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6443" name="Line 81"/>
          <p:cNvSpPr>
            <a:spLocks noChangeShapeType="1"/>
          </p:cNvSpPr>
          <p:nvPr/>
        </p:nvSpPr>
        <p:spPr bwMode="auto">
          <a:xfrm>
            <a:off x="4392613" y="50927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44" name="Text Box 82"/>
          <p:cNvSpPr txBox="1">
            <a:spLocks noChangeArrowheads="1"/>
          </p:cNvSpPr>
          <p:nvPr/>
        </p:nvSpPr>
        <p:spPr bwMode="auto">
          <a:xfrm>
            <a:off x="398621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6445" name="Text Box 83"/>
          <p:cNvSpPr txBox="1">
            <a:spLocks noChangeArrowheads="1"/>
          </p:cNvSpPr>
          <p:nvPr/>
        </p:nvSpPr>
        <p:spPr bwMode="auto">
          <a:xfrm>
            <a:off x="398621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6446" name="Rectangle 84"/>
          <p:cNvSpPr>
            <a:spLocks noChangeArrowheads="1"/>
          </p:cNvSpPr>
          <p:nvPr/>
        </p:nvSpPr>
        <p:spPr bwMode="auto">
          <a:xfrm>
            <a:off x="323056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6447" name="Rectangle 85"/>
          <p:cNvSpPr>
            <a:spLocks noChangeArrowheads="1"/>
          </p:cNvSpPr>
          <p:nvPr/>
        </p:nvSpPr>
        <p:spPr bwMode="auto">
          <a:xfrm>
            <a:off x="322262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6448" name="Rectangle 86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6449" name="Line 87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0" name="Line 88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1" name="Line 89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2" name="Text Box 90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6453" name="Line 91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4" name="Line 92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5" name="Line 93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6" name="Line 94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7" name="Line 95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58" name="Text Box 96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80483e0</a:t>
            </a:r>
          </a:p>
        </p:txBody>
      </p:sp>
      <p:sp>
        <p:nvSpPr>
          <p:cNvPr id="16459" name="Rectangle 97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460" name="Text Box 98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6461" name="Rectangle 99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6462" name="Text Box 100"/>
          <p:cNvSpPr txBox="1">
            <a:spLocks noChangeArrowheads="1"/>
          </p:cNvSpPr>
          <p:nvPr/>
        </p:nvSpPr>
        <p:spPr bwMode="auto">
          <a:xfrm>
            <a:off x="971550" y="3743325"/>
            <a:ext cx="6302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Wr</a:t>
            </a:r>
          </a:p>
        </p:txBody>
      </p:sp>
      <p:sp>
        <p:nvSpPr>
          <p:cNvPr id="16463" name="Text Box 101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6464" name="Text Box 102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CC3300"/>
                </a:solidFill>
              </a:rPr>
              <a:t>EIP</a:t>
            </a:r>
            <a:r>
              <a:rPr lang="zh-CN" altLang="en-US" sz="2000">
                <a:solidFill>
                  <a:srgbClr val="CC3300"/>
                </a:solidFill>
              </a:rPr>
              <a:t>增量</a:t>
            </a:r>
          </a:p>
        </p:txBody>
      </p:sp>
      <p:sp>
        <p:nvSpPr>
          <p:cNvPr id="16465" name="Rectangle 103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466" name="Text Box 104"/>
          <p:cNvSpPr txBox="1">
            <a:spLocks noChangeArrowheads="1"/>
          </p:cNvSpPr>
          <p:nvPr/>
        </p:nvSpPr>
        <p:spPr bwMode="auto">
          <a:xfrm>
            <a:off x="3897313" y="4689475"/>
            <a:ext cx="1125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7fffffff</a:t>
            </a:r>
          </a:p>
        </p:txBody>
      </p:sp>
      <p:sp>
        <p:nvSpPr>
          <p:cNvPr id="16467" name="Text Box 10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6468" name="Text Box 10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6469" name="Text Box 10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6470" name="Text Box 10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6471" name="Text Box 10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16472" name="Line 110"/>
          <p:cNvSpPr>
            <a:spLocks noChangeShapeType="1"/>
          </p:cNvSpPr>
          <p:nvPr/>
        </p:nvSpPr>
        <p:spPr bwMode="auto">
          <a:xfrm>
            <a:off x="115888" y="1493838"/>
            <a:ext cx="36036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73" name="Line 111"/>
          <p:cNvSpPr>
            <a:spLocks noChangeShapeType="1"/>
          </p:cNvSpPr>
          <p:nvPr/>
        </p:nvSpPr>
        <p:spPr bwMode="auto">
          <a:xfrm>
            <a:off x="3897313" y="4689475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74" name="Text Box 112"/>
          <p:cNvSpPr txBox="1">
            <a:spLocks noChangeArrowheads="1"/>
          </p:cNvSpPr>
          <p:nvPr/>
        </p:nvSpPr>
        <p:spPr bwMode="auto">
          <a:xfrm>
            <a:off x="4932363" y="47339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96785" name="Text Box 113"/>
          <p:cNvSpPr txBox="1">
            <a:spLocks noChangeArrowheads="1"/>
          </p:cNvSpPr>
          <p:nvPr/>
        </p:nvSpPr>
        <p:spPr bwMode="auto">
          <a:xfrm>
            <a:off x="3402013" y="3789363"/>
            <a:ext cx="1709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    </a:t>
            </a:r>
            <a:r>
              <a:rPr lang="en-US" altLang="zh-CN">
                <a:solidFill>
                  <a:srgbClr val="FF3300"/>
                </a:solidFill>
              </a:rPr>
              <a:t>80000001</a:t>
            </a:r>
          </a:p>
        </p:txBody>
      </p:sp>
      <p:sp>
        <p:nvSpPr>
          <p:cNvPr id="16476" name="Rectangle 114"/>
          <p:cNvSpPr>
            <a:spLocks noChangeArrowheads="1"/>
          </p:cNvSpPr>
          <p:nvPr/>
        </p:nvSpPr>
        <p:spPr bwMode="auto">
          <a:xfrm>
            <a:off x="385763" y="6219825"/>
            <a:ext cx="1574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8d040289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16477" name="Text Box 115"/>
          <p:cNvSpPr txBox="1">
            <a:spLocks noChangeArrowheads="1"/>
          </p:cNvSpPr>
          <p:nvPr/>
        </p:nvSpPr>
        <p:spPr bwMode="auto">
          <a:xfrm>
            <a:off x="5067300" y="25288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6478" name="Text Box 116"/>
          <p:cNvSpPr txBox="1">
            <a:spLocks noChangeArrowheads="1"/>
          </p:cNvSpPr>
          <p:nvPr/>
        </p:nvSpPr>
        <p:spPr bwMode="auto">
          <a:xfrm>
            <a:off x="5067300" y="2033588"/>
            <a:ext cx="31591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6479" name="Text Box 117"/>
          <p:cNvSpPr txBox="1">
            <a:spLocks noChangeArrowheads="1"/>
          </p:cNvSpPr>
          <p:nvPr/>
        </p:nvSpPr>
        <p:spPr bwMode="auto">
          <a:xfrm>
            <a:off x="1150938" y="2270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R[eax]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R[edx]+R[eax]*1 </a:t>
            </a:r>
            <a:r>
              <a:rPr lang="zh-CN" altLang="en-US" sz="2200">
                <a:solidFill>
                  <a:srgbClr val="3333CC"/>
                </a:solidFill>
              </a:rPr>
              <a:t>（执行后）</a:t>
            </a:r>
            <a:endParaRPr lang="en-US" altLang="zh-CN" sz="22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9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68313" y="2573338"/>
            <a:ext cx="8229600" cy="561975"/>
          </a:xfrm>
        </p:spPr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i386</a:t>
            </a:r>
            <a:r>
              <a:rPr lang="zh-CN" altLang="en-US" smtClean="0"/>
              <a:t>中指令的格式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975"/>
            <a:ext cx="8001000" cy="641350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smtClean="0"/>
              <a:t>回顾：</a:t>
            </a:r>
            <a:r>
              <a:rPr lang="en-US" altLang="zh-CN" sz="3600" smtClean="0"/>
              <a:t>Hardware/Software  Interface</a:t>
            </a:r>
          </a:p>
        </p:txBody>
      </p:sp>
      <p:sp>
        <p:nvSpPr>
          <p:cNvPr id="18436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pt-BR" altLang="zh-CN">
                <a:latin typeface="Arial" charset="0"/>
                <a:ea typeface="宋体" pitchFamily="2" charset="-122"/>
              </a:rPr>
              <a:t>… , EXTop=1,ALUSelA=1,ALUSelB=11,ALUop=add,</a:t>
            </a:r>
          </a:p>
          <a:p>
            <a:pPr algn="just"/>
            <a:r>
              <a:rPr lang="pt-BR" altLang="zh-CN">
                <a:latin typeface="Arial" charset="0"/>
                <a:ea typeface="宋体" pitchFamily="2" charset="-122"/>
              </a:rPr>
              <a:t>IorD=1,Read,MemtoReg=1,RegWr=1,......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18437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latin typeface="Arial" charset="0"/>
                <a:ea typeface="宋体" pitchFamily="2" charset="-122"/>
              </a:rPr>
              <a:t>temp = v[k];</a:t>
            </a:r>
          </a:p>
          <a:p>
            <a:pPr algn="just"/>
            <a:r>
              <a:rPr lang="en-US" altLang="zh-CN" sz="2000">
                <a:latin typeface="Arial" charset="0"/>
                <a:ea typeface="宋体" pitchFamily="2" charset="-122"/>
              </a:rPr>
              <a:t>v[k] = v[k+1];</a:t>
            </a:r>
          </a:p>
          <a:p>
            <a:pPr algn="just"/>
            <a:r>
              <a:rPr lang="en-US" altLang="zh-CN" sz="2000">
                <a:latin typeface="Arial" charset="0"/>
                <a:ea typeface="宋体" pitchFamily="2" charset="-122"/>
              </a:rPr>
              <a:t>v[k+1] = temp;</a:t>
            </a:r>
          </a:p>
        </p:txBody>
      </p:sp>
      <p:sp>
        <p:nvSpPr>
          <p:cNvPr id="18438" name="Text Box 1031"/>
          <p:cNvSpPr txBox="1">
            <a:spLocks noChangeArrowheads="1"/>
          </p:cNvSpPr>
          <p:nvPr/>
        </p:nvSpPr>
        <p:spPr bwMode="auto">
          <a:xfrm>
            <a:off x="4976813" y="2619375"/>
            <a:ext cx="2681287" cy="1296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lw $15,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lw $16, 4($2)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sw $16, 0($2)</a:t>
            </a:r>
          </a:p>
          <a:p>
            <a:pPr algn="just"/>
            <a:r>
              <a:rPr lang="en-US" altLang="zh-CN" sz="200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sw $15, 4($2)</a:t>
            </a:r>
          </a:p>
          <a:p>
            <a:pPr algn="ctr"/>
            <a:endParaRPr lang="en-US" altLang="zh-CN" sz="2000">
              <a:solidFill>
                <a:schemeClr val="accent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9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1000 1100 0100 1111 0000 0000 0000 0000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1000 1100 0101 0000 0000 0000 0000 0100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1010 1100 0101 0000 0000 0000 0000 0000</a:t>
            </a:r>
          </a:p>
          <a:p>
            <a:pPr algn="just"/>
            <a:r>
              <a:rPr lang="en-US" altLang="zh-CN">
                <a:solidFill>
                  <a:srgbClr val="ED1611"/>
                </a:solidFill>
                <a:latin typeface="Arial" charset="0"/>
                <a:ea typeface="宋体" pitchFamily="2" charset="-122"/>
              </a:rPr>
              <a:t>1010 1100 0100 1111 0000 0000 0000 0100</a:t>
            </a:r>
          </a:p>
          <a:p>
            <a:pPr algn="ctr"/>
            <a:endParaRPr lang="en-US" altLang="zh-CN" sz="1400" b="0">
              <a:latin typeface="Arial" charset="0"/>
              <a:ea typeface="宋体" pitchFamily="2" charset="-122"/>
            </a:endParaRPr>
          </a:p>
        </p:txBody>
      </p:sp>
      <p:sp>
        <p:nvSpPr>
          <p:cNvPr id="18440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1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18456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软件</a:t>
              </a:r>
            </a:p>
          </p:txBody>
        </p:sp>
      </p:grpSp>
      <p:grpSp>
        <p:nvGrpSpPr>
          <p:cNvPr id="18442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18454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8000"/>
                  </a:solidFill>
                  <a:latin typeface="Times New Roman" pitchFamily="18" charset="0"/>
                  <a:ea typeface="宋体" pitchFamily="2" charset="-122"/>
                </a:rPr>
                <a:t>硬件</a:t>
              </a:r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6507163" y="2168525"/>
            <a:ext cx="1981200" cy="608013"/>
            <a:chOff x="4184" y="1395"/>
            <a:chExt cx="1248" cy="383"/>
          </a:xfrm>
        </p:grpSpPr>
        <p:sp>
          <p:nvSpPr>
            <p:cNvPr id="18452" name="Line 15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16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charset="0"/>
                </a:rPr>
                <a:t>汇编指令</a:t>
              </a:r>
            </a:p>
          </p:txBody>
        </p:sp>
      </p:grpSp>
      <p:grpSp>
        <p:nvGrpSpPr>
          <p:cNvPr id="598034" name="Group 18"/>
          <p:cNvGrpSpPr>
            <a:grpSpLocks/>
          </p:cNvGrpSpPr>
          <p:nvPr/>
        </p:nvGrpSpPr>
        <p:grpSpPr bwMode="auto">
          <a:xfrm>
            <a:off x="6821488" y="3249613"/>
            <a:ext cx="1981200" cy="608012"/>
            <a:chOff x="4184" y="1395"/>
            <a:chExt cx="1248" cy="383"/>
          </a:xfrm>
        </p:grpSpPr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 flipH="1">
              <a:off x="4184" y="1552"/>
              <a:ext cx="482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Text Box 20"/>
            <p:cNvSpPr txBox="1">
              <a:spLocks noChangeArrowheads="1"/>
            </p:cNvSpPr>
            <p:nvPr/>
          </p:nvSpPr>
          <p:spPr bwMode="auto">
            <a:xfrm>
              <a:off x="4666" y="1395"/>
              <a:ext cx="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charset="0"/>
                </a:rPr>
                <a:t>机器指令</a:t>
              </a:r>
            </a:p>
          </p:txBody>
        </p:sp>
      </p:grpSp>
      <p:sp>
        <p:nvSpPr>
          <p:cNvPr id="18445" name="Text Box 21"/>
          <p:cNvSpPr txBox="1">
            <a:spLocks noChangeArrowheads="1"/>
          </p:cNvSpPr>
          <p:nvPr/>
        </p:nvSpPr>
        <p:spPr bwMode="auto">
          <a:xfrm>
            <a:off x="5651500" y="6491288"/>
            <a:ext cx="2790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  <p:sp>
        <p:nvSpPr>
          <p:cNvPr id="18446" name="Text Box 24"/>
          <p:cNvSpPr txBox="1">
            <a:spLocks noChangeArrowheads="1"/>
          </p:cNvSpPr>
          <p:nvPr/>
        </p:nvSpPr>
        <p:spPr bwMode="auto">
          <a:xfrm>
            <a:off x="4076700" y="6173788"/>
            <a:ext cx="355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/>
              <a:t>… 1 1 11 100 1 0 1 1 …</a:t>
            </a:r>
            <a:endParaRPr lang="zh-CN" altLang="en-US" sz="2000"/>
          </a:p>
        </p:txBody>
      </p:sp>
      <p:grpSp>
        <p:nvGrpSpPr>
          <p:cNvPr id="598042" name="Group 26"/>
          <p:cNvGrpSpPr>
            <a:grpSpLocks/>
          </p:cNvGrpSpPr>
          <p:nvPr/>
        </p:nvGrpSpPr>
        <p:grpSpPr bwMode="auto">
          <a:xfrm>
            <a:off x="2501900" y="6219825"/>
            <a:ext cx="1620838" cy="396875"/>
            <a:chOff x="1576" y="3918"/>
            <a:chExt cx="1021" cy="250"/>
          </a:xfrm>
        </p:grpSpPr>
        <p:sp>
          <p:nvSpPr>
            <p:cNvPr id="18448" name="Text Box 22"/>
            <p:cNvSpPr txBox="1">
              <a:spLocks noChangeArrowheads="1"/>
            </p:cNvSpPr>
            <p:nvPr/>
          </p:nvSpPr>
          <p:spPr bwMode="auto">
            <a:xfrm>
              <a:off x="1576" y="3918"/>
              <a:ext cx="7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charset="0"/>
                </a:rPr>
                <a:t>微指令</a:t>
              </a:r>
            </a:p>
          </p:txBody>
        </p:sp>
        <p:sp>
          <p:nvSpPr>
            <p:cNvPr id="18449" name="Line 25"/>
            <p:cNvSpPr>
              <a:spLocks noChangeShapeType="1"/>
            </p:cNvSpPr>
            <p:nvPr/>
          </p:nvSpPr>
          <p:spPr bwMode="auto">
            <a:xfrm flipV="1">
              <a:off x="2143" y="3974"/>
              <a:ext cx="454" cy="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回顾：机器级指令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229600" cy="5788025"/>
          </a:xfrm>
        </p:spPr>
        <p:txBody>
          <a:bodyPr/>
          <a:lstStyle/>
          <a:p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机器指令</a:t>
            </a:r>
            <a:r>
              <a:rPr lang="zh-CN" altLang="en-US" sz="2200" smtClean="0">
                <a:ea typeface="微软雅黑" pitchFamily="34" charset="-122"/>
              </a:rPr>
              <a:t>和</a:t>
            </a:r>
            <a:r>
              <a:rPr lang="zh-CN" altLang="en-US" sz="2200" smtClean="0">
                <a:solidFill>
                  <a:srgbClr val="CC3300"/>
                </a:solidFill>
                <a:ea typeface="微软雅黑" pitchFamily="34" charset="-122"/>
              </a:rPr>
              <a:t>汇编指令</a:t>
            </a:r>
            <a:r>
              <a:rPr lang="zh-CN" altLang="en-US" sz="2200" smtClean="0">
                <a:ea typeface="微软雅黑" pitchFamily="34" charset="-122"/>
              </a:rPr>
              <a:t>一一对应，都是机器级指令</a:t>
            </a:r>
          </a:p>
          <a:p>
            <a:r>
              <a:rPr lang="zh-CN" altLang="en-US" sz="2200" smtClean="0">
                <a:ea typeface="微软雅黑" pitchFamily="34" charset="-122"/>
              </a:rPr>
              <a:t>机器指令是一个</a:t>
            </a:r>
            <a:r>
              <a:rPr lang="en-US" altLang="zh-CN" sz="2200" smtClean="0">
                <a:ea typeface="微软雅黑" pitchFamily="34" charset="-122"/>
              </a:rPr>
              <a:t>0/1</a:t>
            </a:r>
            <a:r>
              <a:rPr lang="zh-CN" altLang="en-US" sz="2200" smtClean="0">
                <a:ea typeface="微软雅黑" pitchFamily="34" charset="-122"/>
              </a:rPr>
              <a:t>序列，由若干</a:t>
            </a:r>
            <a:r>
              <a:rPr lang="zh-CN" altLang="en-US" sz="2200" smtClean="0">
                <a:solidFill>
                  <a:srgbClr val="FF0000"/>
                </a:solidFill>
                <a:ea typeface="微软雅黑" pitchFamily="34" charset="-122"/>
              </a:rPr>
              <a:t>字段</a:t>
            </a:r>
            <a:r>
              <a:rPr lang="zh-CN" altLang="en-US" sz="2200" smtClean="0">
                <a:ea typeface="微软雅黑" pitchFamily="34" charset="-122"/>
              </a:rPr>
              <a:t>组成</a:t>
            </a:r>
          </a:p>
          <a:p>
            <a:endParaRPr lang="zh-CN" altLang="en-US" sz="2200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endParaRPr lang="zh-CN" altLang="en-US" smtClean="0">
              <a:ea typeface="微软雅黑" pitchFamily="34" charset="-122"/>
            </a:endParaRPr>
          </a:p>
          <a:p>
            <a:r>
              <a:rPr lang="zh-CN" altLang="en-US" sz="2200" smtClean="0">
                <a:ea typeface="微软雅黑" pitchFamily="34" charset="-122"/>
              </a:rPr>
              <a:t>汇编指令是机器指令的符号表示（</a:t>
            </a:r>
            <a:r>
              <a:rPr lang="zh-CN" altLang="en-US" sz="2200" smtClean="0">
                <a:solidFill>
                  <a:srgbClr val="0000FF"/>
                </a:solidFill>
                <a:ea typeface="微软雅黑" pitchFamily="34" charset="-122"/>
              </a:rPr>
              <a:t>可能有不同的格式</a:t>
            </a:r>
            <a:r>
              <a:rPr lang="zh-CN" altLang="en-US" sz="2200" smtClean="0">
                <a:ea typeface="微软雅黑" pitchFamily="34" charset="-122"/>
              </a:rPr>
              <a:t>）</a:t>
            </a:r>
          </a:p>
          <a:p>
            <a:endParaRPr lang="en-US" altLang="zh-CN" sz="2200" smtClean="0">
              <a:ea typeface="微软雅黑" pitchFamily="34" charset="-122"/>
            </a:endParaRPr>
          </a:p>
          <a:p>
            <a:endParaRPr lang="en-US" altLang="zh-CN" smtClean="0">
              <a:ea typeface="微软雅黑" pitchFamily="34" charset="-122"/>
            </a:endParaRPr>
          </a:p>
          <a:p>
            <a:pPr lvl="1"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movb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%bx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等都是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助记符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指令的功能为：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M[</a:t>
            </a:r>
            <a:r>
              <a:rPr lang="en-US" altLang="zh-CN" sz="2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R[bx]+R[di]-6</a:t>
            </a: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4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←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R[cl]</a:t>
            </a:r>
            <a:r>
              <a:rPr lang="en-US" altLang="zh-CN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9058" name="Group 18"/>
          <p:cNvGrpSpPr>
            <a:grpSpLocks/>
          </p:cNvGrpSpPr>
          <p:nvPr/>
        </p:nvGrpSpPr>
        <p:grpSpPr bwMode="auto">
          <a:xfrm>
            <a:off x="1196975" y="1900238"/>
            <a:ext cx="6840538" cy="1560512"/>
            <a:chOff x="867" y="1253"/>
            <a:chExt cx="4026" cy="983"/>
          </a:xfrm>
        </p:grpSpPr>
        <p:pic>
          <p:nvPicPr>
            <p:cNvPr id="1947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7" y="1253"/>
              <a:ext cx="3799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2" name="Text Box 6"/>
            <p:cNvSpPr txBox="1">
              <a:spLocks noChangeArrowheads="1"/>
            </p:cNvSpPr>
            <p:nvPr/>
          </p:nvSpPr>
          <p:spPr bwMode="auto">
            <a:xfrm>
              <a:off x="867" y="1986"/>
              <a:ext cx="40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7635"/>
                  </a:solidFill>
                </a:rPr>
                <a:t>操作码            寻址方式  寄存器编号            立即数</a:t>
              </a:r>
              <a:r>
                <a:rPr lang="en-US" altLang="zh-CN" sz="2000">
                  <a:solidFill>
                    <a:srgbClr val="007635"/>
                  </a:solidFill>
                </a:rPr>
                <a:t>(</a:t>
              </a:r>
              <a:r>
                <a:rPr lang="zh-CN" altLang="en-US" sz="2000">
                  <a:solidFill>
                    <a:srgbClr val="007635"/>
                  </a:solidFill>
                </a:rPr>
                <a:t>位移量</a:t>
              </a:r>
              <a:r>
                <a:rPr lang="en-US" altLang="zh-CN" sz="2000">
                  <a:solidFill>
                    <a:srgbClr val="007635"/>
                  </a:solidFill>
                </a:rPr>
                <a:t>)</a:t>
              </a:r>
            </a:p>
          </p:txBody>
        </p:sp>
        <p:sp>
          <p:nvSpPr>
            <p:cNvPr id="19473" name="Line 7"/>
            <p:cNvSpPr>
              <a:spLocks noChangeShapeType="1"/>
            </p:cNvSpPr>
            <p:nvPr/>
          </p:nvSpPr>
          <p:spPr bwMode="auto">
            <a:xfrm flipV="1">
              <a:off x="1207" y="1735"/>
              <a:ext cx="114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9"/>
            <p:cNvSpPr>
              <a:spLocks noChangeShapeType="1"/>
            </p:cNvSpPr>
            <p:nvPr/>
          </p:nvSpPr>
          <p:spPr bwMode="auto">
            <a:xfrm flipV="1">
              <a:off x="2171" y="1735"/>
              <a:ext cx="0" cy="2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0"/>
            <p:cNvSpPr>
              <a:spLocks noChangeShapeType="1"/>
            </p:cNvSpPr>
            <p:nvPr/>
          </p:nvSpPr>
          <p:spPr bwMode="auto">
            <a:xfrm flipH="1" flipV="1">
              <a:off x="2795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1"/>
            <p:cNvSpPr>
              <a:spLocks noChangeShapeType="1"/>
            </p:cNvSpPr>
            <p:nvPr/>
          </p:nvSpPr>
          <p:spPr bwMode="auto">
            <a:xfrm flipV="1">
              <a:off x="2852" y="1735"/>
              <a:ext cx="340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2"/>
            <p:cNvSpPr>
              <a:spLocks noChangeShapeType="1"/>
            </p:cNvSpPr>
            <p:nvPr/>
          </p:nvSpPr>
          <p:spPr bwMode="auto">
            <a:xfrm flipV="1">
              <a:off x="4269" y="1735"/>
              <a:ext cx="28" cy="2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9059" name="Group 19"/>
          <p:cNvGrpSpPr>
            <a:grpSpLocks/>
          </p:cNvGrpSpPr>
          <p:nvPr/>
        </p:nvGrpSpPr>
        <p:grpSpPr bwMode="auto">
          <a:xfrm>
            <a:off x="1150938" y="4149725"/>
            <a:ext cx="7470775" cy="862013"/>
            <a:chOff x="725" y="2755"/>
            <a:chExt cx="4706" cy="543"/>
          </a:xfrm>
        </p:grpSpPr>
        <p:sp>
          <p:nvSpPr>
            <p:cNvPr id="19466" name="Rectangle 5"/>
            <p:cNvSpPr>
              <a:spLocks noChangeArrowheads="1"/>
            </p:cNvSpPr>
            <p:nvPr/>
          </p:nvSpPr>
          <p:spPr bwMode="auto">
            <a:xfrm>
              <a:off x="725" y="2755"/>
              <a:ext cx="1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mov [bx+di-6], cl</a:t>
              </a:r>
              <a:endParaRPr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467" name="Rectangle 13"/>
            <p:cNvSpPr>
              <a:spLocks noChangeArrowheads="1"/>
            </p:cNvSpPr>
            <p:nvPr/>
          </p:nvSpPr>
          <p:spPr bwMode="auto">
            <a:xfrm>
              <a:off x="2993" y="2779"/>
              <a:ext cx="24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>
                  <a:solidFill>
                    <a:srgbClr val="FF0000"/>
                  </a:solidFill>
                  <a:latin typeface="Arial" charset="0"/>
                  <a:ea typeface="宋体" pitchFamily="2" charset="-122"/>
                </a:rPr>
                <a:t>movb %cl, -6(%bx,%di)</a:t>
              </a:r>
              <a:endParaRPr lang="zh-CN" altLang="en-US" sz="2400">
                <a:solidFill>
                  <a:srgbClr val="FF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2511" y="2784"/>
              <a:ext cx="3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Arial" charset="0"/>
                </a:rPr>
                <a:t>或</a:t>
              </a:r>
            </a:p>
          </p:txBody>
        </p:sp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1151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Intel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3560" y="3067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AT&amp;T </a:t>
              </a:r>
              <a:r>
                <a:rPr lang="zh-CN" altLang="en-US">
                  <a:solidFill>
                    <a:srgbClr val="0000FF"/>
                  </a:solidFill>
                </a:rPr>
                <a:t>格式</a:t>
              </a:r>
            </a:p>
          </p:txBody>
        </p:sp>
      </p:grpSp>
      <p:grpSp>
        <p:nvGrpSpPr>
          <p:cNvPr id="599064" name="Group 24"/>
          <p:cNvGrpSpPr>
            <a:grpSpLocks/>
          </p:cNvGrpSpPr>
          <p:nvPr/>
        </p:nvGrpSpPr>
        <p:grpSpPr bwMode="auto">
          <a:xfrm>
            <a:off x="0" y="5903913"/>
            <a:ext cx="6345238" cy="666750"/>
            <a:chOff x="0" y="3719"/>
            <a:chExt cx="3997" cy="420"/>
          </a:xfrm>
        </p:grpSpPr>
        <p:sp>
          <p:nvSpPr>
            <p:cNvPr id="19464" name="Text Box 21"/>
            <p:cNvSpPr txBox="1">
              <a:spLocks noChangeArrowheads="1"/>
            </p:cNvSpPr>
            <p:nvPr/>
          </p:nvSpPr>
          <p:spPr bwMode="auto">
            <a:xfrm>
              <a:off x="0" y="3889"/>
              <a:ext cx="39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寄存器传送语言 </a:t>
              </a:r>
              <a:r>
                <a:rPr lang="en-US" altLang="zh-CN" sz="2000">
                  <a:solidFill>
                    <a:srgbClr val="CC3300"/>
                  </a:solidFill>
                </a:rPr>
                <a:t>RLT</a:t>
              </a:r>
              <a:r>
                <a:rPr lang="zh-CN" altLang="en-US" sz="2000">
                  <a:solidFill>
                    <a:srgbClr val="CC3300"/>
                  </a:solidFill>
                </a:rPr>
                <a:t>（</a:t>
              </a:r>
              <a:r>
                <a:rPr lang="en-US" altLang="zh-CN" sz="2000">
                  <a:solidFill>
                    <a:srgbClr val="CC3300"/>
                  </a:solidFill>
                </a:rPr>
                <a:t>Register Transfer Language</a:t>
              </a:r>
              <a:r>
                <a:rPr lang="zh-CN" altLang="en-US" sz="2000">
                  <a:solidFill>
                    <a:srgbClr val="CC3300"/>
                  </a:solidFill>
                </a:rPr>
                <a:t>）</a:t>
              </a:r>
              <a:r>
                <a:rPr lang="zh-CN" altLang="en-US" b="0">
                  <a:latin typeface="Arial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9465" name="Line 22"/>
            <p:cNvSpPr>
              <a:spLocks noChangeShapeType="1"/>
            </p:cNvSpPr>
            <p:nvPr/>
          </p:nvSpPr>
          <p:spPr bwMode="auto">
            <a:xfrm flipV="1">
              <a:off x="1531" y="3719"/>
              <a:ext cx="199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597650" y="5229225"/>
            <a:ext cx="2249488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</a:t>
            </a:r>
            <a:r>
              <a:rPr lang="zh-CN" altLang="en-US" sz="2000">
                <a:solidFill>
                  <a:srgbClr val="CC3300"/>
                </a:solidFill>
              </a:rPr>
              <a:t>：寄存器内容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7635"/>
                </a:solidFill>
              </a:rPr>
              <a:t>M</a:t>
            </a:r>
            <a:r>
              <a:rPr lang="zh-CN" altLang="en-US" sz="2000">
                <a:solidFill>
                  <a:srgbClr val="007635"/>
                </a:solidFill>
              </a:rPr>
              <a:t>：存储单元内容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回顾：</a:t>
            </a:r>
            <a:r>
              <a:rPr lang="en-US" altLang="zh-CN" sz="3600" smtClean="0"/>
              <a:t>IA-32/x64</a:t>
            </a:r>
            <a:r>
              <a:rPr lang="zh-CN" altLang="en-US" sz="3600" smtClean="0"/>
              <a:t>指令系统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34375" cy="55626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开发的一类处理器体系结构的泛称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包括 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 8086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80286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i386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i486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等，因此其架构被称为“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x86”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由于数字并不能作为注册商标，因此，后来使用了可注册的名称，如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PentiumPro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Core i7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>
              <a:spcBef>
                <a:spcPct val="4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架构的名称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x86-32</a:t>
            </a:r>
            <a:r>
              <a:rPr lang="zh-CN" altLang="en-US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改称为</a:t>
            </a:r>
            <a:r>
              <a:rPr lang="en-US" altLang="zh-CN" sz="22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IA-32</a:t>
            </a:r>
            <a:endParaRPr lang="zh-CN" altLang="en-US" sz="2200" smtClean="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mtClean="0"/>
              <a:t>PA2</a:t>
            </a:r>
            <a:r>
              <a:rPr lang="zh-CN" altLang="en-US" smtClean="0"/>
              <a:t>的任务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模拟实现</a:t>
            </a:r>
            <a:r>
              <a:rPr lang="en-US" altLang="zh-CN" smtClean="0"/>
              <a:t>x86</a:t>
            </a:r>
            <a:r>
              <a:rPr lang="zh-CN" altLang="en-US" smtClean="0"/>
              <a:t>指令系统的一个子集</a:t>
            </a:r>
            <a:endParaRPr lang="en-US" altLang="zh-CN" smtClean="0"/>
          </a:p>
          <a:p>
            <a:endParaRPr lang="en-US" altLang="zh-CN" smtClean="0">
              <a:solidFill>
                <a:srgbClr val="0066FF"/>
              </a:solidFill>
            </a:endParaRPr>
          </a:p>
          <a:p>
            <a:r>
              <a:rPr lang="en-US" altLang="zh-CN" smtClean="0">
                <a:solidFill>
                  <a:srgbClr val="0000CC"/>
                </a:solidFill>
              </a:rPr>
              <a:t>Intel</a:t>
            </a:r>
            <a:r>
              <a:rPr lang="zh-CN" altLang="en-US" smtClean="0">
                <a:solidFill>
                  <a:srgbClr val="0000CC"/>
                </a:solidFill>
              </a:rPr>
              <a:t>官方参考资料</a:t>
            </a:r>
            <a:r>
              <a:rPr lang="zh-CN" altLang="en-US" smtClean="0"/>
              <a:t>：</a:t>
            </a:r>
            <a:r>
              <a:rPr lang="en-US" altLang="zh-CN" smtClean="0"/>
              <a:t>INTEL 80386 Programmer’s Reference Manual 1986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Chapter 17 80386 Instruction Set (Page 239 …)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68313" y="2573338"/>
            <a:ext cx="8229600" cy="561975"/>
          </a:xfr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PC</a:t>
            </a:r>
            <a:r>
              <a:rPr lang="zh-CN" altLang="en-US" smtClean="0"/>
              <a:t>中指令的执行过程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指令的通用格式：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具体的指令是上述通用格式的某一子集</a:t>
            </a:r>
          </a:p>
        </p:txBody>
      </p:sp>
      <p:pic>
        <p:nvPicPr>
          <p:cNvPr id="22532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1449388"/>
            <a:ext cx="77406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3473450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矩形 1"/>
          <p:cNvSpPr>
            <a:spLocks noChangeArrowheads="1"/>
          </p:cNvSpPr>
          <p:nvPr/>
        </p:nvSpPr>
        <p:spPr bwMode="auto">
          <a:xfrm>
            <a:off x="3311525" y="3128963"/>
            <a:ext cx="356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最多</a:t>
            </a:r>
            <a:r>
              <a:rPr lang="en-US" altLang="zh-CN">
                <a:solidFill>
                  <a:srgbClr val="C00000"/>
                </a:solidFill>
              </a:rPr>
              <a:t>4</a:t>
            </a:r>
            <a:r>
              <a:rPr lang="zh-CN" altLang="en-US">
                <a:solidFill>
                  <a:srgbClr val="C00000"/>
                </a:solidFill>
              </a:rPr>
              <a:t>个可选的前缀（</a:t>
            </a:r>
            <a:r>
              <a:rPr lang="en-US" altLang="zh-CN">
                <a:solidFill>
                  <a:srgbClr val="C00000"/>
                </a:solidFill>
              </a:rPr>
              <a:t>prefixes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2535" name="矩形 1"/>
          <p:cNvSpPr>
            <a:spLocks noChangeArrowheads="1"/>
          </p:cNvSpPr>
          <p:nvPr/>
        </p:nvSpPr>
        <p:spPr bwMode="auto">
          <a:xfrm>
            <a:off x="2097088" y="5218113"/>
            <a:ext cx="5954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指令译码（解析指令类型、形式、寻址方式）的主要线索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Instruction Prefix</a:t>
            </a:r>
            <a:r>
              <a:rPr lang="zh-CN" altLang="en-US" smtClean="0"/>
              <a:t>：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Address-Size Prefix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zh-CN" altLang="en-US" smtClean="0"/>
              <a:t>默认地址长度为</a:t>
            </a:r>
            <a:r>
              <a:rPr lang="en-US" altLang="zh-CN" smtClean="0"/>
              <a:t>32</a:t>
            </a:r>
            <a:r>
              <a:rPr lang="zh-CN" altLang="en-US" smtClean="0"/>
              <a:t>位或</a:t>
            </a:r>
            <a:r>
              <a:rPr lang="en-US" altLang="zh-CN" smtClean="0"/>
              <a:t>16</a:t>
            </a:r>
            <a:r>
              <a:rPr lang="zh-CN" altLang="en-US" smtClean="0"/>
              <a:t>位，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</a:p>
          <a:p>
            <a:r>
              <a:rPr lang="en-US" altLang="zh-CN" smtClean="0">
                <a:solidFill>
                  <a:srgbClr val="0000CC"/>
                </a:solidFill>
              </a:rPr>
              <a:t>Operand-Size Prefix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切换</a:t>
            </a:r>
            <a:r>
              <a:rPr lang="zh-CN" altLang="en-US" smtClean="0"/>
              <a:t>默认操作数长度为</a:t>
            </a:r>
            <a:r>
              <a:rPr lang="en-US" altLang="zh-CN" smtClean="0"/>
              <a:t>32</a:t>
            </a:r>
            <a:r>
              <a:rPr lang="zh-CN" altLang="en-US" smtClean="0"/>
              <a:t>位或</a:t>
            </a:r>
            <a:r>
              <a:rPr lang="en-US" altLang="zh-CN" smtClean="0"/>
              <a:t>16</a:t>
            </a:r>
            <a:r>
              <a:rPr lang="zh-CN" altLang="en-US" smtClean="0"/>
              <a:t>位，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Segment Override</a:t>
            </a:r>
            <a:r>
              <a:rPr lang="zh-CN" altLang="en-US" smtClean="0"/>
              <a:t>：若需要，用指定的段寄存器取代缺省段寄存器，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/>
              <a:t>PA2</a:t>
            </a:r>
            <a:r>
              <a:rPr lang="zh-CN" altLang="en-US" smtClean="0"/>
              <a:t>中不涉及</a:t>
            </a:r>
            <a:r>
              <a:rPr lang="en-US" altLang="zh-CN" smtClean="0"/>
              <a:t>address-size prefix</a:t>
            </a:r>
            <a:r>
              <a:rPr lang="zh-CN" altLang="en-US" smtClean="0"/>
              <a:t>和</a:t>
            </a:r>
            <a:r>
              <a:rPr lang="en-US" altLang="zh-CN" smtClean="0"/>
              <a:t>segment override</a:t>
            </a:r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2355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77406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188" y="908050"/>
            <a:ext cx="7831137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i386</a:t>
            </a:r>
            <a:r>
              <a:rPr lang="zh-CN" altLang="en-US" smtClean="0"/>
              <a:t>中只有少数几个约定好的前缀，如：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Address-Size Prefix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/>
              <a:t>用</a:t>
            </a:r>
            <a:r>
              <a:rPr lang="en-US" altLang="zh-CN" smtClean="0">
                <a:solidFill>
                  <a:srgbClr val="FF0000"/>
                </a:solidFill>
              </a:rPr>
              <a:t>0x66</a:t>
            </a:r>
            <a:r>
              <a:rPr lang="zh-CN" altLang="en-US" smtClean="0"/>
              <a:t>来切换默认地址长度为</a:t>
            </a:r>
            <a:r>
              <a:rPr lang="en-US" altLang="zh-CN" smtClean="0"/>
              <a:t>32</a:t>
            </a:r>
            <a:r>
              <a:rPr lang="zh-CN" altLang="en-US" smtClean="0"/>
              <a:t>位或</a:t>
            </a:r>
            <a:r>
              <a:rPr lang="en-US" altLang="zh-CN" smtClean="0"/>
              <a:t>16</a:t>
            </a:r>
            <a:r>
              <a:rPr lang="zh-CN" altLang="en-US" smtClean="0"/>
              <a:t>位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Operand-Size Prefix</a:t>
            </a:r>
            <a:r>
              <a:rPr lang="zh-CN" altLang="en-US" smtClean="0"/>
              <a:t>：</a:t>
            </a:r>
            <a:r>
              <a:rPr lang="en-US" altLang="zh-CN" smtClean="0"/>
              <a:t> </a:t>
            </a:r>
            <a:r>
              <a:rPr lang="zh-CN" altLang="en-US" smtClean="0"/>
              <a:t>用</a:t>
            </a:r>
            <a:r>
              <a:rPr lang="en-US" altLang="zh-CN" smtClean="0">
                <a:solidFill>
                  <a:srgbClr val="FF0000"/>
                </a:solidFill>
              </a:rPr>
              <a:t>0x67</a:t>
            </a:r>
            <a:r>
              <a:rPr lang="zh-CN" altLang="en-US" smtClean="0"/>
              <a:t>来切换默认操作数长度为</a:t>
            </a:r>
            <a:r>
              <a:rPr lang="en-US" altLang="zh-CN" smtClean="0"/>
              <a:t>32</a:t>
            </a:r>
            <a:r>
              <a:rPr lang="zh-CN" altLang="en-US" smtClean="0"/>
              <a:t>位或</a:t>
            </a:r>
            <a:r>
              <a:rPr lang="en-US" altLang="zh-CN" smtClean="0"/>
              <a:t>16</a:t>
            </a:r>
            <a:r>
              <a:rPr lang="zh-CN" altLang="en-US" smtClean="0"/>
              <a:t>位，</a:t>
            </a:r>
            <a:r>
              <a:rPr lang="en-US" altLang="zh-CN" smtClean="0"/>
              <a:t>0/1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4580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908050"/>
            <a:ext cx="77406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11188" y="908050"/>
            <a:ext cx="7831137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Opcode</a:t>
            </a:r>
            <a:r>
              <a:rPr lang="zh-CN" altLang="en-US" smtClean="0"/>
              <a:t>：操作码，定义待执行的指令的具体形式，</a:t>
            </a:r>
            <a:r>
              <a:rPr lang="en-US" altLang="zh-CN" smtClean="0"/>
              <a:t>1/2</a:t>
            </a:r>
            <a:r>
              <a:rPr lang="zh-CN" altLang="en-US" smtClean="0"/>
              <a:t>个字节（必选）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5604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66750" y="850900"/>
            <a:ext cx="1790700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ModR/M</a:t>
            </a:r>
            <a:r>
              <a:rPr lang="zh-CN" altLang="en-US" smtClean="0"/>
              <a:t>：用以指明指令中操作数的寻址方式，</a:t>
            </a:r>
            <a:r>
              <a:rPr lang="en-US" altLang="zh-CN" smtClean="0"/>
              <a:t>0/1</a:t>
            </a:r>
            <a:r>
              <a:rPr lang="zh-CN" altLang="en-US" smtClean="0"/>
              <a:t>个字节（视</a:t>
            </a:r>
            <a:r>
              <a:rPr lang="en-US" altLang="zh-CN" smtClean="0"/>
              <a:t>opcode</a:t>
            </a:r>
            <a:r>
              <a:rPr lang="zh-CN" altLang="en-US" smtClean="0"/>
              <a:t>类型可选）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MOD</a:t>
            </a:r>
            <a:r>
              <a:rPr lang="zh-CN" altLang="en-US" smtClean="0">
                <a:solidFill>
                  <a:srgbClr val="C00000"/>
                </a:solidFill>
              </a:rPr>
              <a:t>和</a:t>
            </a:r>
            <a:r>
              <a:rPr lang="en-US" altLang="zh-CN" smtClean="0">
                <a:solidFill>
                  <a:srgbClr val="C00000"/>
                </a:solidFill>
              </a:rPr>
              <a:t>R/M</a:t>
            </a:r>
            <a:r>
              <a:rPr lang="zh-CN" altLang="en-US" smtClean="0">
                <a:solidFill>
                  <a:schemeClr val="tx1"/>
                </a:solidFill>
              </a:rPr>
              <a:t>：结合起来指示指令操作数的寻址方式（</a:t>
            </a:r>
            <a:r>
              <a:rPr lang="en-US" altLang="zh-CN" smtClean="0">
                <a:solidFill>
                  <a:schemeClr val="tx1"/>
                </a:solidFill>
              </a:rPr>
              <a:t>32</a:t>
            </a:r>
            <a:r>
              <a:rPr lang="zh-CN" altLang="en-US" smtClean="0">
                <a:solidFill>
                  <a:schemeClr val="tx1"/>
                </a:solidFill>
              </a:rPr>
              <a:t>种，表示</a:t>
            </a:r>
            <a:r>
              <a:rPr lang="en-US" altLang="zh-CN" smtClean="0">
                <a:solidFill>
                  <a:schemeClr val="tx1"/>
                </a:solidFill>
              </a:rPr>
              <a:t>8</a:t>
            </a:r>
            <a:r>
              <a:rPr lang="zh-CN" altLang="en-US" smtClean="0">
                <a:solidFill>
                  <a:schemeClr val="tx1"/>
                </a:solidFill>
              </a:rPr>
              <a:t>个寄存器和</a:t>
            </a:r>
            <a:r>
              <a:rPr lang="en-US" altLang="zh-CN" smtClean="0">
                <a:solidFill>
                  <a:schemeClr val="tx1"/>
                </a:solidFill>
              </a:rPr>
              <a:t>24</a:t>
            </a:r>
            <a:r>
              <a:rPr lang="zh-CN" altLang="en-US" smtClean="0">
                <a:solidFill>
                  <a:schemeClr val="tx1"/>
                </a:solidFill>
              </a:rPr>
              <a:t>种寻址方式）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/>
            <a:r>
              <a:rPr lang="en-US" altLang="zh-CN" smtClean="0">
                <a:solidFill>
                  <a:srgbClr val="C00000"/>
                </a:solidFill>
              </a:rPr>
              <a:t>REG/OPCODE</a:t>
            </a:r>
            <a:r>
              <a:rPr lang="zh-CN" altLang="en-US" smtClean="0">
                <a:solidFill>
                  <a:schemeClr val="tx1"/>
                </a:solidFill>
              </a:rPr>
              <a:t>：主要指示其它需要用到的寄存器或</a:t>
            </a:r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位额外指令码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 smtClean="0"/>
          </a:p>
        </p:txBody>
      </p:sp>
      <p:pic>
        <p:nvPicPr>
          <p:cNvPr id="26628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051050" y="858838"/>
            <a:ext cx="1789113" cy="85566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6630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4959350"/>
            <a:ext cx="6145213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SIB</a:t>
            </a:r>
            <a:r>
              <a:rPr lang="zh-CN" altLang="en-US" smtClean="0"/>
              <a:t>：除了</a:t>
            </a:r>
            <a:r>
              <a:rPr lang="en-US" altLang="zh-CN" smtClean="0"/>
              <a:t>MODR/M</a:t>
            </a:r>
            <a:r>
              <a:rPr lang="zh-CN" altLang="en-US" smtClean="0"/>
              <a:t>字节外，有时指令还需要用一个</a:t>
            </a:r>
            <a:r>
              <a:rPr lang="en-US" altLang="zh-CN" smtClean="0"/>
              <a:t>SIB</a:t>
            </a:r>
            <a:r>
              <a:rPr lang="zh-CN" altLang="en-US" smtClean="0"/>
              <a:t>字节来补充操作数的寻址方式，</a:t>
            </a:r>
            <a:r>
              <a:rPr lang="en-US" altLang="zh-CN" smtClean="0"/>
              <a:t>0/1</a:t>
            </a:r>
            <a:r>
              <a:rPr lang="zh-CN" altLang="en-US" smtClean="0"/>
              <a:t>个字节（由</a:t>
            </a:r>
            <a:r>
              <a:rPr lang="en-US" altLang="zh-CN" smtClean="0"/>
              <a:t>ModR/M</a:t>
            </a:r>
            <a:r>
              <a:rPr lang="zh-CN" altLang="en-US" smtClean="0"/>
              <a:t>中的</a:t>
            </a:r>
            <a:r>
              <a:rPr lang="en-US" altLang="zh-CN" smtClean="0"/>
              <a:t>mod</a:t>
            </a:r>
            <a:r>
              <a:rPr lang="zh-CN" altLang="en-US" smtClean="0"/>
              <a:t>域和</a:t>
            </a:r>
            <a:r>
              <a:rPr lang="en-US" altLang="zh-CN" smtClean="0"/>
              <a:t>R/M</a:t>
            </a:r>
            <a:r>
              <a:rPr lang="zh-CN" altLang="en-US" smtClean="0"/>
              <a:t>域决定是否需要）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7652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446463" y="850900"/>
            <a:ext cx="1304925" cy="8556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654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4813" y="4208463"/>
            <a:ext cx="5818187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矩形 1"/>
          <p:cNvSpPr>
            <a:spLocks noChangeArrowheads="1"/>
          </p:cNvSpPr>
          <p:nvPr/>
        </p:nvSpPr>
        <p:spPr bwMode="auto">
          <a:xfrm>
            <a:off x="1962150" y="594995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比例系数</a:t>
            </a:r>
          </a:p>
        </p:txBody>
      </p:sp>
      <p:sp>
        <p:nvSpPr>
          <p:cNvPr id="27656" name="矩形 7"/>
          <p:cNvSpPr>
            <a:spLocks noChangeArrowheads="1"/>
          </p:cNvSpPr>
          <p:nvPr/>
        </p:nvSpPr>
        <p:spPr bwMode="auto">
          <a:xfrm>
            <a:off x="3643313" y="59594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变址寄存器号</a:t>
            </a:r>
          </a:p>
        </p:txBody>
      </p:sp>
      <p:sp>
        <p:nvSpPr>
          <p:cNvPr id="27657" name="矩形 8"/>
          <p:cNvSpPr>
            <a:spLocks noChangeArrowheads="1"/>
          </p:cNvSpPr>
          <p:nvPr/>
        </p:nvSpPr>
        <p:spPr bwMode="auto">
          <a:xfrm>
            <a:off x="5567363" y="59594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基址寄存器号</a:t>
            </a:r>
          </a:p>
        </p:txBody>
      </p:sp>
      <p:sp>
        <p:nvSpPr>
          <p:cNvPr id="27658" name="矩形 1"/>
          <p:cNvSpPr>
            <a:spLocks noChangeArrowheads="1"/>
          </p:cNvSpPr>
          <p:nvPr/>
        </p:nvSpPr>
        <p:spPr bwMode="auto">
          <a:xfrm>
            <a:off x="161925" y="2524125"/>
            <a:ext cx="2236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Scale, Index, Base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x86</a:t>
            </a:r>
            <a:r>
              <a:rPr lang="zh-CN" altLang="en-US" smtClean="0"/>
              <a:t>指令的格式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Displacement</a:t>
            </a:r>
            <a:r>
              <a:rPr lang="zh-CN" altLang="en-US" smtClean="0"/>
              <a:t>：偏移量，</a:t>
            </a:r>
            <a:r>
              <a:rPr lang="en-US" altLang="zh-CN" smtClean="0"/>
              <a:t>0/1/2/4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r>
              <a:rPr lang="en-US" altLang="zh-CN" smtClean="0">
                <a:solidFill>
                  <a:srgbClr val="0000CC"/>
                </a:solidFill>
              </a:rPr>
              <a:t>Immediate</a:t>
            </a:r>
            <a:r>
              <a:rPr lang="zh-CN" altLang="en-US" smtClean="0"/>
              <a:t>：立即数，</a:t>
            </a:r>
            <a:r>
              <a:rPr lang="en-US" altLang="zh-CN" smtClean="0"/>
              <a:t>0/1/2/4</a:t>
            </a:r>
            <a:r>
              <a:rPr lang="zh-CN" altLang="en-US" smtClean="0"/>
              <a:t>个字节（可选）</a:t>
            </a:r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867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836613"/>
            <a:ext cx="76057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437063" y="852488"/>
            <a:ext cx="4049712" cy="85566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mtClean="0"/>
              <a:t>指令译码：</a:t>
            </a:r>
            <a:r>
              <a:rPr lang="en-US" altLang="zh-CN" smtClean="0"/>
              <a:t>Instruction Set Page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488" y="863600"/>
            <a:ext cx="8229600" cy="52181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用以描述一条指令的格式和功能：如何解释指令的格式，指令的功能如何执行，等等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读</a:t>
            </a:r>
            <a:r>
              <a:rPr lang="zh-CN" altLang="en-US" dirty="0" smtClean="0"/>
              <a:t>懂</a:t>
            </a:r>
            <a:r>
              <a:rPr lang="en-US" altLang="zh-CN" dirty="0" smtClean="0"/>
              <a:t>Instruction Set Page</a:t>
            </a:r>
            <a:r>
              <a:rPr lang="zh-CN" altLang="en-US" dirty="0" smtClean="0"/>
              <a:t>，才能正确译出指令的格式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共</a:t>
            </a:r>
            <a:r>
              <a:rPr lang="en-US" altLang="zh-CN" dirty="0" smtClean="0">
                <a:solidFill>
                  <a:srgbClr val="C00000"/>
                </a:solidFill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</a:rPr>
              <a:t>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9700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2798763"/>
            <a:ext cx="70104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11"/>
          <p:cNvSpPr>
            <a:spLocks noChangeArrowheads="1"/>
          </p:cNvSpPr>
          <p:nvPr/>
        </p:nvSpPr>
        <p:spPr bwMode="auto">
          <a:xfrm>
            <a:off x="296863" y="3924300"/>
            <a:ext cx="3184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给出各种指令格式的目标编码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81175" y="3321050"/>
            <a:ext cx="0" cy="60325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62375" y="3232150"/>
            <a:ext cx="0" cy="150177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矩形 16"/>
          <p:cNvSpPr>
            <a:spLocks noChangeArrowheads="1"/>
          </p:cNvSpPr>
          <p:nvPr/>
        </p:nvSpPr>
        <p:spPr bwMode="auto">
          <a:xfrm>
            <a:off x="2141538" y="4818063"/>
            <a:ext cx="2262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给出指令的语法格式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472113" y="3232150"/>
            <a:ext cx="0" cy="69215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矩形 19"/>
          <p:cNvSpPr>
            <a:spLocks noChangeArrowheads="1"/>
          </p:cNvSpPr>
          <p:nvPr/>
        </p:nvSpPr>
        <p:spPr bwMode="auto">
          <a:xfrm>
            <a:off x="4057650" y="3914775"/>
            <a:ext cx="272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指令执行所需的时钟周期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97763" y="3232150"/>
            <a:ext cx="0" cy="69215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8" name="矩形 21"/>
          <p:cNvSpPr>
            <a:spLocks noChangeArrowheads="1"/>
          </p:cNvSpPr>
          <p:nvPr/>
        </p:nvSpPr>
        <p:spPr bwMode="auto">
          <a:xfrm>
            <a:off x="6748463" y="3924300"/>
            <a:ext cx="249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指令的描述和其它细节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示例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0724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458913"/>
            <a:ext cx="8405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57200" y="1743075"/>
            <a:ext cx="965200" cy="2936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26" name="矩形 7"/>
          <p:cNvSpPr>
            <a:spLocks noChangeArrowheads="1"/>
          </p:cNvSpPr>
          <p:nvPr/>
        </p:nvSpPr>
        <p:spPr bwMode="auto">
          <a:xfrm>
            <a:off x="657225" y="2717800"/>
            <a:ext cx="6053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88</a:t>
            </a:r>
            <a:r>
              <a:rPr lang="zh-CN" altLang="en-US"/>
              <a:t>：</a:t>
            </a:r>
            <a:r>
              <a:rPr lang="en-US" altLang="zh-CN"/>
              <a:t>opcode</a:t>
            </a:r>
            <a:r>
              <a:rPr lang="zh-CN" altLang="en-US"/>
              <a:t>的十六进制编码，表示指令的首字节是</a:t>
            </a:r>
            <a:r>
              <a:rPr lang="en-US" altLang="zh-CN"/>
              <a:t>0x88</a:t>
            </a:r>
          </a:p>
        </p:txBody>
      </p:sp>
      <p:sp>
        <p:nvSpPr>
          <p:cNvPr id="30727" name="矩形 8"/>
          <p:cNvSpPr>
            <a:spLocks noChangeArrowheads="1"/>
          </p:cNvSpPr>
          <p:nvPr/>
        </p:nvSpPr>
        <p:spPr bwMode="auto">
          <a:xfrm>
            <a:off x="657225" y="3143250"/>
            <a:ext cx="841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/r</a:t>
            </a:r>
            <a:r>
              <a:rPr lang="zh-CN" altLang="en-US"/>
              <a:t>：表示</a:t>
            </a:r>
            <a:r>
              <a:rPr lang="en-US" altLang="zh-CN"/>
              <a:t>opcode</a:t>
            </a:r>
            <a:r>
              <a:rPr lang="zh-CN" altLang="en-US"/>
              <a:t>后面跟一个</a:t>
            </a:r>
            <a:r>
              <a:rPr lang="en-US" altLang="zh-CN"/>
              <a:t>ModR/M</a:t>
            </a:r>
            <a:r>
              <a:rPr lang="zh-CN" altLang="en-US"/>
              <a:t>字节，且</a:t>
            </a:r>
            <a:r>
              <a:rPr lang="en-US" altLang="zh-CN"/>
              <a:t>ModR/M</a:t>
            </a:r>
            <a:r>
              <a:rPr lang="zh-CN" altLang="en-US"/>
              <a:t>字节中的</a:t>
            </a:r>
            <a:r>
              <a:rPr lang="en-US" altLang="zh-CN"/>
              <a:t>reg/opcode</a:t>
            </a:r>
          </a:p>
          <a:p>
            <a:r>
              <a:rPr lang="zh-CN" altLang="en-US"/>
              <a:t>域解释为</a:t>
            </a:r>
            <a:r>
              <a:rPr lang="zh-CN" altLang="en-US">
                <a:solidFill>
                  <a:srgbClr val="C00000"/>
                </a:solidFill>
              </a:rPr>
              <a:t>通用寄存器的编码</a:t>
            </a:r>
            <a:r>
              <a:rPr lang="zh-CN" altLang="en-US"/>
              <a:t>，用以表示一个操作数</a:t>
            </a:r>
            <a:endParaRPr lang="en-US" altLang="zh-CN"/>
          </a:p>
        </p:txBody>
      </p:sp>
      <p:sp>
        <p:nvSpPr>
          <p:cNvPr id="4" name="下箭头 3"/>
          <p:cNvSpPr/>
          <p:nvPr/>
        </p:nvSpPr>
        <p:spPr>
          <a:xfrm>
            <a:off x="758825" y="2119313"/>
            <a:ext cx="360363" cy="574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0729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713" y="4168775"/>
            <a:ext cx="61468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ModR/M</a:t>
            </a:r>
            <a:r>
              <a:rPr lang="zh-CN" altLang="en-US" sz="3600" smtClean="0"/>
              <a:t>字节中通用寄存器的编码方式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回顾：</a:t>
            </a:r>
            <a:r>
              <a:rPr lang="zh-CN" altLang="en-US" smtClean="0">
                <a:solidFill>
                  <a:srgbClr val="C00000"/>
                </a:solidFill>
              </a:rPr>
              <a:t>寄存器的组织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C00000"/>
                </a:solidFill>
              </a:rPr>
              <a:t>通用寄存器的编码方式</a:t>
            </a:r>
            <a:r>
              <a:rPr lang="zh-CN" altLang="en-US" smtClean="0"/>
              <a:t>：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763" y="836613"/>
            <a:ext cx="508635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738" y="4373563"/>
            <a:ext cx="485775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941763" y="998538"/>
            <a:ext cx="5086350" cy="162083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107950"/>
            <a:ext cx="30607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                 </a:t>
            </a:r>
            <a:r>
              <a:rPr lang="zh-CN" altLang="en-US" sz="3600" smtClean="0"/>
              <a:t>程序由指令序列组成</a:t>
            </a:r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223838" y="2979738"/>
            <a:ext cx="6192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charset="0"/>
                <a:ea typeface="宋体" pitchFamily="2" charset="-122"/>
              </a:rPr>
              <a:t>080483d4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  <a:r>
              <a:rPr lang="en-US" altLang="zh-CN">
                <a:latin typeface="Arial" charset="0"/>
                <a:ea typeface="宋体" pitchFamily="2" charset="-122"/>
              </a:rPr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80483d4:    	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80483d5:   	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80483d7:    	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</a:t>
            </a:r>
            <a:r>
              <a:rPr lang="en-US" altLang="zh-CN">
                <a:latin typeface="Arial" charset="0"/>
              </a:rPr>
              <a:t>80483da</a:t>
            </a:r>
            <a:r>
              <a:rPr lang="en-US" altLang="zh-CN">
                <a:latin typeface="Arial" charset="0"/>
                <a:ea typeface="宋体" pitchFamily="2" charset="-122"/>
              </a:rPr>
              <a:t>:    	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80483dd:    	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80483e0:    	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80483e3:     	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80483e6:  	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80483e9:  	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charset="0"/>
                <a:ea typeface="宋体" pitchFamily="2" charset="-122"/>
              </a:rPr>
              <a:t>  80483ea:  	c3             ret 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代码从</a:t>
            </a:r>
            <a:r>
              <a:rPr lang="en-US" altLang="zh-CN" sz="2000">
                <a:solidFill>
                  <a:srgbClr val="3333CC"/>
                </a:solidFill>
                <a:latin typeface="Arial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charset="0"/>
              </a:rPr>
              <a:t>开始！</a:t>
            </a:r>
          </a:p>
        </p:txBody>
      </p:sp>
      <p:sp>
        <p:nvSpPr>
          <p:cNvPr id="761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271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3627438" y="6399213"/>
            <a:ext cx="32400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执行</a:t>
            </a:r>
            <a:r>
              <a:rPr lang="en-US" altLang="zh-CN" sz="2000">
                <a:solidFill>
                  <a:srgbClr val="3333CC"/>
                </a:solidFill>
              </a:rPr>
              <a:t>add</a:t>
            </a:r>
            <a:r>
              <a:rPr lang="zh-CN" altLang="en-US" sz="2000">
                <a:solidFill>
                  <a:srgbClr val="3333CC"/>
                </a:solidFill>
              </a:rPr>
              <a:t>时，起始</a:t>
            </a:r>
            <a:r>
              <a:rPr lang="en-US" altLang="zh-CN" sz="2000">
                <a:solidFill>
                  <a:srgbClr val="3333CC"/>
                </a:solidFill>
              </a:rPr>
              <a:t>EIP=?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2771775" y="2979738"/>
            <a:ext cx="28352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en-US" altLang="zh-CN" sz="20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 sz="2000">
                <a:solidFill>
                  <a:srgbClr val="FF3300"/>
                </a:solidFill>
              </a:rPr>
              <a:t>0x80483d4</a:t>
            </a:r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2051050" y="3294063"/>
            <a:ext cx="406400" cy="2925762"/>
          </a:xfrm>
          <a:prstGeom prst="rect">
            <a:avLst/>
          </a:prstGeom>
          <a:solidFill>
            <a:srgbClr val="800080">
              <a:alpha val="2392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1868" name="Rectangle 12"/>
          <p:cNvSpPr>
            <a:spLocks noChangeArrowheads="1"/>
          </p:cNvSpPr>
          <p:nvPr/>
        </p:nvSpPr>
        <p:spPr bwMode="auto">
          <a:xfrm>
            <a:off x="2457450" y="3608388"/>
            <a:ext cx="314325" cy="2025650"/>
          </a:xfrm>
          <a:prstGeom prst="rect">
            <a:avLst/>
          </a:prstGeom>
          <a:solidFill>
            <a:srgbClr val="339966">
              <a:alpha val="2392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9" name="Group 13"/>
          <p:cNvGrpSpPr>
            <a:grpSpLocks/>
          </p:cNvGrpSpPr>
          <p:nvPr/>
        </p:nvGrpSpPr>
        <p:grpSpPr bwMode="auto">
          <a:xfrm>
            <a:off x="6057900" y="2708275"/>
            <a:ext cx="2790825" cy="1920875"/>
            <a:chOff x="3674" y="1451"/>
            <a:chExt cx="1758" cy="1210"/>
          </a:xfrm>
        </p:grpSpPr>
        <p:sp>
          <p:nvSpPr>
            <p:cNvPr id="5136" name="Rectangle 14"/>
            <p:cNvSpPr>
              <a:spLocks noChangeArrowheads="1"/>
            </p:cNvSpPr>
            <p:nvPr/>
          </p:nvSpPr>
          <p:spPr bwMode="auto">
            <a:xfrm>
              <a:off x="4184" y="1451"/>
              <a:ext cx="1248" cy="1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根据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取指令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指令译码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取操作数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指令执行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回写结果</a:t>
              </a:r>
              <a:endParaRPr lang="zh-CN" altLang="en-US" sz="2000">
                <a:solidFill>
                  <a:srgbClr val="3333CC"/>
                </a:solidFill>
              </a:endParaRPr>
            </a:p>
            <a:p>
              <a:pPr marL="342900" indent="-342900"/>
              <a:r>
                <a:rPr lang="zh-CN" altLang="en-US" sz="2000">
                  <a:solidFill>
                    <a:srgbClr val="FF3300"/>
                  </a:solidFill>
                </a:rPr>
                <a:t>修改</a:t>
              </a:r>
              <a:r>
                <a:rPr lang="en-US" altLang="zh-CN" sz="2000">
                  <a:solidFill>
                    <a:srgbClr val="FF3300"/>
                  </a:solidFill>
                </a:rPr>
                <a:t>EIP</a:t>
              </a:r>
              <a:r>
                <a:rPr lang="zh-CN" altLang="en-US" sz="2000">
                  <a:solidFill>
                    <a:srgbClr val="FF3300"/>
                  </a:solidFill>
                </a:rPr>
                <a:t>的值</a:t>
              </a:r>
              <a:endParaRPr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5137" name="AutoShape 15"/>
            <p:cNvSpPr>
              <a:spLocks/>
            </p:cNvSpPr>
            <p:nvPr/>
          </p:nvSpPr>
          <p:spPr bwMode="auto">
            <a:xfrm>
              <a:off x="4099" y="1565"/>
              <a:ext cx="113" cy="992"/>
            </a:xfrm>
            <a:prstGeom prst="leftBrace">
              <a:avLst>
                <a:gd name="adj1" fmla="val 731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Text Box 16"/>
            <p:cNvSpPr txBox="1">
              <a:spLocks noChangeArrowheads="1"/>
            </p:cNvSpPr>
            <p:nvPr/>
          </p:nvSpPr>
          <p:spPr bwMode="auto">
            <a:xfrm>
              <a:off x="3674" y="1735"/>
              <a:ext cx="652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000"/>
                <a:t>取并</a:t>
              </a:r>
            </a:p>
            <a:p>
              <a:pPr marL="342900" indent="-342900"/>
              <a:r>
                <a:rPr lang="zh-CN" altLang="en-US" sz="2000"/>
                <a:t>执行</a:t>
              </a:r>
            </a:p>
            <a:p>
              <a:pPr marL="342900" indent="-342900"/>
              <a:r>
                <a:rPr lang="zh-CN" altLang="en-US" sz="2000"/>
                <a:t>指令</a:t>
              </a:r>
            </a:p>
          </p:txBody>
        </p:sp>
      </p:grpSp>
      <p:sp>
        <p:nvSpPr>
          <p:cNvPr id="761873" name="Rectangle 17"/>
          <p:cNvSpPr>
            <a:spLocks noChangeArrowheads="1"/>
          </p:cNvSpPr>
          <p:nvPr/>
        </p:nvSpPr>
        <p:spPr bwMode="auto">
          <a:xfrm>
            <a:off x="2771775" y="3787775"/>
            <a:ext cx="314325" cy="2025650"/>
          </a:xfrm>
          <a:prstGeom prst="rect">
            <a:avLst/>
          </a:prstGeom>
          <a:solidFill>
            <a:srgbClr val="FF0000">
              <a:alpha val="2392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74" name="Group 18"/>
          <p:cNvGrpSpPr>
            <a:grpSpLocks/>
          </p:cNvGrpSpPr>
          <p:nvPr/>
        </p:nvGrpSpPr>
        <p:grpSpPr bwMode="auto">
          <a:xfrm>
            <a:off x="2457450" y="6084888"/>
            <a:ext cx="2295525" cy="455612"/>
            <a:chOff x="1548" y="3833"/>
            <a:chExt cx="1446" cy="287"/>
          </a:xfrm>
        </p:grpSpPr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1548" y="3833"/>
              <a:ext cx="1077" cy="1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2597" y="3889"/>
              <a:ext cx="39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/>
      <p:bldP spid="761861" grpId="0"/>
      <p:bldP spid="761862" grpId="0" build="p"/>
      <p:bldP spid="761863" grpId="0"/>
      <p:bldP spid="761864" grpId="0"/>
      <p:bldP spid="761867" grpId="0" animBg="1"/>
      <p:bldP spid="761868" grpId="0" animBg="1"/>
      <p:bldP spid="7618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1750" name="矩形 7"/>
          <p:cNvSpPr>
            <a:spLocks noChangeArrowheads="1"/>
          </p:cNvSpPr>
          <p:nvPr/>
        </p:nvSpPr>
        <p:spPr bwMode="auto">
          <a:xfrm>
            <a:off x="657225" y="2430463"/>
            <a:ext cx="446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MOV</a:t>
            </a:r>
            <a:r>
              <a:rPr lang="zh-CN" altLang="en-US"/>
              <a:t>：表示</a:t>
            </a:r>
            <a:r>
              <a:rPr lang="en-US" altLang="zh-CN"/>
              <a:t>0x88</a:t>
            </a:r>
            <a:r>
              <a:rPr lang="zh-CN" altLang="en-US"/>
              <a:t>对应的是一条</a:t>
            </a:r>
            <a:r>
              <a:rPr lang="en-US" altLang="zh-CN"/>
              <a:t>MOV</a:t>
            </a:r>
            <a:r>
              <a:rPr lang="zh-CN" altLang="en-US"/>
              <a:t>指令</a:t>
            </a:r>
            <a:endParaRPr lang="en-US" altLang="zh-CN"/>
          </a:p>
        </p:txBody>
      </p:sp>
      <p:sp>
        <p:nvSpPr>
          <p:cNvPr id="31751" name="矩形 8"/>
          <p:cNvSpPr>
            <a:spLocks noChangeArrowheads="1"/>
          </p:cNvSpPr>
          <p:nvPr/>
        </p:nvSpPr>
        <p:spPr bwMode="auto">
          <a:xfrm>
            <a:off x="649288" y="2892425"/>
            <a:ext cx="413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r/m8</a:t>
            </a:r>
            <a:r>
              <a:rPr lang="zh-CN" altLang="en-US"/>
              <a:t>：表示操作数是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r>
              <a:rPr lang="en-US" altLang="zh-CN"/>
              <a:t>/</a:t>
            </a:r>
            <a:r>
              <a:rPr lang="zh-CN" altLang="en-US"/>
              <a:t>内存</a:t>
            </a:r>
            <a:endParaRPr lang="en-US" altLang="zh-CN"/>
          </a:p>
        </p:txBody>
      </p:sp>
      <p:sp>
        <p:nvSpPr>
          <p:cNvPr id="31752" name="矩形 9"/>
          <p:cNvSpPr>
            <a:spLocks noChangeArrowheads="1"/>
          </p:cNvSpPr>
          <p:nvPr/>
        </p:nvSpPr>
        <p:spPr bwMode="auto">
          <a:xfrm>
            <a:off x="639763" y="3381375"/>
            <a:ext cx="310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r8</a:t>
            </a:r>
            <a:r>
              <a:rPr lang="zh-CN" altLang="en-US"/>
              <a:t>：表示操作数是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endParaRPr lang="en-US" altLang="zh-CN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66738" y="1133475"/>
            <a:ext cx="8405812" cy="1216025"/>
            <a:chOff x="566738" y="1133475"/>
            <a:chExt cx="8405812" cy="1216025"/>
          </a:xfrm>
        </p:grpSpPr>
        <p:pic>
          <p:nvPicPr>
            <p:cNvPr id="32787" name="图片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6738" y="1133475"/>
              <a:ext cx="8405812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1781175" y="1371600"/>
              <a:ext cx="1827213" cy="309563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下箭头 3"/>
            <p:cNvSpPr/>
            <p:nvPr/>
          </p:nvSpPr>
          <p:spPr>
            <a:xfrm>
              <a:off x="2546350" y="1719263"/>
              <a:ext cx="315913" cy="6302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1754" name="矩形 10"/>
          <p:cNvSpPr>
            <a:spLocks noChangeArrowheads="1"/>
          </p:cNvSpPr>
          <p:nvPr/>
        </p:nvSpPr>
        <p:spPr bwMode="auto">
          <a:xfrm>
            <a:off x="639763" y="3898900"/>
            <a:ext cx="8555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因此 </a:t>
            </a:r>
            <a:r>
              <a:rPr lang="en-US" altLang="zh-CN">
                <a:solidFill>
                  <a:srgbClr val="0066FF"/>
                </a:solidFill>
              </a:rPr>
              <a:t>MOV r/m8,r8</a:t>
            </a:r>
            <a:r>
              <a:rPr lang="zh-CN" altLang="en-US"/>
              <a:t>表示：</a:t>
            </a:r>
            <a:r>
              <a:rPr lang="zh-CN" altLang="en-US">
                <a:solidFill>
                  <a:srgbClr val="C00000"/>
                </a:solidFill>
              </a:rPr>
              <a:t>将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位寄存器（</a:t>
            </a:r>
            <a:r>
              <a:rPr lang="en-US" altLang="zh-CN">
                <a:solidFill>
                  <a:srgbClr val="C00000"/>
                </a:solidFill>
              </a:rPr>
              <a:t>r8</a:t>
            </a:r>
            <a:r>
              <a:rPr lang="zh-CN" altLang="en-US">
                <a:solidFill>
                  <a:srgbClr val="C00000"/>
                </a:solidFill>
              </a:rPr>
              <a:t>）中的数据传送到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位寄存器或内存中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（</a:t>
            </a:r>
            <a:r>
              <a:rPr lang="en-US" altLang="zh-CN">
                <a:solidFill>
                  <a:srgbClr val="C00000"/>
                </a:solidFill>
              </a:rPr>
              <a:t>r/m8</a:t>
            </a:r>
            <a:r>
              <a:rPr lang="zh-CN" altLang="en-US">
                <a:solidFill>
                  <a:srgbClr val="C00000"/>
                </a:solidFill>
              </a:rPr>
              <a:t>）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/>
              <a:t>当</a:t>
            </a:r>
            <a:r>
              <a:rPr lang="en-US" altLang="zh-CN"/>
              <a:t>ModR/M</a:t>
            </a:r>
            <a:r>
              <a:rPr lang="zh-CN" altLang="en-US"/>
              <a:t>字节的</a:t>
            </a:r>
            <a:r>
              <a:rPr lang="en-US" altLang="zh-CN"/>
              <a:t>mod</a:t>
            </a:r>
            <a:r>
              <a:rPr lang="zh-CN" altLang="en-US"/>
              <a:t>域为</a:t>
            </a:r>
            <a:r>
              <a:rPr lang="en-US" altLang="zh-CN"/>
              <a:t>3</a:t>
            </a:r>
            <a:r>
              <a:rPr lang="zh-CN" altLang="en-US"/>
              <a:t>时，送入</a:t>
            </a:r>
            <a:r>
              <a:rPr lang="en-US" altLang="zh-CN"/>
              <a:t>8</a:t>
            </a:r>
            <a:r>
              <a:rPr lang="zh-CN" altLang="en-US"/>
              <a:t>位寄存器</a:t>
            </a:r>
            <a:endParaRPr lang="en-US" altLang="zh-CN"/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/>
              <a:t>否则送入内存</a:t>
            </a:r>
            <a:endParaRPr lang="en-US" altLang="zh-CN">
              <a:solidFill>
                <a:srgbClr val="C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76250" y="5405438"/>
            <a:ext cx="8528050" cy="1263650"/>
            <a:chOff x="476250" y="5405438"/>
            <a:chExt cx="8527463" cy="1263647"/>
          </a:xfrm>
        </p:grpSpPr>
        <p:sp>
          <p:nvSpPr>
            <p:cNvPr id="32780" name="矩形 5"/>
            <p:cNvSpPr>
              <a:spLocks noChangeArrowheads="1"/>
            </p:cNvSpPr>
            <p:nvPr/>
          </p:nvSpPr>
          <p:spPr bwMode="auto">
            <a:xfrm>
              <a:off x="476250" y="5405438"/>
              <a:ext cx="85274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注意：</a:t>
              </a:r>
              <a:r>
                <a:rPr lang="en-US" altLang="zh-CN">
                  <a:solidFill>
                    <a:srgbClr val="FF0000"/>
                  </a:solidFill>
                </a:rPr>
                <a:t>Intel</a:t>
              </a:r>
              <a:r>
                <a:rPr lang="zh-CN" altLang="en-US">
                  <a:solidFill>
                    <a:srgbClr val="FF0000"/>
                  </a:solidFill>
                </a:rPr>
                <a:t>格式的汇编指令（</a:t>
              </a:r>
              <a:r>
                <a:rPr lang="en-US" altLang="zh-CN">
                  <a:solidFill>
                    <a:srgbClr val="FF0000"/>
                  </a:solidFill>
                </a:rPr>
                <a:t>i386</a:t>
              </a:r>
              <a:r>
                <a:rPr lang="zh-CN" altLang="en-US">
                  <a:solidFill>
                    <a:srgbClr val="FF0000"/>
                  </a:solidFill>
                </a:rPr>
                <a:t>手册中）和</a:t>
              </a:r>
              <a:r>
                <a:rPr lang="en-US" altLang="zh-CN">
                  <a:solidFill>
                    <a:srgbClr val="FF0000"/>
                  </a:solidFill>
                </a:rPr>
                <a:t>AT&amp;T</a:t>
              </a:r>
              <a:r>
                <a:rPr lang="zh-CN" altLang="en-US">
                  <a:solidFill>
                    <a:srgbClr val="FF0000"/>
                  </a:solidFill>
                </a:rPr>
                <a:t> （如</a:t>
              </a:r>
              <a:r>
                <a:rPr lang="en-US" altLang="zh-CN">
                  <a:solidFill>
                    <a:srgbClr val="FF0000"/>
                  </a:solidFill>
                </a:rPr>
                <a:t>objdump</a:t>
              </a:r>
              <a:r>
                <a:rPr lang="zh-CN" altLang="en-US">
                  <a:solidFill>
                    <a:srgbClr val="FF0000"/>
                  </a:solidFill>
                </a:rPr>
                <a:t>）中源操作数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与目的操作数的次序不同</a:t>
              </a:r>
            </a:p>
          </p:txBody>
        </p:sp>
        <p:grpSp>
          <p:nvGrpSpPr>
            <p:cNvPr id="32781" name="Group 19"/>
            <p:cNvGrpSpPr>
              <a:grpSpLocks/>
            </p:cNvGrpSpPr>
            <p:nvPr/>
          </p:nvGrpSpPr>
          <p:grpSpPr bwMode="auto">
            <a:xfrm>
              <a:off x="1012825" y="5942010"/>
              <a:ext cx="7470775" cy="727075"/>
              <a:chOff x="725" y="2840"/>
              <a:chExt cx="4706" cy="458"/>
            </a:xfrm>
          </p:grpSpPr>
          <p:sp>
            <p:nvSpPr>
              <p:cNvPr id="32782" name="Rectangle 5"/>
              <p:cNvSpPr>
                <a:spLocks noChangeArrowheads="1"/>
              </p:cNvSpPr>
              <p:nvPr/>
            </p:nvSpPr>
            <p:spPr bwMode="auto">
              <a:xfrm>
                <a:off x="725" y="2840"/>
                <a:ext cx="16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mov [bx+di-6], cl</a:t>
                </a:r>
                <a:endParaRPr lang="zh-CN" altLang="en-US" sz="2400">
                  <a:solidFill>
                    <a:srgbClr val="FF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783" name="Rectangle 13"/>
              <p:cNvSpPr>
                <a:spLocks noChangeArrowheads="1"/>
              </p:cNvSpPr>
              <p:nvPr/>
            </p:nvSpPr>
            <p:spPr bwMode="auto">
              <a:xfrm>
                <a:off x="2993" y="2840"/>
                <a:ext cx="243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mov</a:t>
                </a:r>
                <a:r>
                  <a:rPr lang="en-US" altLang="zh-CN" sz="2400">
                    <a:solidFill>
                      <a:srgbClr val="0070C0"/>
                    </a:solidFill>
                    <a:latin typeface="Arial" charset="0"/>
                    <a:ea typeface="宋体" pitchFamily="2" charset="-122"/>
                  </a:rPr>
                  <a:t>b</a:t>
                </a:r>
                <a:r>
                  <a:rPr lang="en-US" altLang="zh-CN" sz="2400">
                    <a:solidFill>
                      <a:srgbClr val="FF0000"/>
                    </a:solidFill>
                    <a:latin typeface="Arial" charset="0"/>
                    <a:ea typeface="宋体" pitchFamily="2" charset="-122"/>
                  </a:rPr>
                  <a:t> %cl, -6(%bx,%di)</a:t>
                </a:r>
                <a:endParaRPr lang="zh-CN" altLang="en-US" sz="2400">
                  <a:solidFill>
                    <a:srgbClr val="FF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784" name="Text Box 14"/>
              <p:cNvSpPr txBox="1">
                <a:spLocks noChangeArrowheads="1"/>
              </p:cNvSpPr>
              <p:nvPr/>
            </p:nvSpPr>
            <p:spPr bwMode="auto">
              <a:xfrm>
                <a:off x="2511" y="2840"/>
                <a:ext cx="3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Arial" charset="0"/>
                  </a:rPr>
                  <a:t>或</a:t>
                </a:r>
              </a:p>
            </p:txBody>
          </p:sp>
          <p:sp>
            <p:nvSpPr>
              <p:cNvPr id="32785" name="Text Box 15"/>
              <p:cNvSpPr txBox="1">
                <a:spLocks noChangeArrowheads="1"/>
              </p:cNvSpPr>
              <p:nvPr/>
            </p:nvSpPr>
            <p:spPr bwMode="auto">
              <a:xfrm>
                <a:off x="1151" y="3067"/>
                <a:ext cx="11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Intel</a:t>
                </a:r>
                <a:r>
                  <a:rPr lang="zh-CN" altLang="en-US">
                    <a:solidFill>
                      <a:srgbClr val="0000FF"/>
                    </a:solidFill>
                  </a:rPr>
                  <a:t>格式</a:t>
                </a:r>
              </a:p>
            </p:txBody>
          </p:sp>
          <p:sp>
            <p:nvSpPr>
              <p:cNvPr id="32786" name="Text Box 17"/>
              <p:cNvSpPr txBox="1">
                <a:spLocks noChangeArrowheads="1"/>
              </p:cNvSpPr>
              <p:nvPr/>
            </p:nvSpPr>
            <p:spPr bwMode="auto">
              <a:xfrm>
                <a:off x="3560" y="3067"/>
                <a:ext cx="11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</a:rPr>
                  <a:t>AT&amp;T </a:t>
                </a:r>
                <a:r>
                  <a:rPr lang="zh-CN" altLang="en-US">
                    <a:solidFill>
                      <a:srgbClr val="0000FF"/>
                    </a:solidFill>
                  </a:rPr>
                  <a:t>格式</a:t>
                </a: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992688" y="4738688"/>
            <a:ext cx="4440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66FF"/>
                </a:solidFill>
              </a:rPr>
              <a:t>displacement+index+scaling </a:t>
            </a:r>
            <a:r>
              <a:rPr lang="zh-CN" altLang="en-US">
                <a:solidFill>
                  <a:srgbClr val="0066FF"/>
                </a:solidFill>
              </a:rPr>
              <a:t>（</a:t>
            </a:r>
            <a:r>
              <a:rPr lang="en-US" altLang="zh-CN">
                <a:solidFill>
                  <a:srgbClr val="0066FF"/>
                </a:solidFill>
              </a:rPr>
              <a:t>SIB</a:t>
            </a:r>
            <a:r>
              <a:rPr lang="zh-CN" altLang="en-US">
                <a:solidFill>
                  <a:srgbClr val="0066FF"/>
                </a:solidFill>
              </a:rPr>
              <a:t>）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51163" y="4733925"/>
            <a:ext cx="2262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如何计算内存地址？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2" grpId="0"/>
      <p:bldP spid="31754" grpId="0"/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4820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133475"/>
            <a:ext cx="84058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1" name="组合 13"/>
          <p:cNvGrpSpPr>
            <a:grpSpLocks/>
          </p:cNvGrpSpPr>
          <p:nvPr/>
        </p:nvGrpSpPr>
        <p:grpSpPr bwMode="auto">
          <a:xfrm>
            <a:off x="657225" y="1409700"/>
            <a:ext cx="8196263" cy="1935163"/>
            <a:chOff x="656565" y="1409810"/>
            <a:chExt cx="8196475" cy="1934776"/>
          </a:xfrm>
        </p:grpSpPr>
        <p:sp>
          <p:nvSpPr>
            <p:cNvPr id="34826" name="矩形 7"/>
            <p:cNvSpPr>
              <a:spLocks noChangeArrowheads="1"/>
            </p:cNvSpPr>
            <p:nvPr/>
          </p:nvSpPr>
          <p:spPr bwMode="auto">
            <a:xfrm>
              <a:off x="656565" y="2429914"/>
              <a:ext cx="81964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CC"/>
                  </a:solidFill>
                </a:rPr>
                <a:t>2/2</a:t>
              </a:r>
              <a:r>
                <a:rPr lang="zh-CN" altLang="en-US"/>
                <a:t>：左边表示以寄存器为操作对象计算时钟周期，右边表示以内存为操作对象</a:t>
              </a:r>
              <a:endParaRPr lang="en-US" altLang="zh-CN"/>
            </a:p>
          </p:txBody>
        </p:sp>
        <p:sp>
          <p:nvSpPr>
            <p:cNvPr id="4" name="下箭头 3"/>
            <p:cNvSpPr/>
            <p:nvPr/>
          </p:nvSpPr>
          <p:spPr>
            <a:xfrm>
              <a:off x="4077716" y="1808193"/>
              <a:ext cx="315920" cy="6301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828" name="矩形 11"/>
            <p:cNvSpPr>
              <a:spLocks noChangeArrowheads="1"/>
            </p:cNvSpPr>
            <p:nvPr/>
          </p:nvSpPr>
          <p:spPr bwMode="auto">
            <a:xfrm>
              <a:off x="656901" y="2975254"/>
              <a:ext cx="25723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PA</a:t>
              </a:r>
              <a:r>
                <a:rPr lang="zh-CN" altLang="en-US"/>
                <a:t>中暂未涉及时钟周期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761795" y="1409810"/>
              <a:ext cx="1096991" cy="309501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4822" name="组合 14"/>
          <p:cNvGrpSpPr>
            <a:grpSpLocks/>
          </p:cNvGrpSpPr>
          <p:nvPr/>
        </p:nvGrpSpPr>
        <p:grpSpPr bwMode="auto">
          <a:xfrm>
            <a:off x="657225" y="1384300"/>
            <a:ext cx="8589963" cy="3046413"/>
            <a:chOff x="656565" y="1384691"/>
            <a:chExt cx="8589980" cy="3046623"/>
          </a:xfrm>
        </p:grpSpPr>
        <p:sp>
          <p:nvSpPr>
            <p:cNvPr id="7" name="矩形 6"/>
            <p:cNvSpPr/>
            <p:nvPr/>
          </p:nvSpPr>
          <p:spPr>
            <a:xfrm>
              <a:off x="5336524" y="1384691"/>
              <a:ext cx="3516320" cy="309584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824" name="矩形 12"/>
            <p:cNvSpPr>
              <a:spLocks noChangeArrowheads="1"/>
            </p:cNvSpPr>
            <p:nvPr/>
          </p:nvSpPr>
          <p:spPr bwMode="auto">
            <a:xfrm>
              <a:off x="656565" y="3784983"/>
              <a:ext cx="858998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Description</a:t>
              </a:r>
              <a:r>
                <a:rPr lang="zh-CN" altLang="en-US">
                  <a:solidFill>
                    <a:srgbClr val="C00000"/>
                  </a:solidFill>
                </a:rPr>
                <a:t>列</a:t>
              </a:r>
              <a:r>
                <a:rPr lang="zh-CN" altLang="en-US"/>
                <a:t>：指令功能描述，即：表示将一个字节数据从寄存器送到</a:t>
              </a:r>
              <a:r>
                <a:rPr lang="en-US" altLang="zh-CN"/>
                <a:t>8</a:t>
              </a:r>
              <a:r>
                <a:rPr lang="zh-CN" altLang="en-US"/>
                <a:t>位寄存器</a:t>
              </a:r>
              <a:endParaRPr lang="en-US" altLang="zh-CN"/>
            </a:p>
            <a:p>
              <a:r>
                <a:rPr lang="zh-CN" altLang="en-US"/>
                <a:t>或内存</a:t>
              </a:r>
              <a:endParaRPr lang="en-US" altLang="zh-CN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6779565" y="1759367"/>
              <a:ext cx="315913" cy="202579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mtClean="0"/>
              <a:t>Instruction Set Page</a:t>
            </a:r>
            <a:r>
              <a:rPr lang="zh-CN" altLang="en-US" smtClean="0"/>
              <a:t>阅读：例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示例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3796" name="矩形 7"/>
          <p:cNvSpPr>
            <a:spLocks noChangeArrowheads="1"/>
          </p:cNvSpPr>
          <p:nvPr/>
        </p:nvSpPr>
        <p:spPr bwMode="auto">
          <a:xfrm>
            <a:off x="657225" y="2717800"/>
            <a:ext cx="6053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89</a:t>
            </a:r>
            <a:r>
              <a:rPr lang="zh-CN" altLang="en-US"/>
              <a:t>：</a:t>
            </a:r>
            <a:r>
              <a:rPr lang="en-US" altLang="zh-CN"/>
              <a:t>opcode</a:t>
            </a:r>
            <a:r>
              <a:rPr lang="zh-CN" altLang="en-US"/>
              <a:t>的十六进制编码，表示指令的首字节是</a:t>
            </a:r>
            <a:r>
              <a:rPr lang="en-US" altLang="zh-CN"/>
              <a:t>0x89</a:t>
            </a:r>
          </a:p>
        </p:txBody>
      </p:sp>
      <p:sp>
        <p:nvSpPr>
          <p:cNvPr id="33797" name="矩形 8"/>
          <p:cNvSpPr>
            <a:spLocks noChangeArrowheads="1"/>
          </p:cNvSpPr>
          <p:nvPr/>
        </p:nvSpPr>
        <p:spPr bwMode="auto">
          <a:xfrm>
            <a:off x="657225" y="3143250"/>
            <a:ext cx="8412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/r</a:t>
            </a:r>
            <a:r>
              <a:rPr lang="zh-CN" altLang="en-US"/>
              <a:t>：表示</a:t>
            </a:r>
            <a:r>
              <a:rPr lang="en-US" altLang="zh-CN"/>
              <a:t>opcode</a:t>
            </a:r>
            <a:r>
              <a:rPr lang="zh-CN" altLang="en-US"/>
              <a:t>后面跟一个</a:t>
            </a:r>
            <a:r>
              <a:rPr lang="en-US" altLang="zh-CN"/>
              <a:t>ModR/M</a:t>
            </a:r>
            <a:r>
              <a:rPr lang="zh-CN" altLang="en-US"/>
              <a:t>字节，且</a:t>
            </a:r>
            <a:r>
              <a:rPr lang="en-US" altLang="zh-CN"/>
              <a:t>ModR/M</a:t>
            </a:r>
            <a:r>
              <a:rPr lang="zh-CN" altLang="en-US"/>
              <a:t>字节中的</a:t>
            </a:r>
            <a:r>
              <a:rPr lang="en-US" altLang="zh-CN"/>
              <a:t>reg/opcode</a:t>
            </a:r>
          </a:p>
          <a:p>
            <a:r>
              <a:rPr lang="zh-CN" altLang="en-US"/>
              <a:t>域解释为</a:t>
            </a:r>
            <a:r>
              <a:rPr lang="zh-CN" altLang="en-US">
                <a:solidFill>
                  <a:srgbClr val="C00000"/>
                </a:solidFill>
              </a:rPr>
              <a:t>通用寄存器的编码</a:t>
            </a:r>
            <a:r>
              <a:rPr lang="zh-CN" altLang="en-US"/>
              <a:t>，用以表示一个操作数</a:t>
            </a:r>
            <a:endParaRPr lang="en-US" altLang="zh-CN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57225" y="1374775"/>
            <a:ext cx="8482013" cy="1325563"/>
            <a:chOff x="657225" y="1374775"/>
            <a:chExt cx="8482013" cy="1325563"/>
          </a:xfrm>
        </p:grpSpPr>
        <p:sp>
          <p:nvSpPr>
            <p:cNvPr id="4" name="下箭头 3"/>
            <p:cNvSpPr/>
            <p:nvPr/>
          </p:nvSpPr>
          <p:spPr>
            <a:xfrm>
              <a:off x="958850" y="2125663"/>
              <a:ext cx="360363" cy="5746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2" name="图片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6288" y="1374775"/>
              <a:ext cx="8362950" cy="65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657225" y="1473200"/>
              <a:ext cx="963613" cy="560388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3801" name="矩形 9"/>
          <p:cNvSpPr>
            <a:spLocks noChangeArrowheads="1"/>
          </p:cNvSpPr>
          <p:nvPr/>
        </p:nvSpPr>
        <p:spPr bwMode="auto">
          <a:xfrm>
            <a:off x="611188" y="3965575"/>
            <a:ext cx="728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问题：如何区分上面两条</a:t>
            </a:r>
            <a:r>
              <a:rPr lang="en-US" altLang="zh-CN">
                <a:solidFill>
                  <a:srgbClr val="C00000"/>
                </a:solidFill>
              </a:rPr>
              <a:t>opcode</a:t>
            </a:r>
            <a:r>
              <a:rPr lang="zh-CN" altLang="en-US">
                <a:solidFill>
                  <a:srgbClr val="C00000"/>
                </a:solidFill>
              </a:rPr>
              <a:t>相同、但功能描述有所区分的指令？</a:t>
            </a:r>
          </a:p>
        </p:txBody>
      </p:sp>
      <p:sp>
        <p:nvSpPr>
          <p:cNvPr id="33802" name="矩形 10"/>
          <p:cNvSpPr>
            <a:spLocks noChangeArrowheads="1"/>
          </p:cNvSpPr>
          <p:nvPr/>
        </p:nvSpPr>
        <p:spPr bwMode="auto">
          <a:xfrm>
            <a:off x="611188" y="4440238"/>
            <a:ext cx="8643937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Intel</a:t>
            </a:r>
            <a:r>
              <a:rPr lang="zh-CN" altLang="en-US">
                <a:solidFill>
                  <a:srgbClr val="FF0000"/>
                </a:solidFill>
              </a:rPr>
              <a:t>通过</a:t>
            </a:r>
            <a:r>
              <a:rPr lang="en-US" altLang="zh-CN">
                <a:solidFill>
                  <a:srgbClr val="FF0000"/>
                </a:solidFill>
              </a:rPr>
              <a:t>operand-size prefix</a:t>
            </a:r>
            <a:r>
              <a:rPr lang="zh-CN" altLang="en-US">
                <a:solidFill>
                  <a:srgbClr val="FF0000"/>
                </a:solidFill>
              </a:rPr>
              <a:t>！</a:t>
            </a:r>
            <a:endParaRPr lang="en-US" altLang="zh-CN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/>
              <a:t>IA-32</a:t>
            </a:r>
            <a:r>
              <a:rPr lang="zh-CN" altLang="en-US"/>
              <a:t>中一般操作数缺省长度为</a:t>
            </a:r>
            <a:r>
              <a:rPr lang="en-US" altLang="zh-CN"/>
              <a:t>32</a:t>
            </a:r>
            <a:r>
              <a:rPr lang="zh-CN" altLang="en-US"/>
              <a:t>位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如果该</a:t>
            </a:r>
            <a:r>
              <a:rPr lang="en-US" altLang="zh-CN"/>
              <a:t>prefix</a:t>
            </a:r>
            <a:r>
              <a:rPr lang="zh-CN" altLang="en-US"/>
              <a:t>编码是</a:t>
            </a:r>
            <a:r>
              <a:rPr lang="en-US" altLang="zh-CN"/>
              <a:t>0x66</a:t>
            </a:r>
            <a:r>
              <a:rPr lang="zh-CN" altLang="en-US"/>
              <a:t>，此时指令为</a:t>
            </a:r>
            <a:r>
              <a:rPr lang="en-US" altLang="zh-CN"/>
              <a:t>66 89</a:t>
            </a:r>
            <a:r>
              <a:rPr lang="zh-CN" altLang="en-US"/>
              <a:t>，表明改变缺省长度为</a:t>
            </a:r>
            <a:r>
              <a:rPr lang="en-US" altLang="zh-CN"/>
              <a:t>16</a:t>
            </a:r>
            <a:r>
              <a:rPr lang="zh-CN" altLang="en-US"/>
              <a:t>位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/>
              <a:t>如果指令为</a:t>
            </a:r>
            <a:r>
              <a:rPr lang="en-US" altLang="zh-CN"/>
              <a:t>89</a:t>
            </a:r>
            <a:r>
              <a:rPr lang="zh-CN" altLang="en-US"/>
              <a:t>，表示使用缺省长度</a:t>
            </a:r>
          </a:p>
        </p:txBody>
      </p:sp>
      <p:sp>
        <p:nvSpPr>
          <p:cNvPr id="35849" name="矩形 11"/>
          <p:cNvSpPr>
            <a:spLocks noChangeArrowheads="1"/>
          </p:cNvSpPr>
          <p:nvPr/>
        </p:nvSpPr>
        <p:spPr bwMode="auto">
          <a:xfrm>
            <a:off x="3870325" y="5726113"/>
            <a:ext cx="2011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MOV r/m16,r16</a:t>
            </a:r>
            <a:endParaRPr lang="zh-CN" altLang="en-US"/>
          </a:p>
        </p:txBody>
      </p:sp>
      <p:sp>
        <p:nvSpPr>
          <p:cNvPr id="35850" name="矩形 12"/>
          <p:cNvSpPr>
            <a:spLocks noChangeArrowheads="1"/>
          </p:cNvSpPr>
          <p:nvPr/>
        </p:nvSpPr>
        <p:spPr bwMode="auto">
          <a:xfrm>
            <a:off x="5157788" y="6196013"/>
            <a:ext cx="2011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MOV r/m32,r32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801" grpId="0"/>
      <p:bldP spid="338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MOV</a:t>
            </a:r>
            <a:r>
              <a:rPr lang="zh-CN" altLang="en-US" smtClean="0"/>
              <a:t>指令的各种不同形式</a:t>
            </a:r>
          </a:p>
        </p:txBody>
      </p:sp>
      <p:pic>
        <p:nvPicPr>
          <p:cNvPr id="3686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763" y="819150"/>
            <a:ext cx="88804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矩形 1"/>
          <p:cNvSpPr>
            <a:spLocks noChangeArrowheads="1"/>
          </p:cNvSpPr>
          <p:nvPr/>
        </p:nvSpPr>
        <p:spPr bwMode="auto">
          <a:xfrm>
            <a:off x="2636838" y="5903913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66FF"/>
                </a:solidFill>
              </a:rPr>
              <a:t>在</a:t>
            </a:r>
            <a:r>
              <a:rPr lang="en-US" altLang="zh-CN">
                <a:solidFill>
                  <a:srgbClr val="0066FF"/>
                </a:solidFill>
              </a:rPr>
              <a:t>PA2</a:t>
            </a:r>
            <a:r>
              <a:rPr lang="zh-CN" altLang="en-US">
                <a:solidFill>
                  <a:srgbClr val="0066FF"/>
                </a:solidFill>
              </a:rPr>
              <a:t>和</a:t>
            </a:r>
            <a:r>
              <a:rPr lang="en-US" altLang="zh-CN">
                <a:solidFill>
                  <a:srgbClr val="0066FF"/>
                </a:solidFill>
              </a:rPr>
              <a:t>PA3</a:t>
            </a:r>
            <a:r>
              <a:rPr lang="zh-CN" altLang="en-US">
                <a:solidFill>
                  <a:srgbClr val="0066FF"/>
                </a:solidFill>
              </a:rPr>
              <a:t>中逐步阅读和理解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68313" y="2573338"/>
            <a:ext cx="8229600" cy="561975"/>
          </a:xfrm>
        </p:spPr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PA2</a:t>
            </a:r>
            <a:r>
              <a:rPr lang="zh-CN" altLang="en-US" smtClean="0"/>
              <a:t>：</a:t>
            </a:r>
            <a:r>
              <a:rPr lang="en-US" altLang="zh-CN" smtClean="0"/>
              <a:t>NEMU</a:t>
            </a:r>
            <a:r>
              <a:rPr lang="zh-CN" altLang="en-US" smtClean="0"/>
              <a:t>对指令执行的模拟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8064500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取指：</a:t>
            </a:r>
            <a:r>
              <a:rPr lang="en-US" altLang="zh-CN" smtClean="0"/>
              <a:t>CPU</a:t>
            </a:r>
            <a:r>
              <a:rPr lang="zh-CN" altLang="en-US" smtClean="0"/>
              <a:t>要执行指令，必须先从存储器中取出一条指令。</a:t>
            </a:r>
            <a:r>
              <a:rPr lang="en-US" altLang="zh-CN" smtClean="0"/>
              <a:t>NEMU</a:t>
            </a:r>
            <a:r>
              <a:rPr lang="zh-CN" altLang="en-US" smtClean="0"/>
              <a:t>中由</a:t>
            </a:r>
            <a:r>
              <a:rPr lang="en-US" altLang="zh-CN" smtClean="0">
                <a:solidFill>
                  <a:srgbClr val="0066FF"/>
                </a:solidFill>
              </a:rPr>
              <a:t>instr_fetch()</a:t>
            </a:r>
            <a:r>
              <a:rPr lang="zh-CN" altLang="en-US" smtClean="0">
                <a:solidFill>
                  <a:srgbClr val="0066FF"/>
                </a:solidFill>
              </a:rPr>
              <a:t>函数</a:t>
            </a:r>
            <a:r>
              <a:rPr lang="zh-CN" altLang="en-US" smtClean="0"/>
              <a:t>从内存中读取</a:t>
            </a:r>
            <a:r>
              <a:rPr lang="en-US" altLang="zh-CN" smtClean="0"/>
              <a:t>eip</a:t>
            </a:r>
            <a:r>
              <a:rPr lang="zh-CN" altLang="en-US" smtClean="0"/>
              <a:t>指针（</a:t>
            </a:r>
            <a:r>
              <a:rPr lang="en-US" altLang="zh-CN" smtClean="0"/>
              <a:t>0x100014</a:t>
            </a:r>
            <a:r>
              <a:rPr lang="zh-CN" altLang="en-US" smtClean="0"/>
              <a:t>）指向的指令到</a:t>
            </a:r>
            <a:r>
              <a:rPr lang="en-US" altLang="zh-CN" smtClean="0"/>
              <a:t>CPU</a:t>
            </a:r>
            <a:r>
              <a:rPr lang="zh-CN" altLang="en-US" smtClean="0"/>
              <a:t>中</a:t>
            </a:r>
            <a:endParaRPr lang="en-US" altLang="zh-CN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7200" y="1041400"/>
            <a:ext cx="8424863" cy="1938338"/>
            <a:chOff x="457200" y="1041400"/>
            <a:chExt cx="8424863" cy="1938338"/>
          </a:xfrm>
        </p:grpSpPr>
        <p:sp>
          <p:nvSpPr>
            <p:cNvPr id="38917" name="矩形 4"/>
            <p:cNvSpPr>
              <a:spLocks noChangeArrowheads="1"/>
            </p:cNvSpPr>
            <p:nvPr/>
          </p:nvSpPr>
          <p:spPr bwMode="auto">
            <a:xfrm>
              <a:off x="457200" y="1041400"/>
              <a:ext cx="8424863" cy="193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/>
                <a:t>指令示例</a:t>
              </a:r>
              <a:r>
                <a:rPr lang="en-US" altLang="zh-CN" sz="2400"/>
                <a:t>1</a:t>
              </a:r>
              <a:r>
                <a:rPr lang="zh-CN" altLang="en-US" sz="2400"/>
                <a:t>（反汇编后得到）：</a:t>
              </a:r>
              <a:endParaRPr lang="en-US" altLang="zh-CN" sz="2400"/>
            </a:p>
            <a:p>
              <a:r>
                <a:rPr lang="en-US" altLang="zh-CN" sz="2400"/>
                <a:t>       ……..</a:t>
              </a:r>
            </a:p>
            <a:p>
              <a:pPr algn="ctr"/>
              <a:r>
                <a:rPr lang="en-US" altLang="zh-CN" sz="2400">
                  <a:solidFill>
                    <a:srgbClr val="0066FF"/>
                  </a:solidFill>
                </a:rPr>
                <a:t>100014</a:t>
              </a:r>
              <a:r>
                <a:rPr lang="en-US" altLang="zh-CN" sz="2400"/>
                <a:t>: b9 00 80 00 00   </a:t>
              </a:r>
              <a:r>
                <a:rPr lang="en-US" altLang="zh-CN" sz="2400">
                  <a:solidFill>
                    <a:srgbClr val="FF0000"/>
                  </a:solidFill>
                </a:rPr>
                <a:t>mov   $0x8000,%ecx</a:t>
              </a:r>
            </a:p>
            <a:p>
              <a:pPr algn="just"/>
              <a:r>
                <a:rPr lang="en-US" altLang="zh-CN" sz="2400"/>
                <a:t>       ……..</a:t>
              </a:r>
            </a:p>
            <a:p>
              <a:pPr algn="ctr"/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62038" y="1758950"/>
              <a:ext cx="7289800" cy="500063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5948362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译码：</a:t>
            </a:r>
            <a:r>
              <a:rPr lang="en-US" altLang="zh-CN" smtClean="0"/>
              <a:t>CPU</a:t>
            </a:r>
            <a:r>
              <a:rPr lang="zh-CN" altLang="en-US" smtClean="0"/>
              <a:t>翻译所取到的指令的比特串，即确定是哪一种指令的哪一种形式（通过</a:t>
            </a:r>
            <a:r>
              <a:rPr lang="en-US" altLang="zh-CN" smtClean="0"/>
              <a:t>opcode</a:t>
            </a:r>
            <a:r>
              <a:rPr lang="zh-CN" altLang="en-US" smtClean="0"/>
              <a:t>来完成）</a:t>
            </a:r>
            <a:endParaRPr lang="en-US" altLang="zh-CN" smtClean="0"/>
          </a:p>
        </p:txBody>
      </p:sp>
      <p:sp>
        <p:nvSpPr>
          <p:cNvPr id="39940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18" name="矩形 3"/>
          <p:cNvSpPr>
            <a:spLocks noChangeArrowheads="1"/>
          </p:cNvSpPr>
          <p:nvPr/>
        </p:nvSpPr>
        <p:spPr bwMode="auto">
          <a:xfrm>
            <a:off x="296863" y="4649788"/>
            <a:ext cx="1450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先取到</a:t>
            </a:r>
            <a:r>
              <a:rPr lang="en-US" altLang="zh-CN">
                <a:solidFill>
                  <a:srgbClr val="0066FF"/>
                </a:solidFill>
              </a:rPr>
              <a:t>0xb9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85763" y="5164138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3" name="矩形 12"/>
          <p:cNvSpPr>
            <a:spLocks noChangeArrowheads="1"/>
          </p:cNvSpPr>
          <p:nvPr/>
        </p:nvSpPr>
        <p:spPr bwMode="auto">
          <a:xfrm>
            <a:off x="852488" y="5113338"/>
            <a:ext cx="2449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查到</a:t>
            </a:r>
            <a:r>
              <a:rPr lang="en-US" altLang="zh-CN"/>
              <a:t>mov_i2r_v()</a:t>
            </a:r>
            <a:r>
              <a:rPr lang="zh-CN" altLang="en-US"/>
              <a:t>函数</a:t>
            </a:r>
          </a:p>
        </p:txBody>
      </p:sp>
      <p:sp>
        <p:nvSpPr>
          <p:cNvPr id="38924" name="矩形 13"/>
          <p:cNvSpPr>
            <a:spLocks noChangeArrowheads="1"/>
          </p:cNvSpPr>
          <p:nvPr/>
        </p:nvSpPr>
        <p:spPr bwMode="auto">
          <a:xfrm>
            <a:off x="385763" y="5684838"/>
            <a:ext cx="445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CPU</a:t>
            </a:r>
            <a:r>
              <a:rPr lang="zh-CN" altLang="en-US">
                <a:solidFill>
                  <a:srgbClr val="C00000"/>
                </a:solidFill>
              </a:rPr>
              <a:t>得知指令功能：将立即数移入寄存器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758950" y="188913"/>
            <a:ext cx="7223125" cy="6477000"/>
            <a:chOff x="1758950" y="188913"/>
            <a:chExt cx="7222443" cy="6477000"/>
          </a:xfrm>
        </p:grpSpPr>
        <p:sp>
          <p:nvSpPr>
            <p:cNvPr id="7" name="右箭头 6"/>
            <p:cNvSpPr/>
            <p:nvPr/>
          </p:nvSpPr>
          <p:spPr>
            <a:xfrm>
              <a:off x="1758950" y="4689475"/>
              <a:ext cx="438109" cy="277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948" name="矩形 7"/>
            <p:cNvSpPr>
              <a:spLocks noChangeArrowheads="1"/>
            </p:cNvSpPr>
            <p:nvPr/>
          </p:nvSpPr>
          <p:spPr bwMode="auto">
            <a:xfrm>
              <a:off x="2228850" y="4643438"/>
              <a:ext cx="22018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查找</a:t>
              </a:r>
              <a:r>
                <a:rPr lang="en-US" altLang="zh-CN"/>
                <a:t>opcode_table</a:t>
              </a:r>
              <a:endParaRPr lang="zh-CN" altLang="en-US"/>
            </a:p>
          </p:txBody>
        </p:sp>
        <p:grpSp>
          <p:nvGrpSpPr>
            <p:cNvPr id="39949" name="组合 2"/>
            <p:cNvGrpSpPr>
              <a:grpSpLocks/>
            </p:cNvGrpSpPr>
            <p:nvPr/>
          </p:nvGrpSpPr>
          <p:grpSpPr bwMode="auto">
            <a:xfrm>
              <a:off x="5952443" y="188913"/>
              <a:ext cx="3028950" cy="6477000"/>
              <a:chOff x="4720859" y="149244"/>
              <a:chExt cx="3028950" cy="6477000"/>
            </a:xfrm>
          </p:grpSpPr>
          <p:pic>
            <p:nvPicPr>
              <p:cNvPr id="39950" name="图片 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720859" y="149244"/>
                <a:ext cx="3028950" cy="647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951" name="矩形 9"/>
              <p:cNvSpPr>
                <a:spLocks noChangeArrowheads="1"/>
              </p:cNvSpPr>
              <p:nvPr/>
            </p:nvSpPr>
            <p:spPr bwMode="auto">
              <a:xfrm>
                <a:off x="6575594" y="6054725"/>
                <a:ext cx="887655" cy="369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exec.c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2" grpId="0" animBg="1"/>
      <p:bldP spid="38923" grpId="0"/>
      <p:bldP spid="389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0963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65" name="矩形 12"/>
          <p:cNvSpPr>
            <a:spLocks noChangeArrowheads="1"/>
          </p:cNvSpPr>
          <p:nvPr/>
        </p:nvSpPr>
        <p:spPr bwMode="auto">
          <a:xfrm>
            <a:off x="971550" y="3513138"/>
            <a:ext cx="31416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mov_i2r_v()</a:t>
            </a:r>
            <a:r>
              <a:rPr lang="zh-CN" altLang="en-US"/>
              <a:t>函数的实现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14338" y="3557588"/>
            <a:ext cx="439737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67" name="内容占位符 15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06600"/>
          </a:xfrm>
        </p:spPr>
        <p:txBody>
          <a:bodyPr/>
          <a:lstStyle/>
          <a:p>
            <a:endParaRPr lang="zh-CN" altLang="en-US" smtClean="0"/>
          </a:p>
        </p:txBody>
      </p:sp>
      <p:grpSp>
        <p:nvGrpSpPr>
          <p:cNvPr id="40968" name="组合 18"/>
          <p:cNvGrpSpPr>
            <a:grpSpLocks/>
          </p:cNvGrpSpPr>
          <p:nvPr/>
        </p:nvGrpSpPr>
        <p:grpSpPr bwMode="auto">
          <a:xfrm>
            <a:off x="4122738" y="2528888"/>
            <a:ext cx="5010150" cy="4086225"/>
            <a:chOff x="4123373" y="2528900"/>
            <a:chExt cx="5010150" cy="4085534"/>
          </a:xfrm>
        </p:grpSpPr>
        <p:pic>
          <p:nvPicPr>
            <p:cNvPr id="40970" name="图片 1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23373" y="2528900"/>
              <a:ext cx="501015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1" name="矩形 17"/>
            <p:cNvSpPr>
              <a:spLocks noChangeArrowheads="1"/>
            </p:cNvSpPr>
            <p:nvPr/>
          </p:nvSpPr>
          <p:spPr bwMode="auto">
            <a:xfrm>
              <a:off x="5787135" y="6245102"/>
              <a:ext cx="31683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src/exec/data-mov/mov.c</a:t>
              </a:r>
              <a:endParaRPr lang="zh-CN" altLang="en-US"/>
            </a:p>
          </p:txBody>
        </p:sp>
      </p:grpSp>
      <p:sp>
        <p:nvSpPr>
          <p:cNvPr id="40969" name="矩形 19"/>
          <p:cNvSpPr>
            <a:spLocks noChangeArrowheads="1"/>
          </p:cNvSpPr>
          <p:nvPr/>
        </p:nvSpPr>
        <p:spPr bwMode="auto">
          <a:xfrm>
            <a:off x="115888" y="4598988"/>
            <a:ext cx="44561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功能：通过</a:t>
            </a:r>
            <a:r>
              <a:rPr lang="en-US" altLang="zh-CN">
                <a:solidFill>
                  <a:srgbClr val="C00000"/>
                </a:solidFill>
              </a:rPr>
              <a:t>suffix</a:t>
            </a:r>
            <a:r>
              <a:rPr lang="zh-CN" altLang="en-US">
                <a:solidFill>
                  <a:srgbClr val="C00000"/>
                </a:solidFill>
              </a:rPr>
              <a:t>变量决定操作数长度，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得到相应函数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1987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9" name="矩形 12"/>
          <p:cNvSpPr>
            <a:spLocks noChangeArrowheads="1"/>
          </p:cNvSpPr>
          <p:nvPr/>
        </p:nvSpPr>
        <p:spPr bwMode="auto">
          <a:xfrm>
            <a:off x="971550" y="3249613"/>
            <a:ext cx="3078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mov_i2r_l()</a:t>
            </a:r>
            <a:r>
              <a:rPr lang="zh-CN" altLang="en-US"/>
              <a:t>函数的实现</a:t>
            </a:r>
          </a:p>
        </p:txBody>
      </p:sp>
      <p:sp>
        <p:nvSpPr>
          <p:cNvPr id="15" name="右箭头 14"/>
          <p:cNvSpPr/>
          <p:nvPr/>
        </p:nvSpPr>
        <p:spPr>
          <a:xfrm>
            <a:off x="414338" y="3294063"/>
            <a:ext cx="439737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91" name="内容占位符 15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0660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92" name="矩形 19"/>
          <p:cNvSpPr>
            <a:spLocks noChangeArrowheads="1"/>
          </p:cNvSpPr>
          <p:nvPr/>
        </p:nvSpPr>
        <p:spPr bwMode="auto">
          <a:xfrm>
            <a:off x="161925" y="6118225"/>
            <a:ext cx="801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功能：译出指令中涉及的操作数（寄存器</a:t>
            </a:r>
            <a:r>
              <a:rPr lang="en-US" altLang="zh-CN">
                <a:solidFill>
                  <a:srgbClr val="C00000"/>
                </a:solidFill>
              </a:rPr>
              <a:t>%ecx</a:t>
            </a:r>
            <a:r>
              <a:rPr lang="zh-CN" altLang="en-US">
                <a:solidFill>
                  <a:srgbClr val="C00000"/>
                </a:solidFill>
              </a:rPr>
              <a:t>和立即数</a:t>
            </a:r>
            <a:r>
              <a:rPr lang="en-US" altLang="zh-CN">
                <a:solidFill>
                  <a:srgbClr val="C00000"/>
                </a:solidFill>
              </a:rPr>
              <a:t>$0x8000</a:t>
            </a:r>
            <a:r>
              <a:rPr lang="zh-CN" altLang="en-US">
                <a:solidFill>
                  <a:srgbClr val="C00000"/>
                </a:solidFill>
              </a:rPr>
              <a:t>）并输出</a:t>
            </a:r>
          </a:p>
        </p:txBody>
      </p:sp>
      <p:grpSp>
        <p:nvGrpSpPr>
          <p:cNvPr id="41993" name="组合 3"/>
          <p:cNvGrpSpPr>
            <a:grpSpLocks/>
          </p:cNvGrpSpPr>
          <p:nvPr/>
        </p:nvGrpSpPr>
        <p:grpSpPr bwMode="auto">
          <a:xfrm>
            <a:off x="835025" y="3705225"/>
            <a:ext cx="8047038" cy="2413000"/>
            <a:chOff x="834712" y="3969060"/>
            <a:chExt cx="8046654" cy="2412523"/>
          </a:xfrm>
        </p:grpSpPr>
        <p:sp>
          <p:nvSpPr>
            <p:cNvPr id="41994" name="矩形 17"/>
            <p:cNvSpPr>
              <a:spLocks noChangeArrowheads="1"/>
            </p:cNvSpPr>
            <p:nvPr/>
          </p:nvSpPr>
          <p:spPr bwMode="auto">
            <a:xfrm>
              <a:off x="4555374" y="6012251"/>
              <a:ext cx="43259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src/exec/data-mov/mov-template.c</a:t>
              </a:r>
              <a:endParaRPr lang="zh-CN" altLang="en-US"/>
            </a:p>
          </p:txBody>
        </p:sp>
        <p:pic>
          <p:nvPicPr>
            <p:cNvPr id="41995" name="图片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4712" y="3969060"/>
              <a:ext cx="7069143" cy="20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8064500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执行：</a:t>
            </a:r>
            <a:r>
              <a:rPr lang="zh-CN" altLang="en-US" smtClean="0"/>
              <a:t>根据找到的指令和涉及到的寄存器与立即数，执行指令。</a:t>
            </a:r>
            <a:endParaRPr lang="en-US" altLang="zh-CN" smtClean="0"/>
          </a:p>
          <a:p>
            <a:r>
              <a:rPr lang="en-US" altLang="zh-CN" smtClean="0"/>
              <a:t>NEMU</a:t>
            </a:r>
            <a:r>
              <a:rPr lang="zh-CN" altLang="en-US" smtClean="0"/>
              <a:t>通过简单的赋值语句来模拟执行过程。</a:t>
            </a:r>
            <a:endParaRPr lang="en-US" altLang="zh-CN" smtClean="0"/>
          </a:p>
        </p:txBody>
      </p:sp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125538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6258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6260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1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2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3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4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5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6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7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9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615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6256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615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5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6254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6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6251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2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6249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3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6246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4" name="Text Box 42"/>
          <p:cNvSpPr txBox="1">
            <a:spLocks noChangeArrowheads="1"/>
          </p:cNvSpPr>
          <p:nvPr/>
        </p:nvSpPr>
        <p:spPr bwMode="auto">
          <a:xfrm>
            <a:off x="476250" y="6219825"/>
            <a:ext cx="1304925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6165" name="Line 43"/>
          <p:cNvSpPr>
            <a:spLocks noChangeShapeType="1"/>
          </p:cNvSpPr>
          <p:nvPr/>
        </p:nvSpPr>
        <p:spPr bwMode="auto">
          <a:xfrm flipH="1">
            <a:off x="1736725" y="6443663"/>
            <a:ext cx="2297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616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617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617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17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6234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6235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6237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6242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43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4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5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38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6239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6240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6241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6236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7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7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618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618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62956" name="Text Box 76"/>
          <p:cNvSpPr txBox="1">
            <a:spLocks noChangeArrowheads="1"/>
          </p:cNvSpPr>
          <p:nvPr/>
        </p:nvSpPr>
        <p:spPr bwMode="auto">
          <a:xfrm>
            <a:off x="7642225" y="545465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618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18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6189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619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9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9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619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619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6195" name="Line 85"/>
          <p:cNvSpPr>
            <a:spLocks noChangeShapeType="1"/>
          </p:cNvSpPr>
          <p:nvPr/>
        </p:nvSpPr>
        <p:spPr bwMode="auto">
          <a:xfrm>
            <a:off x="4481513" y="49577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96" name="Text Box 86"/>
          <p:cNvSpPr txBox="1">
            <a:spLocks noChangeArrowheads="1"/>
          </p:cNvSpPr>
          <p:nvPr/>
        </p:nvSpPr>
        <p:spPr bwMode="auto">
          <a:xfrm>
            <a:off x="3849688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3849688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6198" name="Rectangle 88"/>
          <p:cNvSpPr>
            <a:spLocks noChangeArrowheads="1"/>
          </p:cNvSpPr>
          <p:nvPr/>
        </p:nvSpPr>
        <p:spPr bwMode="auto">
          <a:xfrm>
            <a:off x="3094038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6199" name="Rectangle 89"/>
          <p:cNvSpPr>
            <a:spLocks noChangeArrowheads="1"/>
          </p:cNvSpPr>
          <p:nvPr/>
        </p:nvSpPr>
        <p:spPr bwMode="auto">
          <a:xfrm>
            <a:off x="3086100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620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6201" name="Text Box 91"/>
          <p:cNvSpPr txBox="1">
            <a:spLocks noChangeArrowheads="1"/>
          </p:cNvSpPr>
          <p:nvPr/>
        </p:nvSpPr>
        <p:spPr bwMode="auto">
          <a:xfrm>
            <a:off x="380682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6202" name="Text Box 92"/>
          <p:cNvSpPr txBox="1">
            <a:spLocks noChangeArrowheads="1"/>
          </p:cNvSpPr>
          <p:nvPr/>
        </p:nvSpPr>
        <p:spPr bwMode="auto">
          <a:xfrm>
            <a:off x="3806825" y="25733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6203" name="Line 93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4" name="Line 94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5" name="Line 95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6" name="Text Box 96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6207" name="Line 97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8" name="Line 98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09" name="Line 99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10" name="Line 100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11" name="Line 101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2982" name="Text Box 102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3" name="Text Box 103"/>
          <p:cNvSpPr txBox="1">
            <a:spLocks noChangeArrowheads="1"/>
          </p:cNvSpPr>
          <p:nvPr/>
        </p:nvSpPr>
        <p:spPr bwMode="auto">
          <a:xfrm>
            <a:off x="5302250" y="26638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84" name="Rectangle 104"/>
          <p:cNvSpPr>
            <a:spLocks noChangeArrowheads="1"/>
          </p:cNvSpPr>
          <p:nvPr/>
        </p:nvSpPr>
        <p:spPr bwMode="auto">
          <a:xfrm>
            <a:off x="5516563" y="6399213"/>
            <a:ext cx="14859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5" name="Text Box 105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86" name="Rectangle 106"/>
          <p:cNvSpPr>
            <a:spLocks noChangeArrowheads="1"/>
          </p:cNvSpPr>
          <p:nvPr/>
        </p:nvSpPr>
        <p:spPr bwMode="auto">
          <a:xfrm>
            <a:off x="1736725" y="6129338"/>
            <a:ext cx="1395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87" name="Rectangle 107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6218" name="Rectangle 108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62989" name="Rectangle 109"/>
          <p:cNvSpPr>
            <a:spLocks noChangeArrowheads="1"/>
          </p:cNvSpPr>
          <p:nvPr/>
        </p:nvSpPr>
        <p:spPr bwMode="auto">
          <a:xfrm>
            <a:off x="3941763" y="6173788"/>
            <a:ext cx="1439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0" name="Text Box 110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80483d4</a:t>
            </a:r>
          </a:p>
        </p:txBody>
      </p:sp>
      <p:sp>
        <p:nvSpPr>
          <p:cNvPr id="762991" name="Text Box 111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6222" name="Rectangle 112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2993" name="Rectangle 113"/>
          <p:cNvSpPr>
            <a:spLocks noChangeArrowheads="1"/>
          </p:cNvSpPr>
          <p:nvPr/>
        </p:nvSpPr>
        <p:spPr bwMode="auto">
          <a:xfrm>
            <a:off x="476250" y="6264275"/>
            <a:ext cx="13493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5589e583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62994" name="Text Box 114"/>
          <p:cNvSpPr txBox="1">
            <a:spLocks noChangeArrowheads="1"/>
          </p:cNvSpPr>
          <p:nvPr/>
        </p:nvSpPr>
        <p:spPr bwMode="auto">
          <a:xfrm>
            <a:off x="1150938" y="5499100"/>
            <a:ext cx="630237" cy="366713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Rd</a:t>
            </a:r>
          </a:p>
        </p:txBody>
      </p:sp>
      <p:sp>
        <p:nvSpPr>
          <p:cNvPr id="762995" name="Text Box 115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62996" name="Text Box 116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6227" name="Rectangle 117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228" name="Text Box 118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beeefffc</a:t>
            </a:r>
          </a:p>
        </p:txBody>
      </p:sp>
      <p:sp>
        <p:nvSpPr>
          <p:cNvPr id="762999" name="Line 119"/>
          <p:cNvSpPr>
            <a:spLocks noChangeShapeType="1"/>
          </p:cNvSpPr>
          <p:nvPr/>
        </p:nvSpPr>
        <p:spPr bwMode="auto">
          <a:xfrm>
            <a:off x="250825" y="1223963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3000" name="Text Box 120"/>
          <p:cNvSpPr txBox="1">
            <a:spLocks noChangeArrowheads="1"/>
          </p:cNvSpPr>
          <p:nvPr/>
        </p:nvSpPr>
        <p:spPr bwMode="auto">
          <a:xfrm>
            <a:off x="6911975" y="5454650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63001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6232" name="Text Box 122"/>
          <p:cNvSpPr txBox="1">
            <a:spLocks noChangeArrowheads="1"/>
          </p:cNvSpPr>
          <p:nvPr/>
        </p:nvSpPr>
        <p:spPr bwMode="auto">
          <a:xfrm>
            <a:off x="4932363" y="257333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6233" name="Text Box 123"/>
          <p:cNvSpPr txBox="1">
            <a:spLocks noChangeArrowheads="1"/>
          </p:cNvSpPr>
          <p:nvPr/>
        </p:nvSpPr>
        <p:spPr bwMode="auto">
          <a:xfrm>
            <a:off x="49323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62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762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762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76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76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762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6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000"/>
                                        <p:tgtEl>
                                          <p:spTgt spid="76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2000"/>
                                        <p:tgtEl>
                                          <p:spTgt spid="7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2000"/>
                                        <p:tgtEl>
                                          <p:spTgt spid="7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2000"/>
                                        <p:tgtEl>
                                          <p:spTgt spid="76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1000"/>
                                        <p:tgtEl>
                                          <p:spTgt spid="7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6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56" grpId="0"/>
      <p:bldP spid="762984" grpId="0"/>
      <p:bldP spid="762985" grpId="0" animBg="1"/>
      <p:bldP spid="762986" grpId="0"/>
      <p:bldP spid="762987" grpId="0"/>
      <p:bldP spid="762989" grpId="0"/>
      <p:bldP spid="762991" grpId="0"/>
      <p:bldP spid="762993" grpId="0"/>
      <p:bldP spid="762994" grpId="0" animBg="1"/>
      <p:bldP spid="762995" grpId="0"/>
      <p:bldP spid="762996" grpId="0"/>
      <p:bldP spid="762999" grpId="0" animBg="1"/>
      <p:bldP spid="763000" grpId="0"/>
      <p:bldP spid="76300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8064500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更新</a:t>
            </a:r>
            <a:r>
              <a:rPr lang="en-US" altLang="zh-CN" u="sng" smtClean="0">
                <a:solidFill>
                  <a:srgbClr val="FF0000"/>
                </a:solidFill>
              </a:rPr>
              <a:t>eip</a:t>
            </a:r>
            <a:r>
              <a:rPr lang="zh-CN" altLang="en-US" u="sng" smtClean="0">
                <a:solidFill>
                  <a:srgbClr val="FF0000"/>
                </a:solidFill>
              </a:rPr>
              <a:t>的值：</a:t>
            </a:r>
            <a:r>
              <a:rPr lang="zh-CN" altLang="en-US" smtClean="0"/>
              <a:t>根据刚刚执行完的指令的长度，更新</a:t>
            </a:r>
            <a:r>
              <a:rPr lang="en-US" altLang="zh-CN" smtClean="0"/>
              <a:t>eip</a:t>
            </a:r>
            <a:r>
              <a:rPr lang="zh-CN" altLang="en-US" smtClean="0"/>
              <a:t>的值</a:t>
            </a:r>
            <a:endParaRPr lang="en-US" altLang="zh-CN" smtClean="0"/>
          </a:p>
          <a:p>
            <a:r>
              <a:rPr lang="en-US" altLang="zh-CN" smtClean="0"/>
              <a:t>NEMU</a:t>
            </a:r>
            <a:r>
              <a:rPr lang="zh-CN" altLang="en-US" smtClean="0"/>
              <a:t>将</a:t>
            </a:r>
            <a:r>
              <a:rPr lang="en-US" altLang="zh-CN" smtClean="0"/>
              <a:t>helper</a:t>
            </a:r>
            <a:r>
              <a:rPr lang="zh-CN" altLang="en-US" smtClean="0"/>
              <a:t>函数的返回值作为指令长度进行更新</a:t>
            </a:r>
            <a:endParaRPr lang="en-US" altLang="zh-CN" smtClean="0"/>
          </a:p>
        </p:txBody>
      </p:sp>
      <p:sp>
        <p:nvSpPr>
          <p:cNvPr id="44036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100014</a:t>
            </a:r>
            <a:r>
              <a:rPr lang="en-US" altLang="zh-CN" sz="2400"/>
              <a:t>: b9 00 80 00 00   </a:t>
            </a:r>
            <a:r>
              <a:rPr lang="en-US" altLang="zh-CN" sz="2400">
                <a:solidFill>
                  <a:srgbClr val="FF0000"/>
                </a:solidFill>
              </a:rPr>
              <a:t>mov   $0x8000,%ecx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5000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68313" y="3294063"/>
            <a:ext cx="8064500" cy="2760662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取指：</a:t>
            </a:r>
            <a:r>
              <a:rPr lang="en-US" altLang="zh-CN" smtClean="0"/>
              <a:t>CPU</a:t>
            </a:r>
            <a:r>
              <a:rPr lang="zh-CN" altLang="en-US" smtClean="0"/>
              <a:t>要执行指令，必须先从存储器中取出一条指令。</a:t>
            </a:r>
            <a:r>
              <a:rPr lang="en-US" altLang="zh-CN" smtClean="0"/>
              <a:t>NEMU</a:t>
            </a:r>
            <a:r>
              <a:rPr lang="zh-CN" altLang="en-US" smtClean="0"/>
              <a:t>中由</a:t>
            </a:r>
            <a:r>
              <a:rPr lang="en-US" altLang="zh-CN" smtClean="0">
                <a:solidFill>
                  <a:srgbClr val="0066FF"/>
                </a:solidFill>
              </a:rPr>
              <a:t>instr_fetch()</a:t>
            </a:r>
            <a:r>
              <a:rPr lang="zh-CN" altLang="en-US" smtClean="0">
                <a:solidFill>
                  <a:srgbClr val="0066FF"/>
                </a:solidFill>
              </a:rPr>
              <a:t>函数</a:t>
            </a:r>
            <a:r>
              <a:rPr lang="zh-CN" altLang="en-US" smtClean="0"/>
              <a:t>从内存中读取</a:t>
            </a:r>
            <a:r>
              <a:rPr lang="en-US" altLang="zh-CN" smtClean="0"/>
              <a:t>eip</a:t>
            </a:r>
            <a:r>
              <a:rPr lang="zh-CN" altLang="en-US" smtClean="0"/>
              <a:t>指针（</a:t>
            </a:r>
            <a:r>
              <a:rPr lang="en-US" altLang="zh-CN" smtClean="0"/>
              <a:t>0x1000fe</a:t>
            </a:r>
            <a:r>
              <a:rPr lang="zh-CN" altLang="en-US" smtClean="0"/>
              <a:t>）指向的指令到</a:t>
            </a:r>
            <a:r>
              <a:rPr lang="en-US" altLang="zh-CN" smtClean="0"/>
              <a:t>CPU</a:t>
            </a:r>
            <a:r>
              <a:rPr lang="zh-CN" altLang="en-US" smtClean="0"/>
              <a:t>中</a:t>
            </a:r>
            <a:endParaRPr lang="en-US" altLang="zh-CN" smtClean="0"/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457200" y="1041400"/>
            <a:ext cx="84248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038" y="17589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68313" y="2979738"/>
            <a:ext cx="5948362" cy="3074987"/>
          </a:xfrm>
        </p:spPr>
        <p:txBody>
          <a:bodyPr/>
          <a:lstStyle/>
          <a:p>
            <a:r>
              <a:rPr lang="zh-CN" altLang="en-US" u="sng" smtClean="0">
                <a:solidFill>
                  <a:srgbClr val="FF0000"/>
                </a:solidFill>
              </a:rPr>
              <a:t>译码：</a:t>
            </a:r>
            <a:r>
              <a:rPr lang="en-US" altLang="zh-CN" smtClean="0"/>
              <a:t>CPU</a:t>
            </a:r>
            <a:r>
              <a:rPr lang="zh-CN" altLang="en-US" smtClean="0"/>
              <a:t>翻译所取到的指令的比特串，即确定是哪一种指令的哪一种形式（通过</a:t>
            </a:r>
            <a:r>
              <a:rPr lang="en-US" altLang="zh-CN" smtClean="0"/>
              <a:t>opcode</a:t>
            </a:r>
            <a:r>
              <a:rPr lang="zh-CN" altLang="en-US" smtClean="0"/>
              <a:t>来完成）</a:t>
            </a:r>
            <a:endParaRPr lang="en-US" altLang="zh-CN" smtClean="0"/>
          </a:p>
        </p:txBody>
      </p:sp>
      <p:sp>
        <p:nvSpPr>
          <p:cNvPr id="46084" name="矩形 3"/>
          <p:cNvSpPr>
            <a:spLocks noChangeArrowheads="1"/>
          </p:cNvSpPr>
          <p:nvPr/>
        </p:nvSpPr>
        <p:spPr bwMode="auto">
          <a:xfrm>
            <a:off x="296863" y="4649788"/>
            <a:ext cx="1439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先取到</a:t>
            </a:r>
            <a:r>
              <a:rPr lang="en-US" altLang="zh-CN">
                <a:solidFill>
                  <a:srgbClr val="0066FF"/>
                </a:solidFill>
              </a:rPr>
              <a:t>0x66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758950" y="4689475"/>
            <a:ext cx="438150" cy="277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6" name="矩形 7"/>
          <p:cNvSpPr>
            <a:spLocks noChangeArrowheads="1"/>
          </p:cNvSpPr>
          <p:nvPr/>
        </p:nvSpPr>
        <p:spPr bwMode="auto">
          <a:xfrm>
            <a:off x="2228850" y="4643438"/>
            <a:ext cx="4799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I386</a:t>
            </a:r>
            <a:r>
              <a:rPr lang="zh-CN" altLang="en-US"/>
              <a:t>手册规定这是一个</a:t>
            </a:r>
            <a:r>
              <a:rPr lang="en-US" altLang="zh-CN"/>
              <a:t>operand-size prefix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85763" y="5164138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8" name="矩形 12"/>
          <p:cNvSpPr>
            <a:spLocks noChangeArrowheads="1"/>
          </p:cNvSpPr>
          <p:nvPr/>
        </p:nvSpPr>
        <p:spPr bwMode="auto">
          <a:xfrm>
            <a:off x="852488" y="5113338"/>
            <a:ext cx="7729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NEMU</a:t>
            </a:r>
            <a:r>
              <a:rPr lang="zh-CN" altLang="en-US"/>
              <a:t>中使用</a:t>
            </a:r>
            <a:r>
              <a:rPr lang="en-US" altLang="zh-CN"/>
              <a:t>suffix</a:t>
            </a:r>
            <a:r>
              <a:rPr lang="zh-CN" altLang="en-US"/>
              <a:t>变量来记录操作数前缀是否存在（</a:t>
            </a:r>
            <a:r>
              <a:rPr lang="en-US" altLang="zh-CN"/>
              <a:t>0x66</a:t>
            </a:r>
            <a:r>
              <a:rPr lang="zh-CN" altLang="en-US"/>
              <a:t>的</a:t>
            </a:r>
            <a:r>
              <a:rPr lang="en-US" altLang="zh-CN"/>
              <a:t>helper</a:t>
            </a:r>
            <a:r>
              <a:rPr lang="zh-CN" altLang="en-US"/>
              <a:t>函数</a:t>
            </a:r>
            <a:endParaRPr lang="en-US" altLang="zh-CN"/>
          </a:p>
          <a:p>
            <a:r>
              <a:rPr lang="en-US" altLang="zh-CN"/>
              <a:t>data_size()</a:t>
            </a:r>
            <a:r>
              <a:rPr lang="zh-CN" altLang="en-US"/>
              <a:t>）</a:t>
            </a:r>
          </a:p>
        </p:txBody>
      </p:sp>
      <p:sp>
        <p:nvSpPr>
          <p:cNvPr id="46089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85763" y="589121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92" name="矩形 1"/>
          <p:cNvSpPr>
            <a:spLocks noChangeArrowheads="1"/>
          </p:cNvSpPr>
          <p:nvPr/>
        </p:nvSpPr>
        <p:spPr bwMode="auto">
          <a:xfrm>
            <a:off x="858838" y="5859463"/>
            <a:ext cx="5567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获知存在前缀后，跳过前缀，获得真正的操作码</a:t>
            </a:r>
            <a:r>
              <a:rPr lang="en-US" altLang="zh-CN"/>
              <a:t>0xc7</a:t>
            </a: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85763" y="323850"/>
            <a:ext cx="8691562" cy="6467475"/>
            <a:chOff x="385763" y="323655"/>
            <a:chExt cx="8691562" cy="6467475"/>
          </a:xfrm>
        </p:grpSpPr>
        <p:sp>
          <p:nvSpPr>
            <p:cNvPr id="22" name="右箭头 21"/>
            <p:cNvSpPr/>
            <p:nvPr/>
          </p:nvSpPr>
          <p:spPr>
            <a:xfrm>
              <a:off x="385763" y="6359330"/>
              <a:ext cx="439737" cy="277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95" name="矩形 2"/>
            <p:cNvSpPr>
              <a:spLocks noChangeArrowheads="1"/>
            </p:cNvSpPr>
            <p:nvPr/>
          </p:nvSpPr>
          <p:spPr bwMode="auto">
            <a:xfrm>
              <a:off x="852488" y="6324600"/>
              <a:ext cx="47704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查表得到</a:t>
              </a:r>
              <a:r>
                <a:rPr lang="en-US" altLang="zh-CN"/>
                <a:t>mov_i2rm_v()</a:t>
              </a:r>
              <a:r>
                <a:rPr lang="zh-CN" altLang="en-US"/>
                <a:t>，识别出</a:t>
              </a:r>
              <a:r>
                <a:rPr lang="en-US" altLang="zh-CN"/>
                <a:t>movw</a:t>
              </a:r>
              <a:r>
                <a:rPr lang="zh-CN" altLang="en-US"/>
                <a:t>指令</a:t>
              </a:r>
            </a:p>
          </p:txBody>
        </p:sp>
        <p:grpSp>
          <p:nvGrpSpPr>
            <p:cNvPr id="46096" name="组合 2"/>
            <p:cNvGrpSpPr>
              <a:grpSpLocks/>
            </p:cNvGrpSpPr>
            <p:nvPr/>
          </p:nvGrpSpPr>
          <p:grpSpPr bwMode="auto">
            <a:xfrm>
              <a:off x="6319959" y="323655"/>
              <a:ext cx="2757366" cy="6467475"/>
              <a:chOff x="5176838" y="323655"/>
              <a:chExt cx="2757366" cy="6467475"/>
            </a:xfrm>
          </p:grpSpPr>
          <p:pic>
            <p:nvPicPr>
              <p:cNvPr id="46097" name="图片 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76838" y="323655"/>
                <a:ext cx="2667000" cy="6467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098" name="矩形 9"/>
              <p:cNvSpPr>
                <a:spLocks noChangeArrowheads="1"/>
              </p:cNvSpPr>
              <p:nvPr/>
            </p:nvSpPr>
            <p:spPr bwMode="auto">
              <a:xfrm>
                <a:off x="7046549" y="6229350"/>
                <a:ext cx="887655" cy="369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exec.c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7" grpId="0" animBg="1"/>
      <p:bldP spid="46086" grpId="0"/>
      <p:bldP spid="12" grpId="0" animBg="1"/>
      <p:bldP spid="46088" grpId="0"/>
      <p:bldP spid="17" grpId="0" animBg="1"/>
      <p:bldP spid="460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7107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77838" y="306546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110" name="矩形 2"/>
          <p:cNvSpPr>
            <a:spLocks noChangeArrowheads="1"/>
          </p:cNvSpPr>
          <p:nvPr/>
        </p:nvSpPr>
        <p:spPr bwMode="auto">
          <a:xfrm>
            <a:off x="944563" y="3032125"/>
            <a:ext cx="8396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mov_i2rm_v()</a:t>
            </a:r>
            <a:r>
              <a:rPr lang="zh-CN" altLang="en-US"/>
              <a:t>指令格式：</a:t>
            </a:r>
            <a:r>
              <a:rPr lang="en-US" altLang="zh-CN"/>
              <a:t>opcode</a:t>
            </a:r>
            <a:r>
              <a:rPr lang="zh-CN" altLang="en-US"/>
              <a:t>是</a:t>
            </a:r>
            <a:r>
              <a:rPr lang="en-US" altLang="zh-CN"/>
              <a:t>0xc7</a:t>
            </a:r>
            <a:r>
              <a:rPr lang="zh-CN" altLang="en-US"/>
              <a:t>，</a:t>
            </a:r>
            <a:r>
              <a:rPr lang="en-US" altLang="zh-CN"/>
              <a:t>ModR/M</a:t>
            </a:r>
            <a:r>
              <a:rPr lang="zh-CN" altLang="en-US"/>
              <a:t>是</a:t>
            </a:r>
            <a:r>
              <a:rPr lang="en-US" altLang="zh-CN"/>
              <a:t>0x84(10000100)</a:t>
            </a:r>
            <a:endParaRPr lang="zh-CN" altLang="en-US"/>
          </a:p>
        </p:txBody>
      </p:sp>
      <p:sp>
        <p:nvSpPr>
          <p:cNvPr id="47111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74663" y="4508500"/>
            <a:ext cx="3376612" cy="646113"/>
            <a:chOff x="474663" y="4508500"/>
            <a:chExt cx="3376612" cy="646113"/>
          </a:xfrm>
        </p:grpSpPr>
        <p:sp>
          <p:nvSpPr>
            <p:cNvPr id="12" name="右箭头 11"/>
            <p:cNvSpPr/>
            <p:nvPr/>
          </p:nvSpPr>
          <p:spPr>
            <a:xfrm>
              <a:off x="474663" y="4514850"/>
              <a:ext cx="439737" cy="2778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21" name="矩形 12"/>
            <p:cNvSpPr>
              <a:spLocks noChangeArrowheads="1"/>
            </p:cNvSpPr>
            <p:nvPr/>
          </p:nvSpPr>
          <p:spPr bwMode="auto">
            <a:xfrm>
              <a:off x="914400" y="4508500"/>
              <a:ext cx="29368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[--][--]</a:t>
              </a:r>
              <a:r>
                <a:rPr lang="zh-CN" altLang="en-US"/>
                <a:t>表示存在</a:t>
              </a:r>
              <a:r>
                <a:rPr lang="en-US" altLang="zh-CN"/>
                <a:t>SIB</a:t>
              </a:r>
              <a:r>
                <a:rPr lang="zh-CN" altLang="en-US"/>
                <a:t>字节；</a:t>
              </a:r>
              <a:endParaRPr lang="en-US" altLang="zh-CN"/>
            </a:p>
            <a:p>
              <a:r>
                <a:rPr lang="en-US" altLang="zh-CN"/>
                <a:t>disp32</a:t>
              </a:r>
              <a:r>
                <a:rPr lang="zh-CN" altLang="en-US"/>
                <a:t>表示</a:t>
              </a:r>
              <a:r>
                <a:rPr lang="en-US" altLang="zh-CN"/>
                <a:t>32</a:t>
              </a:r>
              <a:r>
                <a:rPr lang="zh-CN" altLang="en-US"/>
                <a:t>位位移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0" y="184150"/>
            <a:ext cx="9069388" cy="6380163"/>
            <a:chOff x="0" y="184207"/>
            <a:chExt cx="9070181" cy="6380106"/>
          </a:xfrm>
        </p:grpSpPr>
        <p:pic>
          <p:nvPicPr>
            <p:cNvPr id="47115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47306" y="184207"/>
              <a:ext cx="5222875" cy="6345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116" name="组合 1"/>
            <p:cNvGrpSpPr>
              <a:grpSpLocks/>
            </p:cNvGrpSpPr>
            <p:nvPr/>
          </p:nvGrpSpPr>
          <p:grpSpPr bwMode="auto">
            <a:xfrm>
              <a:off x="0" y="3692525"/>
              <a:ext cx="4064621" cy="2871788"/>
              <a:chOff x="0" y="3692525"/>
              <a:chExt cx="4064621" cy="2871788"/>
            </a:xfrm>
          </p:grpSpPr>
          <p:sp>
            <p:nvSpPr>
              <p:cNvPr id="9" name="右箭头 8"/>
              <p:cNvSpPr/>
              <p:nvPr/>
            </p:nvSpPr>
            <p:spPr>
              <a:xfrm>
                <a:off x="474704" y="3698901"/>
                <a:ext cx="439775" cy="2778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118" name="矩形 1"/>
              <p:cNvSpPr>
                <a:spLocks noChangeArrowheads="1"/>
              </p:cNvSpPr>
              <p:nvPr/>
            </p:nvSpPr>
            <p:spPr bwMode="auto">
              <a:xfrm>
                <a:off x="914400" y="3692525"/>
                <a:ext cx="315022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继续查</a:t>
                </a:r>
                <a:r>
                  <a:rPr lang="en-US" altLang="zh-CN"/>
                  <a:t>ModR/M</a:t>
                </a:r>
                <a:r>
                  <a:rPr lang="zh-CN" altLang="en-US"/>
                  <a:t>表</a:t>
                </a:r>
                <a:r>
                  <a:rPr lang="en-US" altLang="zh-CN"/>
                  <a:t>17-3</a:t>
                </a:r>
                <a:r>
                  <a:rPr lang="zh-CN" altLang="en-US"/>
                  <a:t>判断</a:t>
                </a:r>
                <a:endParaRPr lang="en-US" altLang="zh-CN"/>
              </a:p>
              <a:p>
                <a:r>
                  <a:rPr lang="zh-CN" altLang="en-US"/>
                  <a:t>是否后面还有有效的</a:t>
                </a:r>
                <a:r>
                  <a:rPr lang="en-US" altLang="zh-CN"/>
                  <a:t>SIB</a:t>
                </a:r>
                <a:r>
                  <a:rPr lang="zh-CN" altLang="en-US"/>
                  <a:t>字节</a:t>
                </a:r>
              </a:p>
            </p:txBody>
          </p:sp>
          <p:pic>
            <p:nvPicPr>
              <p:cNvPr id="47119" name="图片 4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5408613"/>
                <a:ext cx="3844925" cy="1155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7114" name="Rectangle 18"/>
          <p:cNvSpPr>
            <a:spLocks noChangeArrowheads="1"/>
          </p:cNvSpPr>
          <p:nvPr/>
        </p:nvSpPr>
        <p:spPr bwMode="auto">
          <a:xfrm>
            <a:off x="5786438" y="4733925"/>
            <a:ext cx="315912" cy="1349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71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49155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57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4" name="右箭头 13"/>
          <p:cNvSpPr/>
          <p:nvPr/>
        </p:nvSpPr>
        <p:spPr>
          <a:xfrm>
            <a:off x="487363" y="371316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38" name="矩形 16"/>
          <p:cNvSpPr>
            <a:spLocks noChangeArrowheads="1"/>
          </p:cNvSpPr>
          <p:nvPr/>
        </p:nvSpPr>
        <p:spPr bwMode="auto">
          <a:xfrm>
            <a:off x="944563" y="3660775"/>
            <a:ext cx="19875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得知：</a:t>
            </a:r>
            <a:endParaRPr lang="en-US" altLang="zh-CN"/>
          </a:p>
          <a:p>
            <a:r>
              <a:rPr lang="zh-CN" altLang="en-US"/>
              <a:t>基址寄存器为</a:t>
            </a:r>
            <a:r>
              <a:rPr lang="en-US" altLang="zh-CN"/>
              <a:t>ecx</a:t>
            </a:r>
          </a:p>
          <a:p>
            <a:r>
              <a:rPr lang="zh-CN" altLang="en-US"/>
              <a:t>变址寄存器为</a:t>
            </a:r>
            <a:r>
              <a:rPr lang="en-US" altLang="zh-CN"/>
              <a:t>ebx</a:t>
            </a:r>
          </a:p>
          <a:p>
            <a:r>
              <a:rPr lang="zh-CN" altLang="en-US"/>
              <a:t>比例因子为</a:t>
            </a:r>
            <a:r>
              <a:rPr lang="en-US" altLang="zh-CN"/>
              <a:t>4</a:t>
            </a:r>
          </a:p>
          <a:p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76250" y="4891088"/>
            <a:ext cx="439738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40" name="矩形 18"/>
          <p:cNvSpPr>
            <a:spLocks noChangeArrowheads="1"/>
          </p:cNvSpPr>
          <p:nvPr/>
        </p:nvSpPr>
        <p:spPr bwMode="auto">
          <a:xfrm>
            <a:off x="933450" y="4838700"/>
            <a:ext cx="24939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继续读出</a:t>
            </a:r>
            <a:r>
              <a:rPr lang="en-US" altLang="zh-CN"/>
              <a:t>32</a:t>
            </a:r>
            <a:r>
              <a:rPr lang="zh-CN" altLang="en-US"/>
              <a:t>位偏移</a:t>
            </a:r>
            <a:endParaRPr lang="en-US" altLang="zh-CN"/>
          </a:p>
          <a:p>
            <a:r>
              <a:rPr lang="en-US" altLang="zh-CN"/>
              <a:t>00 e0 ff ff</a:t>
            </a:r>
          </a:p>
          <a:p>
            <a:r>
              <a:rPr lang="zh-CN" altLang="en-US"/>
              <a:t>小端存储方式下解释成</a:t>
            </a:r>
            <a:endParaRPr lang="en-US" altLang="zh-CN"/>
          </a:p>
          <a:p>
            <a:r>
              <a:rPr lang="en-US" altLang="zh-CN"/>
              <a:t>-0x2000</a:t>
            </a: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7988" y="2033588"/>
            <a:ext cx="8578850" cy="4827587"/>
            <a:chOff x="407988" y="2033845"/>
            <a:chExt cx="8578849" cy="4827330"/>
          </a:xfrm>
        </p:grpSpPr>
        <p:sp>
          <p:nvSpPr>
            <p:cNvPr id="22" name="右箭头 21"/>
            <p:cNvSpPr/>
            <p:nvPr/>
          </p:nvSpPr>
          <p:spPr>
            <a:xfrm>
              <a:off x="477838" y="3065665"/>
              <a:ext cx="439737" cy="2777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65" name="矩形 2"/>
            <p:cNvSpPr>
              <a:spLocks noChangeArrowheads="1"/>
            </p:cNvSpPr>
            <p:nvPr/>
          </p:nvSpPr>
          <p:spPr bwMode="auto">
            <a:xfrm>
              <a:off x="944563" y="3032125"/>
              <a:ext cx="39469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读出</a:t>
              </a:r>
              <a:r>
                <a:rPr lang="en-US" altLang="zh-CN"/>
                <a:t>SIB</a:t>
              </a:r>
              <a:r>
                <a:rPr lang="zh-CN" altLang="en-US"/>
                <a:t>字节</a:t>
              </a:r>
              <a:r>
                <a:rPr lang="en-US" altLang="zh-CN"/>
                <a:t>0x99</a:t>
              </a:r>
              <a:r>
                <a:rPr lang="zh-CN" altLang="en-US"/>
                <a:t>（</a:t>
              </a:r>
              <a:r>
                <a:rPr lang="en-US" altLang="zh-CN"/>
                <a:t>1001 1001</a:t>
              </a:r>
              <a:r>
                <a:rPr lang="zh-CN" altLang="en-US"/>
                <a:t>），</a:t>
              </a:r>
              <a:endParaRPr lang="en-US" altLang="zh-CN"/>
            </a:p>
            <a:p>
              <a:r>
                <a:rPr lang="zh-CN" altLang="en-US"/>
                <a:t>继续查</a:t>
              </a:r>
              <a:r>
                <a:rPr lang="en-US" altLang="zh-CN"/>
                <a:t>SIB</a:t>
              </a:r>
              <a:r>
                <a:rPr lang="zh-CN" altLang="en-US"/>
                <a:t>表</a:t>
              </a:r>
              <a:r>
                <a:rPr lang="en-US" altLang="zh-CN"/>
                <a:t>17-4</a:t>
              </a:r>
              <a:endParaRPr lang="zh-CN" altLang="en-US"/>
            </a:p>
          </p:txBody>
        </p:sp>
        <p:pic>
          <p:nvPicPr>
            <p:cNvPr id="49166" name="图片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4285" y="2033845"/>
              <a:ext cx="4452552" cy="4646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7" name="图片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988" y="5984875"/>
              <a:ext cx="2760662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163" name="Rectangle 16"/>
          <p:cNvSpPr>
            <a:spLocks noChangeArrowheads="1"/>
          </p:cNvSpPr>
          <p:nvPr/>
        </p:nvSpPr>
        <p:spPr bwMode="auto">
          <a:xfrm>
            <a:off x="6462713" y="5049838"/>
            <a:ext cx="404812" cy="1349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8138" grpId="0"/>
      <p:bldP spid="18" grpId="0" animBg="1"/>
      <p:bldP spid="481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50179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181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18" name="右箭头 17"/>
          <p:cNvSpPr/>
          <p:nvPr/>
        </p:nvSpPr>
        <p:spPr>
          <a:xfrm>
            <a:off x="471488" y="3328988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183" name="矩形 18"/>
          <p:cNvSpPr>
            <a:spLocks noChangeArrowheads="1"/>
          </p:cNvSpPr>
          <p:nvPr/>
        </p:nvSpPr>
        <p:spPr bwMode="auto">
          <a:xfrm>
            <a:off x="928688" y="3276600"/>
            <a:ext cx="688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内存地址的计算方法最终为：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</a:t>
            </a:r>
            <a:r>
              <a:rPr lang="en-US" altLang="zh-CN">
                <a:solidFill>
                  <a:srgbClr val="C00000"/>
                </a:solidFill>
              </a:rPr>
              <a:t>addr = R[ECX] + R[EBX] * 4 – 0x2000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NEMU</a:t>
            </a:r>
            <a:r>
              <a:rPr lang="zh-CN" altLang="en-US" smtClean="0"/>
              <a:t>中指令执行过程</a:t>
            </a:r>
          </a:p>
        </p:txBody>
      </p:sp>
      <p:sp>
        <p:nvSpPr>
          <p:cNvPr id="51203" name="矩形 4"/>
          <p:cNvSpPr>
            <a:spLocks noChangeArrowheads="1"/>
          </p:cNvSpPr>
          <p:nvPr/>
        </p:nvSpPr>
        <p:spPr bwMode="auto">
          <a:xfrm>
            <a:off x="487363" y="850900"/>
            <a:ext cx="84248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指令示例</a:t>
            </a:r>
            <a:r>
              <a:rPr lang="en-US" altLang="zh-CN" sz="2400"/>
              <a:t>2</a:t>
            </a:r>
            <a:r>
              <a:rPr lang="zh-CN" altLang="en-US" sz="2400"/>
              <a:t> （反汇编后得到） ：</a:t>
            </a:r>
            <a:endParaRPr lang="en-US" altLang="zh-CN" sz="2400"/>
          </a:p>
          <a:p>
            <a:r>
              <a:rPr lang="en-US" altLang="zh-CN" sz="2400"/>
              <a:t>       ……..</a:t>
            </a:r>
          </a:p>
          <a:p>
            <a:pPr algn="ctr"/>
            <a:r>
              <a:rPr lang="en-US" altLang="zh-CN" sz="2400">
                <a:solidFill>
                  <a:srgbClr val="0066FF"/>
                </a:solidFill>
              </a:rPr>
              <a:t>1000fe</a:t>
            </a:r>
            <a:r>
              <a:rPr lang="en-US" altLang="zh-CN" sz="2400"/>
              <a:t>: 66 c7 84 99 00 e0 ff  </a:t>
            </a:r>
            <a:r>
              <a:rPr lang="en-US" altLang="zh-CN" sz="2400">
                <a:solidFill>
                  <a:srgbClr val="FF0000"/>
                </a:solidFill>
              </a:rPr>
              <a:t>movw   $0x1,-0x2000(%ecx,%ebx,4)</a:t>
            </a:r>
          </a:p>
          <a:p>
            <a:pPr algn="just"/>
            <a:r>
              <a:rPr lang="en-US" altLang="zh-CN" sz="2400"/>
              <a:t>       ……..</a:t>
            </a:r>
          </a:p>
          <a:p>
            <a:pPr algn="ctr"/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2200" y="1568450"/>
            <a:ext cx="7289800" cy="93027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77838" y="3065463"/>
            <a:ext cx="439737" cy="277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06" name="矩形 2"/>
          <p:cNvSpPr>
            <a:spLocks noChangeArrowheads="1"/>
          </p:cNvSpPr>
          <p:nvPr/>
        </p:nvSpPr>
        <p:spPr bwMode="auto">
          <a:xfrm>
            <a:off x="944563" y="3032125"/>
            <a:ext cx="707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根据</a:t>
            </a:r>
            <a:r>
              <a:rPr lang="en-US" altLang="zh-CN"/>
              <a:t>mov_i2rm_v()</a:t>
            </a:r>
            <a:r>
              <a:rPr lang="zh-CN" altLang="en-US"/>
              <a:t>指令格式：</a:t>
            </a:r>
            <a:r>
              <a:rPr lang="en-US" altLang="zh-CN"/>
              <a:t>opcode</a:t>
            </a:r>
            <a:r>
              <a:rPr lang="zh-CN" altLang="en-US"/>
              <a:t>是</a:t>
            </a:r>
            <a:r>
              <a:rPr lang="en-US" altLang="zh-CN"/>
              <a:t>0xc7</a:t>
            </a:r>
            <a:r>
              <a:rPr lang="zh-CN" altLang="en-US"/>
              <a:t>，</a:t>
            </a:r>
            <a:r>
              <a:rPr lang="en-US" altLang="zh-CN"/>
              <a:t>ModR/M</a:t>
            </a:r>
            <a:r>
              <a:rPr lang="zh-CN" altLang="en-US"/>
              <a:t>是</a:t>
            </a:r>
            <a:r>
              <a:rPr lang="en-US" altLang="zh-CN"/>
              <a:t>0x84</a:t>
            </a:r>
            <a:endParaRPr lang="zh-CN" altLang="en-US"/>
          </a:p>
        </p:txBody>
      </p:sp>
      <p:sp>
        <p:nvSpPr>
          <p:cNvPr id="51207" name="内容占位符 3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2052637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51208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6950" y="3459163"/>
            <a:ext cx="5502275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左箭头 5"/>
          <p:cNvSpPr/>
          <p:nvPr/>
        </p:nvSpPr>
        <p:spPr>
          <a:xfrm>
            <a:off x="3222625" y="4194175"/>
            <a:ext cx="989013" cy="225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10" name="矩形 7"/>
          <p:cNvSpPr>
            <a:spLocks noChangeArrowheads="1"/>
          </p:cNvSpPr>
          <p:nvPr/>
        </p:nvSpPr>
        <p:spPr bwMode="auto">
          <a:xfrm>
            <a:off x="1862138" y="4121150"/>
            <a:ext cx="1338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访问寄存器</a:t>
            </a:r>
          </a:p>
        </p:txBody>
      </p:sp>
      <p:sp>
        <p:nvSpPr>
          <p:cNvPr id="23" name="左箭头 22"/>
          <p:cNvSpPr/>
          <p:nvPr/>
        </p:nvSpPr>
        <p:spPr>
          <a:xfrm>
            <a:off x="3201988" y="5153025"/>
            <a:ext cx="989012" cy="225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12" name="矩形 23"/>
          <p:cNvSpPr>
            <a:spLocks noChangeArrowheads="1"/>
          </p:cNvSpPr>
          <p:nvPr/>
        </p:nvSpPr>
        <p:spPr bwMode="auto">
          <a:xfrm>
            <a:off x="1841500" y="508158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访问内存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PA2</a:t>
            </a:r>
            <a:r>
              <a:rPr lang="zh-CN" altLang="en-US" smtClean="0"/>
              <a:t>的任务一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mtClean="0"/>
              <a:t>实现</a:t>
            </a:r>
            <a:r>
              <a:rPr lang="en-US" altLang="zh-CN" smtClean="0">
                <a:solidFill>
                  <a:srgbClr val="0066FF"/>
                </a:solidFill>
              </a:rPr>
              <a:t>push, test, je, cmp</a:t>
            </a:r>
            <a:r>
              <a:rPr lang="zh-CN" altLang="en-US" smtClean="0"/>
              <a:t>这四条指令的</a:t>
            </a:r>
            <a:r>
              <a:rPr lang="en-US" altLang="zh-CN" smtClean="0"/>
              <a:t>helper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实现后，</a:t>
            </a:r>
            <a:r>
              <a:rPr lang="en-US" altLang="zh-CN" smtClean="0"/>
              <a:t>NEMU</a:t>
            </a:r>
            <a:r>
              <a:rPr lang="zh-CN" altLang="en-US" smtClean="0"/>
              <a:t>可以首次运行简单的</a:t>
            </a:r>
            <a:r>
              <a:rPr lang="en-US" altLang="zh-CN" smtClean="0"/>
              <a:t>C</a:t>
            </a:r>
            <a:r>
              <a:rPr lang="zh-CN" altLang="en-US" smtClean="0"/>
              <a:t>程序</a:t>
            </a:r>
            <a:r>
              <a:rPr lang="en-US" altLang="zh-CN" smtClean="0"/>
              <a:t>testcase/c/mov-c.c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如何实现？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test</a:t>
            </a:r>
            <a:r>
              <a:rPr lang="zh-CN" altLang="en-US" smtClean="0"/>
              <a:t>指令为例</a:t>
            </a:r>
            <a:endParaRPr lang="en-US" altLang="zh-CN" smtClean="0"/>
          </a:p>
          <a:p>
            <a:r>
              <a:rPr lang="zh-CN" altLang="en-US" smtClean="0"/>
              <a:t>指令的功能：在</a:t>
            </a:r>
            <a:r>
              <a:rPr lang="en-US" altLang="zh-CN" smtClean="0"/>
              <a:t>i386</a:t>
            </a:r>
            <a:r>
              <a:rPr lang="zh-CN" altLang="en-US" smtClean="0"/>
              <a:t>手册</a:t>
            </a:r>
            <a:r>
              <a:rPr lang="en-US" altLang="zh-CN" smtClean="0"/>
              <a:t>P. 405</a:t>
            </a:r>
            <a:r>
              <a:rPr lang="zh-CN" altLang="en-US" smtClean="0"/>
              <a:t>中规定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3252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1898650"/>
            <a:ext cx="7908925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76238" y="188913"/>
            <a:ext cx="8605837" cy="6477000"/>
            <a:chOff x="376994" y="188913"/>
            <a:chExt cx="8605081" cy="6477000"/>
          </a:xfrm>
        </p:grpSpPr>
        <p:sp>
          <p:nvSpPr>
            <p:cNvPr id="53257" name="矩形 7"/>
            <p:cNvSpPr>
              <a:spLocks noChangeArrowheads="1"/>
            </p:cNvSpPr>
            <p:nvPr/>
          </p:nvSpPr>
          <p:spPr bwMode="auto">
            <a:xfrm>
              <a:off x="376994" y="4075743"/>
              <a:ext cx="548452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参考</a:t>
              </a:r>
              <a:r>
                <a:rPr lang="en-US" altLang="zh-CN"/>
                <a:t>mov</a:t>
              </a:r>
              <a:r>
                <a:rPr lang="zh-CN" altLang="en-US"/>
                <a:t>指令：在</a:t>
              </a:r>
              <a:r>
                <a:rPr lang="en-US" altLang="zh-CN"/>
                <a:t>opcode_table</a:t>
              </a:r>
              <a:r>
                <a:rPr lang="zh-CN" altLang="en-US"/>
                <a:t>中填表，并实现对应的</a:t>
              </a:r>
              <a:r>
                <a:rPr lang="en-US" altLang="zh-CN"/>
                <a:t>test</a:t>
              </a:r>
              <a:r>
                <a:rPr lang="zh-CN" altLang="en-US"/>
                <a:t>形式的</a:t>
              </a:r>
              <a:r>
                <a:rPr lang="en-US" altLang="zh-CN"/>
                <a:t>helper</a:t>
              </a:r>
              <a:r>
                <a:rPr lang="zh-CN" altLang="en-US"/>
                <a:t>函数</a:t>
              </a:r>
              <a:endParaRPr lang="en-US" altLang="zh-CN"/>
            </a:p>
            <a:p>
              <a:endParaRPr lang="zh-CN" altLang="en-US"/>
            </a:p>
          </p:txBody>
        </p:sp>
        <p:grpSp>
          <p:nvGrpSpPr>
            <p:cNvPr id="53258" name="组合 2"/>
            <p:cNvGrpSpPr>
              <a:grpSpLocks/>
            </p:cNvGrpSpPr>
            <p:nvPr/>
          </p:nvGrpSpPr>
          <p:grpSpPr bwMode="auto">
            <a:xfrm>
              <a:off x="5952839" y="188913"/>
              <a:ext cx="3029236" cy="6477000"/>
              <a:chOff x="4720859" y="149244"/>
              <a:chExt cx="3028950" cy="6477000"/>
            </a:xfrm>
          </p:grpSpPr>
          <p:pic>
            <p:nvPicPr>
              <p:cNvPr id="53259" name="图片 1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20859" y="149244"/>
                <a:ext cx="3028950" cy="647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260" name="矩形 9"/>
              <p:cNvSpPr>
                <a:spLocks noChangeArrowheads="1"/>
              </p:cNvSpPr>
              <p:nvPr/>
            </p:nvSpPr>
            <p:spPr bwMode="auto">
              <a:xfrm>
                <a:off x="6575594" y="6054725"/>
                <a:ext cx="887655" cy="369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exec.c</a:t>
                </a:r>
                <a:endParaRPr lang="zh-CN" altLang="en-US"/>
              </a:p>
            </p:txBody>
          </p:sp>
        </p:grp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17488" y="4999038"/>
            <a:ext cx="5711825" cy="1819275"/>
            <a:chOff x="218102" y="4999073"/>
            <a:chExt cx="5710987" cy="1818989"/>
          </a:xfrm>
        </p:grpSpPr>
        <p:sp>
          <p:nvSpPr>
            <p:cNvPr id="53255" name="矩形 17"/>
            <p:cNvSpPr>
              <a:spLocks noChangeArrowheads="1"/>
            </p:cNvSpPr>
            <p:nvPr/>
          </p:nvSpPr>
          <p:spPr bwMode="auto">
            <a:xfrm>
              <a:off x="218102" y="6448730"/>
              <a:ext cx="57109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src/exec/data-mov/mov-template.c</a:t>
              </a:r>
              <a:r>
                <a:rPr lang="zh-CN" altLang="en-US"/>
                <a:t>（注意用宏）</a:t>
              </a:r>
            </a:p>
          </p:txBody>
        </p:sp>
        <p:pic>
          <p:nvPicPr>
            <p:cNvPr id="53256" name="图片 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8723" y="4999073"/>
              <a:ext cx="5426738" cy="1403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如何实现？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以</a:t>
            </a:r>
            <a:r>
              <a:rPr lang="en-US" altLang="zh-CN" smtClean="0"/>
              <a:t>test</a:t>
            </a:r>
            <a:r>
              <a:rPr lang="zh-CN" altLang="en-US" smtClean="0"/>
              <a:t>指令为例</a:t>
            </a:r>
            <a:endParaRPr lang="en-US" altLang="zh-CN" smtClean="0"/>
          </a:p>
          <a:p>
            <a:r>
              <a:rPr lang="zh-CN" altLang="en-US" smtClean="0"/>
              <a:t>对应的</a:t>
            </a:r>
            <a:r>
              <a:rPr lang="en-US" altLang="zh-CN" smtClean="0"/>
              <a:t>Instruction Set Page</a:t>
            </a:r>
            <a:endParaRPr lang="zh-CN" altLang="en-US" smtClean="0"/>
          </a:p>
        </p:txBody>
      </p:sp>
      <p:pic>
        <p:nvPicPr>
          <p:cNvPr id="5427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33588"/>
            <a:ext cx="84264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7273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7275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6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7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8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9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0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1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2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4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7180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7271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7182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83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7269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4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85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7266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8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6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7264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5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7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7261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2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189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0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1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7192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7194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7196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98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7249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7250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7252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257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58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9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53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254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7255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7256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7251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99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3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4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5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6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07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208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7209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7210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211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212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7213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7214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15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16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7217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7218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7219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0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7221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7222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223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224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7225" name="Text Box 91"/>
          <p:cNvSpPr txBox="1">
            <a:spLocks noChangeArrowheads="1"/>
          </p:cNvSpPr>
          <p:nvPr/>
        </p:nvSpPr>
        <p:spPr bwMode="auto">
          <a:xfrm>
            <a:off x="3897313" y="207962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7226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7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8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29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7230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1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2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3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4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235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236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237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238" name="Text Box 104"/>
          <p:cNvSpPr txBox="1">
            <a:spLocks noChangeArrowheads="1"/>
          </p:cNvSpPr>
          <p:nvPr/>
        </p:nvSpPr>
        <p:spPr bwMode="auto">
          <a:xfrm>
            <a:off x="3941763" y="31591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239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7240" name="Rectangle 106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241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7242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7243" name="Text Box 109"/>
          <p:cNvSpPr txBox="1">
            <a:spLocks noChangeArrowheads="1"/>
          </p:cNvSpPr>
          <p:nvPr/>
        </p:nvSpPr>
        <p:spPr bwMode="auto">
          <a:xfrm>
            <a:off x="3897313" y="252253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bffefffc</a:t>
            </a:r>
          </a:p>
        </p:txBody>
      </p:sp>
      <p:sp>
        <p:nvSpPr>
          <p:cNvPr id="7244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245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7246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7247" name="Text Box 113"/>
          <p:cNvSpPr txBox="1">
            <a:spLocks noChangeArrowheads="1"/>
          </p:cNvSpPr>
          <p:nvPr/>
        </p:nvSpPr>
        <p:spPr bwMode="auto">
          <a:xfrm>
            <a:off x="5021263" y="25241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248" name="Text Box 114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PA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添加四条指令的添加截止</a:t>
            </a:r>
            <a:r>
              <a:rPr lang="en-US" altLang="zh-CN" smtClean="0"/>
              <a:t>10</a:t>
            </a:r>
            <a:r>
              <a:rPr lang="zh-CN" altLang="en-US" smtClean="0"/>
              <a:t>月</a:t>
            </a:r>
            <a:r>
              <a:rPr lang="en-US" altLang="zh-CN" smtClean="0"/>
              <a:t>26</a:t>
            </a:r>
            <a:r>
              <a:rPr lang="zh-CN" altLang="en-US" smtClean="0"/>
              <a:t>日</a:t>
            </a:r>
            <a:r>
              <a:rPr lang="en-US" altLang="zh-CN" smtClean="0"/>
              <a:t>24</a:t>
            </a:r>
            <a:r>
              <a:rPr lang="zh-CN" altLang="en-US" smtClean="0"/>
              <a:t>点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table</a:t>
            </a:r>
            <a:r>
              <a:rPr lang="zh-CN" altLang="en-US" smtClean="0"/>
              <a:t>中添加各指令形式的</a:t>
            </a:r>
            <a:r>
              <a:rPr lang="en-US" altLang="zh-CN" smtClean="0"/>
              <a:t>helper</a:t>
            </a:r>
            <a:r>
              <a:rPr lang="zh-CN" altLang="en-US" smtClean="0"/>
              <a:t>函数名</a:t>
            </a:r>
            <a:endParaRPr lang="en-US" altLang="zh-CN" smtClean="0"/>
          </a:p>
          <a:p>
            <a:pPr lvl="1"/>
            <a:r>
              <a:rPr lang="zh-CN" altLang="en-US" smtClean="0"/>
              <a:t>实现</a:t>
            </a:r>
            <a:r>
              <a:rPr lang="en-US" altLang="zh-CN" smtClean="0"/>
              <a:t>helper</a:t>
            </a:r>
            <a:r>
              <a:rPr lang="zh-CN" altLang="en-US" smtClean="0"/>
              <a:t>函数（用</a:t>
            </a:r>
            <a:r>
              <a:rPr lang="en-US" altLang="zh-CN" smtClean="0"/>
              <a:t>print</a:t>
            </a:r>
            <a:r>
              <a:rPr lang="zh-CN" altLang="en-US" smtClean="0"/>
              <a:t>等简单模拟即可）</a:t>
            </a:r>
            <a:endParaRPr lang="en-US" altLang="zh-CN" smtClean="0"/>
          </a:p>
          <a:p>
            <a:pPr lvl="1"/>
            <a:r>
              <a:rPr lang="zh-CN" altLang="en-US" smtClean="0"/>
              <a:t>约</a:t>
            </a:r>
            <a:r>
              <a:rPr lang="en-US" altLang="zh-CN" smtClean="0"/>
              <a:t>100</a:t>
            </a:r>
            <a:r>
              <a:rPr lang="zh-CN" altLang="en-US" smtClean="0"/>
              <a:t>行左右代码</a:t>
            </a:r>
            <a:endParaRPr lang="en-US" altLang="zh-CN" smtClean="0"/>
          </a:p>
          <a:p>
            <a:r>
              <a:rPr lang="en-US" altLang="zh-CN" smtClean="0"/>
              <a:t>PA1</a:t>
            </a:r>
            <a:r>
              <a:rPr lang="zh-CN" altLang="en-US" smtClean="0"/>
              <a:t>提交的情况可在课程主页查看</a:t>
            </a:r>
            <a:endParaRPr lang="en-US" altLang="zh-CN" smtClean="0"/>
          </a:p>
          <a:p>
            <a:r>
              <a:rPr lang="zh-CN" altLang="en-US" smtClean="0"/>
              <a:t>各阶段的</a:t>
            </a:r>
            <a:r>
              <a:rPr lang="en-US" altLang="zh-CN" smtClean="0"/>
              <a:t>PA</a:t>
            </a:r>
            <a:r>
              <a:rPr lang="zh-CN" altLang="en-US" smtClean="0"/>
              <a:t>均接受延迟提交但会有适当的惩罚（</a:t>
            </a:r>
            <a:r>
              <a:rPr lang="en-US" altLang="zh-CN" smtClean="0"/>
              <a:t>20%</a:t>
            </a:r>
            <a:r>
              <a:rPr lang="zh-CN" altLang="en-US" smtClean="0"/>
              <a:t>），尚未提交</a:t>
            </a:r>
            <a:r>
              <a:rPr lang="en-US" altLang="zh-CN" smtClean="0"/>
              <a:t>PA1</a:t>
            </a:r>
            <a:r>
              <a:rPr lang="zh-CN" altLang="en-US" smtClean="0"/>
              <a:t>的同学尽快提交</a:t>
            </a:r>
            <a:endParaRPr lang="en-US" altLang="zh-CN" smtClean="0"/>
          </a:p>
          <a:p>
            <a:r>
              <a:rPr lang="zh-CN" altLang="en-US" smtClean="0"/>
              <a:t>切勿抄袭和拷贝代码（助教发现</a:t>
            </a:r>
            <a:r>
              <a:rPr lang="en-US" altLang="zh-CN" smtClean="0"/>
              <a:t>4</a:t>
            </a:r>
            <a:r>
              <a:rPr lang="zh-CN" altLang="en-US" smtClean="0"/>
              <a:t>对，请务必今天和助教联系）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8297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8299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2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3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4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8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8204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8295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5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8206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07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8293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4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8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09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8290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1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2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0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8288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9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1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8285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8213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5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8216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8218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9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8220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1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222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8273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8274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8276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8281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82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3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4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77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8278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8279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8280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8275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3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4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5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6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7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8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9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0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1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8232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8233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8234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8235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8236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8237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8238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9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40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8241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8242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8243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44" name="Text Box 86"/>
          <p:cNvSpPr txBox="1">
            <a:spLocks noChangeArrowheads="1"/>
          </p:cNvSpPr>
          <p:nvPr/>
        </p:nvSpPr>
        <p:spPr bwMode="auto">
          <a:xfrm>
            <a:off x="3903663" y="20335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8245" name="Text Box 87"/>
          <p:cNvSpPr txBox="1">
            <a:spLocks noChangeArrowheads="1"/>
          </p:cNvSpPr>
          <p:nvPr/>
        </p:nvSpPr>
        <p:spPr bwMode="auto">
          <a:xfrm>
            <a:off x="3903663" y="2528888"/>
            <a:ext cx="1125537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8246" name="Rectangle 88"/>
          <p:cNvSpPr>
            <a:spLocks noChangeArrowheads="1"/>
          </p:cNvSpPr>
          <p:nvPr/>
        </p:nvSpPr>
        <p:spPr bwMode="auto">
          <a:xfrm>
            <a:off x="3148013" y="2046288"/>
            <a:ext cx="668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8247" name="Rectangle 89"/>
          <p:cNvSpPr>
            <a:spLocks noChangeArrowheads="1"/>
          </p:cNvSpPr>
          <p:nvPr/>
        </p:nvSpPr>
        <p:spPr bwMode="auto">
          <a:xfrm>
            <a:off x="3140075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8248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8249" name="Text Box 91"/>
          <p:cNvSpPr txBox="1">
            <a:spLocks noChangeArrowheads="1"/>
          </p:cNvSpPr>
          <p:nvPr/>
        </p:nvSpPr>
        <p:spPr bwMode="auto">
          <a:xfrm>
            <a:off x="3859213" y="20335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8250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1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2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3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8254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5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6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7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8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59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8260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261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262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8263" name="Rectangle 105"/>
          <p:cNvSpPr>
            <a:spLocks noChangeArrowheads="1"/>
          </p:cNvSpPr>
          <p:nvPr/>
        </p:nvSpPr>
        <p:spPr bwMode="auto">
          <a:xfrm>
            <a:off x="1016000" y="589756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8264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8265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8266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8267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8268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bffefffc</a:t>
            </a:r>
          </a:p>
        </p:txBody>
      </p:sp>
      <p:sp>
        <p:nvSpPr>
          <p:cNvPr id="8269" name="Text Box 111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8270" name="Text Box 112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8271" name="Text Box 113"/>
          <p:cNvSpPr txBox="1">
            <a:spLocks noChangeArrowheads="1"/>
          </p:cNvSpPr>
          <p:nvPr/>
        </p:nvSpPr>
        <p:spPr bwMode="auto">
          <a:xfrm>
            <a:off x="502126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8272" name="Text Box 114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9326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9328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9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0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1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2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3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4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35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27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9324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9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9230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31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9322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2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33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9319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4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9317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5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9314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6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9237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39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9240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9242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9244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246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9302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9303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9305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9310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11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2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3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06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9307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9308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9309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9304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47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8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49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1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2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3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4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55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9256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9257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9258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9259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9260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9261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9262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63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64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9266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9267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68" name="Text Box 86"/>
          <p:cNvSpPr txBox="1">
            <a:spLocks noChangeArrowheads="1"/>
          </p:cNvSpPr>
          <p:nvPr/>
        </p:nvSpPr>
        <p:spPr bwMode="auto">
          <a:xfrm>
            <a:off x="394017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9269" name="Text Box 87"/>
          <p:cNvSpPr txBox="1">
            <a:spLocks noChangeArrowheads="1"/>
          </p:cNvSpPr>
          <p:nvPr/>
        </p:nvSpPr>
        <p:spPr bwMode="auto">
          <a:xfrm>
            <a:off x="394017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9270" name="Rectangle 88"/>
          <p:cNvSpPr>
            <a:spLocks noChangeArrowheads="1"/>
          </p:cNvSpPr>
          <p:nvPr/>
        </p:nvSpPr>
        <p:spPr bwMode="auto">
          <a:xfrm>
            <a:off x="318452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9271" name="Rectangle 89"/>
          <p:cNvSpPr>
            <a:spLocks noChangeArrowheads="1"/>
          </p:cNvSpPr>
          <p:nvPr/>
        </p:nvSpPr>
        <p:spPr bwMode="auto">
          <a:xfrm>
            <a:off x="317658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9272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9273" name="Text Box 91"/>
          <p:cNvSpPr txBox="1">
            <a:spLocks noChangeArrowheads="1"/>
          </p:cNvSpPr>
          <p:nvPr/>
        </p:nvSpPr>
        <p:spPr bwMode="auto">
          <a:xfrm>
            <a:off x="3905250" y="20716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9274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5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6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7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9278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79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0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1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2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283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766054" name="Text Box 102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4196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9285" name="Rectangle 103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9286" name="Rectangle 104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287" name="Text Box 105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9288" name="Rectangle 106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766059" name="Text Box 107"/>
          <p:cNvSpPr txBox="1">
            <a:spLocks noChangeArrowheads="1"/>
          </p:cNvSpPr>
          <p:nvPr/>
        </p:nvSpPr>
        <p:spPr bwMode="auto">
          <a:xfrm>
            <a:off x="1196975" y="5448300"/>
            <a:ext cx="630238" cy="366713"/>
          </a:xfrm>
          <a:prstGeom prst="rect">
            <a:avLst/>
          </a:prstGeom>
          <a:solidFill>
            <a:schemeClr val="accent2">
              <a:alpha val="32156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9290" name="Text Box 108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9291" name="Text Box 109"/>
          <p:cNvSpPr txBox="1">
            <a:spLocks noChangeArrowheads="1"/>
          </p:cNvSpPr>
          <p:nvPr/>
        </p:nvSpPr>
        <p:spPr bwMode="auto">
          <a:xfrm>
            <a:off x="341313" y="2303463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9292" name="Text Box 110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9293" name="Rectangle 111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9294" name="Text Box 112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766065" name="Text Box 113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bffefffc</a:t>
            </a:r>
          </a:p>
        </p:txBody>
      </p:sp>
      <p:sp>
        <p:nvSpPr>
          <p:cNvPr id="766066" name="Text Box 114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766067" name="Text Box 115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bfff0020</a:t>
            </a:r>
          </a:p>
        </p:txBody>
      </p:sp>
      <p:sp>
        <p:nvSpPr>
          <p:cNvPr id="9298" name="Text Box 116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9299" name="Text Box 117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9300" name="Text Box 118"/>
          <p:cNvSpPr txBox="1">
            <a:spLocks noChangeArrowheads="1"/>
          </p:cNvSpPr>
          <p:nvPr/>
        </p:nvSpPr>
        <p:spPr bwMode="auto">
          <a:xfrm>
            <a:off x="5021263" y="256857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9301" name="Text Box 119"/>
          <p:cNvSpPr txBox="1">
            <a:spLocks noChangeArrowheads="1"/>
          </p:cNvSpPr>
          <p:nvPr/>
        </p:nvSpPr>
        <p:spPr bwMode="auto">
          <a:xfrm>
            <a:off x="502126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54" grpId="0" animBg="1"/>
      <p:bldP spid="766059" grpId="0" animBg="1"/>
      <p:bldP spid="766065" grpId="0"/>
      <p:bldP spid="766066" grpId="0"/>
      <p:bldP spid="7660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0354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0356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7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8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9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0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1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2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3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5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0252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0352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3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0254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55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0350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6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57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0347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0345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9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0342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0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0261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2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3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0264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0266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0270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10330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10331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10333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10338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9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0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1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34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0335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0336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10337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10332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1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2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4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5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8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79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280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0281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0282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0283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0284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0285" name="Rectangle 79"/>
          <p:cNvSpPr>
            <a:spLocks noChangeArrowheads="1"/>
          </p:cNvSpPr>
          <p:nvPr/>
        </p:nvSpPr>
        <p:spPr bwMode="auto">
          <a:xfrm>
            <a:off x="134938" y="684213"/>
            <a:ext cx="619283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89 e5	   mov   %esp, %ebp</a:t>
            </a:r>
          </a:p>
        </p:txBody>
      </p:sp>
      <p:sp>
        <p:nvSpPr>
          <p:cNvPr id="10286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7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88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0289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0290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0291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92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0293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0294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0295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0296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0297" name="Text Box 91"/>
          <p:cNvSpPr txBox="1">
            <a:spLocks noChangeArrowheads="1"/>
          </p:cNvSpPr>
          <p:nvPr/>
        </p:nvSpPr>
        <p:spPr bwMode="auto">
          <a:xfrm>
            <a:off x="3859213" y="20716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298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99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0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1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0302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3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4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5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6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7" name="Text Box 101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294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10308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0309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10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0311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0312" name="Text Box 106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49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10313" name="Text Box 107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0314" name="Text Box 108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</a:t>
            </a:r>
          </a:p>
        </p:txBody>
      </p:sp>
      <p:sp>
        <p:nvSpPr>
          <p:cNvPr id="10315" name="Text Box 109"/>
          <p:cNvSpPr txBox="1">
            <a:spLocks noChangeArrowheads="1"/>
          </p:cNvSpPr>
          <p:nvPr/>
        </p:nvSpPr>
        <p:spPr bwMode="auto">
          <a:xfrm>
            <a:off x="3851275" y="252253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0316" name="Rectangle 110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317" name="Text Box 111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0318" name="Text Box 112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8000"/>
                </a:solidFill>
              </a:rPr>
              <a:t>bffefffc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0319" name="Text Box 113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320" name="Text Box 114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0321" name="Text Box 115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0322" name="Text Box 116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0323" name="Text Box 117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00</a:t>
            </a:r>
          </a:p>
        </p:txBody>
      </p:sp>
      <p:sp>
        <p:nvSpPr>
          <p:cNvPr id="10324" name="Text Box 118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ff</a:t>
            </a:r>
          </a:p>
        </p:txBody>
      </p:sp>
      <p:sp>
        <p:nvSpPr>
          <p:cNvPr id="10325" name="Text Box 119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bf</a:t>
            </a:r>
          </a:p>
        </p:txBody>
      </p:sp>
      <p:sp>
        <p:nvSpPr>
          <p:cNvPr id="10326" name="Text Box 120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0327" name="Text Box 121"/>
          <p:cNvSpPr txBox="1">
            <a:spLocks noChangeArrowheads="1"/>
          </p:cNvSpPr>
          <p:nvPr/>
        </p:nvSpPr>
        <p:spPr bwMode="auto">
          <a:xfrm>
            <a:off x="1150938" y="188913"/>
            <a:ext cx="71548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</a:rPr>
              <a:t>功能：</a:t>
            </a:r>
            <a:r>
              <a:rPr lang="en-US" altLang="zh-CN" sz="2400">
                <a:solidFill>
                  <a:srgbClr val="FF3300"/>
                </a:solidFill>
              </a:rPr>
              <a:t>R[esp]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 sz="2400">
                <a:solidFill>
                  <a:srgbClr val="FF3300"/>
                </a:solidFill>
              </a:rPr>
              <a:t>R[esp]-4</a:t>
            </a:r>
            <a:r>
              <a:rPr lang="zh-CN" altLang="en-US" sz="2400">
                <a:solidFill>
                  <a:srgbClr val="FF3300"/>
                </a:solidFill>
              </a:rPr>
              <a:t>，</a:t>
            </a:r>
            <a:r>
              <a:rPr lang="en-US" altLang="zh-CN" sz="2400">
                <a:solidFill>
                  <a:srgbClr val="FF3300"/>
                </a:solidFill>
              </a:rPr>
              <a:t>M[R[esp]] ←R[ebp]</a:t>
            </a:r>
          </a:p>
        </p:txBody>
      </p:sp>
      <p:sp>
        <p:nvSpPr>
          <p:cNvPr id="10328" name="Text Box 122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0329" name="Text Box 123"/>
          <p:cNvSpPr txBox="1">
            <a:spLocks noChangeArrowheads="1"/>
          </p:cNvSpPr>
          <p:nvPr/>
        </p:nvSpPr>
        <p:spPr bwMode="auto">
          <a:xfrm>
            <a:off x="4976813" y="20335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指令执行过程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7225" y="306863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400"/>
              <a:t>  控制器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1313" y="1854200"/>
            <a:ext cx="4949825" cy="4905375"/>
          </a:xfrm>
          <a:prstGeom prst="rect">
            <a:avLst/>
          </a:prstGeom>
          <a:noFill/>
          <a:ln w="3810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592388" y="3159125"/>
            <a:ext cx="1123950" cy="4064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86213" y="3114675"/>
            <a:ext cx="1125537" cy="449263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 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032250" y="617378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141538" y="3338513"/>
            <a:ext cx="4508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716338" y="333851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392613" y="567848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2771775" y="3924300"/>
            <a:ext cx="765175" cy="1484313"/>
            <a:chOff x="3135" y="2472"/>
            <a:chExt cx="454" cy="935"/>
          </a:xfrm>
        </p:grpSpPr>
        <p:grpSp>
          <p:nvGrpSpPr>
            <p:cNvPr id="11379" name="Group 12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11381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2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3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4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5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6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7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8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80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>
                  <a:latin typeface="Arial" charset="0"/>
                  <a:ea typeface="宋体" pitchFamily="2" charset="-122"/>
                  <a:cs typeface="Arial" charset="0"/>
                </a:rPr>
                <a:t>ALU</a:t>
              </a:r>
            </a:p>
          </p:txBody>
        </p:sp>
      </p:grpSp>
      <p:grpSp>
        <p:nvGrpSpPr>
          <p:cNvPr id="11276" name="Group 22"/>
          <p:cNvGrpSpPr>
            <a:grpSpLocks/>
          </p:cNvGrpSpPr>
          <p:nvPr/>
        </p:nvGrpSpPr>
        <p:grpSpPr bwMode="auto">
          <a:xfrm>
            <a:off x="3492500" y="4329113"/>
            <a:ext cx="404813" cy="809625"/>
            <a:chOff x="2030" y="2415"/>
            <a:chExt cx="341" cy="510"/>
          </a:xfrm>
        </p:grpSpPr>
        <p:sp>
          <p:nvSpPr>
            <p:cNvPr id="11377" name="Line 23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24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7" name="Text Box 25"/>
          <p:cNvSpPr txBox="1">
            <a:spLocks noChangeArrowheads="1"/>
          </p:cNvSpPr>
          <p:nvPr/>
        </p:nvSpPr>
        <p:spPr bwMode="auto">
          <a:xfrm>
            <a:off x="1781175" y="383381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zh-CN" altLang="en-US" sz="2000"/>
              <a:t>标</a:t>
            </a:r>
          </a:p>
          <a:p>
            <a:pPr marL="342900" indent="-342900"/>
            <a:r>
              <a:rPr lang="zh-CN" altLang="en-US" sz="2000"/>
              <a:t>志</a:t>
            </a:r>
          </a:p>
          <a:p>
            <a:pPr marL="342900" indent="-342900"/>
            <a:r>
              <a:rPr lang="zh-CN" altLang="en-US" sz="2000"/>
              <a:t>寄</a:t>
            </a:r>
          </a:p>
          <a:p>
            <a:pPr marL="342900" indent="-342900"/>
            <a:r>
              <a:rPr lang="zh-CN" altLang="en-US" sz="2000"/>
              <a:t>存</a:t>
            </a:r>
          </a:p>
          <a:p>
            <a:pPr marL="342900" indent="-342900"/>
            <a:r>
              <a:rPr lang="zh-CN" altLang="en-US" sz="2000"/>
              <a:t>器</a:t>
            </a:r>
            <a:endParaRPr lang="en-US" altLang="zh-CN" sz="2000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2232025" y="441960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79" name="Group 27"/>
          <p:cNvGrpSpPr>
            <a:grpSpLocks/>
          </p:cNvGrpSpPr>
          <p:nvPr/>
        </p:nvGrpSpPr>
        <p:grpSpPr bwMode="auto">
          <a:xfrm>
            <a:off x="1511300" y="3519488"/>
            <a:ext cx="227013" cy="855662"/>
            <a:chOff x="895" y="1905"/>
            <a:chExt cx="143" cy="539"/>
          </a:xfrm>
        </p:grpSpPr>
        <p:sp>
          <p:nvSpPr>
            <p:cNvPr id="11375" name="Line 28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29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0" name="Line 30"/>
          <p:cNvSpPr>
            <a:spLocks noChangeShapeType="1"/>
          </p:cNvSpPr>
          <p:nvPr/>
        </p:nvSpPr>
        <p:spPr bwMode="auto">
          <a:xfrm flipV="1">
            <a:off x="4527550" y="356393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81" name="Group 31"/>
          <p:cNvGrpSpPr>
            <a:grpSpLocks/>
          </p:cNvGrpSpPr>
          <p:nvPr/>
        </p:nvGrpSpPr>
        <p:grpSpPr bwMode="auto">
          <a:xfrm>
            <a:off x="2501900" y="4776788"/>
            <a:ext cx="1530350" cy="1487487"/>
            <a:chOff x="1576" y="2924"/>
            <a:chExt cx="964" cy="937"/>
          </a:xfrm>
        </p:grpSpPr>
        <p:sp>
          <p:nvSpPr>
            <p:cNvPr id="11372" name="Line 32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33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34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2" name="Group 35"/>
          <p:cNvGrpSpPr>
            <a:grpSpLocks/>
          </p:cNvGrpSpPr>
          <p:nvPr/>
        </p:nvGrpSpPr>
        <p:grpSpPr bwMode="auto">
          <a:xfrm>
            <a:off x="3357563" y="5543550"/>
            <a:ext cx="493712" cy="719138"/>
            <a:chOff x="2115" y="3405"/>
            <a:chExt cx="311" cy="453"/>
          </a:xfrm>
        </p:grpSpPr>
        <p:sp>
          <p:nvSpPr>
            <p:cNvPr id="11370" name="Line 36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Line 37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3" name="Group 38"/>
          <p:cNvGrpSpPr>
            <a:grpSpLocks/>
          </p:cNvGrpSpPr>
          <p:nvPr/>
        </p:nvGrpSpPr>
        <p:grpSpPr bwMode="auto">
          <a:xfrm>
            <a:off x="1150938" y="3606800"/>
            <a:ext cx="4725987" cy="2208213"/>
            <a:chOff x="725" y="2158"/>
            <a:chExt cx="2977" cy="1448"/>
          </a:xfrm>
        </p:grpSpPr>
        <p:sp>
          <p:nvSpPr>
            <p:cNvPr id="11367" name="Line 39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40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41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" name="Text Box 42"/>
          <p:cNvSpPr txBox="1">
            <a:spLocks noChangeArrowheads="1"/>
          </p:cNvSpPr>
          <p:nvPr/>
        </p:nvSpPr>
        <p:spPr bwMode="auto">
          <a:xfrm>
            <a:off x="657225" y="621982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    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1285" name="Line 43"/>
          <p:cNvSpPr>
            <a:spLocks noChangeShapeType="1"/>
          </p:cNvSpPr>
          <p:nvPr/>
        </p:nvSpPr>
        <p:spPr bwMode="auto">
          <a:xfrm flipH="1">
            <a:off x="1692275" y="6443663"/>
            <a:ext cx="23415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44"/>
          <p:cNvSpPr>
            <a:spLocks noChangeShapeType="1"/>
          </p:cNvSpPr>
          <p:nvPr/>
        </p:nvSpPr>
        <p:spPr bwMode="auto">
          <a:xfrm flipV="1">
            <a:off x="836613" y="3519488"/>
            <a:ext cx="0" cy="27003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87" name="Text Box 45"/>
          <p:cNvSpPr txBox="1">
            <a:spLocks noChangeArrowheads="1"/>
          </p:cNvSpPr>
          <p:nvPr/>
        </p:nvSpPr>
        <p:spPr bwMode="auto">
          <a:xfrm>
            <a:off x="5472113" y="3384550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008000"/>
                </a:solidFill>
              </a:rPr>
              <a:t>地址</a:t>
            </a:r>
          </a:p>
        </p:txBody>
      </p:sp>
      <p:sp>
        <p:nvSpPr>
          <p:cNvPr id="11288" name="AutoShape 46"/>
          <p:cNvSpPr>
            <a:spLocks noChangeArrowheads="1"/>
          </p:cNvSpPr>
          <p:nvPr/>
        </p:nvSpPr>
        <p:spPr bwMode="auto">
          <a:xfrm>
            <a:off x="5338763" y="4419600"/>
            <a:ext cx="1214437" cy="450850"/>
          </a:xfrm>
          <a:prstGeom prst="leftRightArrow">
            <a:avLst>
              <a:gd name="adj1" fmla="val 50000"/>
              <a:gd name="adj2" fmla="val 53873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9" name="Text Box 47"/>
          <p:cNvSpPr txBox="1">
            <a:spLocks noChangeArrowheads="1"/>
          </p:cNvSpPr>
          <p:nvPr/>
        </p:nvSpPr>
        <p:spPr bwMode="auto">
          <a:xfrm>
            <a:off x="5608638" y="5813425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数据</a:t>
            </a:r>
          </a:p>
        </p:txBody>
      </p:sp>
      <p:sp>
        <p:nvSpPr>
          <p:cNvPr id="11290" name="AutoShape 48"/>
          <p:cNvSpPr>
            <a:spLocks noChangeArrowheads="1"/>
          </p:cNvSpPr>
          <p:nvPr/>
        </p:nvSpPr>
        <p:spPr bwMode="auto">
          <a:xfrm>
            <a:off x="5294313" y="6083300"/>
            <a:ext cx="1260475" cy="450850"/>
          </a:xfrm>
          <a:prstGeom prst="leftRightArrow">
            <a:avLst>
              <a:gd name="adj1" fmla="val 50000"/>
              <a:gd name="adj2" fmla="val 55915"/>
            </a:avLst>
          </a:prstGeom>
          <a:solidFill>
            <a:schemeClr val="bg1"/>
          </a:solidFill>
          <a:ln w="28575" algn="ctr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1" name="Text Box 49"/>
          <p:cNvSpPr txBox="1">
            <a:spLocks noChangeArrowheads="1"/>
          </p:cNvSpPr>
          <p:nvPr/>
        </p:nvSpPr>
        <p:spPr bwMode="auto">
          <a:xfrm>
            <a:off x="5564188" y="4111625"/>
            <a:ext cx="855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</a:rPr>
              <a:t>控制</a:t>
            </a:r>
          </a:p>
        </p:txBody>
      </p:sp>
      <p:sp>
        <p:nvSpPr>
          <p:cNvPr id="11292" name="AutoShape 50"/>
          <p:cNvSpPr>
            <a:spLocks noChangeArrowheads="1"/>
          </p:cNvSpPr>
          <p:nvPr/>
        </p:nvSpPr>
        <p:spPr bwMode="auto">
          <a:xfrm>
            <a:off x="5292725" y="2970213"/>
            <a:ext cx="1260475" cy="541337"/>
          </a:xfrm>
          <a:prstGeom prst="rightArrow">
            <a:avLst>
              <a:gd name="adj1" fmla="val 50000"/>
              <a:gd name="adj2" fmla="val 58211"/>
            </a:avLst>
          </a:prstGeom>
          <a:solidFill>
            <a:schemeClr val="bg1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3" name="Line 51"/>
          <p:cNvSpPr>
            <a:spLocks noChangeShapeType="1"/>
          </p:cNvSpPr>
          <p:nvPr/>
        </p:nvSpPr>
        <p:spPr bwMode="auto">
          <a:xfrm flipV="1">
            <a:off x="5924550" y="4778375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294" name="Group 52"/>
          <p:cNvGrpSpPr>
            <a:grpSpLocks/>
          </p:cNvGrpSpPr>
          <p:nvPr/>
        </p:nvGrpSpPr>
        <p:grpSpPr bwMode="auto">
          <a:xfrm>
            <a:off x="3490913" y="3603625"/>
            <a:ext cx="1755775" cy="2127250"/>
            <a:chOff x="2199" y="2185"/>
            <a:chExt cx="1106" cy="1340"/>
          </a:xfrm>
        </p:grpSpPr>
        <p:sp>
          <p:nvSpPr>
            <p:cNvPr id="11355" name="Text Box 53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GPRs</a:t>
              </a:r>
            </a:p>
          </p:txBody>
        </p:sp>
        <p:grpSp>
          <p:nvGrpSpPr>
            <p:cNvPr id="11356" name="Group 54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11358" name="Group 55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11363" name="Rectangle 56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4" name="Line 57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5" name="Line 58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6" name="Line 59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59" name="Text Box 60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11360" name="Text Box 61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1361" name="Text Box 62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endParaRPr lang="en-US" altLang="zh-CN"/>
              </a:p>
            </p:txBody>
          </p:sp>
          <p:sp>
            <p:nvSpPr>
              <p:cNvPr id="11362" name="Text Box 63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</a:pPr>
                <a:r>
                  <a:rPr lang="en-US" altLang="zh-CN"/>
                  <a:t>7</a:t>
                </a:r>
              </a:p>
            </p:txBody>
          </p:sp>
        </p:grpSp>
        <p:sp>
          <p:nvSpPr>
            <p:cNvPr id="11357" name="Rectangle 64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5" name="Rectangle 65"/>
          <p:cNvSpPr>
            <a:spLocks noChangeArrowheads="1"/>
          </p:cNvSpPr>
          <p:nvPr/>
        </p:nvSpPr>
        <p:spPr bwMode="auto">
          <a:xfrm>
            <a:off x="6551613" y="819150"/>
            <a:ext cx="1133475" cy="5715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6" name="Line 66"/>
          <p:cNvSpPr>
            <a:spLocks noChangeShapeType="1"/>
          </p:cNvSpPr>
          <p:nvPr/>
        </p:nvSpPr>
        <p:spPr bwMode="auto">
          <a:xfrm>
            <a:off x="6551613" y="25288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97" name="Line 67"/>
          <p:cNvSpPr>
            <a:spLocks noChangeShapeType="1"/>
          </p:cNvSpPr>
          <p:nvPr/>
        </p:nvSpPr>
        <p:spPr bwMode="auto">
          <a:xfrm>
            <a:off x="6551613" y="284321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98" name="Line 68"/>
          <p:cNvSpPr>
            <a:spLocks noChangeShapeType="1"/>
          </p:cNvSpPr>
          <p:nvPr/>
        </p:nvSpPr>
        <p:spPr bwMode="auto">
          <a:xfrm>
            <a:off x="6551613" y="47339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69"/>
          <p:cNvSpPr>
            <a:spLocks noChangeShapeType="1"/>
          </p:cNvSpPr>
          <p:nvPr/>
        </p:nvSpPr>
        <p:spPr bwMode="auto">
          <a:xfrm>
            <a:off x="6551613" y="509428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70"/>
          <p:cNvSpPr>
            <a:spLocks noChangeShapeType="1"/>
          </p:cNvSpPr>
          <p:nvPr/>
        </p:nvSpPr>
        <p:spPr bwMode="auto">
          <a:xfrm>
            <a:off x="6551613" y="54546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71"/>
          <p:cNvSpPr>
            <a:spLocks noChangeShapeType="1"/>
          </p:cNvSpPr>
          <p:nvPr/>
        </p:nvSpPr>
        <p:spPr bwMode="auto">
          <a:xfrm>
            <a:off x="6551613" y="57626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72"/>
          <p:cNvSpPr>
            <a:spLocks noChangeShapeType="1"/>
          </p:cNvSpPr>
          <p:nvPr/>
        </p:nvSpPr>
        <p:spPr bwMode="auto">
          <a:xfrm>
            <a:off x="6551613" y="62198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03" name="Text Box 73"/>
          <p:cNvSpPr txBox="1">
            <a:spLocks noChangeArrowheads="1"/>
          </p:cNvSpPr>
          <p:nvPr/>
        </p:nvSpPr>
        <p:spPr bwMode="auto">
          <a:xfrm>
            <a:off x="7677150" y="1179513"/>
            <a:ext cx="1216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04" name="Text Box 74"/>
          <p:cNvSpPr txBox="1">
            <a:spLocks noChangeArrowheads="1"/>
          </p:cNvSpPr>
          <p:nvPr/>
        </p:nvSpPr>
        <p:spPr bwMode="auto">
          <a:xfrm>
            <a:off x="7640638" y="47275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80483d6</a:t>
            </a:r>
          </a:p>
        </p:txBody>
      </p:sp>
      <p:sp>
        <p:nvSpPr>
          <p:cNvPr id="11305" name="Text Box 75"/>
          <p:cNvSpPr txBox="1">
            <a:spLocks noChangeArrowheads="1"/>
          </p:cNvSpPr>
          <p:nvPr/>
        </p:nvSpPr>
        <p:spPr bwMode="auto">
          <a:xfrm>
            <a:off x="7632700" y="5087938"/>
            <a:ext cx="12604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80483d5</a:t>
            </a:r>
          </a:p>
        </p:txBody>
      </p:sp>
      <p:sp>
        <p:nvSpPr>
          <p:cNvPr id="11306" name="Text Box 76"/>
          <p:cNvSpPr txBox="1">
            <a:spLocks noChangeArrowheads="1"/>
          </p:cNvSpPr>
          <p:nvPr/>
        </p:nvSpPr>
        <p:spPr bwMode="auto">
          <a:xfrm>
            <a:off x="7642225" y="54483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80483d4</a:t>
            </a:r>
          </a:p>
        </p:txBody>
      </p:sp>
      <p:sp>
        <p:nvSpPr>
          <p:cNvPr id="11307" name="Text Box 77"/>
          <p:cNvSpPr txBox="1">
            <a:spLocks noChangeArrowheads="1"/>
          </p:cNvSpPr>
          <p:nvPr/>
        </p:nvSpPr>
        <p:spPr bwMode="auto">
          <a:xfrm>
            <a:off x="7640638" y="6211888"/>
            <a:ext cx="39687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1308" name="Text Box 78"/>
          <p:cNvSpPr txBox="1">
            <a:spLocks noChangeArrowheads="1"/>
          </p:cNvSpPr>
          <p:nvPr/>
        </p:nvSpPr>
        <p:spPr bwMode="auto">
          <a:xfrm>
            <a:off x="0" y="773113"/>
            <a:ext cx="8893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>
                <a:solidFill>
                  <a:srgbClr val="3333CC"/>
                </a:solidFill>
              </a:rPr>
              <a:t>     </a:t>
            </a:r>
            <a:endParaRPr lang="zh-CN" altLang="en-US" sz="200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11309" name="Rectangle 79"/>
          <p:cNvSpPr>
            <a:spLocks noChangeArrowheads="1"/>
          </p:cNvSpPr>
          <p:nvPr/>
        </p:nvSpPr>
        <p:spPr bwMode="auto">
          <a:xfrm>
            <a:off x="0" y="684213"/>
            <a:ext cx="619283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 sz="2000">
                <a:solidFill>
                  <a:srgbClr val="FF3300"/>
                </a:solidFill>
              </a:rPr>
              <a:t>080483d4</a:t>
            </a:r>
            <a:r>
              <a:rPr lang="zh-CN" altLang="en-US" sz="2000"/>
              <a:t> </a:t>
            </a:r>
            <a:r>
              <a:rPr lang="en-US" altLang="zh-CN" sz="2000"/>
              <a:t>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80483d4: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 sz="2000"/>
              <a:t>  80483d5:    </a:t>
            </a:r>
            <a:r>
              <a:rPr lang="en-US" altLang="zh-CN" sz="2000">
                <a:hlinkClick r:id="rId2" action="ppaction://hlinkfile"/>
              </a:rPr>
              <a:t>89 e5</a:t>
            </a:r>
            <a:r>
              <a:rPr lang="en-US" altLang="zh-CN" sz="2000"/>
              <a:t>	   mov   %esp, %ebp</a:t>
            </a:r>
          </a:p>
        </p:txBody>
      </p:sp>
      <p:sp>
        <p:nvSpPr>
          <p:cNvPr id="11310" name="Line 80"/>
          <p:cNvSpPr>
            <a:spLocks noChangeShapeType="1"/>
          </p:cNvSpPr>
          <p:nvPr/>
        </p:nvSpPr>
        <p:spPr bwMode="auto">
          <a:xfrm>
            <a:off x="7137400" y="432911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11" name="Line 81"/>
          <p:cNvSpPr>
            <a:spLocks noChangeShapeType="1"/>
          </p:cNvSpPr>
          <p:nvPr/>
        </p:nvSpPr>
        <p:spPr bwMode="auto">
          <a:xfrm>
            <a:off x="7137400" y="5859463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12" name="Text Box 82"/>
          <p:cNvSpPr txBox="1">
            <a:spLocks noChangeArrowheads="1"/>
          </p:cNvSpPr>
          <p:nvPr/>
        </p:nvSpPr>
        <p:spPr bwMode="auto">
          <a:xfrm>
            <a:off x="6919913" y="5448300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55</a:t>
            </a:r>
          </a:p>
        </p:txBody>
      </p:sp>
      <p:sp>
        <p:nvSpPr>
          <p:cNvPr id="11313" name="Text Box 83"/>
          <p:cNvSpPr txBox="1">
            <a:spLocks noChangeArrowheads="1"/>
          </p:cNvSpPr>
          <p:nvPr/>
        </p:nvSpPr>
        <p:spPr bwMode="auto">
          <a:xfrm>
            <a:off x="6911975" y="5087938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89</a:t>
            </a:r>
          </a:p>
        </p:txBody>
      </p:sp>
      <p:sp>
        <p:nvSpPr>
          <p:cNvPr id="11314" name="Text Box 84"/>
          <p:cNvSpPr txBox="1">
            <a:spLocks noChangeArrowheads="1"/>
          </p:cNvSpPr>
          <p:nvPr/>
        </p:nvSpPr>
        <p:spPr bwMode="auto">
          <a:xfrm>
            <a:off x="6911975" y="47339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e5</a:t>
            </a:r>
          </a:p>
        </p:txBody>
      </p:sp>
      <p:sp>
        <p:nvSpPr>
          <p:cNvPr id="11315" name="Line 85"/>
          <p:cNvSpPr>
            <a:spLocks noChangeShapeType="1"/>
          </p:cNvSpPr>
          <p:nvPr/>
        </p:nvSpPr>
        <p:spPr bwMode="auto">
          <a:xfrm>
            <a:off x="4392613" y="495935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16" name="Text Box 86"/>
          <p:cNvSpPr txBox="1">
            <a:spLocks noChangeArrowheads="1"/>
          </p:cNvSpPr>
          <p:nvPr/>
        </p:nvSpPr>
        <p:spPr bwMode="auto">
          <a:xfrm>
            <a:off x="3895725" y="20335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   </a:t>
            </a:r>
          </a:p>
        </p:txBody>
      </p:sp>
      <p:sp>
        <p:nvSpPr>
          <p:cNvPr id="11317" name="Text Box 87"/>
          <p:cNvSpPr txBox="1">
            <a:spLocks noChangeArrowheads="1"/>
          </p:cNvSpPr>
          <p:nvPr/>
        </p:nvSpPr>
        <p:spPr bwMode="auto">
          <a:xfrm>
            <a:off x="3895725" y="2528888"/>
            <a:ext cx="1125538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36000" bIns="36000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altLang="zh-CN" sz="2000">
              <a:solidFill>
                <a:srgbClr val="008000"/>
              </a:solidFill>
            </a:endParaRPr>
          </a:p>
        </p:txBody>
      </p:sp>
      <p:sp>
        <p:nvSpPr>
          <p:cNvPr id="11318" name="Rectangle 88"/>
          <p:cNvSpPr>
            <a:spLocks noChangeArrowheads="1"/>
          </p:cNvSpPr>
          <p:nvPr/>
        </p:nvSpPr>
        <p:spPr bwMode="auto">
          <a:xfrm>
            <a:off x="3140075" y="2046288"/>
            <a:ext cx="6683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EBP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1319" name="Rectangle 89"/>
          <p:cNvSpPr>
            <a:spLocks noChangeArrowheads="1"/>
          </p:cNvSpPr>
          <p:nvPr/>
        </p:nvSpPr>
        <p:spPr bwMode="auto">
          <a:xfrm>
            <a:off x="3132138" y="2541588"/>
            <a:ext cx="6477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ESP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1320" name="Rectangle 90"/>
          <p:cNvSpPr>
            <a:spLocks noChangeArrowheads="1"/>
          </p:cNvSpPr>
          <p:nvPr/>
        </p:nvSpPr>
        <p:spPr bwMode="auto">
          <a:xfrm>
            <a:off x="2636838" y="2811463"/>
            <a:ext cx="581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000">
                <a:solidFill>
                  <a:srgbClr val="008000"/>
                </a:solidFill>
              </a:rPr>
              <a:t>EIP</a:t>
            </a:r>
            <a:endParaRPr lang="zh-CN" altLang="en-US" sz="2000">
              <a:solidFill>
                <a:srgbClr val="008000"/>
              </a:solidFill>
            </a:endParaRPr>
          </a:p>
        </p:txBody>
      </p:sp>
      <p:sp>
        <p:nvSpPr>
          <p:cNvPr id="11321" name="Text Box 91"/>
          <p:cNvSpPr txBox="1">
            <a:spLocks noChangeArrowheads="1"/>
          </p:cNvSpPr>
          <p:nvPr/>
        </p:nvSpPr>
        <p:spPr bwMode="auto">
          <a:xfrm>
            <a:off x="3851275" y="2033588"/>
            <a:ext cx="1252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22" name="Line 92"/>
          <p:cNvSpPr>
            <a:spLocks noChangeShapeType="1"/>
          </p:cNvSpPr>
          <p:nvPr/>
        </p:nvSpPr>
        <p:spPr bwMode="auto">
          <a:xfrm>
            <a:off x="6551613" y="1223963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3" name="Line 93"/>
          <p:cNvSpPr>
            <a:spLocks noChangeShapeType="1"/>
          </p:cNvSpPr>
          <p:nvPr/>
        </p:nvSpPr>
        <p:spPr bwMode="auto">
          <a:xfrm>
            <a:off x="6551613" y="1493838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4" name="Line 94"/>
          <p:cNvSpPr>
            <a:spLocks noChangeShapeType="1"/>
          </p:cNvSpPr>
          <p:nvPr/>
        </p:nvSpPr>
        <p:spPr bwMode="auto">
          <a:xfrm>
            <a:off x="7137400" y="863600"/>
            <a:ext cx="0" cy="31591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5" name="Text Box 95"/>
          <p:cNvSpPr txBox="1">
            <a:spLocks noChangeArrowheads="1"/>
          </p:cNvSpPr>
          <p:nvPr/>
        </p:nvSpPr>
        <p:spPr bwMode="auto">
          <a:xfrm>
            <a:off x="7677150" y="1898650"/>
            <a:ext cx="12160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bfff0000</a:t>
            </a:r>
          </a:p>
        </p:txBody>
      </p:sp>
      <p:sp>
        <p:nvSpPr>
          <p:cNvPr id="11326" name="Line 96"/>
          <p:cNvSpPr>
            <a:spLocks noChangeShapeType="1"/>
          </p:cNvSpPr>
          <p:nvPr/>
        </p:nvSpPr>
        <p:spPr bwMode="auto">
          <a:xfrm>
            <a:off x="6551613" y="194310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7" name="Line 97"/>
          <p:cNvSpPr>
            <a:spLocks noChangeShapeType="1"/>
          </p:cNvSpPr>
          <p:nvPr/>
        </p:nvSpPr>
        <p:spPr bwMode="auto">
          <a:xfrm>
            <a:off x="6551613" y="221297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8" name="Line 98"/>
          <p:cNvSpPr>
            <a:spLocks noChangeShapeType="1"/>
          </p:cNvSpPr>
          <p:nvPr/>
        </p:nvSpPr>
        <p:spPr bwMode="auto">
          <a:xfrm>
            <a:off x="7137400" y="1582738"/>
            <a:ext cx="0" cy="31591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29" name="Line 99"/>
          <p:cNvSpPr>
            <a:spLocks noChangeShapeType="1"/>
          </p:cNvSpPr>
          <p:nvPr/>
        </p:nvSpPr>
        <p:spPr bwMode="auto">
          <a:xfrm>
            <a:off x="6551613" y="3159125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30" name="Line 100"/>
          <p:cNvSpPr>
            <a:spLocks noChangeShapeType="1"/>
          </p:cNvSpPr>
          <p:nvPr/>
        </p:nvSpPr>
        <p:spPr bwMode="auto">
          <a:xfrm>
            <a:off x="6551613" y="3473450"/>
            <a:ext cx="113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31" name="Text Box 101"/>
          <p:cNvSpPr txBox="1">
            <a:spLocks noChangeArrowheads="1"/>
          </p:cNvSpPr>
          <p:nvPr/>
        </p:nvSpPr>
        <p:spPr bwMode="auto">
          <a:xfrm>
            <a:off x="2546350" y="3197225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80483d5</a:t>
            </a:r>
          </a:p>
        </p:txBody>
      </p:sp>
      <p:sp>
        <p:nvSpPr>
          <p:cNvPr id="11332" name="Rectangle 102"/>
          <p:cNvSpPr>
            <a:spLocks noChangeArrowheads="1"/>
          </p:cNvSpPr>
          <p:nvPr/>
        </p:nvSpPr>
        <p:spPr bwMode="auto">
          <a:xfrm>
            <a:off x="385763" y="3698875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55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1333" name="Rectangle 103"/>
          <p:cNvSpPr>
            <a:spLocks noChangeArrowheads="1"/>
          </p:cNvSpPr>
          <p:nvPr/>
        </p:nvSpPr>
        <p:spPr bwMode="auto">
          <a:xfrm>
            <a:off x="4527550" y="5815013"/>
            <a:ext cx="760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MDR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334" name="Text Box 104"/>
          <p:cNvSpPr txBox="1">
            <a:spLocks noChangeArrowheads="1"/>
          </p:cNvSpPr>
          <p:nvPr/>
        </p:nvSpPr>
        <p:spPr bwMode="auto">
          <a:xfrm>
            <a:off x="341313" y="1898650"/>
            <a:ext cx="1350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S1:</a:t>
            </a:r>
            <a:r>
              <a:rPr lang="zh-CN" altLang="en-US" sz="2000">
                <a:solidFill>
                  <a:srgbClr val="CC3300"/>
                </a:solidFill>
              </a:rPr>
              <a:t>取指令</a:t>
            </a:r>
          </a:p>
        </p:txBody>
      </p:sp>
      <p:sp>
        <p:nvSpPr>
          <p:cNvPr id="11335" name="Rectangle 105"/>
          <p:cNvSpPr>
            <a:spLocks noChangeArrowheads="1"/>
          </p:cNvSpPr>
          <p:nvPr/>
        </p:nvSpPr>
        <p:spPr bwMode="auto">
          <a:xfrm>
            <a:off x="1016000" y="5903913"/>
            <a:ext cx="4206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hlink"/>
                </a:solidFill>
              </a:rPr>
              <a:t>IR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1336" name="Text Box 106"/>
          <p:cNvSpPr txBox="1">
            <a:spLocks noChangeArrowheads="1"/>
          </p:cNvSpPr>
          <p:nvPr/>
        </p:nvSpPr>
        <p:spPr bwMode="auto">
          <a:xfrm>
            <a:off x="1692275" y="1898650"/>
            <a:ext cx="1755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S2:</a:t>
            </a:r>
            <a:r>
              <a:rPr lang="zh-CN" altLang="en-US" sz="2000">
                <a:solidFill>
                  <a:srgbClr val="CC3300"/>
                </a:solidFill>
              </a:rPr>
              <a:t>指令译码</a:t>
            </a:r>
          </a:p>
        </p:txBody>
      </p:sp>
      <p:sp>
        <p:nvSpPr>
          <p:cNvPr id="11337" name="Text Box 107"/>
          <p:cNvSpPr txBox="1">
            <a:spLocks noChangeArrowheads="1"/>
          </p:cNvSpPr>
          <p:nvPr/>
        </p:nvSpPr>
        <p:spPr bwMode="auto">
          <a:xfrm>
            <a:off x="341313" y="2303463"/>
            <a:ext cx="28813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S3:</a:t>
            </a:r>
            <a:r>
              <a:rPr lang="zh-CN" altLang="en-US" sz="2000">
                <a:solidFill>
                  <a:srgbClr val="CC3300"/>
                </a:solidFill>
              </a:rPr>
              <a:t>指令执行、</a:t>
            </a:r>
            <a:r>
              <a:rPr lang="en-US" altLang="zh-CN" sz="2000">
                <a:solidFill>
                  <a:srgbClr val="FF3300"/>
                </a:solidFill>
              </a:rPr>
              <a:t>EIP</a:t>
            </a:r>
            <a:r>
              <a:rPr lang="zh-CN" altLang="en-US" sz="2000">
                <a:solidFill>
                  <a:srgbClr val="FF3300"/>
                </a:solidFill>
              </a:rPr>
              <a:t>增量</a:t>
            </a:r>
          </a:p>
        </p:txBody>
      </p:sp>
      <p:sp>
        <p:nvSpPr>
          <p:cNvPr id="11338" name="Text Box 108"/>
          <p:cNvSpPr txBox="1">
            <a:spLocks noChangeArrowheads="1"/>
          </p:cNvSpPr>
          <p:nvPr/>
        </p:nvSpPr>
        <p:spPr bwMode="auto">
          <a:xfrm>
            <a:off x="3897313" y="2528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1339" name="Rectangle 109"/>
          <p:cNvSpPr>
            <a:spLocks noChangeArrowheads="1"/>
          </p:cNvSpPr>
          <p:nvPr/>
        </p:nvSpPr>
        <p:spPr bwMode="auto">
          <a:xfrm>
            <a:off x="4527550" y="3519488"/>
            <a:ext cx="750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>
                <a:solidFill>
                  <a:schemeClr val="accent2"/>
                </a:solidFill>
              </a:rPr>
              <a:t>MAR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1340" name="Text Box 110"/>
          <p:cNvSpPr txBox="1">
            <a:spLocks noChangeArrowheads="1"/>
          </p:cNvSpPr>
          <p:nvPr/>
        </p:nvSpPr>
        <p:spPr bwMode="auto">
          <a:xfrm>
            <a:off x="3986213" y="31527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1341" name="Text Box 111"/>
          <p:cNvSpPr txBox="1">
            <a:spLocks noChangeArrowheads="1"/>
          </p:cNvSpPr>
          <p:nvPr/>
        </p:nvSpPr>
        <p:spPr bwMode="auto">
          <a:xfrm>
            <a:off x="5254625" y="26193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8000"/>
                </a:solidFill>
              </a:rPr>
              <a:t>bffefffc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1342" name="Text Box 112"/>
          <p:cNvSpPr txBox="1">
            <a:spLocks noChangeArrowheads="1"/>
          </p:cNvSpPr>
          <p:nvPr/>
        </p:nvSpPr>
        <p:spPr bwMode="auto">
          <a:xfrm>
            <a:off x="3986213" y="6211888"/>
            <a:ext cx="12525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43" name="Text Box 113"/>
          <p:cNvSpPr txBox="1">
            <a:spLocks noChangeArrowheads="1"/>
          </p:cNvSpPr>
          <p:nvPr/>
        </p:nvSpPr>
        <p:spPr bwMode="auto">
          <a:xfrm>
            <a:off x="5292725" y="6483350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bfff0020</a:t>
            </a:r>
          </a:p>
        </p:txBody>
      </p:sp>
      <p:sp>
        <p:nvSpPr>
          <p:cNvPr id="11344" name="Text Box 114"/>
          <p:cNvSpPr txBox="1">
            <a:spLocks noChangeArrowheads="1"/>
          </p:cNvSpPr>
          <p:nvPr/>
        </p:nvSpPr>
        <p:spPr bwMode="auto">
          <a:xfrm>
            <a:off x="7677150" y="3114675"/>
            <a:ext cx="12525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bffefffc</a:t>
            </a:r>
          </a:p>
        </p:txBody>
      </p:sp>
      <p:sp>
        <p:nvSpPr>
          <p:cNvPr id="11345" name="Text Box 115"/>
          <p:cNvSpPr txBox="1">
            <a:spLocks noChangeArrowheads="1"/>
          </p:cNvSpPr>
          <p:nvPr/>
        </p:nvSpPr>
        <p:spPr bwMode="auto">
          <a:xfrm>
            <a:off x="6867525" y="3159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20</a:t>
            </a:r>
          </a:p>
        </p:txBody>
      </p:sp>
      <p:sp>
        <p:nvSpPr>
          <p:cNvPr id="11346" name="Text Box 116"/>
          <p:cNvSpPr txBox="1">
            <a:spLocks noChangeArrowheads="1"/>
          </p:cNvSpPr>
          <p:nvPr/>
        </p:nvSpPr>
        <p:spPr bwMode="auto">
          <a:xfrm>
            <a:off x="6867525" y="2849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00</a:t>
            </a:r>
          </a:p>
        </p:txBody>
      </p:sp>
      <p:sp>
        <p:nvSpPr>
          <p:cNvPr id="11347" name="Text Box 117"/>
          <p:cNvSpPr txBox="1">
            <a:spLocks noChangeArrowheads="1"/>
          </p:cNvSpPr>
          <p:nvPr/>
        </p:nvSpPr>
        <p:spPr bwMode="auto">
          <a:xfrm>
            <a:off x="6867525" y="2524125"/>
            <a:ext cx="5318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ff</a:t>
            </a:r>
          </a:p>
        </p:txBody>
      </p:sp>
      <p:sp>
        <p:nvSpPr>
          <p:cNvPr id="11348" name="Text Box 118"/>
          <p:cNvSpPr txBox="1">
            <a:spLocks noChangeArrowheads="1"/>
          </p:cNvSpPr>
          <p:nvPr/>
        </p:nvSpPr>
        <p:spPr bwMode="auto">
          <a:xfrm>
            <a:off x="6867525" y="2214563"/>
            <a:ext cx="5318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bf</a:t>
            </a:r>
          </a:p>
        </p:txBody>
      </p:sp>
      <p:sp>
        <p:nvSpPr>
          <p:cNvPr id="11349" name="Line 119"/>
          <p:cNvSpPr>
            <a:spLocks noChangeShapeType="1"/>
          </p:cNvSpPr>
          <p:nvPr/>
        </p:nvSpPr>
        <p:spPr bwMode="auto">
          <a:xfrm>
            <a:off x="206375" y="1538288"/>
            <a:ext cx="36036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350" name="Text Box 120"/>
          <p:cNvSpPr txBox="1">
            <a:spLocks noChangeArrowheads="1"/>
          </p:cNvSpPr>
          <p:nvPr/>
        </p:nvSpPr>
        <p:spPr bwMode="auto">
          <a:xfrm>
            <a:off x="1150938" y="142875"/>
            <a:ext cx="7154862" cy="519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开始执行下一条指令</a:t>
            </a:r>
          </a:p>
        </p:txBody>
      </p:sp>
      <p:sp>
        <p:nvSpPr>
          <p:cNvPr id="11351" name="Text Box 121"/>
          <p:cNvSpPr txBox="1">
            <a:spLocks noChangeArrowheads="1"/>
          </p:cNvSpPr>
          <p:nvPr/>
        </p:nvSpPr>
        <p:spPr bwMode="auto">
          <a:xfrm>
            <a:off x="4976813" y="2528888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1352" name="Text Box 122"/>
          <p:cNvSpPr txBox="1">
            <a:spLocks noChangeArrowheads="1"/>
          </p:cNvSpPr>
          <p:nvPr/>
        </p:nvSpPr>
        <p:spPr bwMode="auto">
          <a:xfrm>
            <a:off x="4976813" y="2079625"/>
            <a:ext cx="31591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1353" name="Text Box 123"/>
          <p:cNvSpPr txBox="1">
            <a:spLocks noChangeArrowheads="1"/>
          </p:cNvSpPr>
          <p:nvPr/>
        </p:nvSpPr>
        <p:spPr bwMode="auto">
          <a:xfrm>
            <a:off x="5921375" y="4959350"/>
            <a:ext cx="630238" cy="366713"/>
          </a:xfrm>
          <a:prstGeom prst="rect">
            <a:avLst/>
          </a:prstGeom>
          <a:solidFill>
            <a:schemeClr val="accent2">
              <a:alpha val="3294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  <p:sp>
        <p:nvSpPr>
          <p:cNvPr id="11354" name="Text Box 124"/>
          <p:cNvSpPr txBox="1">
            <a:spLocks noChangeArrowheads="1"/>
          </p:cNvSpPr>
          <p:nvPr/>
        </p:nvSpPr>
        <p:spPr bwMode="auto">
          <a:xfrm>
            <a:off x="1196975" y="5454650"/>
            <a:ext cx="630238" cy="366713"/>
          </a:xfrm>
          <a:prstGeom prst="rect">
            <a:avLst/>
          </a:prstGeom>
          <a:solidFill>
            <a:schemeClr val="accent2">
              <a:alpha val="34901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Wr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27009</TotalTime>
  <Words>3200</Words>
  <Application>Microsoft Office PowerPoint</Application>
  <PresentationFormat>全屏显示(4:3)</PresentationFormat>
  <Paragraphs>900</Paragraphs>
  <Slides>50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微软雅黑</vt:lpstr>
      <vt:lpstr>Arial</vt:lpstr>
      <vt:lpstr>黑体</vt:lpstr>
      <vt:lpstr>宋体</vt:lpstr>
      <vt:lpstr>Times New Roman</vt:lpstr>
      <vt:lpstr>Symbol</vt:lpstr>
      <vt:lpstr>Wingdings</vt:lpstr>
      <vt:lpstr>默认设计模板</vt:lpstr>
      <vt:lpstr> PA2  x86指令系统的模拟实现  </vt:lpstr>
      <vt:lpstr>1、PC中指令的执行过程</vt:lpstr>
      <vt:lpstr>                        程序由指令序列组成</vt:lpstr>
      <vt:lpstr>指令执行过程</vt:lpstr>
      <vt:lpstr>指令执行过程</vt:lpstr>
      <vt:lpstr>指令执行过程</vt:lpstr>
      <vt:lpstr>指令执行过程</vt:lpstr>
      <vt:lpstr>指令执行过程</vt:lpstr>
      <vt:lpstr>指令执行过程</vt:lpstr>
      <vt:lpstr>                        程序由指令序列组成</vt:lpstr>
      <vt:lpstr>指令执行过程</vt:lpstr>
      <vt:lpstr>ALU结构原理</vt:lpstr>
      <vt:lpstr>指令执行过程</vt:lpstr>
      <vt:lpstr>指令执行过程</vt:lpstr>
      <vt:lpstr>2、i386中指令的格式</vt:lpstr>
      <vt:lpstr>回顾：Hardware/Software  Interface</vt:lpstr>
      <vt:lpstr>回顾：机器级指令</vt:lpstr>
      <vt:lpstr>回顾：IA-32/x64指令系统</vt:lpstr>
      <vt:lpstr>PA2的任务</vt:lpstr>
      <vt:lpstr>x86指令的格式</vt:lpstr>
      <vt:lpstr>x86指令的格式</vt:lpstr>
      <vt:lpstr>x86指令的格式</vt:lpstr>
      <vt:lpstr>x86指令的格式</vt:lpstr>
      <vt:lpstr>x86指令的格式</vt:lpstr>
      <vt:lpstr>x86指令的格式</vt:lpstr>
      <vt:lpstr>x86指令的格式</vt:lpstr>
      <vt:lpstr>指令译码：Instruction Set Page</vt:lpstr>
      <vt:lpstr>Instruction Set Page阅读：例1</vt:lpstr>
      <vt:lpstr>ModR/M字节中通用寄存器的编码方式</vt:lpstr>
      <vt:lpstr>Instruction Set Page阅读：例1</vt:lpstr>
      <vt:lpstr>Instruction Set Page阅读：例1</vt:lpstr>
      <vt:lpstr>Instruction Set Page阅读：例2</vt:lpstr>
      <vt:lpstr>MOV指令的各种不同形式</vt:lpstr>
      <vt:lpstr>3、PA2：NEMU对指令执行的模拟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NEMU中指令执行过程</vt:lpstr>
      <vt:lpstr>PA2的任务一</vt:lpstr>
      <vt:lpstr>如何实现？</vt:lpstr>
      <vt:lpstr>如何实现？</vt:lpstr>
      <vt:lpstr>关于PA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2900</cp:revision>
  <dcterms:created xsi:type="dcterms:W3CDTF">2008-04-26T09:05:28Z</dcterms:created>
  <dcterms:modified xsi:type="dcterms:W3CDTF">2014-10-20T02:06:57Z</dcterms:modified>
</cp:coreProperties>
</file>